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32"/>
  </p:handoutMasterIdLst>
  <p:sldIdLst>
    <p:sldId id="256" r:id="rId3"/>
    <p:sldId id="307" r:id="rId5"/>
    <p:sldId id="308" r:id="rId6"/>
    <p:sldId id="267" r:id="rId7"/>
    <p:sldId id="257" r:id="rId8"/>
    <p:sldId id="258" r:id="rId9"/>
    <p:sldId id="340" r:id="rId10"/>
    <p:sldId id="359" r:id="rId11"/>
    <p:sldId id="349" r:id="rId12"/>
    <p:sldId id="350" r:id="rId13"/>
    <p:sldId id="309" r:id="rId14"/>
    <p:sldId id="260" r:id="rId15"/>
    <p:sldId id="336" r:id="rId16"/>
    <p:sldId id="312" r:id="rId17"/>
    <p:sldId id="335" r:id="rId18"/>
    <p:sldId id="337" r:id="rId19"/>
    <p:sldId id="356" r:id="rId20"/>
    <p:sldId id="378" r:id="rId21"/>
    <p:sldId id="379" r:id="rId22"/>
    <p:sldId id="314" r:id="rId23"/>
    <p:sldId id="353" r:id="rId24"/>
    <p:sldId id="319" r:id="rId25"/>
    <p:sldId id="354" r:id="rId26"/>
    <p:sldId id="330" r:id="rId27"/>
    <p:sldId id="326" r:id="rId28"/>
    <p:sldId id="282" r:id="rId29"/>
    <p:sldId id="290" r:id="rId30"/>
    <p:sldId id="304" r:id="rId31"/>
  </p:sldIdLst>
  <p:sldSz cx="9144000" cy="6858000" type="screen4x3"/>
  <p:notesSz cx="6858000" cy="9144000"/>
  <p:defaultTextStyle>
    <a:defPPr>
      <a:defRPr lang="en-US"/>
    </a:defPPr>
    <a:lvl1pPr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87"/>
    <p:restoredTop sz="85121" autoAdjust="0"/>
  </p:normalViewPr>
  <p:slideViewPr>
    <p:cSldViewPr>
      <p:cViewPr varScale="1">
        <p:scale>
          <a:sx n="97" d="100"/>
          <a:sy n="97" d="100"/>
        </p:scale>
        <p:origin x="159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22" d="100"/>
          <a:sy n="22" d="100"/>
        </p:scale>
        <p:origin x="-257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handoutMaster" Target="handoutMasters/handoutMaster1.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a:latin typeface="Times New Roman" panose="02020603050405020304" pitchFamily="18" charset="0"/>
              </a:defRPr>
            </a:lvl1pPr>
          </a:lstStyle>
          <a:p>
            <a:pPr>
              <a:defRPr/>
            </a:pPr>
            <a:endParaRPr lang="zh-CN" altLang="en-US"/>
          </a:p>
        </p:txBody>
      </p:sp>
      <p:sp>
        <p:nvSpPr>
          <p:cNvPr id="512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a:latin typeface="Times New Roman" panose="02020603050405020304" pitchFamily="18" charset="0"/>
              </a:defRPr>
            </a:lvl1pPr>
          </a:lstStyle>
          <a:p>
            <a:pPr>
              <a:defRPr/>
            </a:pPr>
            <a:endParaRPr lang="en-US" altLang="zh-CN"/>
          </a:p>
        </p:txBody>
      </p:sp>
      <p:sp>
        <p:nvSpPr>
          <p:cNvPr id="512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a:latin typeface="Times New Roman" panose="02020603050405020304" pitchFamily="18" charset="0"/>
              </a:defRPr>
            </a:lvl1pPr>
          </a:lstStyle>
          <a:p>
            <a:pPr>
              <a:defRPr/>
            </a:pPr>
            <a:endParaRPr lang="en-US" altLang="zh-CN"/>
          </a:p>
        </p:txBody>
      </p:sp>
      <p:sp>
        <p:nvSpPr>
          <p:cNvPr id="512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a:latin typeface="Times New Roman" panose="02020603050405020304" pitchFamily="18" charset="0"/>
              </a:defRPr>
            </a:lvl1pPr>
          </a:lstStyle>
          <a:p>
            <a:pPr>
              <a:defRPr/>
            </a:pPr>
            <a:fld id="{452562ED-6A07-4462-8F46-BDE4ECDE46F2}"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a:latin typeface="Times New Roman" panose="02020603050405020304" pitchFamily="18" charset="0"/>
              </a:defRPr>
            </a:lvl1pPr>
          </a:lstStyle>
          <a:p>
            <a:pPr>
              <a:defRPr/>
            </a:pPr>
            <a:endParaRPr lang="zh-CN" altLang="en-US"/>
          </a:p>
        </p:txBody>
      </p:sp>
      <p:sp>
        <p:nvSpPr>
          <p:cNvPr id="5939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a:latin typeface="Times New Roman" panose="02020603050405020304" pitchFamily="18" charset="0"/>
              </a:defRPr>
            </a:lvl1pPr>
          </a:lstStyle>
          <a:p>
            <a:pPr>
              <a:defRPr/>
            </a:pPr>
            <a:endParaRPr lang="en-US" altLang="zh-CN"/>
          </a:p>
        </p:txBody>
      </p:sp>
      <p:sp>
        <p:nvSpPr>
          <p:cNvPr id="389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939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5939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a:latin typeface="Times New Roman" panose="02020603050405020304" pitchFamily="18" charset="0"/>
              </a:defRPr>
            </a:lvl1pPr>
          </a:lstStyle>
          <a:p>
            <a:pPr>
              <a:defRPr/>
            </a:pPr>
            <a:endParaRPr lang="en-US" altLang="zh-CN"/>
          </a:p>
        </p:txBody>
      </p:sp>
      <p:sp>
        <p:nvSpPr>
          <p:cNvPr id="5939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a:latin typeface="Times New Roman" panose="02020603050405020304" pitchFamily="18" charset="0"/>
              </a:defRPr>
            </a:lvl1pPr>
          </a:lstStyle>
          <a:p>
            <a:pPr>
              <a:defRPr/>
            </a:pPr>
            <a:fld id="{A213E1C4-B15F-4B8B-85B9-3668D91EF288}"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51689E64-9CD4-4E6D-B12D-C5CA84CFD340}" type="slidenum">
              <a:rPr lang="zh-CN" altLang="en-US" sz="1200" smtClean="0">
                <a:latin typeface="Times New Roman" panose="02020603050405020304" pitchFamily="18" charset="0"/>
              </a:rPr>
            </a:fld>
            <a:endParaRPr lang="en-US" altLang="zh-CN" sz="1200">
              <a:latin typeface="Times New Roman" panose="02020603050405020304" pitchFamily="18" charset="0"/>
            </a:endParaRPr>
          </a:p>
        </p:txBody>
      </p:sp>
      <p:sp>
        <p:nvSpPr>
          <p:cNvPr id="39939" name="Rectangle 2"/>
          <p:cNvSpPr>
            <a:spLocks noGrp="1" noRot="1" noChangeAspect="1" noChangeArrowheads="1" noTextEdit="1"/>
          </p:cNvSpPr>
          <p:nvPr>
            <p:ph type="sldImg"/>
          </p:nvPr>
        </p:nvSpPr>
        <p:spPr/>
      </p:sp>
      <p:sp>
        <p:nvSpPr>
          <p:cNvPr id="39940" name="Rectangle 3"/>
          <p:cNvSpPr>
            <a:spLocks noGrp="1" noChangeArrowheads="1"/>
          </p:cNvSpPr>
          <p:nvPr>
            <p:ph type="body" idx="1"/>
          </p:nvPr>
        </p:nvSpPr>
        <p:spPr>
          <a:noFill/>
        </p:spPr>
        <p:txBody>
          <a:bodyPr/>
          <a:lstStyle/>
          <a:p>
            <a:pPr eaLnBrk="1" hangingPunct="1"/>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00B35818-BD2A-4069-B28C-030BAD9BC436}" type="slidenum">
              <a:rPr lang="zh-CN" altLang="en-US" sz="1200" smtClean="0">
                <a:latin typeface="Times New Roman" panose="02020603050405020304" pitchFamily="18" charset="0"/>
              </a:rPr>
            </a:fld>
            <a:endParaRPr lang="en-US" altLang="zh-CN" sz="1200">
              <a:latin typeface="Times New Roman" panose="02020603050405020304" pitchFamily="18" charset="0"/>
            </a:endParaRPr>
          </a:p>
        </p:txBody>
      </p:sp>
      <p:sp>
        <p:nvSpPr>
          <p:cNvPr id="45059" name="Rectangle 2"/>
          <p:cNvSpPr>
            <a:spLocks noGrp="1" noRot="1" noChangeAspect="1" noChangeArrowheads="1" noTextEdit="1"/>
          </p:cNvSpPr>
          <p:nvPr>
            <p:ph type="sldImg"/>
          </p:nvPr>
        </p:nvSpPr>
        <p:spPr/>
      </p:sp>
      <p:sp>
        <p:nvSpPr>
          <p:cNvPr id="45060" name="Rectangle 3"/>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eaLnBrk="1" hangingPunct="1">
              <a:lnSpc>
                <a:spcPct val="150000"/>
              </a:lnSpc>
              <a:defRPr/>
            </a:pPr>
            <a:r>
              <a:rPr lang="en-US" altLang="zh-CN" dirty="0">
                <a:cs typeface="+mn-cs"/>
              </a:rPr>
              <a:t>This can be </a:t>
            </a:r>
            <a:r>
              <a:rPr lang="en-US" altLang="zh-CN" dirty="0">
                <a:solidFill>
                  <a:srgbClr val="FF0000"/>
                </a:solidFill>
                <a:cs typeface="+mn-cs"/>
              </a:rPr>
              <a:t>Megabytes</a:t>
            </a:r>
            <a:r>
              <a:rPr lang="en-US" altLang="zh-CN" dirty="0">
                <a:cs typeface="+mn-cs"/>
              </a:rPr>
              <a:t> of information (for secret communication applications) .</a:t>
            </a:r>
            <a:endParaRPr lang="en-US" altLang="zh-CN" dirty="0">
              <a:cs typeface="+mn-cs"/>
            </a:endParaRPr>
          </a:p>
          <a:p>
            <a:pPr lvl="1" eaLnBrk="1" hangingPunct="1">
              <a:lnSpc>
                <a:spcPct val="150000"/>
              </a:lnSpc>
              <a:defRPr/>
            </a:pPr>
            <a:r>
              <a:rPr lang="en-US" altLang="zh-CN" dirty="0"/>
              <a:t>The payload is often </a:t>
            </a:r>
            <a:r>
              <a:rPr lang="en-US" altLang="zh-CN" dirty="0">
                <a:solidFill>
                  <a:srgbClr val="FF0000"/>
                </a:solidFill>
              </a:rPr>
              <a:t>normalized</a:t>
            </a:r>
            <a:r>
              <a:rPr lang="en-US" altLang="zh-CN" dirty="0"/>
              <a:t> </a:t>
            </a:r>
            <a:r>
              <a:rPr lang="en-US" altLang="zh-CN" dirty="0">
                <a:solidFill>
                  <a:srgbClr val="FF0000"/>
                </a:solidFill>
              </a:rPr>
              <a:t>by the number of samples</a:t>
            </a:r>
            <a:r>
              <a:rPr lang="en-US" altLang="zh-CN" dirty="0"/>
              <a:t> of the host signal, resulting in a </a:t>
            </a:r>
            <a:r>
              <a:rPr lang="en-US" altLang="zh-CN" dirty="0">
                <a:solidFill>
                  <a:srgbClr val="FF0000"/>
                </a:solidFill>
              </a:rPr>
              <a:t>bit rate R per sample </a:t>
            </a:r>
            <a:r>
              <a:rPr lang="en-US" altLang="zh-CN" dirty="0"/>
              <a:t>of the host.</a:t>
            </a:r>
            <a:endParaRPr lang="zh-CN" altLang="zh-CN" dirty="0"/>
          </a:p>
          <a:p>
            <a:endParaRPr lang="zh-CN" altLang="en-US" dirty="0"/>
          </a:p>
        </p:txBody>
      </p:sp>
      <p:sp>
        <p:nvSpPr>
          <p:cNvPr id="4" name="灯片编号占位符 3"/>
          <p:cNvSpPr>
            <a:spLocks noGrp="1"/>
          </p:cNvSpPr>
          <p:nvPr>
            <p:ph type="sldNum" sz="quarter" idx="10"/>
          </p:nvPr>
        </p:nvSpPr>
        <p:spPr/>
        <p:txBody>
          <a:bodyPr/>
          <a:lstStyle/>
          <a:p>
            <a:pPr>
              <a:defRPr/>
            </a:pPr>
            <a:fld id="{A213E1C4-B15F-4B8B-85B9-3668D91EF288}" type="slidenum">
              <a:rPr lang="zh-CN" altLang="en-US"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eaLnBrk="1" hangingPunct="1">
              <a:lnSpc>
                <a:spcPct val="150000"/>
              </a:lnSpc>
              <a:defRPr/>
            </a:pPr>
            <a:r>
              <a:rPr lang="en-US" altLang="zh-CN" dirty="0">
                <a:cs typeface="+mn-cs"/>
              </a:rPr>
              <a:t>Embedding information should be </a:t>
            </a:r>
            <a:r>
              <a:rPr lang="en-US" altLang="zh-CN" dirty="0">
                <a:solidFill>
                  <a:srgbClr val="FF0000"/>
                </a:solidFill>
                <a:cs typeface="+mn-cs"/>
              </a:rPr>
              <a:t>invisible</a:t>
            </a:r>
            <a:r>
              <a:rPr lang="en-US" altLang="zh-CN" dirty="0">
                <a:cs typeface="+mn-cs"/>
              </a:rPr>
              <a:t> in images and text, and </a:t>
            </a:r>
            <a:r>
              <a:rPr lang="en-US" altLang="zh-CN" dirty="0">
                <a:solidFill>
                  <a:srgbClr val="FF0000"/>
                </a:solidFill>
                <a:cs typeface="+mn-cs"/>
              </a:rPr>
              <a:t>inaudible</a:t>
            </a:r>
            <a:r>
              <a:rPr lang="en-US" altLang="zh-CN" dirty="0">
                <a:cs typeface="+mn-cs"/>
              </a:rPr>
              <a:t> in speech and audio.</a:t>
            </a:r>
            <a:endParaRPr lang="en-US" altLang="zh-CN" dirty="0">
              <a:cs typeface="+mn-cs"/>
            </a:endParaRPr>
          </a:p>
          <a:p>
            <a:pPr lvl="1" eaLnBrk="1" hangingPunct="1">
              <a:lnSpc>
                <a:spcPct val="150000"/>
              </a:lnSpc>
              <a:defRPr/>
            </a:pPr>
            <a:r>
              <a:rPr lang="en-US" altLang="zh-CN" dirty="0">
                <a:cs typeface="+mn-cs"/>
              </a:rPr>
              <a:t> For a given application there is a tolerable distortion level, generally denoted as D</a:t>
            </a:r>
            <a:r>
              <a:rPr lang="en-US" altLang="zh-CN" baseline="-25000" dirty="0">
                <a:cs typeface="+mn-cs"/>
              </a:rPr>
              <a:t>1</a:t>
            </a:r>
            <a:r>
              <a:rPr lang="en-US" altLang="zh-CN" dirty="0">
                <a:cs typeface="+mn-cs"/>
              </a:rPr>
              <a:t>.</a:t>
            </a:r>
            <a:endParaRPr lang="zh-CN" altLang="zh-CN" dirty="0">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A213E1C4-B15F-4B8B-85B9-3668D91EF288}" type="slidenum">
              <a:rPr lang="zh-CN" altLang="en-US"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nn-NO" altLang="zh-CN" dirty="0"/>
          </a:p>
        </p:txBody>
      </p:sp>
      <p:sp>
        <p:nvSpPr>
          <p:cNvPr id="4" name="灯片编号占位符 3"/>
          <p:cNvSpPr>
            <a:spLocks noGrp="1"/>
          </p:cNvSpPr>
          <p:nvPr>
            <p:ph type="sldNum" sz="quarter" idx="10"/>
          </p:nvPr>
        </p:nvSpPr>
        <p:spPr/>
        <p:txBody>
          <a:bodyPr/>
          <a:lstStyle/>
          <a:p>
            <a:pPr>
              <a:defRPr/>
            </a:pPr>
            <a:fld id="{A213E1C4-B15F-4B8B-85B9-3668D91EF288}" type="slidenum">
              <a:rPr lang="zh-CN" altLang="en-US"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213E1C4-B15F-4B8B-85B9-3668D91EF288}" type="slidenum">
              <a:rPr lang="zh-CN" altLang="en-US" smtClean="0"/>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213E1C4-B15F-4B8B-85B9-3668D91EF288}" type="slidenum">
              <a:rPr lang="zh-CN" altLang="en-US" smtClean="0"/>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E9B46430-2871-46DB-B7F2-FD87C988B580}" type="slidenum">
              <a:rPr lang="zh-CN" altLang="en-US" sz="1200" smtClean="0">
                <a:latin typeface="Times New Roman" panose="02020603050405020304" pitchFamily="18" charset="0"/>
              </a:rPr>
            </a:fld>
            <a:endParaRPr lang="en-US" altLang="zh-CN" sz="1200">
              <a:latin typeface="Times New Roman" panose="02020603050405020304" pitchFamily="18" charset="0"/>
            </a:endParaRPr>
          </a:p>
        </p:txBody>
      </p:sp>
      <p:sp>
        <p:nvSpPr>
          <p:cNvPr id="65539" name="Rectangle 2"/>
          <p:cNvSpPr>
            <a:spLocks noGrp="1" noRot="1" noChangeAspect="1" noChangeArrowheads="1" noTextEdit="1"/>
          </p:cNvSpPr>
          <p:nvPr>
            <p:ph type="sldImg"/>
          </p:nvPr>
        </p:nvSpPr>
        <p:spPr/>
      </p:sp>
      <p:sp>
        <p:nvSpPr>
          <p:cNvPr id="65540" name="Rectangle 3"/>
          <p:cNvSpPr>
            <a:spLocks noGrp="1" noChangeArrowheads="1"/>
          </p:cNvSpPr>
          <p:nvPr>
            <p:ph type="body" idx="1"/>
          </p:nvPr>
        </p:nvSpPr>
        <p:spPr>
          <a:noFill/>
        </p:spPr>
        <p:txBody>
          <a:bodyPr/>
          <a:lstStyle/>
          <a:p>
            <a:pPr eaLnBrk="1" hangingPunct="1"/>
            <a:r>
              <a:rPr lang="zh-CN" altLang="en-US" dirty="0">
                <a:latin typeface="宋体" panose="02010600030101010101" pitchFamily="2" charset="-122"/>
              </a:rPr>
              <a:t>安全性高，健壮性差</a:t>
            </a:r>
            <a:r>
              <a:rPr lang="zh-CN" altLang="en-US" dirty="0"/>
              <a:t> </a:t>
            </a:r>
            <a:endParaRPr lang="zh-CN" altLang="en-US" dirty="0"/>
          </a:p>
          <a:p>
            <a:pPr lvl="1" eaLnBrk="1" hangingPunct="1"/>
            <a:r>
              <a:rPr lang="zh-CN" altLang="en-US" dirty="0">
                <a:latin typeface="宋体" panose="02010600030101010101" pitchFamily="2" charset="-122"/>
              </a:rPr>
              <a:t>安全性高，说明隐写对象与载体对象从概率分布上无法区别，因此信息的隐藏必须利用载体的随机噪声，而随机噪声容易被破坏</a:t>
            </a:r>
            <a:endParaRPr lang="zh-CN" altLang="en-US" dirty="0">
              <a:latin typeface="宋体" panose="02010600030101010101" pitchFamily="2" charset="-122"/>
            </a:endParaRPr>
          </a:p>
          <a:p>
            <a:pPr eaLnBrk="1" hangingPunct="1"/>
            <a:r>
              <a:rPr lang="zh-CN" altLang="en-US" dirty="0"/>
              <a:t>健壮性强，安全性差</a:t>
            </a:r>
            <a:endParaRPr lang="zh-CN" altLang="en-US" dirty="0"/>
          </a:p>
          <a:p>
            <a:pPr lvl="1" eaLnBrk="1" hangingPunct="1"/>
            <a:r>
              <a:rPr lang="zh-CN" altLang="en-US" dirty="0">
                <a:latin typeface="宋体" panose="02010600030101010101" pitchFamily="2" charset="-122"/>
              </a:rPr>
              <a:t>健壮性强，说明隐写术与载体的特性结合在一起，不易被破坏，但会改变载体的某些特征，并且有可能改变概率分布</a:t>
            </a:r>
            <a:r>
              <a:rPr lang="zh-CN" altLang="en-US" dirty="0"/>
              <a:t> </a:t>
            </a:r>
            <a:endParaRPr lang="zh-CN" altLang="en-US" dirty="0"/>
          </a:p>
          <a:p>
            <a:pPr eaLnBrk="1" hangingPunct="1"/>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D1D54FA9-3810-4FFA-94E4-578CFB9406CD}" type="slidenum">
              <a:rPr lang="zh-CN" altLang="en-US" sz="1200" smtClean="0">
                <a:latin typeface="Times New Roman" panose="02020603050405020304" pitchFamily="18" charset="0"/>
              </a:rPr>
            </a:fld>
            <a:endParaRPr lang="en-US" altLang="zh-CN" sz="1200">
              <a:latin typeface="Times New Roman" panose="02020603050405020304" pitchFamily="18" charset="0"/>
            </a:endParaRPr>
          </a:p>
        </p:txBody>
      </p:sp>
      <p:sp>
        <p:nvSpPr>
          <p:cNvPr id="61443" name="Rectangle 2"/>
          <p:cNvSpPr>
            <a:spLocks noGrp="1" noRot="1" noChangeAspect="1" noChangeArrowheads="1" noTextEdit="1"/>
          </p:cNvSpPr>
          <p:nvPr>
            <p:ph type="sldImg"/>
          </p:nvPr>
        </p:nvSpPr>
        <p:spPr/>
      </p:sp>
      <p:sp>
        <p:nvSpPr>
          <p:cNvPr id="61444" name="Rectangle 3"/>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85340345-F078-40FA-B5D6-E0B1DAAB0C0E}" type="slidenum">
              <a:rPr lang="zh-CN" altLang="en-US" sz="1200" smtClean="0">
                <a:latin typeface="Times New Roman" panose="02020603050405020304" pitchFamily="18" charset="0"/>
              </a:rPr>
            </a:fld>
            <a:endParaRPr lang="en-US" altLang="zh-CN" sz="1200">
              <a:latin typeface="Times New Roman" panose="02020603050405020304" pitchFamily="18" charset="0"/>
            </a:endParaRPr>
          </a:p>
        </p:txBody>
      </p:sp>
      <p:sp>
        <p:nvSpPr>
          <p:cNvPr id="73731" name="Rectangle 2"/>
          <p:cNvSpPr>
            <a:spLocks noGrp="1" noRot="1" noChangeAspect="1" noChangeArrowheads="1" noTextEdit="1"/>
          </p:cNvSpPr>
          <p:nvPr>
            <p:ph type="sldImg"/>
          </p:nvPr>
        </p:nvSpPr>
        <p:spPr/>
      </p:sp>
      <p:sp>
        <p:nvSpPr>
          <p:cNvPr id="73732" name="Rectangle 3"/>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5075857E-EB84-4891-8C95-C3263578E45D}" type="slidenum">
              <a:rPr lang="zh-CN" altLang="en-US" sz="1200" smtClean="0">
                <a:latin typeface="Times New Roman" panose="02020603050405020304" pitchFamily="18" charset="0"/>
              </a:rPr>
            </a:fld>
            <a:endParaRPr lang="en-US" altLang="zh-CN" sz="1200">
              <a:latin typeface="Times New Roman" panose="02020603050405020304" pitchFamily="18" charset="0"/>
            </a:endParaRPr>
          </a:p>
        </p:txBody>
      </p:sp>
      <p:sp>
        <p:nvSpPr>
          <p:cNvPr id="74755" name="Rectangle 2"/>
          <p:cNvSpPr>
            <a:spLocks noGrp="1" noRot="1" noChangeAspect="1" noChangeArrowheads="1" noTextEdit="1"/>
          </p:cNvSpPr>
          <p:nvPr>
            <p:ph type="sldImg"/>
          </p:nvPr>
        </p:nvSpPr>
        <p:spPr/>
      </p:sp>
      <p:sp>
        <p:nvSpPr>
          <p:cNvPr id="74756" name="Rectangle 3"/>
          <p:cNvSpPr>
            <a:spLocks noGrp="1" noChangeArrowheads="1"/>
          </p:cNvSpPr>
          <p:nvPr>
            <p:ph type="body" idx="1"/>
          </p:nvPr>
        </p:nvSpPr>
        <p:spPr>
          <a:noFill/>
        </p:spPr>
        <p:txBody>
          <a:bodyPr/>
          <a:lstStyle/>
          <a:p>
            <a:pPr eaLnBrk="1" hangingPunct="1"/>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1ABE9CC2-9885-4B6C-A880-C6DDB651D8F3}" type="slidenum">
              <a:rPr lang="zh-CN" altLang="en-US" sz="1200" smtClean="0">
                <a:latin typeface="Times New Roman" panose="02020603050405020304" pitchFamily="18" charset="0"/>
              </a:rPr>
            </a:fld>
            <a:endParaRPr lang="en-US" altLang="zh-CN" sz="1200">
              <a:latin typeface="Times New Roman" panose="02020603050405020304" pitchFamily="18" charset="0"/>
            </a:endParaRPr>
          </a:p>
        </p:txBody>
      </p:sp>
      <p:sp>
        <p:nvSpPr>
          <p:cNvPr id="40963" name="Rectangle 2"/>
          <p:cNvSpPr>
            <a:spLocks noGrp="1" noRot="1" noChangeAspect="1" noChangeArrowheads="1" noTextEdit="1"/>
          </p:cNvSpPr>
          <p:nvPr>
            <p:ph type="sldImg"/>
          </p:nvPr>
        </p:nvSpPr>
        <p:spPr/>
      </p:sp>
      <p:sp>
        <p:nvSpPr>
          <p:cNvPr id="40964" name="Rectangle 3"/>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95CCC2AF-4825-4B68-8798-3775E1F8410C}" type="slidenum">
              <a:rPr lang="zh-CN" altLang="en-US" sz="1200" smtClean="0">
                <a:latin typeface="Times New Roman" panose="02020603050405020304" pitchFamily="18" charset="0"/>
              </a:rPr>
            </a:fld>
            <a:endParaRPr lang="en-US" altLang="zh-CN" sz="1200">
              <a:latin typeface="Times New Roman" panose="02020603050405020304" pitchFamily="18" charset="0"/>
            </a:endParaRPr>
          </a:p>
        </p:txBody>
      </p:sp>
      <p:sp>
        <p:nvSpPr>
          <p:cNvPr id="41987" name="Rectangle 2"/>
          <p:cNvSpPr>
            <a:spLocks noGrp="1" noRot="1" noChangeAspect="1" noChangeArrowheads="1" noTextEdit="1"/>
          </p:cNvSpPr>
          <p:nvPr>
            <p:ph type="sldImg"/>
          </p:nvPr>
        </p:nvSpPr>
        <p:spPr/>
      </p:sp>
      <p:sp>
        <p:nvSpPr>
          <p:cNvPr id="41988" name="Rectangle 3"/>
          <p:cNvSpPr>
            <a:spLocks noGrp="1" noChangeArrowheads="1"/>
          </p:cNvSpPr>
          <p:nvPr>
            <p:ph type="body" idx="1"/>
          </p:nvPr>
        </p:nvSpPr>
        <p:spPr>
          <a:noFill/>
        </p:spPr>
        <p:txBody>
          <a:bodyPr/>
          <a:lstStyle/>
          <a:p>
            <a:pPr eaLnBrk="1" hangingPunct="1"/>
            <a:r>
              <a:rPr lang="zh-CN" altLang="en-US" dirty="0"/>
              <a:t>载体对象：</a:t>
            </a:r>
            <a:r>
              <a:rPr lang="en-US" altLang="zh-CN" dirty="0"/>
              <a:t>innocence document</a:t>
            </a:r>
            <a:r>
              <a:rPr lang="zh-CN" altLang="en-US" dirty="0"/>
              <a:t>，</a:t>
            </a:r>
            <a:r>
              <a:rPr lang="en-US" altLang="zh-CN" dirty="0"/>
              <a:t>nature</a:t>
            </a:r>
            <a:r>
              <a:rPr lang="en-US" altLang="zh-CN" baseline="0" dirty="0"/>
              <a:t> document, carrier, cover</a:t>
            </a:r>
            <a:endParaRPr lang="en-US" altLang="zh-CN" baseline="0" dirty="0"/>
          </a:p>
          <a:p>
            <a:pPr eaLnBrk="1" hangingPunct="1"/>
            <a:r>
              <a:rPr lang="zh-CN" altLang="en-US" baseline="0" dirty="0"/>
              <a:t>隐写对象：</a:t>
            </a:r>
            <a:r>
              <a:rPr lang="en-US" altLang="zh-CN" baseline="0" dirty="0" err="1"/>
              <a:t>stego</a:t>
            </a:r>
            <a:r>
              <a:rPr lang="en-US" altLang="zh-CN" baseline="0" dirty="0"/>
              <a:t>, </a:t>
            </a:r>
            <a:r>
              <a:rPr lang="en-US" altLang="zh-CN" baseline="0" dirty="0" err="1"/>
              <a:t>stegoed</a:t>
            </a:r>
            <a:r>
              <a:rPr lang="en-US" altLang="zh-CN" baseline="0" dirty="0"/>
              <a:t> work</a:t>
            </a:r>
            <a:endParaRPr lang="en-US" altLang="zh-CN" baseline="0" dirty="0"/>
          </a:p>
          <a:p>
            <a:pPr eaLnBrk="1" hangingPunct="1"/>
            <a:r>
              <a:rPr lang="zh-CN" altLang="en-US" baseline="0" dirty="0"/>
              <a:t>秘密消息：</a:t>
            </a:r>
            <a:r>
              <a:rPr lang="en-US" altLang="zh-CN" baseline="0" dirty="0"/>
              <a:t>message</a:t>
            </a:r>
            <a:endParaRPr lang="en-US" altLang="zh-CN" baseline="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53AA5519-2CA8-487E-BA2B-5D9F3E3DF959}" type="slidenum">
              <a:rPr lang="zh-CN" altLang="en-US" sz="1200" smtClean="0">
                <a:latin typeface="Times New Roman" panose="02020603050405020304" pitchFamily="18" charset="0"/>
              </a:rPr>
            </a:fld>
            <a:endParaRPr lang="en-US" altLang="zh-CN" sz="1200">
              <a:latin typeface="Times New Roman" panose="02020603050405020304" pitchFamily="18" charset="0"/>
            </a:endParaRPr>
          </a:p>
        </p:txBody>
      </p:sp>
      <p:sp>
        <p:nvSpPr>
          <p:cNvPr id="43011" name="Rectangle 2"/>
          <p:cNvSpPr>
            <a:spLocks noGrp="1" noRot="1" noChangeAspect="1" noChangeArrowheads="1" noTextEdit="1"/>
          </p:cNvSpPr>
          <p:nvPr>
            <p:ph type="sldImg"/>
          </p:nvPr>
        </p:nvSpPr>
        <p:spPr/>
      </p:sp>
      <p:sp>
        <p:nvSpPr>
          <p:cNvPr id="43012" name="Rectangle 3"/>
          <p:cNvSpPr>
            <a:spLocks noGrp="1" noChangeArrowheads="1"/>
          </p:cNvSpPr>
          <p:nvPr>
            <p:ph type="body" idx="1"/>
          </p:nvPr>
        </p:nvSpPr>
        <p:spPr>
          <a:noFill/>
        </p:spPr>
        <p:txBody>
          <a:bodyPr/>
          <a:lstStyle/>
          <a:p>
            <a:pPr eaLnBrk="1" hangingPunct="1"/>
            <a:r>
              <a:rPr lang="zh-CN" altLang="en-US" dirty="0"/>
              <a:t>隐写密钥可能用法：</a:t>
            </a:r>
            <a:endParaRPr lang="en-US" altLang="zh-CN" dirty="0"/>
          </a:p>
          <a:p>
            <a:pPr eaLnBrk="1" hangingPunct="1"/>
            <a:r>
              <a:rPr lang="en-US" altLang="zh-CN" dirty="0"/>
              <a:t>1</a:t>
            </a:r>
            <a:r>
              <a:rPr lang="zh-CN" altLang="en-US" dirty="0"/>
              <a:t>、选择嵌入位置</a:t>
            </a:r>
            <a:endParaRPr lang="en-US" altLang="zh-CN" dirty="0"/>
          </a:p>
          <a:p>
            <a:pPr eaLnBrk="1" hangingPunct="1"/>
            <a:r>
              <a:rPr lang="en-US" altLang="zh-CN" dirty="0"/>
              <a:t>2</a:t>
            </a:r>
            <a:r>
              <a:rPr lang="zh-CN" altLang="en-US" dirty="0"/>
              <a:t>、加密信息</a:t>
            </a:r>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US" altLang="zh-CN" dirty="0"/>
              <a:t>1</a:t>
            </a:r>
            <a:r>
              <a:rPr lang="zh-CN" altLang="en-US" dirty="0"/>
              <a:t>、说明</a:t>
            </a:r>
            <a:r>
              <a:rPr lang="en-US" altLang="zh-CN" dirty="0"/>
              <a:t>bit</a:t>
            </a:r>
            <a:r>
              <a:rPr lang="zh-CN" altLang="en-US" dirty="0"/>
              <a:t>位概念（平面</a:t>
            </a:r>
            <a:r>
              <a:rPr lang="en-US" altLang="zh-CN" dirty="0"/>
              <a:t>+</a:t>
            </a:r>
            <a:r>
              <a:rPr lang="zh-CN" altLang="en-US" dirty="0"/>
              <a:t>层）</a:t>
            </a:r>
            <a:endParaRPr lang="en-US" altLang="zh-CN" dirty="0"/>
          </a:p>
          <a:p>
            <a:r>
              <a:rPr lang="zh-CN" altLang="en-US" dirty="0"/>
              <a:t>我们用数字的方式来存储图像时，最简单的方式，就是把图像看成由规则排放的样点构成，如图，每行</a:t>
            </a:r>
            <a:r>
              <a:rPr lang="en-US" altLang="zh-CN" dirty="0"/>
              <a:t>256</a:t>
            </a:r>
            <a:r>
              <a:rPr lang="zh-CN" altLang="en-US" dirty="0"/>
              <a:t>个点，每列</a:t>
            </a:r>
            <a:r>
              <a:rPr lang="en-US" altLang="zh-CN" dirty="0"/>
              <a:t>256</a:t>
            </a:r>
            <a:r>
              <a:rPr lang="zh-CN" altLang="en-US" dirty="0"/>
              <a:t>个点；</a:t>
            </a:r>
            <a:endParaRPr lang="en-US" altLang="zh-CN" dirty="0"/>
          </a:p>
          <a:p>
            <a:r>
              <a:rPr lang="zh-CN" altLang="en-US" dirty="0"/>
              <a:t>每个样点我们用二进制值表示它的颜色或黑白程度（灰度），例如，这张图，我们把从黑到白划分出</a:t>
            </a:r>
            <a:r>
              <a:rPr lang="en-US" altLang="zh-CN" dirty="0"/>
              <a:t>256</a:t>
            </a:r>
            <a:r>
              <a:rPr lang="zh-CN" altLang="en-US" dirty="0"/>
              <a:t>个级别，每个样点取值在</a:t>
            </a:r>
            <a:r>
              <a:rPr lang="en-US" altLang="zh-CN" dirty="0"/>
              <a:t>0</a:t>
            </a:r>
            <a:r>
              <a:rPr lang="zh-CN" altLang="en-US" dirty="0"/>
              <a:t>到</a:t>
            </a:r>
            <a:r>
              <a:rPr lang="en-US" altLang="zh-CN" dirty="0"/>
              <a:t>255</a:t>
            </a:r>
            <a:r>
              <a:rPr lang="zh-CN" altLang="en-US" dirty="0"/>
              <a:t>之间，用以代表其接近白色的程度。图示矩阵为其中的一个局部</a:t>
            </a:r>
            <a:endParaRPr lang="en-US" altLang="zh-CN" dirty="0"/>
          </a:p>
          <a:p>
            <a:endParaRPr lang="en-US" altLang="zh-CN" dirty="0"/>
          </a:p>
          <a:p>
            <a:r>
              <a:rPr lang="en-US" altLang="zh-CN" dirty="0"/>
              <a:t>1</a:t>
            </a:r>
            <a:r>
              <a:rPr lang="zh-CN" altLang="en-US" dirty="0"/>
              <a:t>、说明</a:t>
            </a:r>
            <a:r>
              <a:rPr lang="en-US" altLang="zh-CN" dirty="0"/>
              <a:t>bit</a:t>
            </a:r>
            <a:r>
              <a:rPr lang="zh-CN" altLang="en-US" dirty="0"/>
              <a:t>位概念（平面</a:t>
            </a:r>
            <a:r>
              <a:rPr lang="en-US" altLang="zh-CN" dirty="0"/>
              <a:t>+</a:t>
            </a:r>
            <a:r>
              <a:rPr lang="zh-CN" altLang="en-US" dirty="0"/>
              <a:t>层）</a:t>
            </a:r>
            <a:endParaRPr lang="en-US" altLang="zh-CN" dirty="0"/>
          </a:p>
          <a:p>
            <a:r>
              <a:rPr lang="en-US" altLang="zh-CN" dirty="0"/>
              <a:t>2</a:t>
            </a:r>
            <a:r>
              <a:rPr lang="zh-CN" altLang="en-US" dirty="0"/>
              <a:t>、说明最低</a:t>
            </a:r>
            <a:r>
              <a:rPr lang="en-US" altLang="zh-CN" dirty="0"/>
              <a:t>BIT</a:t>
            </a:r>
            <a:r>
              <a:rPr lang="zh-CN" altLang="en-US" dirty="0"/>
              <a:t>位不影响视觉（去掉最低层后的效果）</a:t>
            </a:r>
            <a:endParaRPr lang="en-US" altLang="zh-CN" dirty="0"/>
          </a:p>
          <a:p>
            <a:r>
              <a:rPr lang="en-US" altLang="zh-CN" dirty="0"/>
              <a:t>3</a:t>
            </a:r>
            <a:r>
              <a:rPr lang="zh-CN" altLang="en-US" dirty="0"/>
              <a:t>、说明算法原理，最低</a:t>
            </a:r>
            <a:r>
              <a:rPr lang="en-US" altLang="zh-CN" dirty="0"/>
              <a:t>bit</a:t>
            </a:r>
            <a:r>
              <a:rPr lang="zh-CN" altLang="en-US" dirty="0"/>
              <a:t>位替换（图像</a:t>
            </a:r>
            <a:r>
              <a:rPr lang="en-US" altLang="zh-CN" dirty="0"/>
              <a:t>+</a:t>
            </a:r>
            <a:r>
              <a:rPr lang="zh-CN" altLang="en-US" dirty="0"/>
              <a:t>样点位）</a:t>
            </a:r>
            <a:endParaRPr lang="en-US" altLang="zh-CN" dirty="0"/>
          </a:p>
          <a:p>
            <a:r>
              <a:rPr lang="en-US" altLang="zh-CN" dirty="0"/>
              <a:t>4</a:t>
            </a:r>
            <a:r>
              <a:rPr lang="zh-CN" altLang="en-US" dirty="0"/>
              <a:t>、说明系统</a:t>
            </a:r>
            <a:endParaRPr lang="zh-CN" altLang="en-US" dirty="0"/>
          </a:p>
        </p:txBody>
      </p:sp>
      <p:sp>
        <p:nvSpPr>
          <p:cNvPr id="4" name="灯片编号占位符 3"/>
          <p:cNvSpPr>
            <a:spLocks noGrp="1"/>
          </p:cNvSpPr>
          <p:nvPr>
            <p:ph type="sldNum" sz="quarter" idx="10"/>
          </p:nvPr>
        </p:nvSpPr>
        <p:spPr/>
        <p:txBody>
          <a:bodyPr/>
          <a:lstStyle/>
          <a:p>
            <a:pPr>
              <a:defRPr/>
            </a:pPr>
            <a:fld id="{A213E1C4-B15F-4B8B-85B9-3668D91EF288}" type="slidenum">
              <a:rPr lang="zh-CN" altLang="en-US"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pPr>
              <a:defRPr/>
            </a:pPr>
            <a:fld id="{A213E1C4-B15F-4B8B-85B9-3668D91EF288}" type="slidenum">
              <a:rPr lang="zh-CN" altLang="en-US"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pPr>
              <a:defRPr/>
            </a:pPr>
            <a:fld id="{A213E1C4-B15F-4B8B-85B9-3668D91EF288}" type="slidenum">
              <a:rPr lang="zh-CN" altLang="en-US"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强调系统的要素</a:t>
            </a:r>
            <a:endParaRPr lang="zh-CN" altLang="en-US" dirty="0"/>
          </a:p>
        </p:txBody>
      </p:sp>
      <p:sp>
        <p:nvSpPr>
          <p:cNvPr id="4" name="灯片编号占位符 3"/>
          <p:cNvSpPr>
            <a:spLocks noGrp="1"/>
          </p:cNvSpPr>
          <p:nvPr>
            <p:ph type="sldNum" sz="quarter" idx="10"/>
          </p:nvPr>
        </p:nvSpPr>
        <p:spPr/>
        <p:txBody>
          <a:bodyPr/>
          <a:lstStyle/>
          <a:p>
            <a:pPr>
              <a:defRPr/>
            </a:pPr>
            <a:fld id="{A213E1C4-B15F-4B8B-85B9-3668D91EF288}" type="slidenum">
              <a:rPr lang="zh-CN" altLang="en-US"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00B35818-BD2A-4069-B28C-030BAD9BC436}" type="slidenum">
              <a:rPr lang="zh-CN" altLang="en-US" sz="1200" smtClean="0">
                <a:latin typeface="Times New Roman" panose="02020603050405020304" pitchFamily="18" charset="0"/>
              </a:rPr>
            </a:fld>
            <a:endParaRPr lang="en-US" altLang="zh-CN" sz="1200">
              <a:latin typeface="Times New Roman" panose="02020603050405020304" pitchFamily="18" charset="0"/>
            </a:endParaRPr>
          </a:p>
        </p:txBody>
      </p:sp>
      <p:sp>
        <p:nvSpPr>
          <p:cNvPr id="45059" name="Rectangle 2"/>
          <p:cNvSpPr>
            <a:spLocks noGrp="1" noRot="1" noChangeAspect="1" noChangeArrowheads="1" noTextEdit="1"/>
          </p:cNvSpPr>
          <p:nvPr>
            <p:ph type="sldImg"/>
          </p:nvPr>
        </p:nvSpPr>
        <p:spPr/>
      </p:sp>
      <p:sp>
        <p:nvSpPr>
          <p:cNvPr id="45060" name="Rectangle 3"/>
          <p:cNvSpPr>
            <a:spLocks noGrp="1" noChangeArrowheads="1"/>
          </p:cNvSpPr>
          <p:nvPr>
            <p:ph type="body" idx="1"/>
          </p:nvPr>
        </p:nvSpPr>
        <p:spPr>
          <a:noFill/>
        </p:spPr>
        <p:txBody>
          <a:bodyPr/>
          <a:lstStyle/>
          <a:p>
            <a:pPr eaLnBrk="1" hangingPunct="1"/>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4" name="Group 2"/>
          <p:cNvGrpSpPr/>
          <p:nvPr/>
        </p:nvGrpSpPr>
        <p:grpSpPr bwMode="auto">
          <a:xfrm>
            <a:off x="-3222625" y="304800"/>
            <a:ext cx="11909425" cy="4724400"/>
            <a:chOff x="-2030" y="192"/>
            <a:chExt cx="7502" cy="2976"/>
          </a:xfrm>
        </p:grpSpPr>
        <p:sp>
          <p:nvSpPr>
            <p:cNvPr id="5" name="Line 3"/>
            <p:cNvSpPr>
              <a:spLocks noChangeShapeType="1"/>
            </p:cNvSpPr>
            <p:nvPr/>
          </p:nvSpPr>
          <p:spPr bwMode="auto">
            <a:xfrm>
              <a:off x="912" y="1584"/>
              <a:ext cx="4560"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 name="AutoShape 4"/>
            <p:cNvSpPr>
              <a:spLocks noChangeArrowheads="1"/>
            </p:cNvSpPr>
            <p:nvPr/>
          </p:nvSpPr>
          <p:spPr bwMode="auto">
            <a:xfrm>
              <a:off x="-1584" y="864"/>
              <a:ext cx="2304" cy="2304"/>
            </a:xfrm>
            <a:custGeom>
              <a:avLst/>
              <a:gdLst>
                <a:gd name="T0" fmla="*/ 0 w 64000"/>
                <a:gd name="T1" fmla="*/ 0 h 64000"/>
                <a:gd name="T2" fmla="*/ 0 w 64000"/>
                <a:gd name="T3" fmla="*/ 0 h 64000"/>
                <a:gd name="T4" fmla="*/ 0 w 64000"/>
                <a:gd name="T5" fmla="*/ 0 h 64000"/>
                <a:gd name="T6" fmla="*/ 0 w 64000"/>
                <a:gd name="T7" fmla="*/ 0 h 64000"/>
                <a:gd name="T8" fmla="*/ 0 w 64000"/>
                <a:gd name="T9" fmla="*/ 0 h 64000"/>
                <a:gd name="T10" fmla="*/ 0 w 64000"/>
                <a:gd name="T11" fmla="*/ 0 h 64000"/>
                <a:gd name="T12" fmla="*/ 0 w 64000"/>
                <a:gd name="T13" fmla="*/ 0 h 64000"/>
                <a:gd name="T14" fmla="*/ 0 w 64000"/>
                <a:gd name="T15" fmla="*/ 0 h 64000"/>
                <a:gd name="T16" fmla="*/ 0 w 64000"/>
                <a:gd name="T17" fmla="*/ 0 h 64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44083 w 64000"/>
                <a:gd name="T28" fmla="*/ -29639 h 64000"/>
                <a:gd name="T29" fmla="*/ 44083 w 64000"/>
                <a:gd name="T30" fmla="*/ 29639 h 64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000" h="64000">
                  <a:moveTo>
                    <a:pt x="44083" y="2368"/>
                  </a:moveTo>
                  <a:cubicBezTo>
                    <a:pt x="56127" y="7280"/>
                    <a:pt x="64000" y="18993"/>
                    <a:pt x="64000" y="32000"/>
                  </a:cubicBezTo>
                  <a:cubicBezTo>
                    <a:pt x="64000" y="45006"/>
                    <a:pt x="56127" y="56719"/>
                    <a:pt x="44083" y="61631"/>
                  </a:cubicBezTo>
                  <a:cubicBezTo>
                    <a:pt x="44082" y="61631"/>
                    <a:pt x="44082" y="61631"/>
                    <a:pt x="44082" y="61631"/>
                  </a:cubicBezTo>
                  <a:lnTo>
                    <a:pt x="44083" y="61632"/>
                  </a:lnTo>
                  <a:lnTo>
                    <a:pt x="44083" y="2368"/>
                  </a:lnTo>
                  <a:lnTo>
                    <a:pt x="44082" y="2368"/>
                  </a:lnTo>
                  <a:cubicBezTo>
                    <a:pt x="44082" y="2368"/>
                    <a:pt x="44082" y="2368"/>
                    <a:pt x="44083" y="2368"/>
                  </a:cubicBezTo>
                  <a:close/>
                </a:path>
              </a:pathLst>
            </a:cu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 name="AutoShape 5"/>
            <p:cNvSpPr>
              <a:spLocks noChangeArrowheads="1"/>
            </p:cNvSpPr>
            <p:nvPr/>
          </p:nvSpPr>
          <p:spPr bwMode="auto">
            <a:xfrm>
              <a:off x="-2030" y="192"/>
              <a:ext cx="2544" cy="2544"/>
            </a:xfrm>
            <a:custGeom>
              <a:avLst/>
              <a:gdLst>
                <a:gd name="T0" fmla="*/ 0 w 64000"/>
                <a:gd name="T1" fmla="*/ 0 h 64000"/>
                <a:gd name="T2" fmla="*/ 0 w 64000"/>
                <a:gd name="T3" fmla="*/ 0 h 64000"/>
                <a:gd name="T4" fmla="*/ 0 w 64000"/>
                <a:gd name="T5" fmla="*/ 0 h 64000"/>
                <a:gd name="T6" fmla="*/ 0 w 64000"/>
                <a:gd name="T7" fmla="*/ 0 h 64000"/>
                <a:gd name="T8" fmla="*/ 0 w 64000"/>
                <a:gd name="T9" fmla="*/ 0 h 64000"/>
                <a:gd name="T10" fmla="*/ 0 w 64000"/>
                <a:gd name="T11" fmla="*/ 0 h 64000"/>
                <a:gd name="T12" fmla="*/ 0 w 64000"/>
                <a:gd name="T13" fmla="*/ 0 h 64000"/>
                <a:gd name="T14" fmla="*/ 0 w 64000"/>
                <a:gd name="T15" fmla="*/ 0 h 64000"/>
                <a:gd name="T16" fmla="*/ 0 w 64000"/>
                <a:gd name="T17" fmla="*/ 0 h 64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50994 w 64000"/>
                <a:gd name="T28" fmla="*/ -25761 h 64000"/>
                <a:gd name="T29" fmla="*/ 50994 w 64000"/>
                <a:gd name="T30" fmla="*/ 25761 h 64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000" h="64000">
                  <a:moveTo>
                    <a:pt x="50994" y="6246"/>
                  </a:moveTo>
                  <a:cubicBezTo>
                    <a:pt x="59172" y="12279"/>
                    <a:pt x="64000" y="21837"/>
                    <a:pt x="64000" y="32000"/>
                  </a:cubicBezTo>
                  <a:cubicBezTo>
                    <a:pt x="64000" y="42162"/>
                    <a:pt x="59172" y="51720"/>
                    <a:pt x="50994" y="57753"/>
                  </a:cubicBezTo>
                  <a:cubicBezTo>
                    <a:pt x="50993" y="57753"/>
                    <a:pt x="50993" y="57753"/>
                    <a:pt x="50993" y="57753"/>
                  </a:cubicBezTo>
                  <a:lnTo>
                    <a:pt x="50994" y="57754"/>
                  </a:lnTo>
                  <a:lnTo>
                    <a:pt x="50994" y="6246"/>
                  </a:lnTo>
                  <a:lnTo>
                    <a:pt x="50993" y="6246"/>
                  </a:lnTo>
                  <a:cubicBezTo>
                    <a:pt x="50993" y="6246"/>
                    <a:pt x="50993" y="6246"/>
                    <a:pt x="50994" y="6246"/>
                  </a:cubicBezTo>
                  <a:close/>
                </a:path>
              </a:pathLst>
            </a:cu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sp>
        <p:nvSpPr>
          <p:cNvPr id="84998" name="Rectangle 6"/>
          <p:cNvSpPr>
            <a:spLocks noGrp="1" noChangeArrowheads="1"/>
          </p:cNvSpPr>
          <p:nvPr>
            <p:ph type="ctrTitle"/>
          </p:nvPr>
        </p:nvSpPr>
        <p:spPr>
          <a:xfrm>
            <a:off x="1443038" y="985838"/>
            <a:ext cx="7239000" cy="1444625"/>
          </a:xfrm>
        </p:spPr>
        <p:txBody>
          <a:bodyPr/>
          <a:lstStyle>
            <a:lvl1pPr>
              <a:defRPr sz="4000"/>
            </a:lvl1pPr>
          </a:lstStyle>
          <a:p>
            <a:r>
              <a:rPr lang="en-US" altLang="zh-CN"/>
              <a:t>Click to edit Master title style</a:t>
            </a:r>
            <a:endParaRPr lang="zh-CN" altLang="en-US"/>
          </a:p>
        </p:txBody>
      </p:sp>
      <p:sp>
        <p:nvSpPr>
          <p:cNvPr id="84999" name="Rectangle 7"/>
          <p:cNvSpPr>
            <a:spLocks noGrp="1" noChangeArrowheads="1"/>
          </p:cNvSpPr>
          <p:nvPr>
            <p:ph type="subTitle" idx="1"/>
          </p:nvPr>
        </p:nvSpPr>
        <p:spPr>
          <a:xfrm>
            <a:off x="1443038" y="3427413"/>
            <a:ext cx="7239000" cy="1752600"/>
          </a:xfrm>
        </p:spPr>
        <p:txBody>
          <a:bodyPr/>
          <a:lstStyle>
            <a:lvl1pPr marL="0" indent="0">
              <a:buFont typeface="Wingdings" panose="05000000000000000000" pitchFamily="2" charset="2"/>
              <a:buNone/>
              <a:defRPr/>
            </a:lvl1pPr>
          </a:lstStyle>
          <a:p>
            <a:r>
              <a:rPr lang="en-US" altLang="zh-CN"/>
              <a:t>Click to edit Master subtitle style</a:t>
            </a:r>
            <a:endParaRPr lang="zh-CN" altLang="en-US"/>
          </a:p>
        </p:txBody>
      </p:sp>
      <p:sp>
        <p:nvSpPr>
          <p:cNvPr id="8" name="Rectangle 8"/>
          <p:cNvSpPr>
            <a:spLocks noGrp="1" noChangeArrowheads="1"/>
          </p:cNvSpPr>
          <p:nvPr>
            <p:ph type="dt" sz="half" idx="10"/>
          </p:nvPr>
        </p:nvSpPr>
        <p:spPr/>
        <p:txBody>
          <a:bodyPr/>
          <a:lstStyle>
            <a:lvl1pPr>
              <a:defRPr/>
            </a:lvl1pPr>
          </a:lstStyle>
          <a:p>
            <a:pPr>
              <a:defRPr/>
            </a:pPr>
            <a:fld id="{44BC8E16-2CD8-40B7-88DE-D78787B0B19A}" type="datetime1">
              <a:rPr lang="zh-CN" altLang="en-US"/>
            </a:fld>
            <a:endParaRPr lang="en-US" altLang="zh-CN"/>
          </a:p>
        </p:txBody>
      </p:sp>
      <p:sp>
        <p:nvSpPr>
          <p:cNvPr id="9" name="Rectangle 9"/>
          <p:cNvSpPr>
            <a:spLocks noGrp="1" noChangeArrowheads="1"/>
          </p:cNvSpPr>
          <p:nvPr>
            <p:ph type="ftr" sz="quarter" idx="11"/>
          </p:nvPr>
        </p:nvSpPr>
        <p:spPr/>
        <p:txBody>
          <a:bodyPr/>
          <a:lstStyle>
            <a:lvl1pPr>
              <a:defRPr/>
            </a:lvl1pPr>
          </a:lstStyle>
          <a:p>
            <a:pPr>
              <a:defRPr/>
            </a:pPr>
            <a:r>
              <a:rPr lang="zh-CN" altLang="en-US"/>
              <a:t>信息隐藏与数字水印</a:t>
            </a:r>
            <a:endParaRPr lang="en-US" altLang="zh-CN"/>
          </a:p>
        </p:txBody>
      </p:sp>
      <p:sp>
        <p:nvSpPr>
          <p:cNvPr id="10" name="Rectangle 10"/>
          <p:cNvSpPr>
            <a:spLocks noGrp="1" noChangeArrowheads="1"/>
          </p:cNvSpPr>
          <p:nvPr>
            <p:ph type="sldNum" sz="quarter" idx="12"/>
          </p:nvPr>
        </p:nvSpPr>
        <p:spPr/>
        <p:txBody>
          <a:bodyPr/>
          <a:lstStyle>
            <a:lvl1pPr>
              <a:defRPr/>
            </a:lvl1pPr>
          </a:lstStyle>
          <a:p>
            <a:pPr>
              <a:defRPr/>
            </a:pPr>
            <a:fld id="{99CDB752-D80A-4300-89D3-83D6D5AC54D8}" type="slidenum">
              <a:rPr lang="en-US" altLang="zh-CN"/>
            </a:fld>
            <a:endParaRPr lang="en-US" altLang="zh-CN"/>
          </a:p>
        </p:txBody>
      </p:sp>
    </p:spTree>
  </p:cSld>
  <p:clrMapOvr>
    <a:masterClrMapping/>
  </p:clrMapOvr>
  <p:transition>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Rectangle 8"/>
          <p:cNvSpPr>
            <a:spLocks noGrp="1" noChangeArrowheads="1"/>
          </p:cNvSpPr>
          <p:nvPr>
            <p:ph type="dt" sz="half" idx="10"/>
          </p:nvPr>
        </p:nvSpPr>
        <p:spPr/>
        <p:txBody>
          <a:bodyPr/>
          <a:lstStyle>
            <a:lvl1pPr>
              <a:defRPr/>
            </a:lvl1pPr>
          </a:lstStyle>
          <a:p>
            <a:pPr>
              <a:defRPr/>
            </a:pPr>
            <a:fld id="{8E8ACFC3-36F2-4F82-AE4F-3F90DED890CE}" type="datetime1">
              <a:rPr lang="zh-CN" altLang="en-US"/>
            </a:fld>
            <a:endParaRPr lang="en-US" altLang="zh-CN"/>
          </a:p>
        </p:txBody>
      </p:sp>
      <p:sp>
        <p:nvSpPr>
          <p:cNvPr id="5" name="Rectangle 9"/>
          <p:cNvSpPr>
            <a:spLocks noGrp="1" noChangeArrowheads="1"/>
          </p:cNvSpPr>
          <p:nvPr>
            <p:ph type="ftr" sz="quarter" idx="11"/>
          </p:nvPr>
        </p:nvSpPr>
        <p:spPr/>
        <p:txBody>
          <a:bodyPr/>
          <a:lstStyle>
            <a:lvl1pPr>
              <a:defRPr/>
            </a:lvl1pPr>
          </a:lstStyle>
          <a:p>
            <a:pPr>
              <a:defRPr/>
            </a:pPr>
            <a:r>
              <a:rPr lang="zh-CN" altLang="en-US"/>
              <a:t>信息隐藏与数字水印</a:t>
            </a:r>
            <a:endParaRPr lang="en-US" altLang="zh-CN"/>
          </a:p>
        </p:txBody>
      </p:sp>
      <p:sp>
        <p:nvSpPr>
          <p:cNvPr id="6" name="Rectangle 10"/>
          <p:cNvSpPr>
            <a:spLocks noGrp="1" noChangeArrowheads="1"/>
          </p:cNvSpPr>
          <p:nvPr>
            <p:ph type="sldNum" sz="quarter" idx="12"/>
          </p:nvPr>
        </p:nvSpPr>
        <p:spPr/>
        <p:txBody>
          <a:bodyPr/>
          <a:lstStyle>
            <a:lvl1pPr>
              <a:defRPr/>
            </a:lvl1pPr>
          </a:lstStyle>
          <a:p>
            <a:pPr>
              <a:defRPr/>
            </a:pPr>
            <a:fld id="{2B1B823A-A4C3-4F88-9171-448DC983CFA6}" type="slidenum">
              <a:rPr lang="en-US" altLang="zh-CN"/>
            </a:fld>
            <a:endParaRPr lang="en-US" altLang="zh-CN"/>
          </a:p>
        </p:txBody>
      </p:sp>
    </p:spTree>
  </p:cSld>
  <p:clrMapOvr>
    <a:masterClrMapping/>
  </p:clrMapOvr>
  <p:transition>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6413" y="301625"/>
            <a:ext cx="1827212" cy="5640388"/>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1370013" y="301625"/>
            <a:ext cx="5334000" cy="5640388"/>
          </a:xfrm>
        </p:spPr>
        <p:txBody>
          <a:bodyPr vert="eaVert"/>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Rectangle 8"/>
          <p:cNvSpPr>
            <a:spLocks noGrp="1" noChangeArrowheads="1"/>
          </p:cNvSpPr>
          <p:nvPr>
            <p:ph type="dt" sz="half" idx="10"/>
          </p:nvPr>
        </p:nvSpPr>
        <p:spPr/>
        <p:txBody>
          <a:bodyPr/>
          <a:lstStyle>
            <a:lvl1pPr>
              <a:defRPr/>
            </a:lvl1pPr>
          </a:lstStyle>
          <a:p>
            <a:pPr>
              <a:defRPr/>
            </a:pPr>
            <a:fld id="{E31B1F04-6B01-4DB0-B574-B0CDF29CDC3D}" type="datetime1">
              <a:rPr lang="zh-CN" altLang="en-US"/>
            </a:fld>
            <a:endParaRPr lang="en-US" altLang="zh-CN"/>
          </a:p>
        </p:txBody>
      </p:sp>
      <p:sp>
        <p:nvSpPr>
          <p:cNvPr id="5" name="Rectangle 9"/>
          <p:cNvSpPr>
            <a:spLocks noGrp="1" noChangeArrowheads="1"/>
          </p:cNvSpPr>
          <p:nvPr>
            <p:ph type="ftr" sz="quarter" idx="11"/>
          </p:nvPr>
        </p:nvSpPr>
        <p:spPr/>
        <p:txBody>
          <a:bodyPr/>
          <a:lstStyle>
            <a:lvl1pPr>
              <a:defRPr/>
            </a:lvl1pPr>
          </a:lstStyle>
          <a:p>
            <a:pPr>
              <a:defRPr/>
            </a:pPr>
            <a:r>
              <a:rPr lang="zh-CN" altLang="en-US"/>
              <a:t>信息隐藏与数字水印</a:t>
            </a:r>
            <a:endParaRPr lang="en-US" altLang="zh-CN"/>
          </a:p>
        </p:txBody>
      </p:sp>
      <p:sp>
        <p:nvSpPr>
          <p:cNvPr id="6" name="Rectangle 10"/>
          <p:cNvSpPr>
            <a:spLocks noGrp="1" noChangeArrowheads="1"/>
          </p:cNvSpPr>
          <p:nvPr>
            <p:ph type="sldNum" sz="quarter" idx="12"/>
          </p:nvPr>
        </p:nvSpPr>
        <p:spPr/>
        <p:txBody>
          <a:bodyPr/>
          <a:lstStyle>
            <a:lvl1pPr>
              <a:defRPr/>
            </a:lvl1pPr>
          </a:lstStyle>
          <a:p>
            <a:pPr>
              <a:defRPr/>
            </a:pPr>
            <a:fld id="{2689158E-7DCD-4BD6-B629-660D43B9FE64}" type="slidenum">
              <a:rPr lang="en-US" altLang="zh-CN"/>
            </a:fld>
            <a:endParaRPr lang="en-US" altLang="zh-CN"/>
          </a:p>
        </p:txBody>
      </p:sp>
    </p:spTree>
  </p:cSld>
  <p:clrMapOvr>
    <a:masterClrMapping/>
  </p:clrMapOvr>
  <p:transition>
    <p:dissolv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1370013" y="301625"/>
            <a:ext cx="7313612" cy="1143000"/>
          </a:xfrm>
        </p:spPr>
        <p:txBody>
          <a:bodyPr/>
          <a:lstStyle/>
          <a:p>
            <a:r>
              <a:rPr lang="en-US" altLang="zh-CN"/>
              <a:t>Click to edit Master title style</a:t>
            </a:r>
            <a:endParaRPr lang="zh-CN" altLang="en-US"/>
          </a:p>
        </p:txBody>
      </p:sp>
      <p:sp>
        <p:nvSpPr>
          <p:cNvPr id="3" name="Text Placeholder 2"/>
          <p:cNvSpPr>
            <a:spLocks noGrp="1"/>
          </p:cNvSpPr>
          <p:nvPr>
            <p:ph type="body" sz="half" idx="1"/>
          </p:nvPr>
        </p:nvSpPr>
        <p:spPr>
          <a:xfrm>
            <a:off x="1370013" y="1827213"/>
            <a:ext cx="7313612" cy="1981200"/>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Content Placeholder 3"/>
          <p:cNvSpPr>
            <a:spLocks noGrp="1"/>
          </p:cNvSpPr>
          <p:nvPr>
            <p:ph sz="half" idx="2"/>
          </p:nvPr>
        </p:nvSpPr>
        <p:spPr>
          <a:xfrm>
            <a:off x="1370013" y="3960813"/>
            <a:ext cx="7313612" cy="1981200"/>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5" name="Rectangle 8"/>
          <p:cNvSpPr>
            <a:spLocks noGrp="1" noChangeArrowheads="1"/>
          </p:cNvSpPr>
          <p:nvPr>
            <p:ph type="dt" sz="half" idx="10"/>
          </p:nvPr>
        </p:nvSpPr>
        <p:spPr/>
        <p:txBody>
          <a:bodyPr/>
          <a:lstStyle>
            <a:lvl1pPr>
              <a:defRPr/>
            </a:lvl1pPr>
          </a:lstStyle>
          <a:p>
            <a:pPr>
              <a:defRPr/>
            </a:pPr>
            <a:fld id="{884176E3-FBBB-4340-A0ED-1837F83EECFB}" type="datetime1">
              <a:rPr lang="zh-CN" altLang="en-US"/>
            </a:fld>
            <a:endParaRPr lang="en-US" altLang="zh-CN"/>
          </a:p>
        </p:txBody>
      </p:sp>
      <p:sp>
        <p:nvSpPr>
          <p:cNvPr id="6" name="Rectangle 9"/>
          <p:cNvSpPr>
            <a:spLocks noGrp="1" noChangeArrowheads="1"/>
          </p:cNvSpPr>
          <p:nvPr>
            <p:ph type="ftr" sz="quarter" idx="11"/>
          </p:nvPr>
        </p:nvSpPr>
        <p:spPr/>
        <p:txBody>
          <a:bodyPr/>
          <a:lstStyle>
            <a:lvl1pPr>
              <a:defRPr/>
            </a:lvl1pPr>
          </a:lstStyle>
          <a:p>
            <a:pPr>
              <a:defRPr/>
            </a:pPr>
            <a:r>
              <a:rPr lang="zh-CN" altLang="en-US"/>
              <a:t>信息隐藏与数字水印</a:t>
            </a:r>
            <a:endParaRPr lang="en-US" altLang="zh-CN"/>
          </a:p>
        </p:txBody>
      </p:sp>
      <p:sp>
        <p:nvSpPr>
          <p:cNvPr id="7" name="Rectangle 10"/>
          <p:cNvSpPr>
            <a:spLocks noGrp="1" noChangeArrowheads="1"/>
          </p:cNvSpPr>
          <p:nvPr>
            <p:ph type="sldNum" sz="quarter" idx="12"/>
          </p:nvPr>
        </p:nvSpPr>
        <p:spPr/>
        <p:txBody>
          <a:bodyPr/>
          <a:lstStyle>
            <a:lvl1pPr>
              <a:defRPr/>
            </a:lvl1pPr>
          </a:lstStyle>
          <a:p>
            <a:pPr>
              <a:defRPr/>
            </a:pPr>
            <a:fld id="{CFAE2010-65B4-4191-9B19-4E38E0D8F124}" type="slidenum">
              <a:rPr lang="en-US" altLang="zh-CN"/>
            </a:fld>
            <a:endParaRPr lang="en-US" altLang="zh-CN"/>
          </a:p>
        </p:txBody>
      </p:sp>
    </p:spTree>
  </p:cSld>
  <p:clrMapOvr>
    <a:masterClrMapping/>
  </p:clrMapOvr>
  <p:transition>
    <p:dissolv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370013" y="301625"/>
            <a:ext cx="7313612" cy="1143000"/>
          </a:xfrm>
        </p:spPr>
        <p:txBody>
          <a:bodyPr/>
          <a:lstStyle/>
          <a:p>
            <a:r>
              <a:rPr lang="en-US" altLang="zh-CN"/>
              <a:t>Click to edit Master title style</a:t>
            </a:r>
            <a:endParaRPr lang="zh-CN" altLang="en-US"/>
          </a:p>
        </p:txBody>
      </p:sp>
      <p:sp>
        <p:nvSpPr>
          <p:cNvPr id="3" name="Content Placeholder 2"/>
          <p:cNvSpPr>
            <a:spLocks noGrp="1"/>
          </p:cNvSpPr>
          <p:nvPr>
            <p:ph sz="quarter" idx="1"/>
          </p:nvPr>
        </p:nvSpPr>
        <p:spPr>
          <a:xfrm>
            <a:off x="1370013" y="1827213"/>
            <a:ext cx="3579812" cy="1981200"/>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Content Placeholder 3"/>
          <p:cNvSpPr>
            <a:spLocks noGrp="1"/>
          </p:cNvSpPr>
          <p:nvPr>
            <p:ph sz="quarter" idx="2"/>
          </p:nvPr>
        </p:nvSpPr>
        <p:spPr>
          <a:xfrm>
            <a:off x="5102225" y="1827213"/>
            <a:ext cx="3581400" cy="1981200"/>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5" name="Text Placeholder 4"/>
          <p:cNvSpPr>
            <a:spLocks noGrp="1"/>
          </p:cNvSpPr>
          <p:nvPr>
            <p:ph type="body" sz="half" idx="3"/>
          </p:nvPr>
        </p:nvSpPr>
        <p:spPr>
          <a:xfrm>
            <a:off x="1370013" y="3960813"/>
            <a:ext cx="7313612" cy="1981200"/>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6" name="Rectangle 8"/>
          <p:cNvSpPr>
            <a:spLocks noGrp="1" noChangeArrowheads="1"/>
          </p:cNvSpPr>
          <p:nvPr>
            <p:ph type="dt" sz="half" idx="10"/>
          </p:nvPr>
        </p:nvSpPr>
        <p:spPr/>
        <p:txBody>
          <a:bodyPr/>
          <a:lstStyle>
            <a:lvl1pPr>
              <a:defRPr/>
            </a:lvl1pPr>
          </a:lstStyle>
          <a:p>
            <a:pPr>
              <a:defRPr/>
            </a:pPr>
            <a:fld id="{4C87351D-0736-486B-9378-C771AC89A2C5}" type="datetime1">
              <a:rPr lang="zh-CN" altLang="en-US"/>
            </a:fld>
            <a:endParaRPr lang="en-US" altLang="zh-CN"/>
          </a:p>
        </p:txBody>
      </p:sp>
      <p:sp>
        <p:nvSpPr>
          <p:cNvPr id="7" name="Rectangle 9"/>
          <p:cNvSpPr>
            <a:spLocks noGrp="1" noChangeArrowheads="1"/>
          </p:cNvSpPr>
          <p:nvPr>
            <p:ph type="ftr" sz="quarter" idx="11"/>
          </p:nvPr>
        </p:nvSpPr>
        <p:spPr/>
        <p:txBody>
          <a:bodyPr/>
          <a:lstStyle>
            <a:lvl1pPr>
              <a:defRPr/>
            </a:lvl1pPr>
          </a:lstStyle>
          <a:p>
            <a:pPr>
              <a:defRPr/>
            </a:pPr>
            <a:r>
              <a:rPr lang="zh-CN" altLang="en-US"/>
              <a:t>信息隐藏与数字水印</a:t>
            </a:r>
            <a:endParaRPr lang="en-US" altLang="zh-CN"/>
          </a:p>
        </p:txBody>
      </p:sp>
      <p:sp>
        <p:nvSpPr>
          <p:cNvPr id="8" name="Rectangle 10"/>
          <p:cNvSpPr>
            <a:spLocks noGrp="1" noChangeArrowheads="1"/>
          </p:cNvSpPr>
          <p:nvPr>
            <p:ph type="sldNum" sz="quarter" idx="12"/>
          </p:nvPr>
        </p:nvSpPr>
        <p:spPr/>
        <p:txBody>
          <a:bodyPr/>
          <a:lstStyle>
            <a:lvl1pPr>
              <a:defRPr/>
            </a:lvl1pPr>
          </a:lstStyle>
          <a:p>
            <a:pPr>
              <a:defRPr/>
            </a:pPr>
            <a:fld id="{61AC7CD0-D57B-48F4-BF81-0C9F2F101A6B}" type="slidenum">
              <a:rPr lang="en-US" altLang="zh-CN"/>
            </a:fld>
            <a:endParaRPr lang="en-US" altLang="zh-CN"/>
          </a:p>
        </p:txBody>
      </p:sp>
    </p:spTree>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Rectangle 8"/>
          <p:cNvSpPr>
            <a:spLocks noGrp="1" noChangeArrowheads="1"/>
          </p:cNvSpPr>
          <p:nvPr>
            <p:ph type="dt" sz="half" idx="10"/>
          </p:nvPr>
        </p:nvSpPr>
        <p:spPr/>
        <p:txBody>
          <a:bodyPr/>
          <a:lstStyle>
            <a:lvl1pPr>
              <a:defRPr/>
            </a:lvl1pPr>
          </a:lstStyle>
          <a:p>
            <a:pPr>
              <a:defRPr/>
            </a:pPr>
            <a:fld id="{0280FE9C-8CCB-434E-8535-A00ABDC59534}" type="datetime1">
              <a:rPr lang="zh-CN" altLang="en-US"/>
            </a:fld>
            <a:endParaRPr lang="en-US" altLang="zh-CN"/>
          </a:p>
        </p:txBody>
      </p:sp>
      <p:sp>
        <p:nvSpPr>
          <p:cNvPr id="5" name="Rectangle 9"/>
          <p:cNvSpPr>
            <a:spLocks noGrp="1" noChangeArrowheads="1"/>
          </p:cNvSpPr>
          <p:nvPr>
            <p:ph type="ftr" sz="quarter" idx="11"/>
          </p:nvPr>
        </p:nvSpPr>
        <p:spPr/>
        <p:txBody>
          <a:bodyPr/>
          <a:lstStyle>
            <a:lvl1pPr>
              <a:defRPr/>
            </a:lvl1pPr>
          </a:lstStyle>
          <a:p>
            <a:pPr>
              <a:defRPr/>
            </a:pPr>
            <a:r>
              <a:rPr lang="zh-CN" altLang="en-US"/>
              <a:t>信息隐藏与数字水印</a:t>
            </a:r>
            <a:endParaRPr lang="en-US" altLang="zh-CN"/>
          </a:p>
        </p:txBody>
      </p:sp>
      <p:sp>
        <p:nvSpPr>
          <p:cNvPr id="6" name="Rectangle 10"/>
          <p:cNvSpPr>
            <a:spLocks noGrp="1" noChangeArrowheads="1"/>
          </p:cNvSpPr>
          <p:nvPr>
            <p:ph type="sldNum" sz="quarter" idx="12"/>
          </p:nvPr>
        </p:nvSpPr>
        <p:spPr/>
        <p:txBody>
          <a:bodyPr/>
          <a:lstStyle>
            <a:lvl1pPr>
              <a:defRPr/>
            </a:lvl1pPr>
          </a:lstStyle>
          <a:p>
            <a:pPr>
              <a:defRPr/>
            </a:pPr>
            <a:fld id="{6054D8A8-806E-4D61-8522-D4963E849063}" type="slidenum">
              <a:rPr lang="en-US" altLang="zh-CN"/>
            </a:fld>
            <a:endParaRPr lang="en-US" altLang="zh-CN"/>
          </a:p>
        </p:txBody>
      </p:sp>
    </p:spTree>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endParaRPr lang="en-US" altLang="zh-CN"/>
          </a:p>
        </p:txBody>
      </p:sp>
      <p:sp>
        <p:nvSpPr>
          <p:cNvPr id="4" name="Rectangle 8"/>
          <p:cNvSpPr>
            <a:spLocks noGrp="1" noChangeArrowheads="1"/>
          </p:cNvSpPr>
          <p:nvPr>
            <p:ph type="dt" sz="half" idx="10"/>
          </p:nvPr>
        </p:nvSpPr>
        <p:spPr/>
        <p:txBody>
          <a:bodyPr/>
          <a:lstStyle>
            <a:lvl1pPr>
              <a:defRPr/>
            </a:lvl1pPr>
          </a:lstStyle>
          <a:p>
            <a:pPr>
              <a:defRPr/>
            </a:pPr>
            <a:fld id="{5F4AECEA-F646-43B7-8E86-C4C00FCD81BC}" type="datetime1">
              <a:rPr lang="zh-CN" altLang="en-US"/>
            </a:fld>
            <a:endParaRPr lang="en-US" altLang="zh-CN"/>
          </a:p>
        </p:txBody>
      </p:sp>
      <p:sp>
        <p:nvSpPr>
          <p:cNvPr id="5" name="Rectangle 9"/>
          <p:cNvSpPr>
            <a:spLocks noGrp="1" noChangeArrowheads="1"/>
          </p:cNvSpPr>
          <p:nvPr>
            <p:ph type="ftr" sz="quarter" idx="11"/>
          </p:nvPr>
        </p:nvSpPr>
        <p:spPr/>
        <p:txBody>
          <a:bodyPr/>
          <a:lstStyle>
            <a:lvl1pPr>
              <a:defRPr/>
            </a:lvl1pPr>
          </a:lstStyle>
          <a:p>
            <a:pPr>
              <a:defRPr/>
            </a:pPr>
            <a:r>
              <a:rPr lang="zh-CN" altLang="en-US"/>
              <a:t>信息隐藏与数字水印</a:t>
            </a:r>
            <a:endParaRPr lang="en-US" altLang="zh-CN"/>
          </a:p>
        </p:txBody>
      </p:sp>
      <p:sp>
        <p:nvSpPr>
          <p:cNvPr id="6" name="Rectangle 10"/>
          <p:cNvSpPr>
            <a:spLocks noGrp="1" noChangeArrowheads="1"/>
          </p:cNvSpPr>
          <p:nvPr>
            <p:ph type="sldNum" sz="quarter" idx="12"/>
          </p:nvPr>
        </p:nvSpPr>
        <p:spPr/>
        <p:txBody>
          <a:bodyPr/>
          <a:lstStyle>
            <a:lvl1pPr>
              <a:defRPr/>
            </a:lvl1pPr>
          </a:lstStyle>
          <a:p>
            <a:pPr>
              <a:defRPr/>
            </a:pPr>
            <a:fld id="{B448B253-0CC7-4B7A-96C6-190E29B73D0F}" type="slidenum">
              <a:rPr lang="en-US" altLang="zh-CN"/>
            </a:fld>
            <a:endParaRPr lang="en-US" altLang="zh-CN"/>
          </a:p>
        </p:txBody>
      </p:sp>
    </p:spTree>
  </p:cSld>
  <p:clrMapOvr>
    <a:masterClrMapping/>
  </p:clrMapOvr>
  <p:transition>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1370013" y="1827213"/>
            <a:ext cx="3579812"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Content Placeholder 3"/>
          <p:cNvSpPr>
            <a:spLocks noGrp="1"/>
          </p:cNvSpPr>
          <p:nvPr>
            <p:ph sz="half" idx="2"/>
          </p:nvPr>
        </p:nvSpPr>
        <p:spPr>
          <a:xfrm>
            <a:off x="5102225" y="1827213"/>
            <a:ext cx="3581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5" name="Rectangle 8"/>
          <p:cNvSpPr>
            <a:spLocks noGrp="1" noChangeArrowheads="1"/>
          </p:cNvSpPr>
          <p:nvPr>
            <p:ph type="dt" sz="half" idx="10"/>
          </p:nvPr>
        </p:nvSpPr>
        <p:spPr/>
        <p:txBody>
          <a:bodyPr/>
          <a:lstStyle>
            <a:lvl1pPr>
              <a:defRPr/>
            </a:lvl1pPr>
          </a:lstStyle>
          <a:p>
            <a:pPr>
              <a:defRPr/>
            </a:pPr>
            <a:fld id="{6170ADAE-5562-4CB2-A84E-DC4684D02D0D}" type="datetime1">
              <a:rPr lang="zh-CN" altLang="en-US"/>
            </a:fld>
            <a:endParaRPr lang="en-US" altLang="zh-CN"/>
          </a:p>
        </p:txBody>
      </p:sp>
      <p:sp>
        <p:nvSpPr>
          <p:cNvPr id="6" name="Rectangle 9"/>
          <p:cNvSpPr>
            <a:spLocks noGrp="1" noChangeArrowheads="1"/>
          </p:cNvSpPr>
          <p:nvPr>
            <p:ph type="ftr" sz="quarter" idx="11"/>
          </p:nvPr>
        </p:nvSpPr>
        <p:spPr/>
        <p:txBody>
          <a:bodyPr/>
          <a:lstStyle>
            <a:lvl1pPr>
              <a:defRPr/>
            </a:lvl1pPr>
          </a:lstStyle>
          <a:p>
            <a:pPr>
              <a:defRPr/>
            </a:pPr>
            <a:r>
              <a:rPr lang="zh-CN" altLang="en-US"/>
              <a:t>信息隐藏与数字水印</a:t>
            </a:r>
            <a:endParaRPr lang="en-US" altLang="zh-CN"/>
          </a:p>
        </p:txBody>
      </p:sp>
      <p:sp>
        <p:nvSpPr>
          <p:cNvPr id="7" name="Rectangle 10"/>
          <p:cNvSpPr>
            <a:spLocks noGrp="1" noChangeArrowheads="1"/>
          </p:cNvSpPr>
          <p:nvPr>
            <p:ph type="sldNum" sz="quarter" idx="12"/>
          </p:nvPr>
        </p:nvSpPr>
        <p:spPr/>
        <p:txBody>
          <a:bodyPr/>
          <a:lstStyle>
            <a:lvl1pPr>
              <a:defRPr/>
            </a:lvl1pPr>
          </a:lstStyle>
          <a:p>
            <a:pPr>
              <a:defRPr/>
            </a:pPr>
            <a:fld id="{21FBBB0A-B25F-496F-B219-984C2C11ED21}" type="slidenum">
              <a:rPr lang="en-US" altLang="zh-CN"/>
            </a:fld>
            <a:endParaRPr lang="en-US" altLang="zh-CN"/>
          </a:p>
        </p:txBody>
      </p:sp>
    </p:spTree>
  </p:cSld>
  <p:clrMapOvr>
    <a:masterClrMapping/>
  </p:clrMapOvr>
  <p:transition>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endParaRPr lang="en-US" altLang="zh-CN"/>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endParaRPr lang="en-US" altLang="zh-CN"/>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7" name="Rectangle 8"/>
          <p:cNvSpPr>
            <a:spLocks noGrp="1" noChangeArrowheads="1"/>
          </p:cNvSpPr>
          <p:nvPr>
            <p:ph type="dt" sz="half" idx="10"/>
          </p:nvPr>
        </p:nvSpPr>
        <p:spPr/>
        <p:txBody>
          <a:bodyPr/>
          <a:lstStyle>
            <a:lvl1pPr>
              <a:defRPr/>
            </a:lvl1pPr>
          </a:lstStyle>
          <a:p>
            <a:pPr>
              <a:defRPr/>
            </a:pPr>
            <a:fld id="{2853F40A-1290-4AF8-8F6B-3FDBB8EB87DB}" type="datetime1">
              <a:rPr lang="zh-CN" altLang="en-US"/>
            </a:fld>
            <a:endParaRPr lang="en-US" altLang="zh-CN"/>
          </a:p>
        </p:txBody>
      </p:sp>
      <p:sp>
        <p:nvSpPr>
          <p:cNvPr id="8" name="Rectangle 9"/>
          <p:cNvSpPr>
            <a:spLocks noGrp="1" noChangeArrowheads="1"/>
          </p:cNvSpPr>
          <p:nvPr>
            <p:ph type="ftr" sz="quarter" idx="11"/>
          </p:nvPr>
        </p:nvSpPr>
        <p:spPr/>
        <p:txBody>
          <a:bodyPr/>
          <a:lstStyle>
            <a:lvl1pPr>
              <a:defRPr/>
            </a:lvl1pPr>
          </a:lstStyle>
          <a:p>
            <a:pPr>
              <a:defRPr/>
            </a:pPr>
            <a:r>
              <a:rPr lang="zh-CN" altLang="en-US"/>
              <a:t>信息隐藏与数字水印</a:t>
            </a:r>
            <a:endParaRPr lang="en-US" altLang="zh-CN"/>
          </a:p>
        </p:txBody>
      </p:sp>
      <p:sp>
        <p:nvSpPr>
          <p:cNvPr id="9" name="Rectangle 10"/>
          <p:cNvSpPr>
            <a:spLocks noGrp="1" noChangeArrowheads="1"/>
          </p:cNvSpPr>
          <p:nvPr>
            <p:ph type="sldNum" sz="quarter" idx="12"/>
          </p:nvPr>
        </p:nvSpPr>
        <p:spPr/>
        <p:txBody>
          <a:bodyPr/>
          <a:lstStyle>
            <a:lvl1pPr>
              <a:defRPr/>
            </a:lvl1pPr>
          </a:lstStyle>
          <a:p>
            <a:pPr>
              <a:defRPr/>
            </a:pPr>
            <a:fld id="{1591AA6F-D673-4612-963A-EB57002FFF2E}" type="slidenum">
              <a:rPr lang="en-US" altLang="zh-CN"/>
            </a:fld>
            <a:endParaRPr lang="en-US" altLang="zh-CN"/>
          </a:p>
        </p:txBody>
      </p:sp>
    </p:spTree>
  </p:cSld>
  <p:clrMapOvr>
    <a:masterClrMapping/>
  </p:clrMapOvr>
  <p:transition>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Rectangle 8"/>
          <p:cNvSpPr>
            <a:spLocks noGrp="1" noChangeArrowheads="1"/>
          </p:cNvSpPr>
          <p:nvPr>
            <p:ph type="dt" sz="half" idx="10"/>
          </p:nvPr>
        </p:nvSpPr>
        <p:spPr/>
        <p:txBody>
          <a:bodyPr/>
          <a:lstStyle>
            <a:lvl1pPr>
              <a:defRPr/>
            </a:lvl1pPr>
          </a:lstStyle>
          <a:p>
            <a:pPr>
              <a:defRPr/>
            </a:pPr>
            <a:fld id="{70F9208D-595C-42B2-A03F-7FFFEF5C3925}" type="datetime1">
              <a:rPr lang="zh-CN" altLang="en-US"/>
            </a:fld>
            <a:endParaRPr lang="en-US" altLang="zh-CN"/>
          </a:p>
        </p:txBody>
      </p:sp>
      <p:sp>
        <p:nvSpPr>
          <p:cNvPr id="4" name="Rectangle 9"/>
          <p:cNvSpPr>
            <a:spLocks noGrp="1" noChangeArrowheads="1"/>
          </p:cNvSpPr>
          <p:nvPr>
            <p:ph type="ftr" sz="quarter" idx="11"/>
          </p:nvPr>
        </p:nvSpPr>
        <p:spPr/>
        <p:txBody>
          <a:bodyPr/>
          <a:lstStyle>
            <a:lvl1pPr>
              <a:defRPr/>
            </a:lvl1pPr>
          </a:lstStyle>
          <a:p>
            <a:pPr>
              <a:defRPr/>
            </a:pPr>
            <a:r>
              <a:rPr lang="zh-CN" altLang="en-US"/>
              <a:t>信息隐藏与数字水印</a:t>
            </a:r>
            <a:endParaRPr lang="en-US" altLang="zh-CN"/>
          </a:p>
        </p:txBody>
      </p:sp>
      <p:sp>
        <p:nvSpPr>
          <p:cNvPr id="5" name="Rectangle 10"/>
          <p:cNvSpPr>
            <a:spLocks noGrp="1" noChangeArrowheads="1"/>
          </p:cNvSpPr>
          <p:nvPr>
            <p:ph type="sldNum" sz="quarter" idx="12"/>
          </p:nvPr>
        </p:nvSpPr>
        <p:spPr/>
        <p:txBody>
          <a:bodyPr/>
          <a:lstStyle>
            <a:lvl1pPr>
              <a:defRPr/>
            </a:lvl1pPr>
          </a:lstStyle>
          <a:p>
            <a:pPr>
              <a:defRPr/>
            </a:pPr>
            <a:fld id="{3C51B823-65EE-497F-BC8F-9D2AB40FE22D}" type="slidenum">
              <a:rPr lang="en-US" altLang="zh-CN"/>
            </a:fld>
            <a:endParaRPr lang="en-US" altLang="zh-CN"/>
          </a:p>
        </p:txBody>
      </p:sp>
    </p:spTree>
  </p:cSld>
  <p:clrMapOvr>
    <a:masterClrMapping/>
  </p:clrMapOvr>
  <p:transition>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p:txBody>
          <a:bodyPr/>
          <a:lstStyle>
            <a:lvl1pPr>
              <a:defRPr/>
            </a:lvl1pPr>
          </a:lstStyle>
          <a:p>
            <a:pPr>
              <a:defRPr/>
            </a:pPr>
            <a:fld id="{AACDF348-3E40-4F8D-A447-20D9A262D024}" type="datetime1">
              <a:rPr lang="zh-CN" altLang="en-US"/>
            </a:fld>
            <a:endParaRPr lang="en-US" altLang="zh-CN"/>
          </a:p>
        </p:txBody>
      </p:sp>
      <p:sp>
        <p:nvSpPr>
          <p:cNvPr id="3" name="Rectangle 9"/>
          <p:cNvSpPr>
            <a:spLocks noGrp="1" noChangeArrowheads="1"/>
          </p:cNvSpPr>
          <p:nvPr>
            <p:ph type="ftr" sz="quarter" idx="11"/>
          </p:nvPr>
        </p:nvSpPr>
        <p:spPr/>
        <p:txBody>
          <a:bodyPr/>
          <a:lstStyle>
            <a:lvl1pPr>
              <a:defRPr/>
            </a:lvl1pPr>
          </a:lstStyle>
          <a:p>
            <a:pPr>
              <a:defRPr/>
            </a:pPr>
            <a:r>
              <a:rPr lang="zh-CN" altLang="en-US"/>
              <a:t>信息隐藏与数字水印</a:t>
            </a:r>
            <a:endParaRPr lang="en-US" altLang="zh-CN"/>
          </a:p>
        </p:txBody>
      </p:sp>
      <p:sp>
        <p:nvSpPr>
          <p:cNvPr id="4" name="Rectangle 10"/>
          <p:cNvSpPr>
            <a:spLocks noGrp="1" noChangeArrowheads="1"/>
          </p:cNvSpPr>
          <p:nvPr>
            <p:ph type="sldNum" sz="quarter" idx="12"/>
          </p:nvPr>
        </p:nvSpPr>
        <p:spPr/>
        <p:txBody>
          <a:bodyPr/>
          <a:lstStyle>
            <a:lvl1pPr>
              <a:defRPr/>
            </a:lvl1pPr>
          </a:lstStyle>
          <a:p>
            <a:pPr>
              <a:defRPr/>
            </a:pPr>
            <a:fld id="{AF700994-928F-411A-82C1-3D18928ECB45}" type="slidenum">
              <a:rPr lang="en-US" altLang="zh-CN"/>
            </a:fld>
            <a:endParaRPr lang="en-US" altLang="zh-CN"/>
          </a:p>
        </p:txBody>
      </p:sp>
    </p:spTree>
  </p:cSld>
  <p:clrMapOvr>
    <a:masterClrMapping/>
  </p:clrMapOvr>
  <p:transition>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endParaRPr lang="en-US" altLang="zh-CN"/>
          </a:p>
        </p:txBody>
      </p:sp>
      <p:sp>
        <p:nvSpPr>
          <p:cNvPr id="5" name="Rectangle 8"/>
          <p:cNvSpPr>
            <a:spLocks noGrp="1" noChangeArrowheads="1"/>
          </p:cNvSpPr>
          <p:nvPr>
            <p:ph type="dt" sz="half" idx="10"/>
          </p:nvPr>
        </p:nvSpPr>
        <p:spPr/>
        <p:txBody>
          <a:bodyPr/>
          <a:lstStyle>
            <a:lvl1pPr>
              <a:defRPr/>
            </a:lvl1pPr>
          </a:lstStyle>
          <a:p>
            <a:pPr>
              <a:defRPr/>
            </a:pPr>
            <a:fld id="{9D0CA07E-9646-4104-AD1E-24B7435DB4CD}" type="datetime1">
              <a:rPr lang="zh-CN" altLang="en-US"/>
            </a:fld>
            <a:endParaRPr lang="en-US" altLang="zh-CN"/>
          </a:p>
        </p:txBody>
      </p:sp>
      <p:sp>
        <p:nvSpPr>
          <p:cNvPr id="6" name="Rectangle 9"/>
          <p:cNvSpPr>
            <a:spLocks noGrp="1" noChangeArrowheads="1"/>
          </p:cNvSpPr>
          <p:nvPr>
            <p:ph type="ftr" sz="quarter" idx="11"/>
          </p:nvPr>
        </p:nvSpPr>
        <p:spPr/>
        <p:txBody>
          <a:bodyPr/>
          <a:lstStyle>
            <a:lvl1pPr>
              <a:defRPr/>
            </a:lvl1pPr>
          </a:lstStyle>
          <a:p>
            <a:pPr>
              <a:defRPr/>
            </a:pPr>
            <a:r>
              <a:rPr lang="zh-CN" altLang="en-US"/>
              <a:t>信息隐藏与数字水印</a:t>
            </a:r>
            <a:endParaRPr lang="en-US" altLang="zh-CN"/>
          </a:p>
        </p:txBody>
      </p:sp>
      <p:sp>
        <p:nvSpPr>
          <p:cNvPr id="7" name="Rectangle 10"/>
          <p:cNvSpPr>
            <a:spLocks noGrp="1" noChangeArrowheads="1"/>
          </p:cNvSpPr>
          <p:nvPr>
            <p:ph type="sldNum" sz="quarter" idx="12"/>
          </p:nvPr>
        </p:nvSpPr>
        <p:spPr/>
        <p:txBody>
          <a:bodyPr/>
          <a:lstStyle>
            <a:lvl1pPr>
              <a:defRPr/>
            </a:lvl1pPr>
          </a:lstStyle>
          <a:p>
            <a:pPr>
              <a:defRPr/>
            </a:pPr>
            <a:fld id="{E60B408D-6E8A-4ADF-B97B-A093591774D1}" type="slidenum">
              <a:rPr lang="en-US" altLang="zh-CN"/>
            </a:fld>
            <a:endParaRPr lang="en-US" altLang="zh-CN"/>
          </a:p>
        </p:txBody>
      </p:sp>
    </p:spTree>
  </p:cSld>
  <p:clrMapOvr>
    <a:masterClrMapping/>
  </p:clrMapOvr>
  <p:transition>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CN" noProof="0"/>
              <a:t>Click icon to add picture</a:t>
            </a:r>
            <a:endParaRPr lang="zh-CN"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endParaRPr lang="en-US" altLang="zh-CN"/>
          </a:p>
        </p:txBody>
      </p:sp>
      <p:sp>
        <p:nvSpPr>
          <p:cNvPr id="5" name="Rectangle 8"/>
          <p:cNvSpPr>
            <a:spLocks noGrp="1" noChangeArrowheads="1"/>
          </p:cNvSpPr>
          <p:nvPr>
            <p:ph type="dt" sz="half" idx="10"/>
          </p:nvPr>
        </p:nvSpPr>
        <p:spPr/>
        <p:txBody>
          <a:bodyPr/>
          <a:lstStyle>
            <a:lvl1pPr>
              <a:defRPr/>
            </a:lvl1pPr>
          </a:lstStyle>
          <a:p>
            <a:pPr>
              <a:defRPr/>
            </a:pPr>
            <a:fld id="{E70FED88-CEB3-4873-A331-C5976CAE5A8A}" type="datetime1">
              <a:rPr lang="zh-CN" altLang="en-US"/>
            </a:fld>
            <a:endParaRPr lang="en-US" altLang="zh-CN"/>
          </a:p>
        </p:txBody>
      </p:sp>
      <p:sp>
        <p:nvSpPr>
          <p:cNvPr id="6" name="Rectangle 9"/>
          <p:cNvSpPr>
            <a:spLocks noGrp="1" noChangeArrowheads="1"/>
          </p:cNvSpPr>
          <p:nvPr>
            <p:ph type="ftr" sz="quarter" idx="11"/>
          </p:nvPr>
        </p:nvSpPr>
        <p:spPr/>
        <p:txBody>
          <a:bodyPr/>
          <a:lstStyle>
            <a:lvl1pPr>
              <a:defRPr/>
            </a:lvl1pPr>
          </a:lstStyle>
          <a:p>
            <a:pPr>
              <a:defRPr/>
            </a:pPr>
            <a:r>
              <a:rPr lang="zh-CN" altLang="en-US"/>
              <a:t>信息隐藏与数字水印</a:t>
            </a:r>
            <a:endParaRPr lang="en-US" altLang="zh-CN"/>
          </a:p>
        </p:txBody>
      </p:sp>
      <p:sp>
        <p:nvSpPr>
          <p:cNvPr id="7" name="Rectangle 10"/>
          <p:cNvSpPr>
            <a:spLocks noGrp="1" noChangeArrowheads="1"/>
          </p:cNvSpPr>
          <p:nvPr>
            <p:ph type="sldNum" sz="quarter" idx="12"/>
          </p:nvPr>
        </p:nvSpPr>
        <p:spPr/>
        <p:txBody>
          <a:bodyPr/>
          <a:lstStyle>
            <a:lvl1pPr>
              <a:defRPr/>
            </a:lvl1pPr>
          </a:lstStyle>
          <a:p>
            <a:pPr>
              <a:defRPr/>
            </a:pPr>
            <a:fld id="{3069F61A-55D2-46D4-A2E0-2634469BFD9D}" type="slidenum">
              <a:rPr lang="en-US" altLang="zh-CN"/>
            </a:fld>
            <a:endParaRPr lang="en-US" altLang="zh-CN"/>
          </a:p>
        </p:txBody>
      </p:sp>
    </p:spTree>
  </p:cSld>
  <p:clrMapOvr>
    <a:masterClrMapping/>
  </p:clrMapOvr>
  <p:transition>
    <p:dissolv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bwMode="auto">
          <a:xfrm>
            <a:off x="-3238500" y="0"/>
            <a:ext cx="11925300" cy="3810000"/>
            <a:chOff x="-2040" y="0"/>
            <a:chExt cx="7512" cy="2400"/>
          </a:xfrm>
        </p:grpSpPr>
        <p:sp>
          <p:nvSpPr>
            <p:cNvPr id="1032" name="AutoShape 3"/>
            <p:cNvSpPr>
              <a:spLocks noChangeArrowheads="1"/>
            </p:cNvSpPr>
            <p:nvPr/>
          </p:nvSpPr>
          <p:spPr bwMode="auto">
            <a:xfrm>
              <a:off x="-2040" y="432"/>
              <a:ext cx="2592" cy="1968"/>
            </a:xfrm>
            <a:custGeom>
              <a:avLst/>
              <a:gdLst>
                <a:gd name="T0" fmla="*/ 0 w 64000"/>
                <a:gd name="T1" fmla="*/ 0 h 64000"/>
                <a:gd name="T2" fmla="*/ 0 w 64000"/>
                <a:gd name="T3" fmla="*/ 0 h 64000"/>
                <a:gd name="T4" fmla="*/ 0 w 64000"/>
                <a:gd name="T5" fmla="*/ 0 h 64000"/>
                <a:gd name="T6" fmla="*/ 0 w 64000"/>
                <a:gd name="T7" fmla="*/ 0 h 64000"/>
                <a:gd name="T8" fmla="*/ 0 w 64000"/>
                <a:gd name="T9" fmla="*/ 0 h 64000"/>
                <a:gd name="T10" fmla="*/ 0 w 64000"/>
                <a:gd name="T11" fmla="*/ 0 h 64000"/>
                <a:gd name="T12" fmla="*/ 0 w 64000"/>
                <a:gd name="T13" fmla="*/ 0 h 64000"/>
                <a:gd name="T14" fmla="*/ 0 w 64000"/>
                <a:gd name="T15" fmla="*/ 0 h 64000"/>
                <a:gd name="T16" fmla="*/ 0 w 64000"/>
                <a:gd name="T17" fmla="*/ 0 h 64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50296 w 64000"/>
                <a:gd name="T28" fmla="*/ -26244 h 64000"/>
                <a:gd name="T29" fmla="*/ 50296 w 64000"/>
                <a:gd name="T30" fmla="*/ 26244 h 64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000" h="64000">
                  <a:moveTo>
                    <a:pt x="50296" y="5746"/>
                  </a:moveTo>
                  <a:cubicBezTo>
                    <a:pt x="58882" y="11730"/>
                    <a:pt x="64000" y="21534"/>
                    <a:pt x="64000" y="32000"/>
                  </a:cubicBezTo>
                  <a:cubicBezTo>
                    <a:pt x="64000" y="42465"/>
                    <a:pt x="58882" y="52269"/>
                    <a:pt x="50296" y="58253"/>
                  </a:cubicBezTo>
                  <a:cubicBezTo>
                    <a:pt x="50296" y="58253"/>
                    <a:pt x="50296" y="58253"/>
                    <a:pt x="50295" y="58253"/>
                  </a:cubicBezTo>
                  <a:lnTo>
                    <a:pt x="50296" y="58254"/>
                  </a:lnTo>
                  <a:lnTo>
                    <a:pt x="50296" y="5746"/>
                  </a:lnTo>
                  <a:lnTo>
                    <a:pt x="50295" y="5746"/>
                  </a:lnTo>
                  <a:cubicBezTo>
                    <a:pt x="50296" y="5746"/>
                    <a:pt x="50296" y="5746"/>
                    <a:pt x="50296" y="5746"/>
                  </a:cubicBezTo>
                  <a:close/>
                </a:path>
              </a:pathLst>
            </a:cu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33" name="AutoShape 4"/>
            <p:cNvSpPr>
              <a:spLocks noChangeArrowheads="1"/>
            </p:cNvSpPr>
            <p:nvPr/>
          </p:nvSpPr>
          <p:spPr bwMode="auto">
            <a:xfrm>
              <a:off x="-1528" y="0"/>
              <a:ext cx="1949" cy="1987"/>
            </a:xfrm>
            <a:custGeom>
              <a:avLst/>
              <a:gdLst>
                <a:gd name="T0" fmla="*/ 0 w 64000"/>
                <a:gd name="T1" fmla="*/ 0 h 64000"/>
                <a:gd name="T2" fmla="*/ 0 w 64000"/>
                <a:gd name="T3" fmla="*/ 0 h 64000"/>
                <a:gd name="T4" fmla="*/ 0 w 64000"/>
                <a:gd name="T5" fmla="*/ 0 h 64000"/>
                <a:gd name="T6" fmla="*/ 0 w 64000"/>
                <a:gd name="T7" fmla="*/ 0 h 64000"/>
                <a:gd name="T8" fmla="*/ 0 w 64000"/>
                <a:gd name="T9" fmla="*/ 0 h 64000"/>
                <a:gd name="T10" fmla="*/ 0 w 64000"/>
                <a:gd name="T11" fmla="*/ 0 h 64000"/>
                <a:gd name="T12" fmla="*/ 0 w 64000"/>
                <a:gd name="T13" fmla="*/ 0 h 64000"/>
                <a:gd name="T14" fmla="*/ 0 w 64000"/>
                <a:gd name="T15" fmla="*/ 0 h 64000"/>
                <a:gd name="T16" fmla="*/ 0 w 64000"/>
                <a:gd name="T17" fmla="*/ 0 h 64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50077 w 64000"/>
                <a:gd name="T28" fmla="*/ -26412 h 64000"/>
                <a:gd name="T29" fmla="*/ 50077 w 64000"/>
                <a:gd name="T30" fmla="*/ 26412 h 64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000" h="64000">
                  <a:moveTo>
                    <a:pt x="50077" y="5595"/>
                  </a:moveTo>
                  <a:cubicBezTo>
                    <a:pt x="58790" y="11560"/>
                    <a:pt x="64000" y="21440"/>
                    <a:pt x="64000" y="32000"/>
                  </a:cubicBezTo>
                  <a:cubicBezTo>
                    <a:pt x="64000" y="42559"/>
                    <a:pt x="58790" y="52439"/>
                    <a:pt x="50077" y="58404"/>
                  </a:cubicBezTo>
                  <a:cubicBezTo>
                    <a:pt x="50077" y="58404"/>
                    <a:pt x="50077" y="58404"/>
                    <a:pt x="50076" y="58404"/>
                  </a:cubicBezTo>
                  <a:lnTo>
                    <a:pt x="50077" y="58405"/>
                  </a:lnTo>
                  <a:lnTo>
                    <a:pt x="50077" y="5595"/>
                  </a:lnTo>
                  <a:lnTo>
                    <a:pt x="50076" y="5595"/>
                  </a:lnTo>
                  <a:cubicBezTo>
                    <a:pt x="50077" y="5595"/>
                    <a:pt x="50077" y="5595"/>
                    <a:pt x="50077" y="5595"/>
                  </a:cubicBezTo>
                  <a:close/>
                </a:path>
              </a:pathLst>
            </a:cu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34" name="Line 5"/>
            <p:cNvSpPr>
              <a:spLocks noChangeShapeType="1"/>
            </p:cNvSpPr>
            <p:nvPr/>
          </p:nvSpPr>
          <p:spPr bwMode="auto">
            <a:xfrm>
              <a:off x="864" y="960"/>
              <a:ext cx="4608"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027" name="Rectangle 6"/>
          <p:cNvSpPr>
            <a:spLocks noGrp="1" noChangeArrowheads="1"/>
          </p:cNvSpPr>
          <p:nvPr>
            <p:ph type="title"/>
          </p:nvPr>
        </p:nvSpPr>
        <p:spPr bwMode="auto">
          <a:xfrm>
            <a:off x="1370013" y="301625"/>
            <a:ext cx="731361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endParaRPr lang="zh-CN" altLang="en-US"/>
          </a:p>
        </p:txBody>
      </p:sp>
      <p:sp>
        <p:nvSpPr>
          <p:cNvPr id="1028" name="Rectangle 7"/>
          <p:cNvSpPr>
            <a:spLocks noGrp="1" noChangeArrowheads="1"/>
          </p:cNvSpPr>
          <p:nvPr>
            <p:ph type="body" idx="1"/>
          </p:nvPr>
        </p:nvSpPr>
        <p:spPr bwMode="auto">
          <a:xfrm>
            <a:off x="1370013" y="1827213"/>
            <a:ext cx="7313612"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3976" name="Rectangle 8"/>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vl1pPr>
          </a:lstStyle>
          <a:p>
            <a:pPr>
              <a:defRPr/>
            </a:pPr>
            <a:fld id="{2CC26286-696E-413A-9A86-CD4C8D75DA5E}" type="datetime1">
              <a:rPr lang="zh-CN" altLang="en-US"/>
            </a:fld>
            <a:endParaRPr lang="en-US" altLang="zh-CN"/>
          </a:p>
        </p:txBody>
      </p:sp>
      <p:sp>
        <p:nvSpPr>
          <p:cNvPr id="83977" name="Rectangle 9"/>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eaLnBrk="1" hangingPunct="1">
              <a:defRPr sz="1200"/>
            </a:lvl1pPr>
          </a:lstStyle>
          <a:p>
            <a:pPr>
              <a:defRPr/>
            </a:pPr>
            <a:r>
              <a:rPr lang="zh-CN" altLang="en-US"/>
              <a:t>信息隐藏与数字水印</a:t>
            </a:r>
            <a:endParaRPr lang="en-US" altLang="zh-CN"/>
          </a:p>
        </p:txBody>
      </p:sp>
      <p:sp>
        <p:nvSpPr>
          <p:cNvPr id="83978" name="Rectangle 10"/>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vl1pPr>
          </a:lstStyle>
          <a:p>
            <a:pPr>
              <a:defRPr/>
            </a:pPr>
            <a:fld id="{F543D9AF-110F-4E0E-97B2-6387383A19F2}"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dissolve/>
  </p:transition>
  <p:hf hdr="0"/>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600">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600">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6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36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36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36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36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9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l"/>
        <a:defRPr sz="25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65000"/>
        <a:buFont typeface="Wingdings" panose="05000000000000000000" pitchFamily="2" charset="2"/>
        <a:buChar char="¡"/>
        <a:defRPr sz="22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l"/>
        <a:defRPr sz="1900">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mn-lt"/>
          <a:ea typeface="+mn-ea"/>
        </a:defRPr>
      </a:lvl5pPr>
      <a:lvl6pPr marL="2514600" indent="-228600" algn="l" rtl="0" eaLnBrk="1" fontAlgn="base" hangingPunct="1">
        <a:spcBef>
          <a:spcPct val="20000"/>
        </a:spcBef>
        <a:spcAft>
          <a:spcPct val="0"/>
        </a:spcAft>
        <a:buClr>
          <a:schemeClr val="tx2"/>
        </a:buClr>
        <a:buSzPct val="60000"/>
        <a:buFont typeface="Wingdings" panose="05000000000000000000" pitchFamily="2" charset="2"/>
        <a:buChar char="¡"/>
        <a:defRPr sz="1900">
          <a:solidFill>
            <a:schemeClr val="tx1"/>
          </a:solidFill>
          <a:latin typeface="+mn-lt"/>
          <a:ea typeface="+mn-ea"/>
        </a:defRPr>
      </a:lvl6pPr>
      <a:lvl7pPr marL="2971800" indent="-228600" algn="l" rtl="0" eaLnBrk="1" fontAlgn="base" hangingPunct="1">
        <a:spcBef>
          <a:spcPct val="20000"/>
        </a:spcBef>
        <a:spcAft>
          <a:spcPct val="0"/>
        </a:spcAft>
        <a:buClr>
          <a:schemeClr val="tx2"/>
        </a:buClr>
        <a:buSzPct val="60000"/>
        <a:buFont typeface="Wingdings" panose="05000000000000000000" pitchFamily="2" charset="2"/>
        <a:buChar char="¡"/>
        <a:defRPr sz="1900">
          <a:solidFill>
            <a:schemeClr val="tx1"/>
          </a:solidFill>
          <a:latin typeface="+mn-lt"/>
          <a:ea typeface="+mn-ea"/>
        </a:defRPr>
      </a:lvl7pPr>
      <a:lvl8pPr marL="3429000" indent="-228600" algn="l" rtl="0" eaLnBrk="1" fontAlgn="base" hangingPunct="1">
        <a:spcBef>
          <a:spcPct val="20000"/>
        </a:spcBef>
        <a:spcAft>
          <a:spcPct val="0"/>
        </a:spcAft>
        <a:buClr>
          <a:schemeClr val="tx2"/>
        </a:buClr>
        <a:buSzPct val="60000"/>
        <a:buFont typeface="Wingdings" panose="05000000000000000000" pitchFamily="2" charset="2"/>
        <a:buChar char="¡"/>
        <a:defRPr sz="1900">
          <a:solidFill>
            <a:schemeClr val="tx1"/>
          </a:solidFill>
          <a:latin typeface="+mn-lt"/>
          <a:ea typeface="+mn-ea"/>
        </a:defRPr>
      </a:lvl8pPr>
      <a:lvl9pPr marL="3886200" indent="-228600" algn="l" rtl="0" eaLnBrk="1" fontAlgn="base" hangingPunct="1">
        <a:spcBef>
          <a:spcPct val="20000"/>
        </a:spcBef>
        <a:spcAft>
          <a:spcPct val="0"/>
        </a:spcAft>
        <a:buClr>
          <a:schemeClr val="tx2"/>
        </a:buClr>
        <a:buSzPct val="60000"/>
        <a:buFont typeface="Wingdings" panose="05000000000000000000" pitchFamily="2" charset="2"/>
        <a:buChar char="¡"/>
        <a:defRPr sz="19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9.png"/><Relationship Id="rId7" Type="http://schemas.openxmlformats.org/officeDocument/2006/relationships/image" Target="../media/image28.png"/><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3" Type="http://schemas.openxmlformats.org/officeDocument/2006/relationships/image" Target="../media/image24.jpeg"/><Relationship Id="rId2" Type="http://schemas.openxmlformats.org/officeDocument/2006/relationships/image" Target="../media/image23.png"/><Relationship Id="rId10" Type="http://schemas.openxmlformats.org/officeDocument/2006/relationships/notesSlide" Target="../notesSlides/notesSlide8.xml"/><Relationship Id="rId1"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vmlDrawing" Target="../drawings/vmlDrawing1.vml"/><Relationship Id="rId6" Type="http://schemas.openxmlformats.org/officeDocument/2006/relationships/slideLayout" Target="../slideLayouts/slideLayout2.xml"/><Relationship Id="rId5" Type="http://schemas.openxmlformats.org/officeDocument/2006/relationships/image" Target="../media/image33.wmf"/><Relationship Id="rId4" Type="http://schemas.openxmlformats.org/officeDocument/2006/relationships/oleObject" Target="../embeddings/oleObject1.bin"/><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2.xml"/><Relationship Id="rId4" Type="http://schemas.openxmlformats.org/officeDocument/2006/relationships/slide" Target="slide1.xml"/><Relationship Id="rId3" Type="http://schemas.openxmlformats.org/officeDocument/2006/relationships/image" Target="../media/image36.png"/><Relationship Id="rId2" Type="http://schemas.openxmlformats.org/officeDocument/2006/relationships/image" Target="../media/image35.jpeg"/><Relationship Id="rId1"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37.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emf"/></Relationships>
</file>

<file path=ppt/slides/_rels/slide8.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image" Target="../media/image11.png"/><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1" Type="http://schemas.openxmlformats.org/officeDocument/2006/relationships/notesSlide" Target="../notesSlides/notesSlide6.xml"/><Relationship Id="rId10" Type="http://schemas.openxmlformats.org/officeDocument/2006/relationships/slideLayout" Target="../slideLayouts/slideLayout2.xml"/><Relationship Id="rId1" Type="http://schemas.openxmlformats.org/officeDocument/2006/relationships/image" Target="../media/image2.emf"/></Relationships>
</file>

<file path=ppt/slides/_rels/slide9.xml.rels><?xml version="1.0" encoding="UTF-8" standalone="yes"?>
<Relationships xmlns="http://schemas.openxmlformats.org/package/2006/relationships"><Relationship Id="rId9" Type="http://schemas.openxmlformats.org/officeDocument/2006/relationships/image" Target="../media/image19.png"/><Relationship Id="rId8" Type="http://schemas.openxmlformats.org/officeDocument/2006/relationships/image" Target="../media/image18.png"/><Relationship Id="rId7" Type="http://schemas.openxmlformats.org/officeDocument/2006/relationships/image" Target="../media/image10.png"/><Relationship Id="rId6" Type="http://schemas.openxmlformats.org/officeDocument/2006/relationships/image" Target="../media/image17.jpeg"/><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9.png"/><Relationship Id="rId13" Type="http://schemas.openxmlformats.org/officeDocument/2006/relationships/notesSlide" Target="../notesSlides/notesSlide7.xml"/><Relationship Id="rId12" Type="http://schemas.openxmlformats.org/officeDocument/2006/relationships/slideLayout" Target="../slideLayouts/slideLayout2.xml"/><Relationship Id="rId11" Type="http://schemas.openxmlformats.org/officeDocument/2006/relationships/image" Target="../media/image21.png"/><Relationship Id="rId10" Type="http://schemas.openxmlformats.org/officeDocument/2006/relationships/image" Target="../media/image20.png"/><Relationship Id="rId1"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p:txBody>
          <a:bodyPr/>
          <a:lstStyle/>
          <a:p>
            <a:pPr eaLnBrk="1" hangingPunct="1"/>
            <a:r>
              <a:rPr lang="en-US" altLang="zh-CN"/>
              <a:t>3.1</a:t>
            </a:r>
            <a:r>
              <a:rPr lang="zh-CN" altLang="en-US"/>
              <a:t>、</a:t>
            </a:r>
            <a:r>
              <a:rPr lang="zh-CN" altLang="en-US" dirty="0"/>
              <a:t>隐写术基本理论</a:t>
            </a:r>
            <a:endParaRPr lang="en-US" altLang="zh-CN" dirty="0"/>
          </a:p>
        </p:txBody>
      </p:sp>
      <p:sp>
        <p:nvSpPr>
          <p:cNvPr id="3076" name="Rectangle 3"/>
          <p:cNvSpPr>
            <a:spLocks noGrp="1" noChangeArrowheads="1"/>
          </p:cNvSpPr>
          <p:nvPr>
            <p:ph type="subTitle" idx="1"/>
          </p:nvPr>
        </p:nvSpPr>
        <p:spPr/>
        <p:txBody>
          <a:bodyPr/>
          <a:lstStyle/>
          <a:p>
            <a:pPr algn="ctr" eaLnBrk="1" hangingPunct="1"/>
            <a:r>
              <a:rPr lang="zh-CN" altLang="en-US">
                <a:sym typeface="+mn-ea"/>
              </a:rPr>
              <a:t>雷敏</a:t>
            </a:r>
            <a:endParaRPr lang="en-US" altLang="zh-CN"/>
          </a:p>
          <a:p>
            <a:pPr algn="ctr" eaLnBrk="1" hangingPunct="1"/>
            <a:r>
              <a:rPr lang="zh-CN" altLang="en-US">
                <a:sym typeface="+mn-ea"/>
              </a:rPr>
              <a:t>北京邮电大学 网络空间安全学院</a:t>
            </a:r>
            <a:endParaRPr lang="zh-CN" altLang="en-US"/>
          </a:p>
          <a:p>
            <a:pPr algn="ctr" eaLnBrk="1" hangingPunct="1"/>
            <a:r>
              <a:rPr lang="en-US" altLang="zh-CN" dirty="0"/>
              <a:t>buptlm@126.com</a:t>
            </a:r>
            <a:endParaRPr lang="en-US" altLang="zh-CN" dirty="0"/>
          </a:p>
        </p:txBody>
      </p:sp>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隐写系统示例</a:t>
            </a:r>
            <a:r>
              <a:rPr lang="en-US" altLang="zh-CN" dirty="0"/>
              <a:t>-LSB</a:t>
            </a:r>
            <a:r>
              <a:rPr lang="zh-CN" altLang="en-US" dirty="0"/>
              <a:t>隐写系统</a:t>
            </a:r>
            <a:endParaRPr lang="zh-CN" altLang="en-US" dirty="0"/>
          </a:p>
        </p:txBody>
      </p:sp>
      <p:sp>
        <p:nvSpPr>
          <p:cNvPr id="3" name="内容占位符 2"/>
          <p:cNvSpPr>
            <a:spLocks noGrp="1"/>
          </p:cNvSpPr>
          <p:nvPr>
            <p:ph idx="1"/>
          </p:nvPr>
        </p:nvSpPr>
        <p:spPr/>
        <p:txBody>
          <a:bodyPr/>
          <a:lstStyle/>
          <a:p>
            <a:r>
              <a:rPr lang="zh-CN" altLang="en-US" dirty="0"/>
              <a:t>基于</a:t>
            </a:r>
            <a:r>
              <a:rPr lang="en-US" altLang="zh-CN" dirty="0"/>
              <a:t>LSB</a:t>
            </a:r>
            <a:r>
              <a:rPr lang="zh-CN" altLang="en-US" dirty="0"/>
              <a:t>算法的隐写系统</a:t>
            </a:r>
            <a:endParaRPr lang="zh-CN" altLang="en-US" dirty="0"/>
          </a:p>
        </p:txBody>
      </p:sp>
      <p:sp>
        <p:nvSpPr>
          <p:cNvPr id="4" name="灯片编号占位符 3"/>
          <p:cNvSpPr>
            <a:spLocks noGrp="1"/>
          </p:cNvSpPr>
          <p:nvPr>
            <p:ph type="sldNum" sz="quarter" idx="12"/>
          </p:nvPr>
        </p:nvSpPr>
        <p:spPr/>
        <p:txBody>
          <a:bodyPr/>
          <a:lstStyle/>
          <a:p>
            <a:pPr>
              <a:defRPr/>
            </a:pPr>
            <a:fld id="{1A4EF384-3CBD-4607-BDAC-1C896A6B12A4}" type="slidenum">
              <a:rPr lang="zh-CN" altLang="en-US" smtClean="0"/>
            </a:fld>
            <a:endParaRPr lang="en-US" altLang="zh-CN"/>
          </a:p>
        </p:txBody>
      </p:sp>
      <p:sp>
        <p:nvSpPr>
          <p:cNvPr id="8" name="矩形 7"/>
          <p:cNvSpPr/>
          <p:nvPr/>
        </p:nvSpPr>
        <p:spPr bwMode="auto">
          <a:xfrm>
            <a:off x="5858267" y="3717032"/>
            <a:ext cx="441925" cy="1512169"/>
          </a:xfrm>
          <a:prstGeom prst="rect">
            <a:avLst/>
          </a:prstGeom>
          <a:solidFill>
            <a:schemeClr val="bg1"/>
          </a:solidFill>
          <a:ln w="38100" cap="flat" cmpd="sng" algn="ctr">
            <a:solidFill>
              <a:schemeClr val="tx1"/>
            </a:solidFill>
            <a:prstDash val="solid"/>
            <a:miter lim="800000"/>
            <a:headEnd type="none" w="med" len="med"/>
            <a:tailEnd type="none" w="med" len="med"/>
          </a:ln>
          <a:effectLst/>
        </p:spPr>
        <p:txBody>
          <a:bodyPr vert="eaVert"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不安全信道</a:t>
            </a:r>
            <a:endParaRPr kumimoji="1"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p:txBody>
      </p:sp>
      <p:sp>
        <p:nvSpPr>
          <p:cNvPr id="12" name="TextBox 11"/>
          <p:cNvSpPr txBox="1"/>
          <p:nvPr/>
        </p:nvSpPr>
        <p:spPr>
          <a:xfrm>
            <a:off x="216024" y="4149080"/>
            <a:ext cx="467544" cy="460375"/>
          </a:xfrm>
          <a:prstGeom prst="rect">
            <a:avLst/>
          </a:prstGeom>
          <a:noFill/>
        </p:spPr>
        <p:txBody>
          <a:bodyPr wrap="square" rtlCol="0">
            <a:spAutoFit/>
          </a:bodyPr>
          <a:lstStyle/>
          <a:p>
            <a:r>
              <a:rPr lang="en-US" altLang="zh-CN" dirty="0"/>
              <a:t>A</a:t>
            </a:r>
            <a:endParaRPr lang="zh-CN" altLang="en-US" dirty="0"/>
          </a:p>
        </p:txBody>
      </p:sp>
      <p:sp>
        <p:nvSpPr>
          <p:cNvPr id="13" name="TextBox 12"/>
          <p:cNvSpPr txBox="1"/>
          <p:nvPr/>
        </p:nvSpPr>
        <p:spPr>
          <a:xfrm>
            <a:off x="3418574" y="6495727"/>
            <a:ext cx="467544" cy="460375"/>
          </a:xfrm>
          <a:prstGeom prst="rect">
            <a:avLst/>
          </a:prstGeom>
          <a:noFill/>
        </p:spPr>
        <p:txBody>
          <a:bodyPr wrap="square" rtlCol="0">
            <a:spAutoFit/>
          </a:bodyPr>
          <a:lstStyle/>
          <a:p>
            <a:r>
              <a:rPr lang="en-US" altLang="zh-CN" dirty="0"/>
              <a:t>B</a:t>
            </a:r>
            <a:endParaRPr lang="zh-CN" altLang="en-US" dirty="0"/>
          </a:p>
        </p:txBody>
      </p:sp>
      <p:cxnSp>
        <p:nvCxnSpPr>
          <p:cNvPr id="17" name="直接箭头连接符 16"/>
          <p:cNvCxnSpPr/>
          <p:nvPr/>
        </p:nvCxnSpPr>
        <p:spPr bwMode="auto">
          <a:xfrm>
            <a:off x="683568" y="4392639"/>
            <a:ext cx="1727829" cy="0"/>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p:cNvCxnSpPr/>
          <p:nvPr/>
        </p:nvCxnSpPr>
        <p:spPr bwMode="auto">
          <a:xfrm>
            <a:off x="4305888" y="4425549"/>
            <a:ext cx="1286866" cy="0"/>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20"/>
          <p:cNvCxnSpPr/>
          <p:nvPr/>
        </p:nvCxnSpPr>
        <p:spPr bwMode="auto">
          <a:xfrm>
            <a:off x="6383160" y="4437112"/>
            <a:ext cx="421088" cy="0"/>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肘形连接符 23"/>
          <p:cNvCxnSpPr>
            <a:stCxn id="9" idx="3"/>
            <a:endCxn id="13" idx="3"/>
          </p:cNvCxnSpPr>
          <p:nvPr/>
        </p:nvCxnSpPr>
        <p:spPr bwMode="auto">
          <a:xfrm flipH="1">
            <a:off x="3886200" y="4364990"/>
            <a:ext cx="4934585" cy="2360930"/>
          </a:xfrm>
          <a:prstGeom prst="bentConnector3">
            <a:avLst>
              <a:gd name="adj1" fmla="val -4826"/>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0" name="组合 29"/>
          <p:cNvGrpSpPr/>
          <p:nvPr/>
        </p:nvGrpSpPr>
        <p:grpSpPr>
          <a:xfrm>
            <a:off x="958958" y="4495657"/>
            <a:ext cx="1236778" cy="1381615"/>
            <a:chOff x="958958" y="4495657"/>
            <a:chExt cx="1236778" cy="1381615"/>
          </a:xfrm>
        </p:grpSpPr>
        <p:sp>
          <p:nvSpPr>
            <p:cNvPr id="11" name="矩形 10"/>
            <p:cNvSpPr/>
            <p:nvPr/>
          </p:nvSpPr>
          <p:spPr bwMode="auto">
            <a:xfrm>
              <a:off x="958958" y="4495657"/>
              <a:ext cx="1236778" cy="1381615"/>
            </a:xfrm>
            <a:prstGeom prst="rect">
              <a:avLst/>
            </a:prstGeom>
            <a:solidFill>
              <a:schemeClr val="bg1"/>
            </a:solidFill>
            <a:ln w="381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秘密消息</a:t>
              </a:r>
              <a:endParaRPr kumimoji="1"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p:txBody>
        </p:sp>
        <p:pic>
          <p:nvPicPr>
            <p:cNvPr id="26" name="Picture 2"/>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l="12917" t="5716" r="12700" b="9752"/>
            <a:stretch>
              <a:fillRect/>
            </a:stretch>
          </p:blipFill>
          <p:spPr bwMode="auto">
            <a:xfrm>
              <a:off x="1115616" y="4869160"/>
              <a:ext cx="960886" cy="920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9" name="组合 28"/>
          <p:cNvGrpSpPr/>
          <p:nvPr/>
        </p:nvGrpSpPr>
        <p:grpSpPr>
          <a:xfrm>
            <a:off x="4415342" y="5157192"/>
            <a:ext cx="1236778" cy="1381615"/>
            <a:chOff x="4415342" y="5157192"/>
            <a:chExt cx="1236778" cy="1381615"/>
          </a:xfrm>
        </p:grpSpPr>
        <p:sp>
          <p:nvSpPr>
            <p:cNvPr id="10" name="矩形 9"/>
            <p:cNvSpPr/>
            <p:nvPr/>
          </p:nvSpPr>
          <p:spPr bwMode="auto">
            <a:xfrm>
              <a:off x="4415342" y="5157192"/>
              <a:ext cx="1236778" cy="1381615"/>
            </a:xfrm>
            <a:prstGeom prst="rect">
              <a:avLst/>
            </a:prstGeom>
            <a:solidFill>
              <a:schemeClr val="bg1"/>
            </a:solidFill>
            <a:ln w="381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秘密消息</a:t>
              </a:r>
              <a:endParaRPr kumimoji="1"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p:txBody>
        </p:sp>
        <p:pic>
          <p:nvPicPr>
            <p:cNvPr id="28" name="Picture 2"/>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l="12917" t="5716" r="12700" b="9752"/>
            <a:stretch>
              <a:fillRect/>
            </a:stretch>
          </p:blipFill>
          <p:spPr bwMode="auto">
            <a:xfrm>
              <a:off x="4547218" y="5532564"/>
              <a:ext cx="960886" cy="920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3" name="组合 32"/>
          <p:cNvGrpSpPr/>
          <p:nvPr/>
        </p:nvGrpSpPr>
        <p:grpSpPr>
          <a:xfrm>
            <a:off x="971600" y="2911176"/>
            <a:ext cx="1236778" cy="1381615"/>
            <a:chOff x="971600" y="2911176"/>
            <a:chExt cx="1236778" cy="1381615"/>
          </a:xfrm>
        </p:grpSpPr>
        <p:sp>
          <p:nvSpPr>
            <p:cNvPr id="5" name="矩形 4"/>
            <p:cNvSpPr/>
            <p:nvPr/>
          </p:nvSpPr>
          <p:spPr bwMode="auto">
            <a:xfrm>
              <a:off x="971600" y="2911176"/>
              <a:ext cx="1236778" cy="1381615"/>
            </a:xfrm>
            <a:prstGeom prst="rect">
              <a:avLst/>
            </a:prstGeom>
            <a:solidFill>
              <a:schemeClr val="bg1"/>
            </a:solidFill>
            <a:ln w="381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载体对象</a:t>
              </a:r>
              <a:endParaRPr kumimoji="1"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p:txBody>
        </p:sp>
        <p:pic>
          <p:nvPicPr>
            <p:cNvPr id="39938"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3098" t="5566" r="11961" b="10726"/>
            <a:stretch>
              <a:fillRect/>
            </a:stretch>
          </p:blipFill>
          <p:spPr bwMode="auto">
            <a:xfrm>
              <a:off x="1090834" y="3212976"/>
              <a:ext cx="1032894" cy="1020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1" name="组合 30"/>
          <p:cNvGrpSpPr/>
          <p:nvPr/>
        </p:nvGrpSpPr>
        <p:grpSpPr>
          <a:xfrm>
            <a:off x="4355976" y="2695457"/>
            <a:ext cx="1236778" cy="1381615"/>
            <a:chOff x="4355976" y="2695457"/>
            <a:chExt cx="1236778" cy="1381615"/>
          </a:xfrm>
        </p:grpSpPr>
        <p:sp>
          <p:nvSpPr>
            <p:cNvPr id="7" name="矩形 6"/>
            <p:cNvSpPr/>
            <p:nvPr/>
          </p:nvSpPr>
          <p:spPr bwMode="auto">
            <a:xfrm>
              <a:off x="4355976" y="2695457"/>
              <a:ext cx="1236778" cy="1381615"/>
            </a:xfrm>
            <a:prstGeom prst="rect">
              <a:avLst/>
            </a:prstGeom>
            <a:solidFill>
              <a:schemeClr val="bg1"/>
            </a:solidFill>
            <a:ln w="381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隐写对象</a:t>
              </a:r>
              <a:endParaRPr kumimoji="1"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p:txBody>
        </p:sp>
        <p:pic>
          <p:nvPicPr>
            <p:cNvPr id="32"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3098" t="5566" r="11961" b="10726"/>
            <a:stretch>
              <a:fillRect/>
            </a:stretch>
          </p:blipFill>
          <p:spPr bwMode="auto">
            <a:xfrm>
              <a:off x="4475210" y="2996952"/>
              <a:ext cx="1032894" cy="1020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61" name="组合 60"/>
          <p:cNvGrpSpPr/>
          <p:nvPr/>
        </p:nvGrpSpPr>
        <p:grpSpPr>
          <a:xfrm>
            <a:off x="2411397" y="3312519"/>
            <a:ext cx="1800563" cy="2160241"/>
            <a:chOff x="2411397" y="3312519"/>
            <a:chExt cx="1800563" cy="2160241"/>
          </a:xfrm>
        </p:grpSpPr>
        <p:sp>
          <p:nvSpPr>
            <p:cNvPr id="6" name="矩形 5"/>
            <p:cNvSpPr/>
            <p:nvPr/>
          </p:nvSpPr>
          <p:spPr bwMode="auto">
            <a:xfrm>
              <a:off x="2411397" y="3312519"/>
              <a:ext cx="1800563" cy="2160241"/>
            </a:xfrm>
            <a:prstGeom prst="rect">
              <a:avLst/>
            </a:prstGeom>
            <a:solidFill>
              <a:schemeClr val="bg1"/>
            </a:solidFill>
            <a:ln w="381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lang="zh-CN" altLang="en-US" sz="1800" dirty="0"/>
                <a:t>嵌入算法</a:t>
              </a:r>
              <a:endParaRPr kumimoji="1" lang="zh-CN" altLang="en-US" sz="1800" b="0" i="0" u="none" strike="noStrike" cap="none" normalizeH="0" baseline="0" dirty="0">
                <a:ln>
                  <a:noFill/>
                </a:ln>
                <a:solidFill>
                  <a:schemeClr val="tx1"/>
                </a:solidFill>
                <a:effectLst/>
              </a:endParaRPr>
            </a:p>
          </p:txBody>
        </p:sp>
        <p:grpSp>
          <p:nvGrpSpPr>
            <p:cNvPr id="35" name="组合 34"/>
            <p:cNvGrpSpPr/>
            <p:nvPr/>
          </p:nvGrpSpPr>
          <p:grpSpPr>
            <a:xfrm>
              <a:off x="2483768" y="3717032"/>
              <a:ext cx="1441755" cy="1525714"/>
              <a:chOff x="3851920" y="2780928"/>
              <a:chExt cx="3600400" cy="3810065"/>
            </a:xfrm>
          </p:grpSpPr>
          <p:pic>
            <p:nvPicPr>
              <p:cNvPr id="3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2722" t="4994" r="12214" b="9865"/>
              <a:stretch>
                <a:fillRect/>
              </a:stretch>
            </p:blipFill>
            <p:spPr bwMode="auto">
              <a:xfrm>
                <a:off x="4709989" y="4857517"/>
                <a:ext cx="1662211" cy="1667827"/>
              </a:xfrm>
              <a:prstGeom prst="rect">
                <a:avLst/>
              </a:prstGeom>
              <a:ln>
                <a:noFill/>
              </a:ln>
              <a:effectLst>
                <a:outerShdw blurRad="292100" dist="139700" dir="2700000" algn="tl" rotWithShape="0">
                  <a:srgbClr val="333333">
                    <a:alpha val="65000"/>
                  </a:srgbClr>
                </a:outerShdw>
              </a:effectLst>
              <a:scene3d>
                <a:camera prst="orthographicFront">
                  <a:rot lat="18483107" lon="969838" rev="19754468"/>
                </a:camera>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7"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2976" t="5280" r="12721" b="9580"/>
              <a:stretch>
                <a:fillRect/>
              </a:stretch>
            </p:blipFill>
            <p:spPr bwMode="auto">
              <a:xfrm>
                <a:off x="4720809" y="3573016"/>
                <a:ext cx="1645364" cy="1667827"/>
              </a:xfrm>
              <a:prstGeom prst="rect">
                <a:avLst/>
              </a:prstGeom>
              <a:ln>
                <a:noFill/>
              </a:ln>
              <a:effectLst>
                <a:outerShdw blurRad="292100" dist="139700" dir="2700000" algn="tl" rotWithShape="0">
                  <a:srgbClr val="333333">
                    <a:alpha val="65000"/>
                  </a:srgbClr>
                </a:outerShdw>
              </a:effectLst>
              <a:scene3d>
                <a:camera prst="orthographicFront">
                  <a:rot lat="18483107" lon="969838" rev="19754468"/>
                </a:camera>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2468" t="5279" r="11961" b="9293"/>
              <a:stretch>
                <a:fillRect/>
              </a:stretch>
            </p:blipFill>
            <p:spPr bwMode="auto">
              <a:xfrm>
                <a:off x="4692731" y="2780928"/>
                <a:ext cx="1673442" cy="1673442"/>
              </a:xfrm>
              <a:prstGeom prst="rect">
                <a:avLst/>
              </a:prstGeom>
              <a:ln>
                <a:noFill/>
              </a:ln>
              <a:effectLst>
                <a:outerShdw blurRad="292100" dist="139700" dir="2700000" algn="tl" rotWithShape="0">
                  <a:srgbClr val="333333">
                    <a:alpha val="65000"/>
                  </a:srgbClr>
                </a:outerShdw>
              </a:effectLst>
              <a:scene3d>
                <a:camera prst="orthographicFront">
                  <a:rot lat="18483107" lon="969838" rev="19754468"/>
                </a:camera>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9" name="直接箭头连接符 38"/>
              <p:cNvCxnSpPr/>
              <p:nvPr/>
            </p:nvCxnSpPr>
            <p:spPr bwMode="auto">
              <a:xfrm flipH="1">
                <a:off x="3851920" y="4365104"/>
                <a:ext cx="864096" cy="1334088"/>
              </a:xfrm>
              <a:prstGeom prst="straightConnector1">
                <a:avLst/>
              </a:prstGeom>
              <a:solidFill>
                <a:schemeClr val="accent1"/>
              </a:solidFill>
              <a:ln w="38100"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直接箭头连接符 39"/>
              <p:cNvCxnSpPr/>
              <p:nvPr/>
            </p:nvCxnSpPr>
            <p:spPr bwMode="auto">
              <a:xfrm>
                <a:off x="4067944" y="4444666"/>
                <a:ext cx="3384376" cy="1216582"/>
              </a:xfrm>
              <a:prstGeom prst="straightConnector1">
                <a:avLst/>
              </a:prstGeom>
              <a:solidFill>
                <a:schemeClr val="accent1"/>
              </a:solidFill>
              <a:ln w="2857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接箭头连接符 40"/>
              <p:cNvCxnSpPr/>
              <p:nvPr/>
            </p:nvCxnSpPr>
            <p:spPr bwMode="auto">
              <a:xfrm flipV="1">
                <a:off x="4572000" y="2780928"/>
                <a:ext cx="0" cy="2160241"/>
              </a:xfrm>
              <a:prstGeom prst="straightConnector1">
                <a:avLst/>
              </a:prstGeom>
              <a:solidFill>
                <a:schemeClr val="accent1"/>
              </a:solidFill>
              <a:ln w="38100"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sp>
                <p:nvSpPr>
                  <p:cNvPr id="42" name="矩形 41"/>
                  <p:cNvSpPr/>
                  <p:nvPr/>
                </p:nvSpPr>
                <p:spPr>
                  <a:xfrm rot="882434">
                    <a:off x="4747056" y="4515799"/>
                    <a:ext cx="1417890" cy="2075194"/>
                  </a:xfrm>
                  <a:prstGeom prst="rect">
                    <a:avLst/>
                  </a:prstGeom>
                  <a:effectLst>
                    <a:outerShdw blurRad="76200" dist="12700" dir="2700000" sy="-23000" kx="-800400" algn="bl" rotWithShape="0">
                      <a:prstClr val="black">
                        <a:alpha val="20000"/>
                      </a:prstClr>
                    </a:outerShdw>
                  </a:effectLst>
                  <a:scene3d>
                    <a:camera prst="perspectiveContrastingLeftFacing"/>
                    <a:lightRig rig="threePt" dir="t"/>
                  </a:scene3d>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4800" i="1">
                              <a:latin typeface="Cambria Math"/>
                            </a:rPr>
                            <m:t>⋮</m:t>
                          </m:r>
                        </m:oMath>
                      </m:oMathPara>
                    </a14:m>
                    <a:endParaRPr lang="zh-CN" altLang="en-US" sz="4800" dirty="0"/>
                  </a:p>
                </p:txBody>
              </p:sp>
            </mc:Choice>
            <mc:Fallback>
              <p:sp>
                <p:nvSpPr>
                  <p:cNvPr id="42" name="矩形 41"/>
                  <p:cNvSpPr>
                    <a:spLocks noRot="1" noChangeAspect="1" noMove="1" noResize="1" noEditPoints="1" noAdjustHandles="1" noChangeArrowheads="1" noChangeShapeType="1" noTextEdit="1"/>
                  </p:cNvSpPr>
                  <p:nvPr/>
                </p:nvSpPr>
                <p:spPr>
                  <a:xfrm rot="882434">
                    <a:off x="4747056" y="4515799"/>
                    <a:ext cx="1417890" cy="2075194"/>
                  </a:xfrm>
                  <a:prstGeom prst="rect">
                    <a:avLst/>
                  </a:prstGeom>
                  <a:blipFill rotWithShape="0">
                    <a:blip r:embed="rId6"/>
                    <a:stretch>
                      <a:fillRect/>
                    </a:stretch>
                  </a:blipFill>
                  <a:effectLst>
                    <a:outerShdw blurRad="76200" dist="12700" dir="2700000" sy="-23000" kx="-800400" algn="bl" rotWithShape="0">
                      <a:prstClr val="black">
                        <a:alpha val="20000"/>
                      </a:prstClr>
                    </a:outerShdw>
                  </a:effectLst>
                </p:spPr>
                <p:txBody>
                  <a:bodyPr/>
                  <a:lstStyle/>
                  <a:p>
                    <a:r>
                      <a:rPr lang="zh-CN" altLang="en-US">
                        <a:noFill/>
                      </a:rPr>
                      <a:t> </a:t>
                    </a:r>
                    <a:endParaRPr lang="zh-CN" altLang="en-US">
                      <a:noFill/>
                    </a:endParaRPr>
                  </a:p>
                </p:txBody>
              </p:sp>
            </mc:Fallback>
          </mc:AlternateContent>
        </p:grpSp>
        <p:cxnSp>
          <p:nvCxnSpPr>
            <p:cNvPr id="43" name="直接箭头连接符 42"/>
            <p:cNvCxnSpPr/>
            <p:nvPr/>
          </p:nvCxnSpPr>
          <p:spPr bwMode="auto">
            <a:xfrm flipH="1">
              <a:off x="3347864" y="4077072"/>
              <a:ext cx="479663" cy="864096"/>
            </a:xfrm>
            <a:prstGeom prst="straightConnector1">
              <a:avLst/>
            </a:prstGeom>
            <a:solidFill>
              <a:schemeClr val="accent1"/>
            </a:solidFill>
            <a:ln w="38100" cap="flat" cmpd="sng" algn="ctr">
              <a:solidFill>
                <a:srgbClr val="FF3300"/>
              </a:solidFill>
              <a:prstDash val="solid"/>
              <a:miter lim="800000"/>
              <a:headEnd type="none" w="med" len="med"/>
              <a:tailEnd type="arrow"/>
            </a:ln>
            <a:effectLst/>
          </p:spPr>
        </p:cxnSp>
        <p:pic>
          <p:nvPicPr>
            <p:cNvPr id="46" name="Picture 2"/>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12917" t="5716" r="12700" b="9752"/>
            <a:stretch>
              <a:fillRect/>
            </a:stretch>
          </p:blipFill>
          <p:spPr bwMode="auto">
            <a:xfrm>
              <a:off x="3713300" y="3617126"/>
              <a:ext cx="354644" cy="339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60" name="组合 59"/>
          <p:cNvGrpSpPr/>
          <p:nvPr/>
        </p:nvGrpSpPr>
        <p:grpSpPr>
          <a:xfrm>
            <a:off x="7019909" y="3284983"/>
            <a:ext cx="1800563" cy="2160241"/>
            <a:chOff x="7019909" y="3284983"/>
            <a:chExt cx="1800563" cy="2160241"/>
          </a:xfrm>
        </p:grpSpPr>
        <p:sp>
          <p:nvSpPr>
            <p:cNvPr id="9" name="矩形 8"/>
            <p:cNvSpPr/>
            <p:nvPr/>
          </p:nvSpPr>
          <p:spPr bwMode="auto">
            <a:xfrm>
              <a:off x="7019909" y="3284983"/>
              <a:ext cx="1800563" cy="2160241"/>
            </a:xfrm>
            <a:prstGeom prst="rect">
              <a:avLst/>
            </a:prstGeom>
            <a:solidFill>
              <a:schemeClr val="bg1"/>
            </a:solidFill>
            <a:ln w="381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提取算法</a:t>
              </a:r>
              <a:endParaRPr kumimoji="1"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p:txBody>
        </p:sp>
        <p:grpSp>
          <p:nvGrpSpPr>
            <p:cNvPr id="48" name="组合 47"/>
            <p:cNvGrpSpPr/>
            <p:nvPr/>
          </p:nvGrpSpPr>
          <p:grpSpPr>
            <a:xfrm>
              <a:off x="7199312" y="3693670"/>
              <a:ext cx="1441755" cy="1549076"/>
              <a:chOff x="3851920" y="2780928"/>
              <a:chExt cx="3600400" cy="3868406"/>
            </a:xfrm>
          </p:grpSpPr>
          <p:pic>
            <p:nvPicPr>
              <p:cNvPr id="49"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2722" t="4994" r="12214" b="9865"/>
              <a:stretch>
                <a:fillRect/>
              </a:stretch>
            </p:blipFill>
            <p:spPr bwMode="auto">
              <a:xfrm>
                <a:off x="4709989" y="4857517"/>
                <a:ext cx="1662211" cy="1667827"/>
              </a:xfrm>
              <a:prstGeom prst="rect">
                <a:avLst/>
              </a:prstGeom>
              <a:ln>
                <a:noFill/>
              </a:ln>
              <a:effectLst>
                <a:outerShdw blurRad="292100" dist="139700" dir="2700000" algn="tl" rotWithShape="0">
                  <a:srgbClr val="333333">
                    <a:alpha val="65000"/>
                  </a:srgbClr>
                </a:outerShdw>
              </a:effectLst>
              <a:scene3d>
                <a:camera prst="orthographicFront">
                  <a:rot lat="18483107" lon="969838" rev="19754468"/>
                </a:camera>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0"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2976" t="5280" r="12721" b="9580"/>
              <a:stretch>
                <a:fillRect/>
              </a:stretch>
            </p:blipFill>
            <p:spPr bwMode="auto">
              <a:xfrm>
                <a:off x="4720809" y="3573016"/>
                <a:ext cx="1645364" cy="1667827"/>
              </a:xfrm>
              <a:prstGeom prst="rect">
                <a:avLst/>
              </a:prstGeom>
              <a:ln>
                <a:noFill/>
              </a:ln>
              <a:effectLst>
                <a:outerShdw blurRad="292100" dist="139700" dir="2700000" algn="tl" rotWithShape="0">
                  <a:srgbClr val="333333">
                    <a:alpha val="65000"/>
                  </a:srgbClr>
                </a:outerShdw>
              </a:effectLst>
              <a:scene3d>
                <a:camera prst="orthographicFront">
                  <a:rot lat="18483107" lon="969838" rev="19754468"/>
                </a:camera>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2468" t="5279" r="11961" b="9293"/>
              <a:stretch>
                <a:fillRect/>
              </a:stretch>
            </p:blipFill>
            <p:spPr bwMode="auto">
              <a:xfrm>
                <a:off x="4692731" y="2780928"/>
                <a:ext cx="1673442" cy="1673442"/>
              </a:xfrm>
              <a:prstGeom prst="rect">
                <a:avLst/>
              </a:prstGeom>
              <a:ln>
                <a:noFill/>
              </a:ln>
              <a:effectLst>
                <a:outerShdw blurRad="292100" dist="139700" dir="2700000" algn="tl" rotWithShape="0">
                  <a:srgbClr val="333333">
                    <a:alpha val="65000"/>
                  </a:srgbClr>
                </a:outerShdw>
              </a:effectLst>
              <a:scene3d>
                <a:camera prst="orthographicFront">
                  <a:rot lat="18483107" lon="969838" rev="19754468"/>
                </a:camera>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2" name="直接箭头连接符 51"/>
              <p:cNvCxnSpPr/>
              <p:nvPr/>
            </p:nvCxnSpPr>
            <p:spPr bwMode="auto">
              <a:xfrm flipH="1">
                <a:off x="3851920" y="4365104"/>
                <a:ext cx="864096" cy="1334088"/>
              </a:xfrm>
              <a:prstGeom prst="straightConnector1">
                <a:avLst/>
              </a:prstGeom>
              <a:solidFill>
                <a:schemeClr val="accent1"/>
              </a:solidFill>
              <a:ln w="38100"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直接箭头连接符 52"/>
              <p:cNvCxnSpPr/>
              <p:nvPr/>
            </p:nvCxnSpPr>
            <p:spPr bwMode="auto">
              <a:xfrm>
                <a:off x="4067944" y="4444666"/>
                <a:ext cx="3384376" cy="1216582"/>
              </a:xfrm>
              <a:prstGeom prst="straightConnector1">
                <a:avLst/>
              </a:prstGeom>
              <a:solidFill>
                <a:schemeClr val="accent1"/>
              </a:solidFill>
              <a:ln w="2857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直接箭头连接符 53"/>
              <p:cNvCxnSpPr/>
              <p:nvPr/>
            </p:nvCxnSpPr>
            <p:spPr bwMode="auto">
              <a:xfrm flipV="1">
                <a:off x="4572000" y="2780928"/>
                <a:ext cx="0" cy="2160241"/>
              </a:xfrm>
              <a:prstGeom prst="straightConnector1">
                <a:avLst/>
              </a:prstGeom>
              <a:solidFill>
                <a:schemeClr val="accent1"/>
              </a:solidFill>
              <a:ln w="38100"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sp>
                <p:nvSpPr>
                  <p:cNvPr id="55" name="矩形 54"/>
                  <p:cNvSpPr/>
                  <p:nvPr/>
                </p:nvSpPr>
                <p:spPr>
                  <a:xfrm rot="882434">
                    <a:off x="4747056" y="4574140"/>
                    <a:ext cx="1417890" cy="2075194"/>
                  </a:xfrm>
                  <a:prstGeom prst="rect">
                    <a:avLst/>
                  </a:prstGeom>
                  <a:effectLst>
                    <a:outerShdw blurRad="76200" dist="12700" dir="2700000" sy="-23000" kx="-800400" algn="bl" rotWithShape="0">
                      <a:prstClr val="black">
                        <a:alpha val="20000"/>
                      </a:prstClr>
                    </a:outerShdw>
                  </a:effectLst>
                  <a:scene3d>
                    <a:camera prst="perspectiveContrastingLeftFacing"/>
                    <a:lightRig rig="threePt" dir="t"/>
                  </a:scene3d>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4800" i="1">
                              <a:latin typeface="Cambria Math"/>
                            </a:rPr>
                            <m:t>⋮</m:t>
                          </m:r>
                        </m:oMath>
                      </m:oMathPara>
                    </a14:m>
                    <a:endParaRPr lang="zh-CN" altLang="en-US" sz="4800" dirty="0"/>
                  </a:p>
                </p:txBody>
              </p:sp>
            </mc:Choice>
            <mc:Fallback>
              <p:sp>
                <p:nvSpPr>
                  <p:cNvPr id="55" name="矩形 54"/>
                  <p:cNvSpPr>
                    <a:spLocks noRot="1" noChangeAspect="1" noMove="1" noResize="1" noEditPoints="1" noAdjustHandles="1" noChangeArrowheads="1" noChangeShapeType="1" noTextEdit="1"/>
                  </p:cNvSpPr>
                  <p:nvPr/>
                </p:nvSpPr>
                <p:spPr>
                  <a:xfrm rot="882434">
                    <a:off x="4747056" y="4574140"/>
                    <a:ext cx="1417890" cy="2075194"/>
                  </a:xfrm>
                  <a:prstGeom prst="rect">
                    <a:avLst/>
                  </a:prstGeom>
                  <a:blipFill rotWithShape="0">
                    <a:blip r:embed="rId8"/>
                    <a:stretch>
                      <a:fillRect/>
                    </a:stretch>
                  </a:blipFill>
                  <a:effectLst>
                    <a:outerShdw blurRad="76200" dist="12700" dir="2700000" sy="-23000" kx="-800400" algn="bl" rotWithShape="0">
                      <a:prstClr val="black">
                        <a:alpha val="20000"/>
                      </a:prstClr>
                    </a:outerShdw>
                  </a:effectLst>
                </p:spPr>
                <p:txBody>
                  <a:bodyPr/>
                  <a:lstStyle/>
                  <a:p>
                    <a:r>
                      <a:rPr lang="zh-CN" altLang="en-US">
                        <a:noFill/>
                      </a:rPr>
                      <a:t> </a:t>
                    </a:r>
                    <a:endParaRPr lang="zh-CN" altLang="en-US">
                      <a:noFill/>
                    </a:endParaRPr>
                  </a:p>
                </p:txBody>
              </p:sp>
            </mc:Fallback>
          </mc:AlternateContent>
        </p:grpSp>
        <p:cxnSp>
          <p:nvCxnSpPr>
            <p:cNvPr id="56" name="直接箭头连接符 55"/>
            <p:cNvCxnSpPr>
              <a:stCxn id="49" idx="3"/>
            </p:cNvCxnSpPr>
            <p:nvPr/>
          </p:nvCxnSpPr>
          <p:spPr bwMode="auto">
            <a:xfrm flipV="1">
              <a:off x="8208541" y="3787045"/>
              <a:ext cx="255204" cy="1072115"/>
            </a:xfrm>
            <a:prstGeom prst="straightConnector1">
              <a:avLst/>
            </a:prstGeom>
            <a:solidFill>
              <a:schemeClr val="accent1"/>
            </a:solidFill>
            <a:ln w="38100" cap="flat" cmpd="sng" algn="ctr">
              <a:solidFill>
                <a:srgbClr val="FF3300"/>
              </a:solidFill>
              <a:prstDash val="solid"/>
              <a:miter lim="800000"/>
              <a:headEnd type="none" w="med" len="med"/>
              <a:tailEnd type="arrow"/>
            </a:ln>
            <a:effectLst/>
          </p:spPr>
        </p:cxnSp>
        <p:pic>
          <p:nvPicPr>
            <p:cNvPr id="57" name="Picture 2"/>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12917" t="5716" r="12700" b="9752"/>
            <a:stretch>
              <a:fillRect/>
            </a:stretch>
          </p:blipFill>
          <p:spPr bwMode="auto">
            <a:xfrm>
              <a:off x="8286423" y="3432064"/>
              <a:ext cx="354644" cy="339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4" name="日期占位符 13"/>
          <p:cNvSpPr>
            <a:spLocks noGrp="1"/>
          </p:cNvSpPr>
          <p:nvPr>
            <p:ph type="dt" sz="half" idx="10"/>
          </p:nvPr>
        </p:nvSpPr>
        <p:spPr/>
        <p:txBody>
          <a:bodyPr/>
          <a:lstStyle/>
          <a:p>
            <a:pPr>
              <a:defRPr/>
            </a:pPr>
            <a:fld id="{A43DF2D0-56DE-488A-B261-95CD2FB6D1E2}" type="datetime1">
              <a:rPr lang="zh-CN" altLang="en-US" smtClean="0"/>
            </a:fld>
            <a:endParaRPr lang="en-US" altLang="zh-CN"/>
          </a:p>
        </p:txBody>
      </p:sp>
      <p:sp>
        <p:nvSpPr>
          <p:cNvPr id="15" name="页脚占位符 14"/>
          <p:cNvSpPr>
            <a:spLocks noGrp="1"/>
          </p:cNvSpPr>
          <p:nvPr>
            <p:ph type="ftr" sz="quarter" idx="11"/>
          </p:nvPr>
        </p:nvSpPr>
        <p:spPr/>
        <p:txBody>
          <a:bodyPr/>
          <a:lstStyle/>
          <a:p>
            <a:pPr>
              <a:defRPr/>
            </a:pPr>
            <a:r>
              <a:rPr lang="zh-CN" altLang="en-US"/>
              <a:t>信息隐藏与数字水印，理论与技术</a:t>
            </a:r>
            <a:endParaRPr lang="en-US" altLang="zh-CN"/>
          </a:p>
        </p:txBody>
      </p:sp>
    </p:spTree>
  </p:cSld>
  <p:clrMapOvr>
    <a:masterClrMapping/>
  </p:clrMapOvr>
  <p:transition>
    <p:dissolv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endParaRPr lang="zh-CN" altLang="en-US" dirty="0"/>
          </a:p>
        </p:txBody>
      </p:sp>
      <p:sp>
        <p:nvSpPr>
          <p:cNvPr id="5" name="内容占位符 4"/>
          <p:cNvSpPr>
            <a:spLocks noGrp="1"/>
          </p:cNvSpPr>
          <p:nvPr>
            <p:ph idx="1"/>
          </p:nvPr>
        </p:nvSpPr>
        <p:spPr/>
        <p:txBody>
          <a:bodyPr/>
          <a:lstStyle/>
          <a:p>
            <a:r>
              <a:rPr lang="zh-CN" altLang="en-US" dirty="0"/>
              <a:t>隐写系统</a:t>
            </a:r>
            <a:endParaRPr lang="zh-CN" altLang="en-US" dirty="0"/>
          </a:p>
          <a:p>
            <a:r>
              <a:rPr lang="zh-CN" altLang="en-US" b="1" i="1" u="sng" dirty="0">
                <a:effectLst>
                  <a:outerShdw blurRad="38100" dist="38100" dir="2700000" algn="tl">
                    <a:srgbClr val="000000">
                      <a:alpha val="43137"/>
                    </a:srgbClr>
                  </a:outerShdw>
                </a:effectLst>
              </a:rPr>
              <a:t>隐写系统分类</a:t>
            </a:r>
            <a:endParaRPr lang="zh-CN" altLang="en-US" dirty="0"/>
          </a:p>
          <a:p>
            <a:r>
              <a:rPr lang="zh-CN" altLang="en-US" dirty="0"/>
              <a:t>隐写术性能指标</a:t>
            </a:r>
            <a:endParaRPr lang="zh-CN" altLang="en-US" dirty="0"/>
          </a:p>
          <a:p>
            <a:r>
              <a:rPr lang="zh-CN" altLang="en-US" dirty="0"/>
              <a:t>隐写系统的攻击方法</a:t>
            </a:r>
            <a:endParaRPr lang="zh-CN" altLang="en-US" dirty="0"/>
          </a:p>
        </p:txBody>
      </p:sp>
      <p:sp>
        <p:nvSpPr>
          <p:cNvPr id="4" name="灯片编号占位符 3"/>
          <p:cNvSpPr>
            <a:spLocks noGrp="1"/>
          </p:cNvSpPr>
          <p:nvPr>
            <p:ph type="sldNum" sz="quarter" idx="12"/>
          </p:nvPr>
        </p:nvSpPr>
        <p:spPr/>
        <p:txBody>
          <a:bodyPr/>
          <a:lstStyle/>
          <a:p>
            <a:pPr>
              <a:defRPr/>
            </a:pPr>
            <a:fld id="{1A4EF384-3CBD-4607-BDAC-1C896A6B12A4}" type="slidenum">
              <a:rPr lang="zh-CN" altLang="en-US" smtClean="0"/>
            </a:fld>
            <a:endParaRPr lang="en-US" altLang="zh-CN"/>
          </a:p>
        </p:txBody>
      </p:sp>
      <p:sp>
        <p:nvSpPr>
          <p:cNvPr id="3" name="日期占位符 2"/>
          <p:cNvSpPr>
            <a:spLocks noGrp="1"/>
          </p:cNvSpPr>
          <p:nvPr>
            <p:ph type="dt" sz="half" idx="10"/>
          </p:nvPr>
        </p:nvSpPr>
        <p:spPr/>
        <p:txBody>
          <a:bodyPr/>
          <a:lstStyle/>
          <a:p>
            <a:pPr>
              <a:defRPr/>
            </a:pPr>
            <a:fld id="{075B92AB-23A2-4DB0-87BA-66EF40718BA7}" type="datetime1">
              <a:rPr lang="zh-CN" altLang="en-US" smtClean="0"/>
            </a:fld>
            <a:endParaRPr lang="en-US" altLang="zh-CN"/>
          </a:p>
        </p:txBody>
      </p:sp>
      <p:sp>
        <p:nvSpPr>
          <p:cNvPr id="6" name="页脚占位符 5"/>
          <p:cNvSpPr>
            <a:spLocks noGrp="1"/>
          </p:cNvSpPr>
          <p:nvPr>
            <p:ph type="ftr" sz="quarter" idx="11"/>
          </p:nvPr>
        </p:nvSpPr>
        <p:spPr/>
        <p:txBody>
          <a:bodyPr/>
          <a:lstStyle/>
          <a:p>
            <a:pPr>
              <a:defRPr/>
            </a:pPr>
            <a:r>
              <a:rPr lang="zh-CN" altLang="en-US"/>
              <a:t>信息隐藏与数字水印，理论与技术</a:t>
            </a:r>
            <a:endParaRPr lang="en-US" altLang="zh-CN"/>
          </a:p>
        </p:txBody>
      </p:sp>
    </p:spTree>
  </p:cSld>
  <p:clrMapOvr>
    <a:masterClrMapping/>
  </p:clrMapOvr>
  <p:transition>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zh-CN" altLang="en-US" dirty="0"/>
              <a:t>隐写系统分类</a:t>
            </a:r>
            <a:endParaRPr lang="zh-CN" altLang="en-US" dirty="0"/>
          </a:p>
        </p:txBody>
      </p:sp>
      <p:sp>
        <p:nvSpPr>
          <p:cNvPr id="8196" name="Rectangle 3"/>
          <p:cNvSpPr>
            <a:spLocks noGrp="1" noChangeArrowheads="1"/>
          </p:cNvSpPr>
          <p:nvPr>
            <p:ph idx="1"/>
          </p:nvPr>
        </p:nvSpPr>
        <p:spPr/>
        <p:txBody>
          <a:bodyPr/>
          <a:lstStyle/>
          <a:p>
            <a:pPr eaLnBrk="1" hangingPunct="1"/>
            <a:r>
              <a:rPr lang="zh-CN" altLang="en-US" dirty="0"/>
              <a:t>按载体</a:t>
            </a:r>
            <a:endParaRPr lang="en-US" altLang="zh-CN" dirty="0"/>
          </a:p>
          <a:p>
            <a:pPr lvl="1" eaLnBrk="1" hangingPunct="1"/>
            <a:r>
              <a:rPr lang="zh-CN" altLang="en-US" dirty="0"/>
              <a:t>视频、文本、图像</a:t>
            </a:r>
            <a:r>
              <a:rPr lang="en-US" altLang="zh-CN" dirty="0"/>
              <a:t>…</a:t>
            </a:r>
            <a:endParaRPr lang="en-US" altLang="zh-CN" dirty="0"/>
          </a:p>
          <a:p>
            <a:pPr eaLnBrk="1" hangingPunct="1"/>
            <a:r>
              <a:rPr lang="zh-CN" altLang="en-US" dirty="0"/>
              <a:t>按采用的技术</a:t>
            </a:r>
            <a:endParaRPr lang="en-US" altLang="zh-CN" dirty="0"/>
          </a:p>
          <a:p>
            <a:pPr lvl="1" eaLnBrk="1" hangingPunct="1"/>
            <a:r>
              <a:rPr lang="zh-CN" altLang="en-US" dirty="0"/>
              <a:t>空间域、变换域、基于扩频、基于结构</a:t>
            </a:r>
            <a:endParaRPr lang="zh-CN" altLang="en-US" dirty="0"/>
          </a:p>
          <a:p>
            <a:pPr eaLnBrk="1" hangingPunct="1"/>
            <a:r>
              <a:rPr lang="zh-CN" altLang="en-US" dirty="0"/>
              <a:t>按隐藏时是否使用载体</a:t>
            </a:r>
            <a:endParaRPr lang="en-US" altLang="zh-CN" dirty="0"/>
          </a:p>
          <a:p>
            <a:pPr lvl="1" eaLnBrk="1" hangingPunct="1"/>
            <a:r>
              <a:rPr lang="zh-CN" altLang="en-US" dirty="0"/>
              <a:t>有载体隐写，无载体隐写</a:t>
            </a:r>
            <a:endParaRPr lang="zh-CN" altLang="en-US" dirty="0"/>
          </a:p>
          <a:p>
            <a:pPr eaLnBrk="1" hangingPunct="1"/>
            <a:r>
              <a:rPr lang="zh-CN" altLang="en-US" dirty="0"/>
              <a:t>按提取时是否使用原始载体</a:t>
            </a:r>
            <a:endParaRPr lang="en-US" altLang="zh-CN" dirty="0"/>
          </a:p>
          <a:p>
            <a:pPr lvl="1" eaLnBrk="1" hangingPunct="1"/>
            <a:r>
              <a:rPr lang="zh-CN" altLang="en-US" dirty="0"/>
              <a:t>盲和非盲提取</a:t>
            </a:r>
            <a:endParaRPr lang="zh-CN" altLang="en-US" dirty="0"/>
          </a:p>
        </p:txBody>
      </p:sp>
      <p:sp>
        <p:nvSpPr>
          <p:cNvPr id="8194" name="灯片编号占位符 5"/>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5EF00EFD-C624-4F96-A2C2-DB30601B85E4}" type="slidenum">
              <a:rPr kumimoji="0" lang="zh-CN" altLang="en-US" sz="1400" smtClean="0"/>
            </a:fld>
            <a:endParaRPr kumimoji="0" lang="en-US" altLang="zh-CN" sz="1400"/>
          </a:p>
        </p:txBody>
      </p:sp>
      <p:sp>
        <p:nvSpPr>
          <p:cNvPr id="2" name="日期占位符 1"/>
          <p:cNvSpPr>
            <a:spLocks noGrp="1"/>
          </p:cNvSpPr>
          <p:nvPr>
            <p:ph type="dt" sz="half" idx="10"/>
          </p:nvPr>
        </p:nvSpPr>
        <p:spPr/>
        <p:txBody>
          <a:bodyPr/>
          <a:lstStyle/>
          <a:p>
            <a:pPr>
              <a:defRPr/>
            </a:pPr>
            <a:fld id="{E2ABA348-4643-4086-977D-9120035ACBF6}" type="datetime1">
              <a:rPr lang="zh-CN" altLang="en-US" smtClean="0"/>
            </a:fld>
            <a:endParaRPr lang="en-US" altLang="zh-CN"/>
          </a:p>
        </p:txBody>
      </p:sp>
      <p:sp>
        <p:nvSpPr>
          <p:cNvPr id="3" name="页脚占位符 2"/>
          <p:cNvSpPr>
            <a:spLocks noGrp="1"/>
          </p:cNvSpPr>
          <p:nvPr>
            <p:ph type="ftr" sz="quarter" idx="11"/>
          </p:nvPr>
        </p:nvSpPr>
        <p:spPr/>
        <p:txBody>
          <a:bodyPr/>
          <a:lstStyle/>
          <a:p>
            <a:pPr>
              <a:defRPr/>
            </a:pPr>
            <a:r>
              <a:rPr lang="zh-CN" altLang="en-US"/>
              <a:t>信息隐藏与数字水印，理论与技术</a:t>
            </a:r>
            <a:endParaRPr lang="en-US" altLang="zh-CN"/>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6">
                                            <p:txEl>
                                              <p:pRg st="0" end="0"/>
                                            </p:txEl>
                                          </p:spTgt>
                                        </p:tgtEl>
                                        <p:attrNameLst>
                                          <p:attrName>style.visibility</p:attrName>
                                        </p:attrNameLst>
                                      </p:cBhvr>
                                      <p:to>
                                        <p:strVal val="visible"/>
                                      </p:to>
                                    </p:set>
                                    <p:anim calcmode="lin" valueType="num">
                                      <p:cBhvr additive="base">
                                        <p:cTn id="7" dur="500" fill="hold"/>
                                        <p:tgtEl>
                                          <p:spTgt spid="819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196">
                                            <p:txEl>
                                              <p:pRg st="1" end="1"/>
                                            </p:txEl>
                                          </p:spTgt>
                                        </p:tgtEl>
                                        <p:attrNameLst>
                                          <p:attrName>style.visibility</p:attrName>
                                        </p:attrNameLst>
                                      </p:cBhvr>
                                      <p:to>
                                        <p:strVal val="visible"/>
                                      </p:to>
                                    </p:set>
                                    <p:anim calcmode="lin" valueType="num">
                                      <p:cBhvr additive="base">
                                        <p:cTn id="13" dur="500" fill="hold"/>
                                        <p:tgtEl>
                                          <p:spTgt spid="819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196">
                                            <p:txEl>
                                              <p:pRg st="2" end="2"/>
                                            </p:txEl>
                                          </p:spTgt>
                                        </p:tgtEl>
                                        <p:attrNameLst>
                                          <p:attrName>style.visibility</p:attrName>
                                        </p:attrNameLst>
                                      </p:cBhvr>
                                      <p:to>
                                        <p:strVal val="visible"/>
                                      </p:to>
                                    </p:set>
                                    <p:anim calcmode="lin" valueType="num">
                                      <p:cBhvr additive="base">
                                        <p:cTn id="19" dur="500" fill="hold"/>
                                        <p:tgtEl>
                                          <p:spTgt spid="819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196">
                                            <p:txEl>
                                              <p:pRg st="3" end="3"/>
                                            </p:txEl>
                                          </p:spTgt>
                                        </p:tgtEl>
                                        <p:attrNameLst>
                                          <p:attrName>style.visibility</p:attrName>
                                        </p:attrNameLst>
                                      </p:cBhvr>
                                      <p:to>
                                        <p:strVal val="visible"/>
                                      </p:to>
                                    </p:set>
                                    <p:anim calcmode="lin" valueType="num">
                                      <p:cBhvr additive="base">
                                        <p:cTn id="25" dur="500" fill="hold"/>
                                        <p:tgtEl>
                                          <p:spTgt spid="819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19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196">
                                            <p:txEl>
                                              <p:pRg st="4" end="4"/>
                                            </p:txEl>
                                          </p:spTgt>
                                        </p:tgtEl>
                                        <p:attrNameLst>
                                          <p:attrName>style.visibility</p:attrName>
                                        </p:attrNameLst>
                                      </p:cBhvr>
                                      <p:to>
                                        <p:strVal val="visible"/>
                                      </p:to>
                                    </p:set>
                                    <p:anim calcmode="lin" valueType="num">
                                      <p:cBhvr additive="base">
                                        <p:cTn id="31" dur="500" fill="hold"/>
                                        <p:tgtEl>
                                          <p:spTgt spid="819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19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196">
                                            <p:txEl>
                                              <p:pRg st="5" end="5"/>
                                            </p:txEl>
                                          </p:spTgt>
                                        </p:tgtEl>
                                        <p:attrNameLst>
                                          <p:attrName>style.visibility</p:attrName>
                                        </p:attrNameLst>
                                      </p:cBhvr>
                                      <p:to>
                                        <p:strVal val="visible"/>
                                      </p:to>
                                    </p:set>
                                    <p:anim calcmode="lin" valueType="num">
                                      <p:cBhvr additive="base">
                                        <p:cTn id="37" dur="500" fill="hold"/>
                                        <p:tgtEl>
                                          <p:spTgt spid="819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19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196">
                                            <p:txEl>
                                              <p:pRg st="6" end="6"/>
                                            </p:txEl>
                                          </p:spTgt>
                                        </p:tgtEl>
                                        <p:attrNameLst>
                                          <p:attrName>style.visibility</p:attrName>
                                        </p:attrNameLst>
                                      </p:cBhvr>
                                      <p:to>
                                        <p:strVal val="visible"/>
                                      </p:to>
                                    </p:set>
                                    <p:anim calcmode="lin" valueType="num">
                                      <p:cBhvr additive="base">
                                        <p:cTn id="43" dur="500" fill="hold"/>
                                        <p:tgtEl>
                                          <p:spTgt spid="819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19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196">
                                            <p:txEl>
                                              <p:pRg st="7" end="7"/>
                                            </p:txEl>
                                          </p:spTgt>
                                        </p:tgtEl>
                                        <p:attrNameLst>
                                          <p:attrName>style.visibility</p:attrName>
                                        </p:attrNameLst>
                                      </p:cBhvr>
                                      <p:to>
                                        <p:strVal val="visible"/>
                                      </p:to>
                                    </p:set>
                                    <p:anim calcmode="lin" valueType="num">
                                      <p:cBhvr additive="base">
                                        <p:cTn id="49" dur="500" fill="hold"/>
                                        <p:tgtEl>
                                          <p:spTgt spid="8196">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19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zh-CN" altLang="en-US" dirty="0"/>
              <a:t>隐写系统分类</a:t>
            </a:r>
            <a:endParaRPr lang="zh-CN" altLang="en-US" dirty="0"/>
          </a:p>
        </p:txBody>
      </p:sp>
      <p:sp>
        <p:nvSpPr>
          <p:cNvPr id="8196" name="Rectangle 3"/>
          <p:cNvSpPr>
            <a:spLocks noGrp="1" noChangeArrowheads="1"/>
          </p:cNvSpPr>
          <p:nvPr>
            <p:ph idx="1"/>
          </p:nvPr>
        </p:nvSpPr>
        <p:spPr/>
        <p:txBody>
          <a:bodyPr/>
          <a:lstStyle/>
          <a:p>
            <a:pPr eaLnBrk="1" hangingPunct="1"/>
            <a:r>
              <a:rPr lang="zh-CN" altLang="en-US" dirty="0"/>
              <a:t>按隐藏协议</a:t>
            </a:r>
            <a:endParaRPr lang="en-US" altLang="zh-CN" dirty="0"/>
          </a:p>
          <a:p>
            <a:pPr lvl="1" eaLnBrk="1" hangingPunct="1"/>
            <a:r>
              <a:rPr lang="zh-CN" altLang="en-US" dirty="0"/>
              <a:t>无密钥隐写系统</a:t>
            </a:r>
            <a:endParaRPr lang="zh-CN" altLang="en-US" dirty="0"/>
          </a:p>
          <a:p>
            <a:pPr lvl="1" eaLnBrk="1" hangingPunct="1"/>
            <a:r>
              <a:rPr lang="zh-CN" altLang="en-US" dirty="0"/>
              <a:t>私钥隐写系统</a:t>
            </a:r>
            <a:endParaRPr lang="zh-CN" altLang="en-US" dirty="0"/>
          </a:p>
          <a:p>
            <a:pPr lvl="1" eaLnBrk="1" hangingPunct="1"/>
            <a:r>
              <a:rPr lang="zh-CN" altLang="en-US" dirty="0"/>
              <a:t>公钥隐写系统</a:t>
            </a:r>
            <a:endParaRPr lang="zh-CN" altLang="en-US" dirty="0"/>
          </a:p>
        </p:txBody>
      </p:sp>
      <p:sp>
        <p:nvSpPr>
          <p:cNvPr id="8194" name="灯片编号占位符 5"/>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5EF00EFD-C624-4F96-A2C2-DB30601B85E4}" type="slidenum">
              <a:rPr kumimoji="0" lang="zh-CN" altLang="en-US" sz="1400" smtClean="0"/>
            </a:fld>
            <a:endParaRPr kumimoji="0" lang="en-US" altLang="zh-CN" sz="1400"/>
          </a:p>
        </p:txBody>
      </p:sp>
      <p:sp>
        <p:nvSpPr>
          <p:cNvPr id="2" name="日期占位符 1"/>
          <p:cNvSpPr>
            <a:spLocks noGrp="1"/>
          </p:cNvSpPr>
          <p:nvPr>
            <p:ph type="dt" sz="half" idx="10"/>
          </p:nvPr>
        </p:nvSpPr>
        <p:spPr/>
        <p:txBody>
          <a:bodyPr/>
          <a:lstStyle/>
          <a:p>
            <a:pPr>
              <a:defRPr/>
            </a:pPr>
            <a:fld id="{5DF210F5-C24B-4D57-8B4E-A6FCC278AB70}" type="datetime1">
              <a:rPr lang="zh-CN" altLang="en-US" smtClean="0"/>
            </a:fld>
            <a:endParaRPr lang="en-US" altLang="zh-CN"/>
          </a:p>
        </p:txBody>
      </p:sp>
      <p:sp>
        <p:nvSpPr>
          <p:cNvPr id="3" name="页脚占位符 2"/>
          <p:cNvSpPr>
            <a:spLocks noGrp="1"/>
          </p:cNvSpPr>
          <p:nvPr>
            <p:ph type="ftr" sz="quarter" idx="11"/>
          </p:nvPr>
        </p:nvSpPr>
        <p:spPr/>
        <p:txBody>
          <a:bodyPr/>
          <a:lstStyle/>
          <a:p>
            <a:pPr>
              <a:defRPr/>
            </a:pPr>
            <a:r>
              <a:rPr lang="zh-CN" altLang="en-US"/>
              <a:t>信息隐藏与数字水印，理论与技术</a:t>
            </a:r>
            <a:endParaRPr lang="en-US" altLang="zh-CN"/>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6">
                                            <p:txEl>
                                              <p:pRg st="0" end="0"/>
                                            </p:txEl>
                                          </p:spTgt>
                                        </p:tgtEl>
                                        <p:attrNameLst>
                                          <p:attrName>style.visibility</p:attrName>
                                        </p:attrNameLst>
                                      </p:cBhvr>
                                      <p:to>
                                        <p:strVal val="visible"/>
                                      </p:to>
                                    </p:set>
                                    <p:anim calcmode="lin" valueType="num">
                                      <p:cBhvr additive="base">
                                        <p:cTn id="7" dur="500" fill="hold"/>
                                        <p:tgtEl>
                                          <p:spTgt spid="819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196">
                                            <p:txEl>
                                              <p:pRg st="1" end="1"/>
                                            </p:txEl>
                                          </p:spTgt>
                                        </p:tgtEl>
                                        <p:attrNameLst>
                                          <p:attrName>style.visibility</p:attrName>
                                        </p:attrNameLst>
                                      </p:cBhvr>
                                      <p:to>
                                        <p:strVal val="visible"/>
                                      </p:to>
                                    </p:set>
                                    <p:anim calcmode="lin" valueType="num">
                                      <p:cBhvr additive="base">
                                        <p:cTn id="13" dur="500" fill="hold"/>
                                        <p:tgtEl>
                                          <p:spTgt spid="819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196">
                                            <p:txEl>
                                              <p:pRg st="2" end="2"/>
                                            </p:txEl>
                                          </p:spTgt>
                                        </p:tgtEl>
                                        <p:attrNameLst>
                                          <p:attrName>style.visibility</p:attrName>
                                        </p:attrNameLst>
                                      </p:cBhvr>
                                      <p:to>
                                        <p:strVal val="visible"/>
                                      </p:to>
                                    </p:set>
                                    <p:anim calcmode="lin" valueType="num">
                                      <p:cBhvr additive="base">
                                        <p:cTn id="19" dur="500" fill="hold"/>
                                        <p:tgtEl>
                                          <p:spTgt spid="819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196">
                                            <p:txEl>
                                              <p:pRg st="3" end="3"/>
                                            </p:txEl>
                                          </p:spTgt>
                                        </p:tgtEl>
                                        <p:attrNameLst>
                                          <p:attrName>style.visibility</p:attrName>
                                        </p:attrNameLst>
                                      </p:cBhvr>
                                      <p:to>
                                        <p:strVal val="visible"/>
                                      </p:to>
                                    </p:set>
                                    <p:anim calcmode="lin" valueType="num">
                                      <p:cBhvr additive="base">
                                        <p:cTn id="25" dur="500" fill="hold"/>
                                        <p:tgtEl>
                                          <p:spTgt spid="819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19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endParaRPr lang="zh-CN" altLang="en-US" dirty="0"/>
          </a:p>
        </p:txBody>
      </p:sp>
      <p:sp>
        <p:nvSpPr>
          <p:cNvPr id="5" name="内容占位符 4"/>
          <p:cNvSpPr>
            <a:spLocks noGrp="1"/>
          </p:cNvSpPr>
          <p:nvPr>
            <p:ph idx="1"/>
          </p:nvPr>
        </p:nvSpPr>
        <p:spPr/>
        <p:txBody>
          <a:bodyPr/>
          <a:lstStyle/>
          <a:p>
            <a:r>
              <a:rPr lang="zh-CN" altLang="en-US" dirty="0"/>
              <a:t>隐写系统</a:t>
            </a:r>
            <a:endParaRPr lang="zh-CN" altLang="en-US" dirty="0"/>
          </a:p>
          <a:p>
            <a:r>
              <a:rPr lang="zh-CN" altLang="en-US" dirty="0"/>
              <a:t>隐写系统分类</a:t>
            </a:r>
            <a:endParaRPr lang="zh-CN" altLang="en-US" dirty="0"/>
          </a:p>
          <a:p>
            <a:r>
              <a:rPr lang="zh-CN" altLang="en-US" b="1" i="1" u="sng" dirty="0">
                <a:effectLst>
                  <a:outerShdw blurRad="38100" dist="38100" dir="2700000" algn="tl">
                    <a:srgbClr val="000000">
                      <a:alpha val="43137"/>
                    </a:srgbClr>
                  </a:outerShdw>
                </a:effectLst>
              </a:rPr>
              <a:t>隐写算法性能指标</a:t>
            </a:r>
            <a:endParaRPr lang="zh-CN" altLang="en-US" b="1" i="1" u="sng" dirty="0">
              <a:effectLst>
                <a:outerShdw blurRad="38100" dist="38100" dir="2700000" algn="tl">
                  <a:srgbClr val="000000">
                    <a:alpha val="43137"/>
                  </a:srgbClr>
                </a:outerShdw>
              </a:effectLst>
            </a:endParaRPr>
          </a:p>
          <a:p>
            <a:r>
              <a:rPr lang="zh-CN" altLang="en-US" dirty="0"/>
              <a:t>隐写系统的攻击方法</a:t>
            </a:r>
            <a:endParaRPr lang="zh-CN" altLang="en-US" dirty="0"/>
          </a:p>
        </p:txBody>
      </p:sp>
      <p:sp>
        <p:nvSpPr>
          <p:cNvPr id="4" name="灯片编号占位符 3"/>
          <p:cNvSpPr>
            <a:spLocks noGrp="1"/>
          </p:cNvSpPr>
          <p:nvPr>
            <p:ph type="sldNum" sz="quarter" idx="12"/>
          </p:nvPr>
        </p:nvSpPr>
        <p:spPr/>
        <p:txBody>
          <a:bodyPr/>
          <a:lstStyle/>
          <a:p>
            <a:pPr>
              <a:defRPr/>
            </a:pPr>
            <a:fld id="{1A4EF384-3CBD-4607-BDAC-1C896A6B12A4}" type="slidenum">
              <a:rPr lang="zh-CN" altLang="en-US" smtClean="0"/>
            </a:fld>
            <a:endParaRPr lang="en-US" altLang="zh-CN"/>
          </a:p>
        </p:txBody>
      </p:sp>
      <p:sp>
        <p:nvSpPr>
          <p:cNvPr id="3" name="日期占位符 2"/>
          <p:cNvSpPr>
            <a:spLocks noGrp="1"/>
          </p:cNvSpPr>
          <p:nvPr>
            <p:ph type="dt" sz="half" idx="10"/>
          </p:nvPr>
        </p:nvSpPr>
        <p:spPr/>
        <p:txBody>
          <a:bodyPr/>
          <a:lstStyle/>
          <a:p>
            <a:pPr>
              <a:defRPr/>
            </a:pPr>
            <a:fld id="{EB6E8629-45A7-4566-94B3-D6A8B88F78C3}" type="datetime1">
              <a:rPr lang="zh-CN" altLang="en-US" smtClean="0"/>
            </a:fld>
            <a:endParaRPr lang="en-US" altLang="zh-CN"/>
          </a:p>
        </p:txBody>
      </p:sp>
      <p:sp>
        <p:nvSpPr>
          <p:cNvPr id="6" name="页脚占位符 5"/>
          <p:cNvSpPr>
            <a:spLocks noGrp="1"/>
          </p:cNvSpPr>
          <p:nvPr>
            <p:ph type="ftr" sz="quarter" idx="11"/>
          </p:nvPr>
        </p:nvSpPr>
        <p:spPr/>
        <p:txBody>
          <a:bodyPr/>
          <a:lstStyle/>
          <a:p>
            <a:pPr>
              <a:defRPr/>
            </a:pPr>
            <a:r>
              <a:rPr lang="zh-CN" altLang="en-US"/>
              <a:t>信息隐藏与数字水印，理论与技术</a:t>
            </a:r>
            <a:endParaRPr lang="en-US" altLang="zh-CN"/>
          </a:p>
        </p:txBody>
      </p:sp>
    </p:spTree>
  </p:cSld>
  <p:clrMapOvr>
    <a:masterClrMapping/>
  </p:clrMapOvr>
  <p:transition>
    <p:dissolv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隐写算法性能指标</a:t>
            </a:r>
            <a:endParaRPr lang="zh-CN" altLang="en-US" dirty="0"/>
          </a:p>
        </p:txBody>
      </p:sp>
      <p:sp>
        <p:nvSpPr>
          <p:cNvPr id="3" name="内容占位符 2"/>
          <p:cNvSpPr>
            <a:spLocks noGrp="1"/>
          </p:cNvSpPr>
          <p:nvPr>
            <p:ph idx="1"/>
          </p:nvPr>
        </p:nvSpPr>
        <p:spPr>
          <a:xfrm>
            <a:off x="340360" y="1827530"/>
            <a:ext cx="8343265" cy="4114800"/>
          </a:xfrm>
        </p:spPr>
        <p:txBody>
          <a:bodyPr numCol="1"/>
          <a:lstStyle/>
          <a:p>
            <a:r>
              <a:rPr lang="zh-CN" altLang="en-US" dirty="0"/>
              <a:t>容量（</a:t>
            </a:r>
            <a:r>
              <a:rPr lang="en-US" altLang="zh-CN" dirty="0"/>
              <a:t>Capacity</a:t>
            </a:r>
            <a:r>
              <a:rPr lang="zh-CN" altLang="en-US" dirty="0"/>
              <a:t>）</a:t>
            </a:r>
            <a:endParaRPr lang="en-US" altLang="zh-CN" dirty="0"/>
          </a:p>
          <a:p>
            <a:pPr lvl="1"/>
            <a:r>
              <a:rPr lang="zh-CN" altLang="en-US" dirty="0"/>
              <a:t>负载（</a:t>
            </a:r>
            <a:r>
              <a:rPr lang="en-US" altLang="zh-CN" dirty="0"/>
              <a:t>Payload</a:t>
            </a:r>
            <a:r>
              <a:rPr lang="zh-CN" altLang="en-US" dirty="0"/>
              <a:t>），载体数据利用率，嵌入效率（</a:t>
            </a:r>
            <a:r>
              <a:rPr lang="en-US" altLang="zh-CN" dirty="0"/>
              <a:t>Embedding Efficiency</a:t>
            </a:r>
            <a:r>
              <a:rPr lang="zh-CN" altLang="en-US" dirty="0"/>
              <a:t>）</a:t>
            </a:r>
            <a:endParaRPr lang="en-US" altLang="zh-CN" dirty="0"/>
          </a:p>
          <a:p>
            <a:r>
              <a:rPr lang="zh-CN" altLang="en-US" dirty="0"/>
              <a:t>不可感知性（</a:t>
            </a:r>
            <a:r>
              <a:rPr lang="en-US" altLang="zh-CN" dirty="0"/>
              <a:t>Imperceptibility</a:t>
            </a:r>
            <a:r>
              <a:rPr lang="zh-CN" altLang="en-US" dirty="0"/>
              <a:t>）</a:t>
            </a:r>
            <a:endParaRPr lang="en-US" altLang="zh-CN" dirty="0"/>
          </a:p>
          <a:p>
            <a:pPr lvl="1"/>
            <a:r>
              <a:rPr lang="zh-CN" altLang="en-US" dirty="0"/>
              <a:t>透明性（</a:t>
            </a:r>
            <a:r>
              <a:rPr lang="en-US" altLang="zh-CN" dirty="0"/>
              <a:t>Transparency</a:t>
            </a:r>
            <a:r>
              <a:rPr lang="zh-CN" altLang="en-US" dirty="0"/>
              <a:t>）保真性（</a:t>
            </a:r>
            <a:r>
              <a:rPr lang="en-US" altLang="zh-CN" dirty="0"/>
              <a:t>Fidelity</a:t>
            </a:r>
            <a:r>
              <a:rPr lang="zh-CN" altLang="en-US" dirty="0"/>
              <a:t>）</a:t>
            </a:r>
            <a:endParaRPr lang="en-US" altLang="zh-CN" dirty="0"/>
          </a:p>
          <a:p>
            <a:r>
              <a:rPr lang="zh-CN" altLang="en-US" dirty="0"/>
              <a:t>稳健性（</a:t>
            </a:r>
            <a:r>
              <a:rPr lang="en-US" altLang="zh-CN" dirty="0"/>
              <a:t>Robustness</a:t>
            </a:r>
            <a:r>
              <a:rPr lang="zh-CN" altLang="en-US" dirty="0"/>
              <a:t>）</a:t>
            </a:r>
            <a:endParaRPr lang="en-US" altLang="zh-CN" dirty="0"/>
          </a:p>
          <a:p>
            <a:pPr lvl="1"/>
            <a:r>
              <a:rPr lang="zh-CN" altLang="en-US" dirty="0"/>
              <a:t>鲁棒性、健壮性</a:t>
            </a:r>
            <a:endParaRPr lang="en-US" altLang="zh-CN" dirty="0"/>
          </a:p>
          <a:p>
            <a:r>
              <a:rPr lang="zh-CN" altLang="en-US" dirty="0"/>
              <a:t>安全性</a:t>
            </a:r>
            <a:r>
              <a:rPr lang="en-US" altLang="zh-CN" dirty="0"/>
              <a:t>(Security)</a:t>
            </a:r>
            <a:endParaRPr lang="en-US" altLang="zh-CN" dirty="0"/>
          </a:p>
          <a:p>
            <a:pPr lvl="1"/>
            <a:r>
              <a:rPr lang="zh-CN" altLang="en-US" dirty="0"/>
              <a:t>统计不可检测性</a:t>
            </a:r>
            <a:r>
              <a:rPr lang="en-US" altLang="zh-CN" dirty="0"/>
              <a:t>(Statistical </a:t>
            </a:r>
            <a:r>
              <a:rPr lang="en-US" altLang="zh-CN" dirty="0" err="1"/>
              <a:t>Undetectability</a:t>
            </a:r>
            <a:r>
              <a:rPr lang="en-US" altLang="zh-CN" dirty="0"/>
              <a:t>)</a:t>
            </a:r>
            <a:endParaRPr lang="en-US" altLang="zh-CN" dirty="0"/>
          </a:p>
          <a:p>
            <a:endParaRPr lang="zh-CN" altLang="en-US" dirty="0"/>
          </a:p>
        </p:txBody>
      </p:sp>
      <p:sp>
        <p:nvSpPr>
          <p:cNvPr id="4" name="灯片编号占位符 3"/>
          <p:cNvSpPr>
            <a:spLocks noGrp="1"/>
          </p:cNvSpPr>
          <p:nvPr>
            <p:ph type="sldNum" sz="quarter" idx="12"/>
          </p:nvPr>
        </p:nvSpPr>
        <p:spPr/>
        <p:txBody>
          <a:bodyPr/>
          <a:lstStyle/>
          <a:p>
            <a:pPr>
              <a:defRPr/>
            </a:pPr>
            <a:fld id="{1A4EF384-3CBD-4607-BDAC-1C896A6B12A4}" type="slidenum">
              <a:rPr lang="zh-CN" altLang="en-US" smtClean="0"/>
            </a:fld>
            <a:endParaRPr lang="en-US" altLang="zh-CN"/>
          </a:p>
        </p:txBody>
      </p:sp>
      <p:sp>
        <p:nvSpPr>
          <p:cNvPr id="5" name="日期占位符 4"/>
          <p:cNvSpPr>
            <a:spLocks noGrp="1"/>
          </p:cNvSpPr>
          <p:nvPr>
            <p:ph type="dt" sz="half" idx="10"/>
          </p:nvPr>
        </p:nvSpPr>
        <p:spPr/>
        <p:txBody>
          <a:bodyPr/>
          <a:lstStyle/>
          <a:p>
            <a:pPr>
              <a:defRPr/>
            </a:pPr>
            <a:fld id="{14F421CA-C6DB-4227-81E9-6947C640E768}" type="datetime1">
              <a:rPr lang="zh-CN" altLang="en-US" smtClean="0"/>
            </a:fld>
            <a:endParaRPr lang="en-US" altLang="zh-CN"/>
          </a:p>
        </p:txBody>
      </p:sp>
      <p:sp>
        <p:nvSpPr>
          <p:cNvPr id="6" name="页脚占位符 5"/>
          <p:cNvSpPr>
            <a:spLocks noGrp="1"/>
          </p:cNvSpPr>
          <p:nvPr>
            <p:ph type="ftr" sz="quarter" idx="11"/>
          </p:nvPr>
        </p:nvSpPr>
        <p:spPr/>
        <p:txBody>
          <a:bodyPr/>
          <a:lstStyle/>
          <a:p>
            <a:pPr>
              <a:defRPr/>
            </a:pPr>
            <a:r>
              <a:rPr lang="zh-CN" altLang="en-US"/>
              <a:t>信息隐藏与数字水印，理论与技术</a:t>
            </a:r>
            <a:endParaRPr lang="en-US" altLang="zh-CN"/>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zh-CN" altLang="en-US" dirty="0"/>
              <a:t>隐写算法性能指标</a:t>
            </a:r>
            <a:endParaRPr lang="zh-CN" altLang="en-US" dirty="0"/>
          </a:p>
        </p:txBody>
      </p:sp>
      <p:sp>
        <p:nvSpPr>
          <p:cNvPr id="3" name="Content Placeholder 2"/>
          <p:cNvSpPr>
            <a:spLocks noGrp="1"/>
          </p:cNvSpPr>
          <p:nvPr>
            <p:ph type="subTitle" idx="4294967295"/>
          </p:nvPr>
        </p:nvSpPr>
        <p:spPr>
          <a:xfrm>
            <a:off x="1407795" y="3743960"/>
            <a:ext cx="7239000" cy="1752600"/>
          </a:xfrm>
        </p:spPr>
        <p:txBody>
          <a:bodyPr/>
          <a:lstStyle/>
          <a:p>
            <a:pPr eaLnBrk="1" hangingPunct="1">
              <a:lnSpc>
                <a:spcPct val="150000"/>
              </a:lnSpc>
              <a:defRPr/>
            </a:pPr>
            <a:r>
              <a:rPr lang="en-US" altLang="zh-CN" b="1" dirty="0"/>
              <a:t>Capacity</a:t>
            </a:r>
            <a:endParaRPr lang="en-US" b="1" dirty="0"/>
          </a:p>
          <a:p>
            <a:pPr lvl="1" eaLnBrk="1" hangingPunct="1">
              <a:defRPr/>
            </a:pPr>
            <a:r>
              <a:rPr lang="en-US" sz="2000" dirty="0">
                <a:cs typeface="+mn-cs"/>
              </a:rPr>
              <a:t>This refers </a:t>
            </a:r>
            <a:r>
              <a:rPr lang="en-US" sz="2000" b="1" dirty="0">
                <a:solidFill>
                  <a:srgbClr val="FF0000"/>
                </a:solidFill>
                <a:cs typeface="+mn-cs"/>
              </a:rPr>
              <a:t>to the number of bits </a:t>
            </a:r>
            <a:r>
              <a:rPr lang="en-US" sz="2000" dirty="0">
                <a:cs typeface="+mn-cs"/>
              </a:rPr>
              <a:t>of information that are embedded in the host signal. </a:t>
            </a:r>
            <a:endParaRPr lang="en-US" sz="2000" dirty="0">
              <a:cs typeface="+mn-cs"/>
            </a:endParaRPr>
          </a:p>
          <a:p>
            <a:pPr lvl="1" eaLnBrk="1" hangingPunct="1">
              <a:defRPr/>
            </a:pPr>
            <a:r>
              <a:rPr lang="en-US" altLang="zh-CN" sz="2000" dirty="0"/>
              <a:t>The payload is often </a:t>
            </a:r>
            <a:r>
              <a:rPr lang="en-US" altLang="zh-CN" sz="2000" dirty="0">
                <a:solidFill>
                  <a:srgbClr val="FF0000"/>
                </a:solidFill>
              </a:rPr>
              <a:t>normalized</a:t>
            </a:r>
            <a:r>
              <a:rPr lang="en-US" altLang="zh-CN" sz="2000" dirty="0"/>
              <a:t> </a:t>
            </a:r>
            <a:r>
              <a:rPr lang="en-US" altLang="zh-CN" sz="2000" dirty="0">
                <a:solidFill>
                  <a:srgbClr val="FF0000"/>
                </a:solidFill>
              </a:rPr>
              <a:t>by the number of samples</a:t>
            </a:r>
            <a:r>
              <a:rPr lang="en-US" altLang="zh-CN" sz="2000" dirty="0"/>
              <a:t> of the host signal, resulting in a </a:t>
            </a:r>
            <a:r>
              <a:rPr lang="en-US" altLang="zh-CN" sz="2000" dirty="0">
                <a:solidFill>
                  <a:srgbClr val="FF0000"/>
                </a:solidFill>
              </a:rPr>
              <a:t>bit rate R per sample </a:t>
            </a:r>
            <a:r>
              <a:rPr lang="en-US" altLang="zh-CN" sz="2000" dirty="0"/>
              <a:t>of the host.</a:t>
            </a:r>
            <a:endParaRPr lang="zh-CN" altLang="zh-CN" sz="2000" dirty="0"/>
          </a:p>
          <a:p>
            <a:pPr lvl="1" eaLnBrk="1" hangingPunct="1">
              <a:lnSpc>
                <a:spcPct val="150000"/>
              </a:lnSpc>
              <a:defRPr/>
            </a:pPr>
            <a:endParaRPr lang="en-US" sz="2000" dirty="0">
              <a:cs typeface="+mn-cs"/>
            </a:endParaRPr>
          </a:p>
        </p:txBody>
      </p:sp>
      <p:sp>
        <p:nvSpPr>
          <p:cNvPr id="2" name="内容占位符 1"/>
          <p:cNvSpPr>
            <a:spLocks noGrp="1"/>
          </p:cNvSpPr>
          <p:nvPr>
            <p:ph idx="1"/>
          </p:nvPr>
        </p:nvSpPr>
        <p:spPr>
          <a:xfrm>
            <a:off x="678815" y="1827530"/>
            <a:ext cx="8004810" cy="4114800"/>
          </a:xfrm>
        </p:spPr>
        <p:txBody>
          <a:bodyPr/>
          <a:lstStyle/>
          <a:p>
            <a:r>
              <a:rPr lang="zh-CN" altLang="en-US" dirty="0"/>
              <a:t>容量</a:t>
            </a:r>
            <a:endParaRPr lang="en-US" altLang="zh-CN" dirty="0"/>
          </a:p>
          <a:p>
            <a:pPr lvl="1"/>
            <a:r>
              <a:rPr lang="zh-CN" altLang="en-US" sz="2000" dirty="0"/>
              <a:t>隐写算法容量指，算法在载体对象中能嵌入的消息总数。</a:t>
            </a:r>
            <a:endParaRPr lang="en-US" altLang="zh-CN" sz="2000" dirty="0"/>
          </a:p>
          <a:p>
            <a:pPr lvl="1"/>
            <a:r>
              <a:rPr lang="zh-CN" altLang="en-US" sz="2000" dirty="0"/>
              <a:t>容量也常用平均每样点能嵌入的信息比特来衡量算法容量，即，载体数据利用率</a:t>
            </a:r>
            <a:r>
              <a:rPr lang="en-US" altLang="zh-CN" sz="2000" dirty="0"/>
              <a:t>=</a:t>
            </a:r>
            <a:r>
              <a:rPr lang="zh-CN" altLang="en-US" sz="2000" dirty="0"/>
              <a:t>嵌入消息总比特数</a:t>
            </a:r>
            <a:r>
              <a:rPr lang="en-US" altLang="zh-CN" sz="2000" dirty="0"/>
              <a:t>/</a:t>
            </a:r>
            <a:r>
              <a:rPr lang="zh-CN" altLang="en-US" sz="2000" dirty="0"/>
              <a:t>样点总数，单位为比特每样点</a:t>
            </a:r>
            <a:r>
              <a:rPr lang="en-US" altLang="zh-CN" sz="2000" dirty="0"/>
              <a:t>(bit per sample, bps)</a:t>
            </a:r>
            <a:r>
              <a:rPr lang="zh-CN" altLang="en-US" sz="2000" dirty="0"/>
              <a:t>。对于图像，样点即像素，量纲可写为</a:t>
            </a:r>
            <a:r>
              <a:rPr lang="en-US" altLang="zh-CN" sz="2000" dirty="0" err="1"/>
              <a:t>bpp</a:t>
            </a:r>
            <a:r>
              <a:rPr lang="en-US" altLang="zh-CN" sz="2000" dirty="0"/>
              <a:t>(bit per pixel)</a:t>
            </a:r>
            <a:r>
              <a:rPr lang="zh-CN" altLang="en-US" sz="2000" dirty="0"/>
              <a:t>。</a:t>
            </a:r>
            <a:endParaRPr lang="en-US" altLang="zh-CN" sz="2000" dirty="0"/>
          </a:p>
        </p:txBody>
      </p:sp>
      <p:sp>
        <p:nvSpPr>
          <p:cNvPr id="7172" name="Date Placeholder 3"/>
          <p:cNvSpPr>
            <a:spLocks noGrp="1"/>
          </p:cNvSpPr>
          <p:nvPr>
            <p:ph type="dt" sz="half"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2032B11B-776E-4380-B8B7-67798D48DBCC}" type="datetime1">
              <a:rPr lang="zh-CN" altLang="en-US" smtClean="0"/>
            </a:fld>
            <a:endParaRPr lang="en-US" altLang="zh-CN"/>
          </a:p>
        </p:txBody>
      </p:sp>
      <p:sp>
        <p:nvSpPr>
          <p:cNvPr id="7174" name="Footer Placeholder 5"/>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a:t>信息隐藏与数字水印，理论与技术</a:t>
            </a:r>
            <a:endParaRPr lang="en-US" altLang="zh-CN"/>
          </a:p>
        </p:txBody>
      </p:sp>
      <p:sp>
        <p:nvSpPr>
          <p:cNvPr id="7173"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35B0F746-31E4-4E6D-950A-E10C1430ED5E}" type="slidenum">
              <a:rPr lang="zh-CN" altLang="en-US" smtClean="0"/>
            </a:fld>
            <a:endParaRPr lang="en-US" altLang="zh-CN"/>
          </a:p>
        </p:txBody>
      </p:sp>
    </p:spTree>
  </p:cSld>
  <p:clrMapOvr>
    <a:masterClrMapping/>
  </p:clrMapOvr>
  <p:transition>
    <p:dissolv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隐写算法性能指标</a:t>
            </a:r>
            <a:endParaRPr lang="zh-CN" altLang="en-US" dirty="0"/>
          </a:p>
        </p:txBody>
      </p:sp>
      <p:sp>
        <p:nvSpPr>
          <p:cNvPr id="4" name="内容占位符 3"/>
          <p:cNvSpPr>
            <a:spLocks noGrp="1"/>
          </p:cNvSpPr>
          <p:nvPr>
            <p:ph idx="1"/>
          </p:nvPr>
        </p:nvSpPr>
        <p:spPr>
          <a:xfrm>
            <a:off x="778510" y="1827530"/>
            <a:ext cx="7905115" cy="4114800"/>
          </a:xfrm>
        </p:spPr>
        <p:txBody>
          <a:bodyPr/>
          <a:lstStyle/>
          <a:p>
            <a:r>
              <a:rPr lang="zh-CN" altLang="en-US" b="1" dirty="0"/>
              <a:t>案例：容量分析</a:t>
            </a:r>
            <a:endParaRPr lang="en-US" altLang="zh-CN" b="1" dirty="0"/>
          </a:p>
          <a:p>
            <a:pPr lvl="1"/>
            <a:r>
              <a:rPr lang="en-US" altLang="zh-CN" dirty="0"/>
              <a:t>512</a:t>
            </a:r>
            <a:r>
              <a:rPr lang="zh-CN" altLang="en-US" dirty="0"/>
              <a:t>*</a:t>
            </a:r>
            <a:r>
              <a:rPr lang="en-US" altLang="zh-CN" dirty="0"/>
              <a:t>512</a:t>
            </a:r>
            <a:r>
              <a:rPr lang="zh-CN" altLang="en-US" dirty="0"/>
              <a:t>规格的图像，使用</a:t>
            </a:r>
            <a:r>
              <a:rPr lang="en-US" altLang="zh-CN" dirty="0"/>
              <a:t>LSB</a:t>
            </a:r>
            <a:r>
              <a:rPr lang="zh-CN" altLang="en-US" dirty="0"/>
              <a:t>（只替换最低比特），那么其容量为？</a:t>
            </a:r>
            <a:endParaRPr lang="en-US" altLang="zh-CN" dirty="0"/>
          </a:p>
          <a:p>
            <a:pPr lvl="2"/>
            <a:r>
              <a:rPr lang="zh-CN" altLang="en-US" dirty="0"/>
              <a:t>解：</a:t>
            </a:r>
            <a:endParaRPr lang="en-US" altLang="zh-CN" dirty="0"/>
          </a:p>
          <a:p>
            <a:pPr lvl="2"/>
            <a:r>
              <a:rPr lang="en-US" altLang="zh-CN" dirty="0"/>
              <a:t>512*512</a:t>
            </a:r>
            <a:r>
              <a:rPr lang="zh-CN" altLang="en-US" dirty="0"/>
              <a:t>的图像有</a:t>
            </a:r>
            <a:r>
              <a:rPr lang="en-US" altLang="zh-CN" dirty="0"/>
              <a:t>256k</a:t>
            </a:r>
            <a:r>
              <a:rPr lang="zh-CN" altLang="en-US" dirty="0"/>
              <a:t>个像素，而每个像素能隐藏</a:t>
            </a:r>
            <a:r>
              <a:rPr lang="en-US" altLang="zh-CN" dirty="0"/>
              <a:t>1</a:t>
            </a:r>
            <a:r>
              <a:rPr lang="zh-CN" altLang="en-US" dirty="0"/>
              <a:t>比特消息，所以，容量为：</a:t>
            </a:r>
            <a:r>
              <a:rPr lang="en-US" altLang="zh-CN" dirty="0"/>
              <a:t>256k</a:t>
            </a:r>
            <a:r>
              <a:rPr lang="zh-CN" altLang="en-US" dirty="0"/>
              <a:t>比特。</a:t>
            </a:r>
            <a:endParaRPr lang="en-US" altLang="zh-CN" dirty="0"/>
          </a:p>
          <a:p>
            <a:pPr lvl="2"/>
            <a:r>
              <a:rPr lang="zh-CN" altLang="en-US" dirty="0"/>
              <a:t>因为每个像素能隐藏</a:t>
            </a:r>
            <a:r>
              <a:rPr lang="en-US" altLang="zh-CN" dirty="0"/>
              <a:t>1</a:t>
            </a:r>
            <a:r>
              <a:rPr lang="zh-CN" altLang="en-US" dirty="0"/>
              <a:t>比特消息，容量（载体数据利用率）也可以表示为</a:t>
            </a:r>
            <a:r>
              <a:rPr lang="en-US" altLang="zh-CN" dirty="0"/>
              <a:t>1bpp</a:t>
            </a:r>
            <a:r>
              <a:rPr lang="zh-CN" altLang="en-US" dirty="0"/>
              <a:t>。</a:t>
            </a:r>
            <a:endParaRPr lang="en-US" altLang="zh-CN" dirty="0"/>
          </a:p>
        </p:txBody>
      </p:sp>
      <p:sp>
        <p:nvSpPr>
          <p:cNvPr id="2" name="灯片编号占位符 1"/>
          <p:cNvSpPr>
            <a:spLocks noGrp="1"/>
          </p:cNvSpPr>
          <p:nvPr>
            <p:ph type="sldNum" sz="quarter" idx="12"/>
          </p:nvPr>
        </p:nvSpPr>
        <p:spPr/>
        <p:txBody>
          <a:bodyPr/>
          <a:lstStyle/>
          <a:p>
            <a:pPr>
              <a:defRPr/>
            </a:pPr>
            <a:fld id="{3CEC90F5-A000-4305-B7C0-5BBA1734BFF0}" type="slidenum">
              <a:rPr lang="zh-CN" altLang="en-US" smtClean="0"/>
            </a:fld>
            <a:endParaRPr lang="en-US" altLang="zh-CN"/>
          </a:p>
        </p:txBody>
      </p:sp>
      <p:sp>
        <p:nvSpPr>
          <p:cNvPr id="5" name="日期占位符 4"/>
          <p:cNvSpPr>
            <a:spLocks noGrp="1"/>
          </p:cNvSpPr>
          <p:nvPr>
            <p:ph type="dt" sz="half" idx="10"/>
          </p:nvPr>
        </p:nvSpPr>
        <p:spPr/>
        <p:txBody>
          <a:bodyPr/>
          <a:lstStyle/>
          <a:p>
            <a:pPr>
              <a:defRPr/>
            </a:pPr>
            <a:fld id="{73AB48B8-4B72-43C3-A25D-823DB44F657C}" type="datetime1">
              <a:rPr lang="zh-CN" altLang="en-US" smtClean="0"/>
            </a:fld>
            <a:endParaRPr lang="en-US" altLang="zh-CN"/>
          </a:p>
        </p:txBody>
      </p:sp>
      <p:sp>
        <p:nvSpPr>
          <p:cNvPr id="6" name="页脚占位符 5"/>
          <p:cNvSpPr>
            <a:spLocks noGrp="1"/>
          </p:cNvSpPr>
          <p:nvPr>
            <p:ph type="ftr" sz="quarter" idx="11"/>
          </p:nvPr>
        </p:nvSpPr>
        <p:spPr/>
        <p:txBody>
          <a:bodyPr/>
          <a:lstStyle/>
          <a:p>
            <a:pPr>
              <a:defRPr/>
            </a:pPr>
            <a:r>
              <a:rPr lang="zh-CN" altLang="en-US"/>
              <a:t>信息隐藏与数字水印，理论与技术</a:t>
            </a:r>
            <a:endParaRPr lang="en-US" altLang="zh-CN"/>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 calcmode="lin" valueType="num">
                                      <p:cBhvr additive="base">
                                        <p:cTn id="2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隐写算法性能指标</a:t>
            </a:r>
            <a:endParaRPr lang="zh-CN" altLang="en-US" dirty="0"/>
          </a:p>
        </p:txBody>
      </p:sp>
      <p:sp>
        <p:nvSpPr>
          <p:cNvPr id="4" name="内容占位符 3"/>
          <p:cNvSpPr>
            <a:spLocks noGrp="1"/>
          </p:cNvSpPr>
          <p:nvPr>
            <p:ph idx="1"/>
          </p:nvPr>
        </p:nvSpPr>
        <p:spPr>
          <a:xfrm>
            <a:off x="763270" y="1827530"/>
            <a:ext cx="7920355" cy="4114800"/>
          </a:xfrm>
        </p:spPr>
        <p:txBody>
          <a:bodyPr/>
          <a:lstStyle/>
          <a:p>
            <a:r>
              <a:rPr lang="zh-CN" altLang="en-US" b="1" dirty="0"/>
              <a:t>案例：容量分析</a:t>
            </a:r>
            <a:endParaRPr lang="en-US" altLang="zh-CN" b="1" dirty="0"/>
          </a:p>
          <a:p>
            <a:pPr lvl="1"/>
            <a:r>
              <a:rPr lang="zh-CN" altLang="en-US" dirty="0"/>
              <a:t>例</a:t>
            </a:r>
            <a:r>
              <a:rPr lang="en-US" altLang="zh-CN" dirty="0"/>
              <a:t>2. </a:t>
            </a:r>
            <a:r>
              <a:rPr lang="zh-CN" altLang="en-US" dirty="0"/>
              <a:t>已知</a:t>
            </a:r>
            <a:r>
              <a:rPr lang="en-US" altLang="zh-CN" dirty="0"/>
              <a:t>MLSB</a:t>
            </a:r>
            <a:r>
              <a:rPr lang="zh-CN" altLang="en-US" dirty="0"/>
              <a:t>是一种</a:t>
            </a:r>
            <a:r>
              <a:rPr lang="en-US" altLang="zh-CN" dirty="0"/>
              <a:t>LSB</a:t>
            </a:r>
            <a:r>
              <a:rPr lang="zh-CN" altLang="en-US" dirty="0"/>
              <a:t>改进算法，每个像素的低</a:t>
            </a:r>
            <a:r>
              <a:rPr lang="en-US" altLang="zh-CN" dirty="0"/>
              <a:t>M</a:t>
            </a:r>
            <a:r>
              <a:rPr lang="zh-CN" altLang="en-US" dirty="0"/>
              <a:t>比特都用于隐藏秘密消息，那么，当</a:t>
            </a:r>
            <a:r>
              <a:rPr lang="en-US" altLang="zh-CN" dirty="0"/>
              <a:t>M</a:t>
            </a:r>
            <a:r>
              <a:rPr lang="zh-CN" altLang="en-US" dirty="0"/>
              <a:t>选为</a:t>
            </a:r>
            <a:r>
              <a:rPr lang="en-US" altLang="zh-CN" dirty="0"/>
              <a:t>3</a:t>
            </a:r>
            <a:r>
              <a:rPr lang="zh-CN" altLang="en-US" dirty="0"/>
              <a:t>时，算法的载体数据利用率为？</a:t>
            </a:r>
            <a:endParaRPr lang="en-US" altLang="zh-CN" dirty="0"/>
          </a:p>
          <a:p>
            <a:pPr lvl="2"/>
            <a:r>
              <a:rPr lang="zh-CN" altLang="en-US" dirty="0"/>
              <a:t>解：</a:t>
            </a:r>
            <a:endParaRPr lang="en-US" altLang="zh-CN" dirty="0"/>
          </a:p>
          <a:p>
            <a:pPr lvl="2"/>
            <a:r>
              <a:rPr lang="zh-CN" altLang="en-US" dirty="0"/>
              <a:t>设载体有</a:t>
            </a:r>
            <a:r>
              <a:rPr lang="en-US" altLang="zh-CN" dirty="0"/>
              <a:t>N</a:t>
            </a:r>
            <a:r>
              <a:rPr lang="zh-CN" altLang="en-US" dirty="0"/>
              <a:t>个像素，由算法原理可知，可隐藏</a:t>
            </a:r>
            <a:r>
              <a:rPr lang="en-US" altLang="zh-CN" dirty="0"/>
              <a:t>3</a:t>
            </a:r>
            <a:r>
              <a:rPr lang="en-US" altLang="zh-CN" dirty="0">
                <a:latin typeface="宋体" panose="02010600030101010101" pitchFamily="2" charset="-122"/>
              </a:rPr>
              <a:t>×</a:t>
            </a:r>
            <a:r>
              <a:rPr lang="en-US" altLang="zh-CN" dirty="0"/>
              <a:t>N</a:t>
            </a:r>
            <a:r>
              <a:rPr lang="zh-CN" altLang="en-US" dirty="0"/>
              <a:t>比特消息，则：</a:t>
            </a:r>
            <a:endParaRPr lang="en-US" altLang="zh-CN" dirty="0"/>
          </a:p>
          <a:p>
            <a:pPr marL="914400" lvl="2" indent="0">
              <a:buNone/>
            </a:pPr>
            <a:r>
              <a:rPr lang="zh-CN" altLang="en-US" dirty="0"/>
              <a:t>载体数据利用率</a:t>
            </a:r>
            <a:r>
              <a:rPr lang="en-US" altLang="zh-CN" dirty="0"/>
              <a:t>=</a:t>
            </a:r>
            <a:r>
              <a:rPr lang="zh-CN" altLang="en-US" dirty="0"/>
              <a:t>秘密信息总比特数</a:t>
            </a:r>
            <a:r>
              <a:rPr lang="en-US" altLang="zh-CN" dirty="0"/>
              <a:t>/</a:t>
            </a:r>
            <a:r>
              <a:rPr lang="zh-CN" altLang="en-US" dirty="0"/>
              <a:t>载体总数</a:t>
            </a:r>
            <a:endParaRPr lang="en-US" altLang="zh-CN" dirty="0"/>
          </a:p>
          <a:p>
            <a:pPr marL="914400" lvl="2" indent="0">
              <a:buNone/>
            </a:pPr>
            <a:r>
              <a:rPr lang="en-US" altLang="zh-CN" dirty="0"/>
              <a:t>=3*N/N=3bpp</a:t>
            </a:r>
            <a:endParaRPr lang="en-US" altLang="zh-CN" dirty="0"/>
          </a:p>
        </p:txBody>
      </p:sp>
      <p:sp>
        <p:nvSpPr>
          <p:cNvPr id="2" name="灯片编号占位符 1"/>
          <p:cNvSpPr>
            <a:spLocks noGrp="1"/>
          </p:cNvSpPr>
          <p:nvPr>
            <p:ph type="sldNum" sz="quarter" idx="12"/>
          </p:nvPr>
        </p:nvSpPr>
        <p:spPr/>
        <p:txBody>
          <a:bodyPr/>
          <a:lstStyle/>
          <a:p>
            <a:pPr>
              <a:defRPr/>
            </a:pPr>
            <a:fld id="{3CEC90F5-A000-4305-B7C0-5BBA1734BFF0}" type="slidenum">
              <a:rPr lang="zh-CN" altLang="en-US" smtClean="0"/>
            </a:fld>
            <a:endParaRPr lang="en-US" altLang="zh-CN"/>
          </a:p>
        </p:txBody>
      </p:sp>
      <p:sp>
        <p:nvSpPr>
          <p:cNvPr id="5" name="日期占位符 4"/>
          <p:cNvSpPr>
            <a:spLocks noGrp="1"/>
          </p:cNvSpPr>
          <p:nvPr>
            <p:ph type="dt" sz="half" idx="10"/>
          </p:nvPr>
        </p:nvSpPr>
        <p:spPr/>
        <p:txBody>
          <a:bodyPr/>
          <a:lstStyle/>
          <a:p>
            <a:pPr>
              <a:defRPr/>
            </a:pPr>
            <a:fld id="{73AB48B8-4B72-43C3-A25D-823DB44F657C}" type="datetime1">
              <a:rPr lang="zh-CN" altLang="en-US" smtClean="0"/>
            </a:fld>
            <a:endParaRPr lang="en-US" altLang="zh-CN"/>
          </a:p>
        </p:txBody>
      </p:sp>
      <p:sp>
        <p:nvSpPr>
          <p:cNvPr id="6" name="页脚占位符 5"/>
          <p:cNvSpPr>
            <a:spLocks noGrp="1"/>
          </p:cNvSpPr>
          <p:nvPr>
            <p:ph type="ftr" sz="quarter" idx="11"/>
          </p:nvPr>
        </p:nvSpPr>
        <p:spPr/>
        <p:txBody>
          <a:bodyPr/>
          <a:lstStyle/>
          <a:p>
            <a:pPr>
              <a:defRPr/>
            </a:pPr>
            <a:r>
              <a:rPr lang="zh-CN" altLang="en-US"/>
              <a:t>信息隐藏与数字水印，理论与技术</a:t>
            </a:r>
            <a:endParaRPr lang="en-US" altLang="zh-CN"/>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 calcmode="lin" valueType="num">
                                      <p:cBhvr additive="base">
                                        <p:cTn id="2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 calcmode="lin" valueType="num">
                                      <p:cBhvr additive="base">
                                        <p:cTn id="2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隐写算法性能指标</a:t>
            </a:r>
            <a:endParaRPr lang="zh-CN" altLang="en-US" dirty="0"/>
          </a:p>
        </p:txBody>
      </p:sp>
      <p:sp>
        <p:nvSpPr>
          <p:cNvPr id="4" name="内容占位符 3"/>
          <p:cNvSpPr>
            <a:spLocks noGrp="1"/>
          </p:cNvSpPr>
          <p:nvPr>
            <p:ph idx="1"/>
          </p:nvPr>
        </p:nvSpPr>
        <p:spPr>
          <a:xfrm>
            <a:off x="877570" y="1827530"/>
            <a:ext cx="7806055" cy="4114800"/>
          </a:xfrm>
        </p:spPr>
        <p:txBody>
          <a:bodyPr/>
          <a:lstStyle/>
          <a:p>
            <a:r>
              <a:rPr lang="zh-CN" altLang="en-US" b="1" dirty="0"/>
              <a:t>案例：容量分析</a:t>
            </a:r>
            <a:endParaRPr lang="en-US" altLang="zh-CN" b="1" dirty="0"/>
          </a:p>
          <a:p>
            <a:pPr lvl="1"/>
            <a:r>
              <a:rPr lang="zh-CN" altLang="en-US" dirty="0"/>
              <a:t>例</a:t>
            </a:r>
            <a:r>
              <a:rPr lang="en-US" altLang="zh-CN" dirty="0"/>
              <a:t>3. </a:t>
            </a:r>
            <a:r>
              <a:rPr lang="zh-CN" altLang="en-US" dirty="0"/>
              <a:t>已知某算法在变换域隐藏信息。变换域有</a:t>
            </a:r>
            <a:r>
              <a:rPr lang="en-US" altLang="zh-CN" dirty="0"/>
              <a:t>N</a:t>
            </a:r>
            <a:r>
              <a:rPr lang="zh-CN" altLang="en-US" dirty="0"/>
              <a:t>个系数，其中有</a:t>
            </a:r>
            <a:r>
              <a:rPr lang="en-US" altLang="zh-CN" dirty="0"/>
              <a:t>L</a:t>
            </a:r>
            <a:r>
              <a:rPr lang="zh-CN" altLang="en-US" dirty="0"/>
              <a:t>个非零系数。若算法能在这些系数中隐藏</a:t>
            </a:r>
            <a:r>
              <a:rPr lang="en-US" altLang="zh-CN" dirty="0"/>
              <a:t>M</a:t>
            </a:r>
            <a:r>
              <a:rPr lang="zh-CN" altLang="en-US" dirty="0"/>
              <a:t>比特隐藏秘密消息，那么，算法的载体数据利用率为？</a:t>
            </a:r>
            <a:endParaRPr lang="en-US" altLang="zh-CN" dirty="0"/>
          </a:p>
          <a:p>
            <a:pPr lvl="2"/>
            <a:r>
              <a:rPr lang="zh-CN" altLang="en-US" dirty="0"/>
              <a:t>解：</a:t>
            </a:r>
            <a:endParaRPr lang="en-US" altLang="zh-CN" dirty="0"/>
          </a:p>
          <a:p>
            <a:pPr marL="114300" indent="0">
              <a:buNone/>
            </a:pPr>
            <a:r>
              <a:rPr lang="zh-CN" altLang="en-US" sz="2400" dirty="0"/>
              <a:t>载体数据利用率</a:t>
            </a:r>
            <a:r>
              <a:rPr lang="en-US" altLang="zh-CN" sz="2400" dirty="0"/>
              <a:t>=</a:t>
            </a:r>
            <a:r>
              <a:rPr lang="zh-CN" altLang="en-US" sz="2400" dirty="0"/>
              <a:t>秘密信息总比特数</a:t>
            </a:r>
            <a:r>
              <a:rPr lang="en-US" altLang="zh-CN" sz="2400" dirty="0"/>
              <a:t>/</a:t>
            </a:r>
            <a:r>
              <a:rPr lang="zh-CN" altLang="en-US" sz="2400" dirty="0"/>
              <a:t>载体总数</a:t>
            </a:r>
            <a:endParaRPr lang="en-US" altLang="zh-CN" sz="2400" dirty="0"/>
          </a:p>
          <a:p>
            <a:pPr marL="914400" lvl="2" indent="0">
              <a:buNone/>
            </a:pPr>
            <a:r>
              <a:rPr lang="en-US" altLang="zh-CN" dirty="0"/>
              <a:t>=M/N(</a:t>
            </a:r>
            <a:r>
              <a:rPr lang="en-US" altLang="zh-CN" dirty="0" err="1"/>
              <a:t>bpc</a:t>
            </a:r>
            <a:r>
              <a:rPr lang="en-US" altLang="zh-CN" dirty="0"/>
              <a:t>)   (bit per coefficient)</a:t>
            </a:r>
            <a:endParaRPr lang="en-US" altLang="zh-CN" dirty="0"/>
          </a:p>
          <a:p>
            <a:pPr marL="914400" lvl="2" indent="0">
              <a:buNone/>
            </a:pPr>
            <a:r>
              <a:rPr lang="zh-CN" altLang="en-US" dirty="0"/>
              <a:t>或</a:t>
            </a:r>
            <a:r>
              <a:rPr lang="en-US" altLang="zh-CN" dirty="0"/>
              <a:t>=M/(L) (</a:t>
            </a:r>
            <a:r>
              <a:rPr lang="en-US" altLang="zh-CN" dirty="0" err="1"/>
              <a:t>bpnc</a:t>
            </a:r>
            <a:r>
              <a:rPr lang="en-US" altLang="zh-CN" dirty="0"/>
              <a:t>)  (bit per  non-zero coefficient) </a:t>
            </a:r>
            <a:endParaRPr lang="en-US" altLang="zh-CN" dirty="0"/>
          </a:p>
        </p:txBody>
      </p:sp>
      <p:sp>
        <p:nvSpPr>
          <p:cNvPr id="2" name="灯片编号占位符 1"/>
          <p:cNvSpPr>
            <a:spLocks noGrp="1"/>
          </p:cNvSpPr>
          <p:nvPr>
            <p:ph type="sldNum" sz="quarter" idx="12"/>
          </p:nvPr>
        </p:nvSpPr>
        <p:spPr/>
        <p:txBody>
          <a:bodyPr/>
          <a:lstStyle/>
          <a:p>
            <a:pPr>
              <a:defRPr/>
            </a:pPr>
            <a:fld id="{3CEC90F5-A000-4305-B7C0-5BBA1734BFF0}" type="slidenum">
              <a:rPr lang="zh-CN" altLang="en-US" smtClean="0"/>
            </a:fld>
            <a:endParaRPr lang="en-US" altLang="zh-CN"/>
          </a:p>
        </p:txBody>
      </p:sp>
      <p:sp>
        <p:nvSpPr>
          <p:cNvPr id="5" name="日期占位符 4"/>
          <p:cNvSpPr>
            <a:spLocks noGrp="1"/>
          </p:cNvSpPr>
          <p:nvPr>
            <p:ph type="dt" sz="half" idx="10"/>
          </p:nvPr>
        </p:nvSpPr>
        <p:spPr/>
        <p:txBody>
          <a:bodyPr/>
          <a:lstStyle/>
          <a:p>
            <a:pPr>
              <a:defRPr/>
            </a:pPr>
            <a:fld id="{73AB48B8-4B72-43C3-A25D-823DB44F657C}" type="datetime1">
              <a:rPr lang="zh-CN" altLang="en-US" smtClean="0"/>
            </a:fld>
            <a:endParaRPr lang="en-US" altLang="zh-CN"/>
          </a:p>
        </p:txBody>
      </p:sp>
      <p:sp>
        <p:nvSpPr>
          <p:cNvPr id="6" name="页脚占位符 5"/>
          <p:cNvSpPr>
            <a:spLocks noGrp="1"/>
          </p:cNvSpPr>
          <p:nvPr>
            <p:ph type="ftr" sz="quarter" idx="11"/>
          </p:nvPr>
        </p:nvSpPr>
        <p:spPr/>
        <p:txBody>
          <a:bodyPr/>
          <a:lstStyle/>
          <a:p>
            <a:pPr>
              <a:defRPr/>
            </a:pPr>
            <a:r>
              <a:rPr lang="zh-CN" altLang="en-US"/>
              <a:t>信息隐藏与数字水印，理论与技术</a:t>
            </a:r>
            <a:endParaRPr lang="en-US" altLang="zh-CN"/>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 calcmode="lin" valueType="num">
                                      <p:cBhvr additive="base">
                                        <p:cTn id="2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anim calcmode="lin" valueType="num">
                                      <p:cBhvr additive="base">
                                        <p:cTn id="3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endParaRPr lang="zh-CN" altLang="en-US" dirty="0"/>
          </a:p>
        </p:txBody>
      </p:sp>
      <p:sp>
        <p:nvSpPr>
          <p:cNvPr id="5" name="内容占位符 4"/>
          <p:cNvSpPr>
            <a:spLocks noGrp="1"/>
          </p:cNvSpPr>
          <p:nvPr>
            <p:ph idx="1"/>
          </p:nvPr>
        </p:nvSpPr>
        <p:spPr/>
        <p:txBody>
          <a:bodyPr/>
          <a:lstStyle/>
          <a:p>
            <a:r>
              <a:rPr lang="zh-CN" altLang="en-US" dirty="0"/>
              <a:t>隐写系统</a:t>
            </a:r>
            <a:endParaRPr lang="zh-CN" altLang="en-US" dirty="0"/>
          </a:p>
          <a:p>
            <a:r>
              <a:rPr lang="zh-CN" altLang="en-US" dirty="0"/>
              <a:t>隐写系统分类</a:t>
            </a:r>
            <a:endParaRPr lang="zh-CN" altLang="en-US" dirty="0"/>
          </a:p>
          <a:p>
            <a:r>
              <a:rPr lang="zh-CN" altLang="en-US" dirty="0"/>
              <a:t>隐写术性能指标</a:t>
            </a:r>
            <a:endParaRPr lang="zh-CN" altLang="en-US" dirty="0"/>
          </a:p>
          <a:p>
            <a:r>
              <a:rPr lang="zh-CN" altLang="en-US" dirty="0"/>
              <a:t>隐写系统的攻击方法</a:t>
            </a:r>
            <a:endParaRPr lang="zh-CN" altLang="en-US" dirty="0"/>
          </a:p>
        </p:txBody>
      </p:sp>
      <p:sp>
        <p:nvSpPr>
          <p:cNvPr id="4" name="灯片编号占位符 3"/>
          <p:cNvSpPr>
            <a:spLocks noGrp="1"/>
          </p:cNvSpPr>
          <p:nvPr>
            <p:ph type="sldNum" sz="quarter" idx="12"/>
          </p:nvPr>
        </p:nvSpPr>
        <p:spPr/>
        <p:txBody>
          <a:bodyPr/>
          <a:lstStyle/>
          <a:p>
            <a:pPr>
              <a:defRPr/>
            </a:pPr>
            <a:fld id="{1A4EF384-3CBD-4607-BDAC-1C896A6B12A4}" type="slidenum">
              <a:rPr lang="zh-CN" altLang="en-US" smtClean="0"/>
            </a:fld>
            <a:endParaRPr lang="en-US" altLang="zh-CN"/>
          </a:p>
        </p:txBody>
      </p:sp>
      <p:sp>
        <p:nvSpPr>
          <p:cNvPr id="3" name="日期占位符 2"/>
          <p:cNvSpPr>
            <a:spLocks noGrp="1"/>
          </p:cNvSpPr>
          <p:nvPr>
            <p:ph type="dt" sz="half" idx="10"/>
          </p:nvPr>
        </p:nvSpPr>
        <p:spPr/>
        <p:txBody>
          <a:bodyPr/>
          <a:lstStyle/>
          <a:p>
            <a:pPr>
              <a:defRPr/>
            </a:pPr>
            <a:fld id="{B49B4C4E-F4D8-48F6-BCC2-FD39FEB23231}" type="datetime1">
              <a:rPr lang="zh-CN" altLang="en-US" smtClean="0"/>
            </a:fld>
            <a:endParaRPr lang="en-US" altLang="zh-CN"/>
          </a:p>
        </p:txBody>
      </p:sp>
      <p:sp>
        <p:nvSpPr>
          <p:cNvPr id="6" name="页脚占位符 5"/>
          <p:cNvSpPr>
            <a:spLocks noGrp="1"/>
          </p:cNvSpPr>
          <p:nvPr>
            <p:ph type="ftr" sz="quarter" idx="11"/>
          </p:nvPr>
        </p:nvSpPr>
        <p:spPr/>
        <p:txBody>
          <a:bodyPr/>
          <a:lstStyle/>
          <a:p>
            <a:pPr>
              <a:defRPr/>
            </a:pPr>
            <a:r>
              <a:rPr lang="zh-CN" altLang="en-US"/>
              <a:t>信息隐藏与数字水印，理论与技术</a:t>
            </a:r>
            <a:endParaRPr lang="en-US" altLang="zh-CN"/>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zh-CN" altLang="en-US" dirty="0"/>
              <a:t>隐写算法性能指标</a:t>
            </a:r>
            <a:endParaRPr lang="zh-CN" altLang="en-US" dirty="0"/>
          </a:p>
        </p:txBody>
      </p:sp>
      <p:sp>
        <p:nvSpPr>
          <p:cNvPr id="3" name="Content Placeholder 2"/>
          <p:cNvSpPr>
            <a:spLocks noGrp="1"/>
          </p:cNvSpPr>
          <p:nvPr>
            <p:ph idx="1"/>
          </p:nvPr>
        </p:nvSpPr>
        <p:spPr/>
        <p:txBody>
          <a:bodyPr/>
          <a:lstStyle/>
          <a:p>
            <a:pPr eaLnBrk="1" hangingPunct="1">
              <a:defRPr/>
            </a:pPr>
            <a:r>
              <a:rPr lang="en-US" b="1" dirty="0"/>
              <a:t>Transparency (Fidelity, Imperceptibility)</a:t>
            </a:r>
            <a:endParaRPr lang="en-US" b="1" dirty="0"/>
          </a:p>
          <a:p>
            <a:pPr lvl="1" eaLnBrk="1" hangingPunct="1">
              <a:defRPr/>
            </a:pPr>
            <a:r>
              <a:rPr lang="en-US" sz="2400" dirty="0">
                <a:cs typeface="+mn-cs"/>
              </a:rPr>
              <a:t>In most applications, embedding of information </a:t>
            </a:r>
            <a:r>
              <a:rPr lang="en-US" sz="2400" b="1" dirty="0">
                <a:solidFill>
                  <a:srgbClr val="FF0000"/>
                </a:solidFill>
                <a:cs typeface="+mn-cs"/>
              </a:rPr>
              <a:t>should not cause perceptual degradation</a:t>
            </a:r>
            <a:r>
              <a:rPr lang="en-US" sz="2400" dirty="0">
                <a:cs typeface="+mn-cs"/>
              </a:rPr>
              <a:t> of the host signal. </a:t>
            </a:r>
            <a:endParaRPr lang="en-US" sz="2400" dirty="0">
              <a:cs typeface="+mn-cs"/>
            </a:endParaRPr>
          </a:p>
          <a:p>
            <a:pPr eaLnBrk="1" hangingPunct="1">
              <a:defRPr/>
            </a:pPr>
            <a:r>
              <a:rPr lang="zh-CN" altLang="en-US" dirty="0"/>
              <a:t>透明性（保真性，不可感知性）</a:t>
            </a:r>
            <a:endParaRPr lang="en-US" altLang="zh-CN" dirty="0"/>
          </a:p>
          <a:p>
            <a:pPr lvl="1" eaLnBrk="1" hangingPunct="1">
              <a:defRPr/>
            </a:pPr>
            <a:r>
              <a:rPr lang="zh-CN" altLang="en-US" dirty="0">
                <a:cs typeface="+mn-cs"/>
              </a:rPr>
              <a:t>透明性指算法对载体对象感官质量的影响程度。</a:t>
            </a:r>
            <a:endParaRPr lang="en-US" altLang="zh-CN" dirty="0">
              <a:cs typeface="+mn-cs"/>
            </a:endParaRPr>
          </a:p>
          <a:p>
            <a:pPr lvl="1" eaLnBrk="1" hangingPunct="1">
              <a:defRPr/>
            </a:pPr>
            <a:r>
              <a:rPr lang="zh-CN" altLang="en-US" dirty="0">
                <a:cs typeface="+mn-cs"/>
              </a:rPr>
              <a:t>通常，算法引入的失真应该是不可感知的。</a:t>
            </a:r>
            <a:endParaRPr lang="en-US" dirty="0">
              <a:cs typeface="+mn-cs"/>
            </a:endParaRPr>
          </a:p>
        </p:txBody>
      </p:sp>
      <p:sp>
        <p:nvSpPr>
          <p:cNvPr id="5124" name="Date Placeholder 3"/>
          <p:cNvSpPr>
            <a:spLocks noGrp="1"/>
          </p:cNvSpPr>
          <p:nvPr>
            <p:ph type="dt" sz="half"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7E2CEF04-0CB3-44D6-8493-F4A4771CEBA7}" type="datetime1">
              <a:rPr lang="zh-CN" altLang="en-US" smtClean="0"/>
            </a:fld>
            <a:endParaRPr lang="en-US" altLang="zh-CN"/>
          </a:p>
        </p:txBody>
      </p:sp>
      <p:sp>
        <p:nvSpPr>
          <p:cNvPr id="5125"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8CA04187-F3DA-4470-9AFF-4EAEAD65E58E}" type="slidenum">
              <a:rPr lang="zh-CN" altLang="en-US" smtClean="0"/>
            </a:fld>
            <a:endParaRPr lang="en-US" altLang="zh-CN"/>
          </a:p>
        </p:txBody>
      </p:sp>
      <p:sp>
        <p:nvSpPr>
          <p:cNvPr id="5126" name="Footer Placeholder 5"/>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a:t>信息隐藏与数字水印，理论与技术</a:t>
            </a:r>
            <a:endParaRPr lang="en-US" altLang="zh-CN"/>
          </a:p>
        </p:txBody>
      </p:sp>
    </p:spTree>
  </p:cSld>
  <p:clrMapOvr>
    <a:masterClrMapping/>
  </p:clrMapOvr>
  <p:transition>
    <p:dissolv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表格 13"/>
          <p:cNvGraphicFramePr>
            <a:graphicFrameLocks noGrp="1"/>
          </p:cNvGraphicFramePr>
          <p:nvPr/>
        </p:nvGraphicFramePr>
        <p:xfrm>
          <a:off x="4572000" y="4293096"/>
          <a:ext cx="3984104" cy="2183201"/>
        </p:xfrm>
        <a:graphic>
          <a:graphicData uri="http://schemas.openxmlformats.org/drawingml/2006/table">
            <a:tbl>
              <a:tblPr>
                <a:tableStyleId>{5C22544A-7EE6-4342-B048-85BDC9FD1C3A}</a:tableStyleId>
              </a:tblPr>
              <a:tblGrid>
                <a:gridCol w="1992052"/>
                <a:gridCol w="1992052"/>
              </a:tblGrid>
              <a:tr h="1817009">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6192">
                <a:tc gridSpan="2">
                  <a:txBody>
                    <a:bodyPr/>
                    <a:lstStyle/>
                    <a:p>
                      <a:pPr algn="ctr"/>
                      <a:r>
                        <a:rPr lang="zh-CN" altLang="en-US" dirty="0"/>
                        <a:t>（替换第</a:t>
                      </a:r>
                      <a:r>
                        <a:rPr lang="en-US" altLang="zh-CN" dirty="0"/>
                        <a:t>7</a:t>
                      </a:r>
                      <a:r>
                        <a:rPr lang="zh-CN" altLang="en-US" dirty="0"/>
                        <a:t>比特平面）</a:t>
                      </a:r>
                      <a:r>
                        <a:rPr lang="en-US" altLang="zh-CN" dirty="0"/>
                        <a:t>PSNR=14dB</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6146" name="Title 1"/>
          <p:cNvSpPr>
            <a:spLocks noGrp="1"/>
          </p:cNvSpPr>
          <p:nvPr>
            <p:ph type="title"/>
          </p:nvPr>
        </p:nvSpPr>
        <p:spPr/>
        <p:txBody>
          <a:bodyPr/>
          <a:lstStyle/>
          <a:p>
            <a:pPr eaLnBrk="1" hangingPunct="1"/>
            <a:r>
              <a:rPr lang="zh-CN" altLang="en-US" dirty="0"/>
              <a:t>隐写算法性能指标</a:t>
            </a:r>
            <a:endParaRPr lang="zh-CN" altLang="en-US" dirty="0"/>
          </a:p>
        </p:txBody>
      </p:sp>
      <p:sp>
        <p:nvSpPr>
          <p:cNvPr id="3" name="Content Placeholder 2"/>
          <p:cNvSpPr>
            <a:spLocks noGrp="1"/>
          </p:cNvSpPr>
          <p:nvPr>
            <p:ph idx="1"/>
          </p:nvPr>
        </p:nvSpPr>
        <p:spPr/>
        <p:txBody>
          <a:bodyPr/>
          <a:lstStyle/>
          <a:p>
            <a:pPr eaLnBrk="1" hangingPunct="1">
              <a:lnSpc>
                <a:spcPct val="150000"/>
              </a:lnSpc>
              <a:defRPr/>
            </a:pPr>
            <a:r>
              <a:rPr lang="zh-CN" altLang="en-US" b="1" dirty="0"/>
              <a:t>透明性</a:t>
            </a:r>
            <a:r>
              <a:rPr lang="en-US" b="1" dirty="0"/>
              <a:t> (</a:t>
            </a:r>
            <a:r>
              <a:rPr lang="zh-CN" altLang="en-US" b="1" dirty="0"/>
              <a:t>保真性，不可感知性</a:t>
            </a:r>
            <a:r>
              <a:rPr lang="en-US" b="1" dirty="0"/>
              <a:t>)</a:t>
            </a:r>
            <a:endParaRPr lang="en-US" b="1" dirty="0"/>
          </a:p>
          <a:p>
            <a:pPr lvl="1" eaLnBrk="1" hangingPunct="1">
              <a:lnSpc>
                <a:spcPct val="150000"/>
              </a:lnSpc>
              <a:defRPr/>
            </a:pPr>
            <a:r>
              <a:rPr lang="zh-CN" altLang="en-US" b="1" dirty="0"/>
              <a:t>实例，以峰值信噪比衡量透明性，</a:t>
            </a:r>
            <a:endParaRPr lang="en-US" b="1" dirty="0"/>
          </a:p>
        </p:txBody>
      </p:sp>
      <p:sp>
        <p:nvSpPr>
          <p:cNvPr id="6148" name="Date Placeholder 3"/>
          <p:cNvSpPr>
            <a:spLocks noGrp="1"/>
          </p:cNvSpPr>
          <p:nvPr>
            <p:ph type="dt" sz="half"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D5AD0889-A871-477D-A2D1-0D2B15FDB6F6}" type="datetime1">
              <a:rPr lang="zh-CN" altLang="en-US" smtClean="0"/>
            </a:fld>
            <a:endParaRPr lang="en-US" altLang="zh-CN"/>
          </a:p>
        </p:txBody>
      </p:sp>
      <p:sp>
        <p:nvSpPr>
          <p:cNvPr id="6149"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166536A2-8EAB-4B89-87B8-878EA264EB27}" type="slidenum">
              <a:rPr lang="zh-CN" altLang="en-US" smtClean="0"/>
            </a:fld>
            <a:endParaRPr lang="en-US" altLang="zh-CN"/>
          </a:p>
        </p:txBody>
      </p:sp>
      <p:sp>
        <p:nvSpPr>
          <p:cNvPr id="6150" name="Footer Placeholder 5"/>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a:t>信息隐藏与数字水印，理论与技术</a:t>
            </a:r>
            <a:endParaRPr lang="en-US" altLang="zh-CN"/>
          </a:p>
        </p:txBody>
      </p:sp>
      <p:graphicFrame>
        <p:nvGraphicFramePr>
          <p:cNvPr id="2" name="表格 1"/>
          <p:cNvGraphicFramePr>
            <a:graphicFrameLocks noGrp="1"/>
          </p:cNvGraphicFramePr>
          <p:nvPr/>
        </p:nvGraphicFramePr>
        <p:xfrm>
          <a:off x="179512" y="4270135"/>
          <a:ext cx="3984104" cy="2183201"/>
        </p:xfrm>
        <a:graphic>
          <a:graphicData uri="http://schemas.openxmlformats.org/drawingml/2006/table">
            <a:tbl>
              <a:tblPr>
                <a:tableStyleId>{5C22544A-7EE6-4342-B048-85BDC9FD1C3A}</a:tableStyleId>
              </a:tblPr>
              <a:tblGrid>
                <a:gridCol w="1992052"/>
                <a:gridCol w="1992052"/>
              </a:tblGrid>
              <a:tr h="1817009">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6192">
                <a:tc gridSpan="2">
                  <a:txBody>
                    <a:bodyPr/>
                    <a:lstStyle/>
                    <a:p>
                      <a:pPr algn="ctr"/>
                      <a:r>
                        <a:rPr lang="zh-CN" altLang="en-US" dirty="0"/>
                        <a:t>（替换最低比特平面）</a:t>
                      </a:r>
                      <a:r>
                        <a:rPr lang="en-US" altLang="zh-CN" dirty="0"/>
                        <a:t>PSNR=51dB</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pic>
        <p:nvPicPr>
          <p:cNvPr id="41987" name="Picture 3"/>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l="12722" t="6426" r="13737" b="9579"/>
          <a:stretch>
            <a:fillRect/>
          </a:stretch>
        </p:blipFill>
        <p:spPr bwMode="auto">
          <a:xfrm>
            <a:off x="2291408" y="4270135"/>
            <a:ext cx="1710497"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405" y="4272714"/>
            <a:ext cx="1931987" cy="172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89" name="Picture 5"/>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2345" t="5565" r="12468" b="9867"/>
          <a:stretch>
            <a:fillRect/>
          </a:stretch>
        </p:blipFill>
        <p:spPr bwMode="auto">
          <a:xfrm>
            <a:off x="6660232" y="4308840"/>
            <a:ext cx="1731344" cy="172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7893" y="4295675"/>
            <a:ext cx="1931987" cy="172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对象 3"/>
          <p:cNvGraphicFramePr>
            <a:graphicFrameLocks noChangeAspect="1"/>
          </p:cNvGraphicFramePr>
          <p:nvPr/>
        </p:nvGraphicFramePr>
        <p:xfrm>
          <a:off x="2195513" y="3068960"/>
          <a:ext cx="4464719" cy="1233344"/>
        </p:xfrm>
        <a:graphic>
          <a:graphicData uri="http://schemas.openxmlformats.org/presentationml/2006/ole">
            <mc:AlternateContent xmlns:mc="http://schemas.openxmlformats.org/markup-compatibility/2006">
              <mc:Choice xmlns:v="urn:schemas-microsoft-com:vml" Requires="v">
                <p:oleObj spid="_x0000_s42284" name="Equation" r:id="rId4" imgW="2082800" imgH="635000" progId="Equation.DSMT4">
                  <p:embed/>
                </p:oleObj>
              </mc:Choice>
              <mc:Fallback>
                <p:oleObj name="Equation" r:id="rId4" imgW="2082800" imgH="635000"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5513" y="3068960"/>
                        <a:ext cx="4464719" cy="1233344"/>
                      </a:xfrm>
                      <a:prstGeom prst="rect">
                        <a:avLst/>
                      </a:prstGeom>
                      <a:noFill/>
                      <a:ln>
                        <a:noFill/>
                      </a:ln>
                    </p:spPr>
                  </p:pic>
                </p:oleObj>
              </mc:Fallback>
            </mc:AlternateContent>
          </a:graphicData>
        </a:graphic>
      </p:graphicFrame>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41987"/>
                                        </p:tgtEl>
                                        <p:attrNameLst>
                                          <p:attrName>style.visibility</p:attrName>
                                        </p:attrNameLst>
                                      </p:cBhvr>
                                      <p:to>
                                        <p:strVal val="visible"/>
                                      </p:to>
                                    </p:set>
                                    <p:animEffect transition="in" filter="fade">
                                      <p:cBhvr>
                                        <p:cTn id="30" dur="1000"/>
                                        <p:tgtEl>
                                          <p:spTgt spid="41987"/>
                                        </p:tgtEl>
                                      </p:cBhvr>
                                    </p:animEffect>
                                    <p:anim calcmode="lin" valueType="num">
                                      <p:cBhvr>
                                        <p:cTn id="31" dur="1000" fill="hold"/>
                                        <p:tgtEl>
                                          <p:spTgt spid="41987"/>
                                        </p:tgtEl>
                                        <p:attrNameLst>
                                          <p:attrName>ppt_x</p:attrName>
                                        </p:attrNameLst>
                                      </p:cBhvr>
                                      <p:tavLst>
                                        <p:tav tm="0">
                                          <p:val>
                                            <p:strVal val="#ppt_x"/>
                                          </p:val>
                                        </p:tav>
                                        <p:tav tm="100000">
                                          <p:val>
                                            <p:strVal val="#ppt_x"/>
                                          </p:val>
                                        </p:tav>
                                      </p:tavLst>
                                    </p:anim>
                                    <p:anim calcmode="lin" valueType="num">
                                      <p:cBhvr>
                                        <p:cTn id="32" dur="1000" fill="hold"/>
                                        <p:tgtEl>
                                          <p:spTgt spid="41987"/>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1000"/>
                                        <p:tgtEl>
                                          <p:spTgt spid="2"/>
                                        </p:tgtEl>
                                      </p:cBhvr>
                                    </p:animEffect>
                                    <p:anim calcmode="lin" valueType="num">
                                      <p:cBhvr>
                                        <p:cTn id="36" dur="1000" fill="hold"/>
                                        <p:tgtEl>
                                          <p:spTgt spid="2"/>
                                        </p:tgtEl>
                                        <p:attrNameLst>
                                          <p:attrName>ppt_x</p:attrName>
                                        </p:attrNameLst>
                                      </p:cBhvr>
                                      <p:tavLst>
                                        <p:tav tm="0">
                                          <p:val>
                                            <p:strVal val="#ppt_x"/>
                                          </p:val>
                                        </p:tav>
                                        <p:tav tm="100000">
                                          <p:val>
                                            <p:strVal val="#ppt_x"/>
                                          </p:val>
                                        </p:tav>
                                      </p:tavLst>
                                    </p:anim>
                                    <p:anim calcmode="lin" valueType="num">
                                      <p:cBhvr>
                                        <p:cTn id="37" dur="1000" fill="hold"/>
                                        <p:tgtEl>
                                          <p:spTgt spid="2"/>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1000"/>
                                        <p:tgtEl>
                                          <p:spTgt spid="16"/>
                                        </p:tgtEl>
                                      </p:cBhvr>
                                    </p:animEffect>
                                    <p:anim calcmode="lin" valueType="num">
                                      <p:cBhvr>
                                        <p:cTn id="41" dur="1000" fill="hold"/>
                                        <p:tgtEl>
                                          <p:spTgt spid="16"/>
                                        </p:tgtEl>
                                        <p:attrNameLst>
                                          <p:attrName>ppt_x</p:attrName>
                                        </p:attrNameLst>
                                      </p:cBhvr>
                                      <p:tavLst>
                                        <p:tav tm="0">
                                          <p:val>
                                            <p:strVal val="#ppt_x"/>
                                          </p:val>
                                        </p:tav>
                                        <p:tav tm="100000">
                                          <p:val>
                                            <p:strVal val="#ppt_x"/>
                                          </p:val>
                                        </p:tav>
                                      </p:tavLst>
                                    </p:anim>
                                    <p:anim calcmode="lin" valueType="num">
                                      <p:cBhvr>
                                        <p:cTn id="42" dur="1000" fill="hold"/>
                                        <p:tgtEl>
                                          <p:spTgt spid="16"/>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41989"/>
                                        </p:tgtEl>
                                        <p:attrNameLst>
                                          <p:attrName>style.visibility</p:attrName>
                                        </p:attrNameLst>
                                      </p:cBhvr>
                                      <p:to>
                                        <p:strVal val="visible"/>
                                      </p:to>
                                    </p:set>
                                    <p:animEffect transition="in" filter="fade">
                                      <p:cBhvr>
                                        <p:cTn id="45" dur="1000"/>
                                        <p:tgtEl>
                                          <p:spTgt spid="41989"/>
                                        </p:tgtEl>
                                      </p:cBhvr>
                                    </p:animEffect>
                                    <p:anim calcmode="lin" valueType="num">
                                      <p:cBhvr>
                                        <p:cTn id="46" dur="1000" fill="hold"/>
                                        <p:tgtEl>
                                          <p:spTgt spid="41989"/>
                                        </p:tgtEl>
                                        <p:attrNameLst>
                                          <p:attrName>ppt_x</p:attrName>
                                        </p:attrNameLst>
                                      </p:cBhvr>
                                      <p:tavLst>
                                        <p:tav tm="0">
                                          <p:val>
                                            <p:strVal val="#ppt_x"/>
                                          </p:val>
                                        </p:tav>
                                        <p:tav tm="100000">
                                          <p:val>
                                            <p:strVal val="#ppt_x"/>
                                          </p:val>
                                        </p:tav>
                                      </p:tavLst>
                                    </p:anim>
                                    <p:anim calcmode="lin" valueType="num">
                                      <p:cBhvr>
                                        <p:cTn id="47" dur="1000" fill="hold"/>
                                        <p:tgtEl>
                                          <p:spTgt spid="41989"/>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1000"/>
                                        <p:tgtEl>
                                          <p:spTgt spid="14"/>
                                        </p:tgtEl>
                                      </p:cBhvr>
                                    </p:animEffect>
                                    <p:anim calcmode="lin" valueType="num">
                                      <p:cBhvr>
                                        <p:cTn id="51" dur="1000" fill="hold"/>
                                        <p:tgtEl>
                                          <p:spTgt spid="14"/>
                                        </p:tgtEl>
                                        <p:attrNameLst>
                                          <p:attrName>ppt_x</p:attrName>
                                        </p:attrNameLst>
                                      </p:cBhvr>
                                      <p:tavLst>
                                        <p:tav tm="0">
                                          <p:val>
                                            <p:strVal val="#ppt_x"/>
                                          </p:val>
                                        </p:tav>
                                        <p:tav tm="100000">
                                          <p:val>
                                            <p:strVal val="#ppt_x"/>
                                          </p:val>
                                        </p:tav>
                                      </p:tavLst>
                                    </p:anim>
                                    <p:anim calcmode="lin" valueType="num">
                                      <p:cBhvr>
                                        <p:cTn id="5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5"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zh-CN" altLang="en-US" dirty="0"/>
              <a:t>隐写算法性能指标</a:t>
            </a:r>
            <a:endParaRPr lang="zh-CN" altLang="en-US" dirty="0"/>
          </a:p>
        </p:txBody>
      </p:sp>
      <p:sp>
        <p:nvSpPr>
          <p:cNvPr id="3" name="Content Placeholder 2"/>
          <p:cNvSpPr>
            <a:spLocks noGrp="1"/>
          </p:cNvSpPr>
          <p:nvPr>
            <p:ph idx="1"/>
          </p:nvPr>
        </p:nvSpPr>
        <p:spPr/>
        <p:txBody>
          <a:bodyPr/>
          <a:lstStyle/>
          <a:p>
            <a:pPr eaLnBrk="1" hangingPunct="1">
              <a:defRPr/>
            </a:pPr>
            <a:r>
              <a:rPr lang="en-US" b="1" dirty="0"/>
              <a:t>Robustness</a:t>
            </a:r>
            <a:endParaRPr lang="en-US" b="1" dirty="0"/>
          </a:p>
          <a:p>
            <a:pPr lvl="1" eaLnBrk="1" hangingPunct="1">
              <a:defRPr/>
            </a:pPr>
            <a:r>
              <a:rPr lang="en-US" dirty="0">
                <a:cs typeface="+mn-cs"/>
              </a:rPr>
              <a:t>This refers to the ability of the embedding algorithm to </a:t>
            </a:r>
            <a:r>
              <a:rPr lang="en-US" dirty="0">
                <a:solidFill>
                  <a:srgbClr val="FF0000"/>
                </a:solidFill>
                <a:cs typeface="+mn-cs"/>
              </a:rPr>
              <a:t>survive</a:t>
            </a:r>
            <a:r>
              <a:rPr lang="en-US" dirty="0">
                <a:cs typeface="+mn-cs"/>
              </a:rPr>
              <a:t> </a:t>
            </a:r>
            <a:r>
              <a:rPr lang="en-US" dirty="0">
                <a:solidFill>
                  <a:srgbClr val="FF0000"/>
                </a:solidFill>
                <a:cs typeface="+mn-cs"/>
              </a:rPr>
              <a:t>common signal processing </a:t>
            </a:r>
            <a:r>
              <a:rPr lang="en-US" dirty="0">
                <a:cs typeface="+mn-cs"/>
              </a:rPr>
              <a:t>operations</a:t>
            </a:r>
            <a:r>
              <a:rPr lang="zh-CN" altLang="en-US" dirty="0">
                <a:cs typeface="+mn-cs"/>
              </a:rPr>
              <a:t>。</a:t>
            </a:r>
            <a:endParaRPr lang="en-US" altLang="zh-CN" dirty="0">
              <a:cs typeface="+mn-cs"/>
            </a:endParaRPr>
          </a:p>
          <a:p>
            <a:pPr eaLnBrk="1" hangingPunct="1">
              <a:defRPr/>
            </a:pPr>
            <a:r>
              <a:rPr lang="zh-CN" altLang="en-US" dirty="0"/>
              <a:t>稳健性（鲁棒性，健壮性）</a:t>
            </a:r>
            <a:endParaRPr lang="en-US" altLang="zh-CN" dirty="0"/>
          </a:p>
          <a:p>
            <a:pPr lvl="1" eaLnBrk="1" hangingPunct="1">
              <a:defRPr/>
            </a:pPr>
            <a:r>
              <a:rPr lang="zh-CN" altLang="en-US" dirty="0">
                <a:cs typeface="+mn-cs"/>
              </a:rPr>
              <a:t>稳健性指算法抵抗常规信号处理操作的能力。</a:t>
            </a:r>
            <a:endParaRPr lang="en-US" altLang="zh-CN" dirty="0">
              <a:cs typeface="+mn-cs"/>
            </a:endParaRPr>
          </a:p>
          <a:p>
            <a:pPr lvl="1" eaLnBrk="1" hangingPunct="1">
              <a:defRPr/>
            </a:pPr>
            <a:r>
              <a:rPr lang="zh-CN" altLang="en-US" dirty="0">
                <a:cs typeface="+mn-cs"/>
              </a:rPr>
              <a:t>隐写对象经滤波等操作处理后，会产生失真。如果信息提取算法仍能从这样的载体中提取消息，那么就称算法对滤波等操作稳健。</a:t>
            </a:r>
            <a:endParaRPr lang="en-US" dirty="0">
              <a:cs typeface="+mn-cs"/>
            </a:endParaRPr>
          </a:p>
        </p:txBody>
      </p:sp>
      <p:sp>
        <p:nvSpPr>
          <p:cNvPr id="10244" name="Date Placeholder 3"/>
          <p:cNvSpPr>
            <a:spLocks noGrp="1"/>
          </p:cNvSpPr>
          <p:nvPr>
            <p:ph type="dt" sz="half"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F46FD1CD-444A-4C2B-ACF6-C14FB3017773}" type="datetime1">
              <a:rPr lang="zh-CN" altLang="en-US" smtClean="0"/>
            </a:fld>
            <a:endParaRPr lang="en-US" altLang="zh-CN"/>
          </a:p>
        </p:txBody>
      </p:sp>
      <p:sp>
        <p:nvSpPr>
          <p:cNvPr id="10245"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FDA3F016-4B01-4949-9DD7-8B76D7E6DAE3}" type="slidenum">
              <a:rPr lang="zh-CN" altLang="en-US" smtClean="0"/>
            </a:fld>
            <a:endParaRPr lang="en-US" altLang="zh-CN"/>
          </a:p>
        </p:txBody>
      </p:sp>
      <p:sp>
        <p:nvSpPr>
          <p:cNvPr id="10246" name="Footer Placeholder 5"/>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a:t>信息隐藏与数字水印，理论与技术</a:t>
            </a:r>
            <a:endParaRPr lang="en-US" altLang="zh-CN"/>
          </a:p>
        </p:txBody>
      </p:sp>
    </p:spTree>
  </p:cSld>
  <p:clrMapOvr>
    <a:masterClrMapping/>
  </p:clrMapOvr>
  <p:transition>
    <p:dissolv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zh-CN" altLang="en-US" dirty="0"/>
              <a:t>隐写算法性能指标</a:t>
            </a:r>
            <a:endParaRPr lang="zh-CN" altLang="en-US" dirty="0"/>
          </a:p>
        </p:txBody>
      </p:sp>
      <p:sp>
        <p:nvSpPr>
          <p:cNvPr id="3" name="Content Placeholder 2"/>
          <p:cNvSpPr>
            <a:spLocks noGrp="1"/>
          </p:cNvSpPr>
          <p:nvPr>
            <p:ph idx="1"/>
          </p:nvPr>
        </p:nvSpPr>
        <p:spPr/>
        <p:txBody>
          <a:bodyPr/>
          <a:lstStyle/>
          <a:p>
            <a:pPr eaLnBrk="1" hangingPunct="1">
              <a:lnSpc>
                <a:spcPct val="150000"/>
              </a:lnSpc>
              <a:defRPr/>
            </a:pPr>
            <a:r>
              <a:rPr lang="zh-CN" altLang="en-US" b="1" dirty="0"/>
              <a:t>稳健性（鲁棒性、健壮性）</a:t>
            </a:r>
            <a:endParaRPr lang="en-US" b="1" dirty="0"/>
          </a:p>
          <a:p>
            <a:pPr lvl="1" eaLnBrk="1" hangingPunct="1">
              <a:lnSpc>
                <a:spcPct val="150000"/>
              </a:lnSpc>
              <a:defRPr/>
            </a:pPr>
            <a:r>
              <a:rPr lang="zh-CN" altLang="en-US" b="1" dirty="0"/>
              <a:t>案例：</a:t>
            </a:r>
            <a:r>
              <a:rPr lang="en-US" altLang="zh-CN" b="1" dirty="0"/>
              <a:t>LSB</a:t>
            </a:r>
            <a:r>
              <a:rPr lang="zh-CN" altLang="en-US" b="1" dirty="0"/>
              <a:t>算法对噪声添加处理不稳健。</a:t>
            </a:r>
            <a:endParaRPr lang="en-US" b="1" dirty="0"/>
          </a:p>
        </p:txBody>
      </p:sp>
      <p:sp>
        <p:nvSpPr>
          <p:cNvPr id="11268" name="Date Placeholder 3"/>
          <p:cNvSpPr>
            <a:spLocks noGrp="1"/>
          </p:cNvSpPr>
          <p:nvPr>
            <p:ph type="dt" sz="half"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AEED1B55-0DBF-4DCE-9AAE-707B0C3E2F91}" type="datetime1">
              <a:rPr lang="zh-CN" altLang="en-US" smtClean="0"/>
            </a:fld>
            <a:endParaRPr lang="en-US" altLang="zh-CN"/>
          </a:p>
        </p:txBody>
      </p:sp>
      <p:sp>
        <p:nvSpPr>
          <p:cNvPr id="11269"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689D948F-E71C-4E4E-A9EC-3466ECE70C86}" type="slidenum">
              <a:rPr lang="zh-CN" altLang="en-US" smtClean="0"/>
            </a:fld>
            <a:endParaRPr lang="en-US" altLang="zh-CN"/>
          </a:p>
        </p:txBody>
      </p:sp>
      <p:sp>
        <p:nvSpPr>
          <p:cNvPr id="11270" name="Footer Placeholder 5"/>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a:t>信息隐藏与数字水印，理论与技术</a:t>
            </a:r>
            <a:endParaRPr lang="en-US" altLang="zh-CN"/>
          </a:p>
        </p:txBody>
      </p:sp>
      <p:pic>
        <p:nvPicPr>
          <p:cNvPr id="43010"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9512" y="3658268"/>
            <a:ext cx="2192146" cy="1946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011"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2468" t="5853" r="12468" b="10153"/>
          <a:stretch>
            <a:fillRect/>
          </a:stretch>
        </p:blipFill>
        <p:spPr bwMode="auto">
          <a:xfrm>
            <a:off x="3618256" y="3645024"/>
            <a:ext cx="1961856" cy="1941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012" name="Picture 4"/>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2214" t="5279" r="12722" b="9866"/>
          <a:stretch>
            <a:fillRect/>
          </a:stretch>
        </p:blipFill>
        <p:spPr bwMode="auto">
          <a:xfrm>
            <a:off x="6930624" y="3665404"/>
            <a:ext cx="1961856" cy="1961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矩形 9"/>
          <p:cNvSpPr/>
          <p:nvPr/>
        </p:nvSpPr>
        <p:spPr bwMode="auto">
          <a:xfrm>
            <a:off x="2483768" y="3789040"/>
            <a:ext cx="1009032" cy="1023110"/>
          </a:xfrm>
          <a:prstGeom prst="rect">
            <a:avLst/>
          </a:prstGeom>
          <a:solidFill>
            <a:schemeClr val="bg1"/>
          </a:solidFill>
          <a:ln w="381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lang="en-US" altLang="zh-CN" sz="1800" dirty="0"/>
              <a:t>LSB</a:t>
            </a:r>
            <a:endParaRPr lang="en-US" altLang="zh-CN" sz="1800" dirty="0"/>
          </a:p>
          <a:p>
            <a:pPr marL="0" marR="0" indent="0" algn="l"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dirty="0" err="1">
                <a:ln>
                  <a:noFill/>
                </a:ln>
                <a:solidFill>
                  <a:schemeClr val="tx1"/>
                </a:solidFill>
                <a:effectLst/>
                <a:latin typeface="Tahoma" panose="020B0604030504040204" pitchFamily="34" charset="0"/>
                <a:ea typeface="宋体" panose="02010600030101010101" pitchFamily="2" charset="-122"/>
              </a:rPr>
              <a:t>psnr</a:t>
            </a:r>
            <a:r>
              <a:rPr kumimoji="1"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=50</a:t>
            </a:r>
            <a:endParaRPr kumimoji="1"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p:txBody>
      </p:sp>
      <p:cxnSp>
        <p:nvCxnSpPr>
          <p:cNvPr id="11" name="直接箭头连接符 10"/>
          <p:cNvCxnSpPr/>
          <p:nvPr/>
        </p:nvCxnSpPr>
        <p:spPr bwMode="auto">
          <a:xfrm>
            <a:off x="2411760" y="4869160"/>
            <a:ext cx="1164081" cy="0"/>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矩形 12"/>
          <p:cNvSpPr/>
          <p:nvPr/>
        </p:nvSpPr>
        <p:spPr bwMode="auto">
          <a:xfrm>
            <a:off x="5724128" y="3789040"/>
            <a:ext cx="1009032" cy="966100"/>
          </a:xfrm>
          <a:prstGeom prst="rect">
            <a:avLst/>
          </a:prstGeom>
          <a:solidFill>
            <a:schemeClr val="bg1"/>
          </a:solidFill>
          <a:ln w="381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高斯</a:t>
            </a:r>
            <a:endParaRPr kumimoji="1"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白噪</a:t>
            </a:r>
            <a:endParaRPr kumimoji="1"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lang="en-US" altLang="zh-CN" sz="1800" dirty="0" err="1"/>
              <a:t>psnr</a:t>
            </a:r>
            <a:r>
              <a:rPr lang="en-US" altLang="zh-CN" sz="1800" dirty="0"/>
              <a:t>=30</a:t>
            </a:r>
            <a:endParaRPr kumimoji="1"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p:txBody>
      </p:sp>
      <p:cxnSp>
        <p:nvCxnSpPr>
          <p:cNvPr id="14" name="直接箭头连接符 13"/>
          <p:cNvCxnSpPr/>
          <p:nvPr/>
        </p:nvCxnSpPr>
        <p:spPr bwMode="auto">
          <a:xfrm>
            <a:off x="5641087" y="4869160"/>
            <a:ext cx="1164081" cy="0"/>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矩形 14"/>
          <p:cNvSpPr/>
          <p:nvPr/>
        </p:nvSpPr>
        <p:spPr bwMode="auto">
          <a:xfrm>
            <a:off x="4172652" y="5652716"/>
            <a:ext cx="853063" cy="735077"/>
          </a:xfrm>
          <a:prstGeom prst="rect">
            <a:avLst/>
          </a:prstGeom>
          <a:solidFill>
            <a:schemeClr val="bg1"/>
          </a:solidFill>
          <a:ln w="381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误码率</a:t>
            </a:r>
            <a:endParaRPr kumimoji="1"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lang="zh-CN" altLang="en-US" sz="1800" dirty="0"/>
              <a:t>为</a:t>
            </a:r>
            <a:r>
              <a:rPr lang="en-US" altLang="zh-CN" sz="1800" dirty="0"/>
              <a:t>0</a:t>
            </a:r>
            <a:endParaRPr kumimoji="1"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p:txBody>
      </p:sp>
      <p:sp>
        <p:nvSpPr>
          <p:cNvPr id="16" name="矩形 15"/>
          <p:cNvSpPr/>
          <p:nvPr/>
        </p:nvSpPr>
        <p:spPr bwMode="auto">
          <a:xfrm>
            <a:off x="7485020" y="5718259"/>
            <a:ext cx="853063" cy="735077"/>
          </a:xfrm>
          <a:prstGeom prst="rect">
            <a:avLst/>
          </a:prstGeom>
          <a:solidFill>
            <a:schemeClr val="bg1"/>
          </a:solidFill>
          <a:ln w="381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误码率</a:t>
            </a:r>
            <a:endParaRPr kumimoji="1" lang="en-US"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lang="zh-CN" altLang="en-US" sz="1800" dirty="0"/>
              <a:t>为</a:t>
            </a:r>
            <a:r>
              <a:rPr lang="en-US" altLang="zh-CN" sz="1800" dirty="0"/>
              <a:t>0.5</a:t>
            </a:r>
            <a:endParaRPr kumimoji="1"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p:txBody>
      </p:sp>
      <p:sp>
        <p:nvSpPr>
          <p:cNvPr id="17" name="文本框 16"/>
          <p:cNvSpPr txBox="1"/>
          <p:nvPr/>
        </p:nvSpPr>
        <p:spPr>
          <a:xfrm>
            <a:off x="6606249" y="2326698"/>
            <a:ext cx="2256101" cy="33718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sz="1600" dirty="0">
                <a:hlinkClick r:id="rId4" action="ppaction://hlinksldjump"/>
              </a:rPr>
              <a:t>略过深入讨论</a:t>
            </a:r>
            <a:endParaRPr lang="zh-CN" altLang="en-US" sz="1600" dirty="0"/>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3010"/>
                                        </p:tgtEl>
                                        <p:attrNameLst>
                                          <p:attrName>style.visibility</p:attrName>
                                        </p:attrNameLst>
                                      </p:cBhvr>
                                      <p:to>
                                        <p:strVal val="visible"/>
                                      </p:to>
                                    </p:set>
                                    <p:animEffect transition="in" filter="fade">
                                      <p:cBhvr>
                                        <p:cTn id="19" dur="1000"/>
                                        <p:tgtEl>
                                          <p:spTgt spid="43010"/>
                                        </p:tgtEl>
                                      </p:cBhvr>
                                    </p:animEffect>
                                    <p:anim calcmode="lin" valueType="num">
                                      <p:cBhvr>
                                        <p:cTn id="20" dur="1000" fill="hold"/>
                                        <p:tgtEl>
                                          <p:spTgt spid="43010"/>
                                        </p:tgtEl>
                                        <p:attrNameLst>
                                          <p:attrName>ppt_x</p:attrName>
                                        </p:attrNameLst>
                                      </p:cBhvr>
                                      <p:tavLst>
                                        <p:tav tm="0">
                                          <p:val>
                                            <p:strVal val="#ppt_x"/>
                                          </p:val>
                                        </p:tav>
                                        <p:tav tm="100000">
                                          <p:val>
                                            <p:strVal val="#ppt_x"/>
                                          </p:val>
                                        </p:tav>
                                      </p:tavLst>
                                    </p:anim>
                                    <p:anim calcmode="lin" valueType="num">
                                      <p:cBhvr>
                                        <p:cTn id="21" dur="1000" fill="hold"/>
                                        <p:tgtEl>
                                          <p:spTgt spid="43010"/>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43011"/>
                                        </p:tgtEl>
                                        <p:attrNameLst>
                                          <p:attrName>style.visibility</p:attrName>
                                        </p:attrNameLst>
                                      </p:cBhvr>
                                      <p:to>
                                        <p:strVal val="visible"/>
                                      </p:to>
                                    </p:set>
                                    <p:animEffect transition="in" filter="fade">
                                      <p:cBhvr>
                                        <p:cTn id="24" dur="1000"/>
                                        <p:tgtEl>
                                          <p:spTgt spid="43011"/>
                                        </p:tgtEl>
                                      </p:cBhvr>
                                    </p:animEffect>
                                    <p:anim calcmode="lin" valueType="num">
                                      <p:cBhvr>
                                        <p:cTn id="25" dur="1000" fill="hold"/>
                                        <p:tgtEl>
                                          <p:spTgt spid="43011"/>
                                        </p:tgtEl>
                                        <p:attrNameLst>
                                          <p:attrName>ppt_x</p:attrName>
                                        </p:attrNameLst>
                                      </p:cBhvr>
                                      <p:tavLst>
                                        <p:tav tm="0">
                                          <p:val>
                                            <p:strVal val="#ppt_x"/>
                                          </p:val>
                                        </p:tav>
                                        <p:tav tm="100000">
                                          <p:val>
                                            <p:strVal val="#ppt_x"/>
                                          </p:val>
                                        </p:tav>
                                      </p:tavLst>
                                    </p:anim>
                                    <p:anim calcmode="lin" valueType="num">
                                      <p:cBhvr>
                                        <p:cTn id="26" dur="1000" fill="hold"/>
                                        <p:tgtEl>
                                          <p:spTgt spid="43011"/>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43012"/>
                                        </p:tgtEl>
                                        <p:attrNameLst>
                                          <p:attrName>style.visibility</p:attrName>
                                        </p:attrNameLst>
                                      </p:cBhvr>
                                      <p:to>
                                        <p:strVal val="visible"/>
                                      </p:to>
                                    </p:set>
                                    <p:animEffect transition="in" filter="fade">
                                      <p:cBhvr>
                                        <p:cTn id="29" dur="1000"/>
                                        <p:tgtEl>
                                          <p:spTgt spid="43012"/>
                                        </p:tgtEl>
                                      </p:cBhvr>
                                    </p:animEffect>
                                    <p:anim calcmode="lin" valueType="num">
                                      <p:cBhvr>
                                        <p:cTn id="30" dur="1000" fill="hold"/>
                                        <p:tgtEl>
                                          <p:spTgt spid="43012"/>
                                        </p:tgtEl>
                                        <p:attrNameLst>
                                          <p:attrName>ppt_x</p:attrName>
                                        </p:attrNameLst>
                                      </p:cBhvr>
                                      <p:tavLst>
                                        <p:tav tm="0">
                                          <p:val>
                                            <p:strVal val="#ppt_x"/>
                                          </p:val>
                                        </p:tav>
                                        <p:tav tm="100000">
                                          <p:val>
                                            <p:strVal val="#ppt_x"/>
                                          </p:val>
                                        </p:tav>
                                      </p:tavLst>
                                    </p:anim>
                                    <p:anim calcmode="lin" valueType="num">
                                      <p:cBhvr>
                                        <p:cTn id="31" dur="1000" fill="hold"/>
                                        <p:tgtEl>
                                          <p:spTgt spid="43012"/>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1000"/>
                                        <p:tgtEl>
                                          <p:spTgt spid="10"/>
                                        </p:tgtEl>
                                      </p:cBhvr>
                                    </p:animEffect>
                                    <p:anim calcmode="lin" valueType="num">
                                      <p:cBhvr>
                                        <p:cTn id="35" dur="1000" fill="hold"/>
                                        <p:tgtEl>
                                          <p:spTgt spid="10"/>
                                        </p:tgtEl>
                                        <p:attrNameLst>
                                          <p:attrName>ppt_x</p:attrName>
                                        </p:attrNameLst>
                                      </p:cBhvr>
                                      <p:tavLst>
                                        <p:tav tm="0">
                                          <p:val>
                                            <p:strVal val="#ppt_x"/>
                                          </p:val>
                                        </p:tav>
                                        <p:tav tm="100000">
                                          <p:val>
                                            <p:strVal val="#ppt_x"/>
                                          </p:val>
                                        </p:tav>
                                      </p:tavLst>
                                    </p:anim>
                                    <p:anim calcmode="lin" valueType="num">
                                      <p:cBhvr>
                                        <p:cTn id="36" dur="1000" fill="hold"/>
                                        <p:tgtEl>
                                          <p:spTgt spid="10"/>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1000"/>
                                        <p:tgtEl>
                                          <p:spTgt spid="11"/>
                                        </p:tgtEl>
                                      </p:cBhvr>
                                    </p:animEffect>
                                    <p:anim calcmode="lin" valueType="num">
                                      <p:cBhvr>
                                        <p:cTn id="40" dur="1000" fill="hold"/>
                                        <p:tgtEl>
                                          <p:spTgt spid="11"/>
                                        </p:tgtEl>
                                        <p:attrNameLst>
                                          <p:attrName>ppt_x</p:attrName>
                                        </p:attrNameLst>
                                      </p:cBhvr>
                                      <p:tavLst>
                                        <p:tav tm="0">
                                          <p:val>
                                            <p:strVal val="#ppt_x"/>
                                          </p:val>
                                        </p:tav>
                                        <p:tav tm="100000">
                                          <p:val>
                                            <p:strVal val="#ppt_x"/>
                                          </p:val>
                                        </p:tav>
                                      </p:tavLst>
                                    </p:anim>
                                    <p:anim calcmode="lin" valueType="num">
                                      <p:cBhvr>
                                        <p:cTn id="41" dur="1000" fill="hold"/>
                                        <p:tgtEl>
                                          <p:spTgt spid="11"/>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1000"/>
                                        <p:tgtEl>
                                          <p:spTgt spid="13"/>
                                        </p:tgtEl>
                                      </p:cBhvr>
                                    </p:animEffect>
                                    <p:anim calcmode="lin" valueType="num">
                                      <p:cBhvr>
                                        <p:cTn id="45" dur="1000" fill="hold"/>
                                        <p:tgtEl>
                                          <p:spTgt spid="13"/>
                                        </p:tgtEl>
                                        <p:attrNameLst>
                                          <p:attrName>ppt_x</p:attrName>
                                        </p:attrNameLst>
                                      </p:cBhvr>
                                      <p:tavLst>
                                        <p:tav tm="0">
                                          <p:val>
                                            <p:strVal val="#ppt_x"/>
                                          </p:val>
                                        </p:tav>
                                        <p:tav tm="100000">
                                          <p:val>
                                            <p:strVal val="#ppt_x"/>
                                          </p:val>
                                        </p:tav>
                                      </p:tavLst>
                                    </p:anim>
                                    <p:anim calcmode="lin" valueType="num">
                                      <p:cBhvr>
                                        <p:cTn id="46" dur="1000" fill="hold"/>
                                        <p:tgtEl>
                                          <p:spTgt spid="13"/>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1000"/>
                                        <p:tgtEl>
                                          <p:spTgt spid="14"/>
                                        </p:tgtEl>
                                      </p:cBhvr>
                                    </p:animEffect>
                                    <p:anim calcmode="lin" valueType="num">
                                      <p:cBhvr>
                                        <p:cTn id="50" dur="1000" fill="hold"/>
                                        <p:tgtEl>
                                          <p:spTgt spid="14"/>
                                        </p:tgtEl>
                                        <p:attrNameLst>
                                          <p:attrName>ppt_x</p:attrName>
                                        </p:attrNameLst>
                                      </p:cBhvr>
                                      <p:tavLst>
                                        <p:tav tm="0">
                                          <p:val>
                                            <p:strVal val="#ppt_x"/>
                                          </p:val>
                                        </p:tav>
                                        <p:tav tm="100000">
                                          <p:val>
                                            <p:strVal val="#ppt_x"/>
                                          </p:val>
                                        </p:tav>
                                      </p:tavLst>
                                    </p:anim>
                                    <p:anim calcmode="lin" valueType="num">
                                      <p:cBhvr>
                                        <p:cTn id="51" dur="1000" fill="hold"/>
                                        <p:tgtEl>
                                          <p:spTgt spid="14"/>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1000"/>
                                        <p:tgtEl>
                                          <p:spTgt spid="15"/>
                                        </p:tgtEl>
                                      </p:cBhvr>
                                    </p:animEffect>
                                    <p:anim calcmode="lin" valueType="num">
                                      <p:cBhvr>
                                        <p:cTn id="55" dur="1000" fill="hold"/>
                                        <p:tgtEl>
                                          <p:spTgt spid="15"/>
                                        </p:tgtEl>
                                        <p:attrNameLst>
                                          <p:attrName>ppt_x</p:attrName>
                                        </p:attrNameLst>
                                      </p:cBhvr>
                                      <p:tavLst>
                                        <p:tav tm="0">
                                          <p:val>
                                            <p:strVal val="#ppt_x"/>
                                          </p:val>
                                        </p:tav>
                                        <p:tav tm="100000">
                                          <p:val>
                                            <p:strVal val="#ppt_x"/>
                                          </p:val>
                                        </p:tav>
                                      </p:tavLst>
                                    </p:anim>
                                    <p:anim calcmode="lin" valueType="num">
                                      <p:cBhvr>
                                        <p:cTn id="56" dur="1000" fill="hold"/>
                                        <p:tgtEl>
                                          <p:spTgt spid="15"/>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1000"/>
                                        <p:tgtEl>
                                          <p:spTgt spid="16"/>
                                        </p:tgtEl>
                                      </p:cBhvr>
                                    </p:animEffect>
                                    <p:anim calcmode="lin" valueType="num">
                                      <p:cBhvr>
                                        <p:cTn id="60" dur="1000" fill="hold"/>
                                        <p:tgtEl>
                                          <p:spTgt spid="16"/>
                                        </p:tgtEl>
                                        <p:attrNameLst>
                                          <p:attrName>ppt_x</p:attrName>
                                        </p:attrNameLst>
                                      </p:cBhvr>
                                      <p:tavLst>
                                        <p:tav tm="0">
                                          <p:val>
                                            <p:strVal val="#ppt_x"/>
                                          </p:val>
                                        </p:tav>
                                        <p:tav tm="100000">
                                          <p:val>
                                            <p:strVal val="#ppt_x"/>
                                          </p:val>
                                        </p:tav>
                                      </p:tavLst>
                                    </p:anim>
                                    <p:anim calcmode="lin" valueType="num">
                                      <p:cBhvr>
                                        <p:cTn id="6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grpId="0" nodeType="click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fade">
                                      <p:cBhvr>
                                        <p:cTn id="66" dur="1000"/>
                                        <p:tgtEl>
                                          <p:spTgt spid="17"/>
                                        </p:tgtEl>
                                      </p:cBhvr>
                                    </p:animEffect>
                                    <p:anim calcmode="lin" valueType="num">
                                      <p:cBhvr>
                                        <p:cTn id="67" dur="1000" fill="hold"/>
                                        <p:tgtEl>
                                          <p:spTgt spid="17"/>
                                        </p:tgtEl>
                                        <p:attrNameLst>
                                          <p:attrName>ppt_x</p:attrName>
                                        </p:attrNameLst>
                                      </p:cBhvr>
                                      <p:tavLst>
                                        <p:tav tm="0">
                                          <p:val>
                                            <p:strVal val="#ppt_x"/>
                                          </p:val>
                                        </p:tav>
                                        <p:tav tm="100000">
                                          <p:val>
                                            <p:strVal val="#ppt_x"/>
                                          </p:val>
                                        </p:tav>
                                      </p:tavLst>
                                    </p:anim>
                                    <p:anim calcmode="lin" valueType="num">
                                      <p:cBhvr>
                                        <p:cTn id="68"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5" grpId="0" animBg="1"/>
      <p:bldP spid="16" grpId="0" animBg="1"/>
      <p:bldP spid="17"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A87D2AD5-48B9-4D45-88CF-6DBF9D2735EA}" type="slidenum">
              <a:rPr kumimoji="0" lang="zh-CN" altLang="en-US" sz="1400" smtClean="0"/>
            </a:fld>
            <a:endParaRPr kumimoji="0" lang="en-US" altLang="zh-CN" sz="1400"/>
          </a:p>
        </p:txBody>
      </p:sp>
      <p:sp>
        <p:nvSpPr>
          <p:cNvPr id="28675" name="Rectangle 2"/>
          <p:cNvSpPr>
            <a:spLocks noGrp="1" noChangeArrowheads="1"/>
          </p:cNvSpPr>
          <p:nvPr>
            <p:ph type="title"/>
          </p:nvPr>
        </p:nvSpPr>
        <p:spPr/>
        <p:txBody>
          <a:bodyPr/>
          <a:lstStyle/>
          <a:p>
            <a:pPr eaLnBrk="1" hangingPunct="1"/>
            <a:r>
              <a:rPr lang="zh-CN" altLang="en-US" dirty="0"/>
              <a:t>隐写算法性能指标</a:t>
            </a:r>
            <a:endParaRPr lang="zh-CN" altLang="en-US" dirty="0"/>
          </a:p>
        </p:txBody>
      </p:sp>
      <p:sp>
        <p:nvSpPr>
          <p:cNvPr id="28676" name="Rectangle 3"/>
          <p:cNvSpPr>
            <a:spLocks noGrp="1" noChangeArrowheads="1"/>
          </p:cNvSpPr>
          <p:nvPr>
            <p:ph idx="1"/>
          </p:nvPr>
        </p:nvSpPr>
        <p:spPr/>
        <p:txBody>
          <a:bodyPr/>
          <a:lstStyle/>
          <a:p>
            <a:pPr eaLnBrk="1" hangingPunct="1"/>
            <a:r>
              <a:rPr lang="zh-CN" altLang="en-US" dirty="0">
                <a:solidFill>
                  <a:srgbClr val="000000"/>
                </a:solidFill>
                <a:latin typeface="宋体" panose="02010600030101010101" pitchFamily="2" charset="-122"/>
              </a:rPr>
              <a:t>隐写算法三个最关键的指标：</a:t>
            </a:r>
            <a:endParaRPr lang="en-US" altLang="zh-CN" dirty="0">
              <a:solidFill>
                <a:srgbClr val="000000"/>
              </a:solidFill>
              <a:latin typeface="宋体" panose="02010600030101010101" pitchFamily="2" charset="-122"/>
            </a:endParaRPr>
          </a:p>
          <a:p>
            <a:pPr lvl="1" eaLnBrk="1" hangingPunct="1"/>
            <a:r>
              <a:rPr lang="zh-CN" altLang="en-US" dirty="0">
                <a:solidFill>
                  <a:srgbClr val="000000"/>
                </a:solidFill>
                <a:latin typeface="宋体" panose="02010600030101010101" pitchFamily="2" charset="-122"/>
              </a:rPr>
              <a:t>不可感知性</a:t>
            </a:r>
            <a:endParaRPr lang="en-US" altLang="zh-CN" dirty="0">
              <a:solidFill>
                <a:srgbClr val="000000"/>
              </a:solidFill>
              <a:latin typeface="宋体" panose="02010600030101010101" pitchFamily="2" charset="-122"/>
            </a:endParaRPr>
          </a:p>
          <a:p>
            <a:pPr lvl="1" eaLnBrk="1" hangingPunct="1"/>
            <a:r>
              <a:rPr lang="zh-CN" altLang="en-US" dirty="0">
                <a:solidFill>
                  <a:srgbClr val="000000"/>
                </a:solidFill>
                <a:latin typeface="宋体" panose="02010600030101010101" pitchFamily="2" charset="-122"/>
              </a:rPr>
              <a:t>鲁棒性</a:t>
            </a:r>
            <a:endParaRPr lang="en-US" altLang="zh-CN" dirty="0">
              <a:solidFill>
                <a:srgbClr val="000000"/>
              </a:solidFill>
              <a:latin typeface="宋体" panose="02010600030101010101" pitchFamily="2" charset="-122"/>
            </a:endParaRPr>
          </a:p>
          <a:p>
            <a:pPr lvl="1" eaLnBrk="1" hangingPunct="1"/>
            <a:r>
              <a:rPr lang="zh-CN" altLang="en-US" dirty="0">
                <a:solidFill>
                  <a:srgbClr val="000000"/>
                </a:solidFill>
                <a:latin typeface="宋体" panose="02010600030101010101" pitchFamily="2" charset="-122"/>
              </a:rPr>
              <a:t>容量</a:t>
            </a:r>
            <a:endParaRPr lang="zh-CN" altLang="en-US" dirty="0"/>
          </a:p>
        </p:txBody>
      </p:sp>
      <p:pic>
        <p:nvPicPr>
          <p:cNvPr id="28677" name="Picture 4" descr="F_1_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284663" y="1989138"/>
            <a:ext cx="4572000" cy="408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10"/>
          </p:nvPr>
        </p:nvSpPr>
        <p:spPr/>
        <p:txBody>
          <a:bodyPr/>
          <a:lstStyle/>
          <a:p>
            <a:pPr>
              <a:defRPr/>
            </a:pPr>
            <a:fld id="{1DD6A7DB-BFD8-41BD-95F4-E6B7BA5EE259}" type="datetime1">
              <a:rPr lang="zh-CN" altLang="en-US" smtClean="0"/>
            </a:fld>
            <a:endParaRPr lang="en-US" altLang="zh-CN"/>
          </a:p>
        </p:txBody>
      </p:sp>
      <p:sp>
        <p:nvSpPr>
          <p:cNvPr id="3" name="页脚占位符 2"/>
          <p:cNvSpPr>
            <a:spLocks noGrp="1"/>
          </p:cNvSpPr>
          <p:nvPr>
            <p:ph type="ftr" sz="quarter" idx="11"/>
          </p:nvPr>
        </p:nvSpPr>
        <p:spPr/>
        <p:txBody>
          <a:bodyPr/>
          <a:lstStyle/>
          <a:p>
            <a:pPr>
              <a:defRPr/>
            </a:pPr>
            <a:r>
              <a:rPr lang="zh-CN" altLang="en-US"/>
              <a:t>信息隐藏与数字水印，理论与技术</a:t>
            </a:r>
            <a:endParaRPr lang="en-US" altLang="zh-CN"/>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676">
                                            <p:txEl>
                                              <p:pRg st="0" end="0"/>
                                            </p:txEl>
                                          </p:spTgt>
                                        </p:tgtEl>
                                        <p:attrNameLst>
                                          <p:attrName>style.visibility</p:attrName>
                                        </p:attrNameLst>
                                      </p:cBhvr>
                                      <p:to>
                                        <p:strVal val="visible"/>
                                      </p:to>
                                    </p:set>
                                    <p:anim calcmode="lin" valueType="num">
                                      <p:cBhvr additive="base">
                                        <p:cTn id="7" dur="500" fill="hold"/>
                                        <p:tgtEl>
                                          <p:spTgt spid="2867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676">
                                            <p:txEl>
                                              <p:pRg st="1" end="1"/>
                                            </p:txEl>
                                          </p:spTgt>
                                        </p:tgtEl>
                                        <p:attrNameLst>
                                          <p:attrName>style.visibility</p:attrName>
                                        </p:attrNameLst>
                                      </p:cBhvr>
                                      <p:to>
                                        <p:strVal val="visible"/>
                                      </p:to>
                                    </p:set>
                                    <p:anim calcmode="lin" valueType="num">
                                      <p:cBhvr additive="base">
                                        <p:cTn id="13" dur="500" fill="hold"/>
                                        <p:tgtEl>
                                          <p:spTgt spid="2867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67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8676">
                                            <p:txEl>
                                              <p:pRg st="2" end="2"/>
                                            </p:txEl>
                                          </p:spTgt>
                                        </p:tgtEl>
                                        <p:attrNameLst>
                                          <p:attrName>style.visibility</p:attrName>
                                        </p:attrNameLst>
                                      </p:cBhvr>
                                      <p:to>
                                        <p:strVal val="visible"/>
                                      </p:to>
                                    </p:set>
                                    <p:anim calcmode="lin" valueType="num">
                                      <p:cBhvr additive="base">
                                        <p:cTn id="19" dur="500" fill="hold"/>
                                        <p:tgtEl>
                                          <p:spTgt spid="2867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67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8676">
                                            <p:txEl>
                                              <p:pRg st="3" end="3"/>
                                            </p:txEl>
                                          </p:spTgt>
                                        </p:tgtEl>
                                        <p:attrNameLst>
                                          <p:attrName>style.visibility</p:attrName>
                                        </p:attrNameLst>
                                      </p:cBhvr>
                                      <p:to>
                                        <p:strVal val="visible"/>
                                      </p:to>
                                    </p:set>
                                    <p:anim calcmode="lin" valueType="num">
                                      <p:cBhvr additive="base">
                                        <p:cTn id="25" dur="500" fill="hold"/>
                                        <p:tgtEl>
                                          <p:spTgt spid="2867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867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8677"/>
                                        </p:tgtEl>
                                        <p:attrNameLst>
                                          <p:attrName>style.visibility</p:attrName>
                                        </p:attrNameLst>
                                      </p:cBhvr>
                                      <p:to>
                                        <p:strVal val="visible"/>
                                      </p:to>
                                    </p:set>
                                    <p:anim calcmode="lin" valueType="num">
                                      <p:cBhvr additive="base">
                                        <p:cTn id="31" dur="500" fill="hold"/>
                                        <p:tgtEl>
                                          <p:spTgt spid="28677"/>
                                        </p:tgtEl>
                                        <p:attrNameLst>
                                          <p:attrName>ppt_x</p:attrName>
                                        </p:attrNameLst>
                                      </p:cBhvr>
                                      <p:tavLst>
                                        <p:tav tm="0">
                                          <p:val>
                                            <p:strVal val="#ppt_x"/>
                                          </p:val>
                                        </p:tav>
                                        <p:tav tm="100000">
                                          <p:val>
                                            <p:strVal val="#ppt_x"/>
                                          </p:val>
                                        </p:tav>
                                      </p:tavLst>
                                    </p:anim>
                                    <p:anim calcmode="lin" valueType="num">
                                      <p:cBhvr additive="base">
                                        <p:cTn id="32" dur="500" fill="hold"/>
                                        <p:tgtEl>
                                          <p:spTgt spid="286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endParaRPr lang="zh-CN" altLang="en-US" dirty="0"/>
          </a:p>
        </p:txBody>
      </p:sp>
      <p:sp>
        <p:nvSpPr>
          <p:cNvPr id="5" name="内容占位符 4"/>
          <p:cNvSpPr>
            <a:spLocks noGrp="1"/>
          </p:cNvSpPr>
          <p:nvPr>
            <p:ph idx="1"/>
          </p:nvPr>
        </p:nvSpPr>
        <p:spPr/>
        <p:txBody>
          <a:bodyPr/>
          <a:lstStyle/>
          <a:p>
            <a:r>
              <a:rPr lang="zh-CN" altLang="en-US" dirty="0"/>
              <a:t>隐写系统</a:t>
            </a:r>
            <a:endParaRPr lang="zh-CN" altLang="en-US" dirty="0"/>
          </a:p>
          <a:p>
            <a:r>
              <a:rPr lang="zh-CN" altLang="en-US" dirty="0"/>
              <a:t>隐写系统分类</a:t>
            </a:r>
            <a:endParaRPr lang="zh-CN" altLang="en-US" dirty="0"/>
          </a:p>
          <a:p>
            <a:r>
              <a:rPr lang="zh-CN" altLang="en-US" dirty="0"/>
              <a:t>隐写算法性能指标</a:t>
            </a:r>
            <a:endParaRPr lang="zh-CN" altLang="en-US" dirty="0"/>
          </a:p>
          <a:p>
            <a:r>
              <a:rPr lang="zh-CN" altLang="en-US" b="1" i="1" u="sng" dirty="0">
                <a:effectLst>
                  <a:outerShdw blurRad="38100" dist="38100" dir="2700000" algn="tl">
                    <a:srgbClr val="000000">
                      <a:alpha val="43137"/>
                    </a:srgbClr>
                  </a:outerShdw>
                </a:effectLst>
              </a:rPr>
              <a:t>隐写系统的攻击方法</a:t>
            </a:r>
            <a:endParaRPr lang="zh-CN" altLang="en-US" b="1" i="1" u="sng" dirty="0">
              <a:effectLst>
                <a:outerShdw blurRad="38100" dist="38100" dir="2700000" algn="tl">
                  <a:srgbClr val="000000">
                    <a:alpha val="43137"/>
                  </a:srgbClr>
                </a:outerShdw>
              </a:effectLst>
            </a:endParaRPr>
          </a:p>
        </p:txBody>
      </p:sp>
      <p:sp>
        <p:nvSpPr>
          <p:cNvPr id="4" name="灯片编号占位符 3"/>
          <p:cNvSpPr>
            <a:spLocks noGrp="1"/>
          </p:cNvSpPr>
          <p:nvPr>
            <p:ph type="sldNum" sz="quarter" idx="12"/>
          </p:nvPr>
        </p:nvSpPr>
        <p:spPr/>
        <p:txBody>
          <a:bodyPr/>
          <a:lstStyle/>
          <a:p>
            <a:pPr>
              <a:defRPr/>
            </a:pPr>
            <a:fld id="{1A4EF384-3CBD-4607-BDAC-1C896A6B12A4}" type="slidenum">
              <a:rPr lang="zh-CN" altLang="en-US" smtClean="0"/>
            </a:fld>
            <a:endParaRPr lang="en-US" altLang="zh-CN"/>
          </a:p>
        </p:txBody>
      </p:sp>
      <p:sp>
        <p:nvSpPr>
          <p:cNvPr id="3" name="日期占位符 2"/>
          <p:cNvSpPr>
            <a:spLocks noGrp="1"/>
          </p:cNvSpPr>
          <p:nvPr>
            <p:ph type="dt" sz="half" idx="10"/>
          </p:nvPr>
        </p:nvSpPr>
        <p:spPr/>
        <p:txBody>
          <a:bodyPr/>
          <a:lstStyle/>
          <a:p>
            <a:pPr>
              <a:defRPr/>
            </a:pPr>
            <a:fld id="{2A2CA13E-03B7-42EE-9C51-3D21B8C48EC2}" type="datetime1">
              <a:rPr lang="zh-CN" altLang="en-US" smtClean="0"/>
            </a:fld>
            <a:endParaRPr lang="en-US" altLang="zh-CN"/>
          </a:p>
        </p:txBody>
      </p:sp>
      <p:sp>
        <p:nvSpPr>
          <p:cNvPr id="6" name="页脚占位符 5"/>
          <p:cNvSpPr>
            <a:spLocks noGrp="1"/>
          </p:cNvSpPr>
          <p:nvPr>
            <p:ph type="ftr" sz="quarter" idx="11"/>
          </p:nvPr>
        </p:nvSpPr>
        <p:spPr/>
        <p:txBody>
          <a:bodyPr/>
          <a:lstStyle/>
          <a:p>
            <a:pPr>
              <a:defRPr/>
            </a:pPr>
            <a:r>
              <a:rPr lang="zh-CN" altLang="en-US"/>
              <a:t>信息隐藏与数字水印，理论与技术</a:t>
            </a:r>
            <a:endParaRPr lang="en-US" altLang="zh-CN"/>
          </a:p>
        </p:txBody>
      </p:sp>
    </p:spTree>
  </p:cSld>
  <p:clrMapOvr>
    <a:masterClrMapping/>
  </p:clrMapOvr>
  <p:transition>
    <p:dissolv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9CCE69A4-07F8-4989-A72E-2C270E6A6E6F}" type="slidenum">
              <a:rPr kumimoji="0" lang="zh-CN" altLang="en-US" sz="1400" smtClean="0"/>
            </a:fld>
            <a:endParaRPr kumimoji="0" lang="en-US" altLang="zh-CN" sz="1400"/>
          </a:p>
        </p:txBody>
      </p:sp>
      <p:sp>
        <p:nvSpPr>
          <p:cNvPr id="24579" name="Rectangle 2"/>
          <p:cNvSpPr>
            <a:spLocks noGrp="1" noChangeArrowheads="1"/>
          </p:cNvSpPr>
          <p:nvPr>
            <p:ph type="title"/>
          </p:nvPr>
        </p:nvSpPr>
        <p:spPr/>
        <p:txBody>
          <a:bodyPr/>
          <a:lstStyle/>
          <a:p>
            <a:pPr eaLnBrk="1" hangingPunct="1"/>
            <a:r>
              <a:rPr lang="zh-CN" altLang="en-US" dirty="0"/>
              <a:t>隐写系统的攻击方法</a:t>
            </a:r>
            <a:endParaRPr lang="zh-CN" altLang="en-US" dirty="0"/>
          </a:p>
        </p:txBody>
      </p:sp>
      <p:sp>
        <p:nvSpPr>
          <p:cNvPr id="24580" name="Rectangle 3"/>
          <p:cNvSpPr>
            <a:spLocks noGrp="1" noChangeArrowheads="1"/>
          </p:cNvSpPr>
          <p:nvPr>
            <p:ph idx="1"/>
          </p:nvPr>
        </p:nvSpPr>
        <p:spPr/>
        <p:txBody>
          <a:bodyPr/>
          <a:lstStyle/>
          <a:p>
            <a:pPr eaLnBrk="1" hangingPunct="1"/>
            <a:r>
              <a:rPr lang="zh-CN" altLang="en-US" dirty="0"/>
              <a:t>被动攻击</a:t>
            </a:r>
            <a:endParaRPr lang="zh-CN" altLang="en-US" dirty="0"/>
          </a:p>
          <a:p>
            <a:pPr lvl="1" eaLnBrk="1" hangingPunct="1"/>
            <a:r>
              <a:rPr lang="zh-CN" altLang="en-US" dirty="0">
                <a:latin typeface="宋体" panose="02010600030101010101" pitchFamily="2" charset="-122"/>
              </a:rPr>
              <a:t>监视和破译隐藏的秘密信息</a:t>
            </a:r>
            <a:r>
              <a:rPr lang="zh-CN" altLang="en-US" dirty="0"/>
              <a:t> </a:t>
            </a:r>
            <a:endParaRPr lang="zh-CN" altLang="en-US" dirty="0"/>
          </a:p>
          <a:p>
            <a:pPr eaLnBrk="1" hangingPunct="1"/>
            <a:r>
              <a:rPr lang="zh-CN" altLang="en-US" dirty="0"/>
              <a:t>主动攻击</a:t>
            </a:r>
            <a:endParaRPr lang="zh-CN" altLang="en-US" dirty="0"/>
          </a:p>
          <a:p>
            <a:pPr lvl="1" eaLnBrk="1" hangingPunct="1"/>
            <a:r>
              <a:rPr lang="zh-CN" altLang="en-US" dirty="0">
                <a:latin typeface="宋体" panose="02010600030101010101" pitchFamily="2" charset="-122"/>
              </a:rPr>
              <a:t>破坏隐藏的秘密信息</a:t>
            </a:r>
            <a:endParaRPr lang="zh-CN" altLang="en-US" dirty="0">
              <a:latin typeface="宋体" panose="02010600030101010101" pitchFamily="2" charset="-122"/>
            </a:endParaRPr>
          </a:p>
          <a:p>
            <a:pPr lvl="1" eaLnBrk="1" hangingPunct="1"/>
            <a:r>
              <a:rPr lang="zh-CN" altLang="en-US" dirty="0">
                <a:latin typeface="宋体" panose="02010600030101010101" pitchFamily="2" charset="-122"/>
                <a:cs typeface="Times New Roman" panose="02020603050405020304" pitchFamily="18" charset="0"/>
              </a:rPr>
              <a:t>篡改秘密信息</a:t>
            </a:r>
            <a:r>
              <a:rPr lang="zh-CN" altLang="en-US" dirty="0">
                <a:latin typeface="宋体" panose="02010600030101010101" pitchFamily="2" charset="-122"/>
              </a:rPr>
              <a:t> </a:t>
            </a:r>
            <a:endParaRPr lang="zh-CN" altLang="en-US" dirty="0">
              <a:latin typeface="宋体" panose="02010600030101010101" pitchFamily="2" charset="-122"/>
            </a:endParaRPr>
          </a:p>
          <a:p>
            <a:pPr eaLnBrk="1" hangingPunct="1"/>
            <a:r>
              <a:rPr lang="zh-CN" altLang="en-US" dirty="0">
                <a:latin typeface="宋体" panose="02010600030101010101" pitchFamily="2" charset="-122"/>
              </a:rPr>
              <a:t>非恶意修改</a:t>
            </a:r>
            <a:endParaRPr lang="zh-CN" altLang="en-US" dirty="0">
              <a:latin typeface="宋体" panose="02010600030101010101" pitchFamily="2" charset="-122"/>
            </a:endParaRPr>
          </a:p>
          <a:p>
            <a:pPr lvl="1" eaLnBrk="1" hangingPunct="1"/>
            <a:r>
              <a:rPr lang="zh-CN" altLang="en-US" dirty="0">
                <a:latin typeface="宋体" panose="02010600030101010101" pitchFamily="2" charset="-122"/>
                <a:cs typeface="Times New Roman" panose="02020603050405020304" pitchFamily="18" charset="0"/>
              </a:rPr>
              <a:t>压缩编码</a:t>
            </a:r>
            <a:r>
              <a:rPr lang="zh-CN" altLang="en-US" dirty="0">
                <a:latin typeface="宋体" panose="02010600030101010101" pitchFamily="2" charset="-122"/>
              </a:rPr>
              <a:t>，信号处理技术，格式转换，等</a:t>
            </a:r>
            <a:endParaRPr lang="en-US" altLang="zh-CN" dirty="0">
              <a:latin typeface="宋体" panose="02010600030101010101" pitchFamily="2" charset="-122"/>
            </a:endParaRPr>
          </a:p>
        </p:txBody>
      </p:sp>
      <p:sp>
        <p:nvSpPr>
          <p:cNvPr id="2" name="日期占位符 1"/>
          <p:cNvSpPr>
            <a:spLocks noGrp="1"/>
          </p:cNvSpPr>
          <p:nvPr>
            <p:ph type="dt" sz="half" idx="10"/>
          </p:nvPr>
        </p:nvSpPr>
        <p:spPr/>
        <p:txBody>
          <a:bodyPr/>
          <a:lstStyle/>
          <a:p>
            <a:pPr>
              <a:defRPr/>
            </a:pPr>
            <a:fld id="{C80CFCC0-E4A9-4A6A-964D-C007C10700B2}" type="datetime1">
              <a:rPr lang="zh-CN" altLang="en-US" smtClean="0"/>
            </a:fld>
            <a:endParaRPr lang="en-US" altLang="zh-CN"/>
          </a:p>
        </p:txBody>
      </p:sp>
      <p:sp>
        <p:nvSpPr>
          <p:cNvPr id="3" name="页脚占位符 2"/>
          <p:cNvSpPr>
            <a:spLocks noGrp="1"/>
          </p:cNvSpPr>
          <p:nvPr>
            <p:ph type="ftr" sz="quarter" idx="11"/>
          </p:nvPr>
        </p:nvSpPr>
        <p:spPr/>
        <p:txBody>
          <a:bodyPr/>
          <a:lstStyle/>
          <a:p>
            <a:pPr>
              <a:defRPr/>
            </a:pPr>
            <a:r>
              <a:rPr lang="zh-CN" altLang="en-US"/>
              <a:t>信息隐藏与数字水印，理论与技术</a:t>
            </a:r>
            <a:endParaRPr lang="en-US" altLang="zh-CN"/>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580">
                                            <p:txEl>
                                              <p:pRg st="0" end="0"/>
                                            </p:txEl>
                                          </p:spTgt>
                                        </p:tgtEl>
                                        <p:attrNameLst>
                                          <p:attrName>style.visibility</p:attrName>
                                        </p:attrNameLst>
                                      </p:cBhvr>
                                      <p:to>
                                        <p:strVal val="visible"/>
                                      </p:to>
                                    </p:set>
                                    <p:anim calcmode="lin" valueType="num">
                                      <p:cBhvr additive="base">
                                        <p:cTn id="7" dur="500" fill="hold"/>
                                        <p:tgtEl>
                                          <p:spTgt spid="2458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8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580">
                                            <p:txEl>
                                              <p:pRg st="1" end="1"/>
                                            </p:txEl>
                                          </p:spTgt>
                                        </p:tgtEl>
                                        <p:attrNameLst>
                                          <p:attrName>style.visibility</p:attrName>
                                        </p:attrNameLst>
                                      </p:cBhvr>
                                      <p:to>
                                        <p:strVal val="visible"/>
                                      </p:to>
                                    </p:set>
                                    <p:anim calcmode="lin" valueType="num">
                                      <p:cBhvr additive="base">
                                        <p:cTn id="13" dur="500" fill="hold"/>
                                        <p:tgtEl>
                                          <p:spTgt spid="2458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58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580">
                                            <p:txEl>
                                              <p:pRg st="2" end="2"/>
                                            </p:txEl>
                                          </p:spTgt>
                                        </p:tgtEl>
                                        <p:attrNameLst>
                                          <p:attrName>style.visibility</p:attrName>
                                        </p:attrNameLst>
                                      </p:cBhvr>
                                      <p:to>
                                        <p:strVal val="visible"/>
                                      </p:to>
                                    </p:set>
                                    <p:anim calcmode="lin" valueType="num">
                                      <p:cBhvr additive="base">
                                        <p:cTn id="19" dur="500" fill="hold"/>
                                        <p:tgtEl>
                                          <p:spTgt spid="2458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58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4580">
                                            <p:txEl>
                                              <p:pRg st="3" end="3"/>
                                            </p:txEl>
                                          </p:spTgt>
                                        </p:tgtEl>
                                        <p:attrNameLst>
                                          <p:attrName>style.visibility</p:attrName>
                                        </p:attrNameLst>
                                      </p:cBhvr>
                                      <p:to>
                                        <p:strVal val="visible"/>
                                      </p:to>
                                    </p:set>
                                    <p:anim calcmode="lin" valueType="num">
                                      <p:cBhvr additive="base">
                                        <p:cTn id="25" dur="500" fill="hold"/>
                                        <p:tgtEl>
                                          <p:spTgt spid="2458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458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4580">
                                            <p:txEl>
                                              <p:pRg st="4" end="4"/>
                                            </p:txEl>
                                          </p:spTgt>
                                        </p:tgtEl>
                                        <p:attrNameLst>
                                          <p:attrName>style.visibility</p:attrName>
                                        </p:attrNameLst>
                                      </p:cBhvr>
                                      <p:to>
                                        <p:strVal val="visible"/>
                                      </p:to>
                                    </p:set>
                                    <p:anim calcmode="lin" valueType="num">
                                      <p:cBhvr additive="base">
                                        <p:cTn id="31" dur="500" fill="hold"/>
                                        <p:tgtEl>
                                          <p:spTgt spid="2458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458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4580">
                                            <p:txEl>
                                              <p:pRg st="5" end="5"/>
                                            </p:txEl>
                                          </p:spTgt>
                                        </p:tgtEl>
                                        <p:attrNameLst>
                                          <p:attrName>style.visibility</p:attrName>
                                        </p:attrNameLst>
                                      </p:cBhvr>
                                      <p:to>
                                        <p:strVal val="visible"/>
                                      </p:to>
                                    </p:set>
                                    <p:anim calcmode="lin" valueType="num">
                                      <p:cBhvr additive="base">
                                        <p:cTn id="37" dur="500" fill="hold"/>
                                        <p:tgtEl>
                                          <p:spTgt spid="24580">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458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4580">
                                            <p:txEl>
                                              <p:pRg st="6" end="6"/>
                                            </p:txEl>
                                          </p:spTgt>
                                        </p:tgtEl>
                                        <p:attrNameLst>
                                          <p:attrName>style.visibility</p:attrName>
                                        </p:attrNameLst>
                                      </p:cBhvr>
                                      <p:to>
                                        <p:strVal val="visible"/>
                                      </p:to>
                                    </p:set>
                                    <p:anim calcmode="lin" valueType="num">
                                      <p:cBhvr additive="base">
                                        <p:cTn id="43" dur="500" fill="hold"/>
                                        <p:tgtEl>
                                          <p:spTgt spid="24580">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4580">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A7BFA8B4-C654-4117-B5EE-5C504928A9C7}" type="slidenum">
              <a:rPr kumimoji="0" lang="zh-CN" altLang="en-US" sz="1400" smtClean="0"/>
            </a:fld>
            <a:endParaRPr kumimoji="0" lang="en-US" altLang="zh-CN" sz="1400"/>
          </a:p>
        </p:txBody>
      </p:sp>
      <p:sp>
        <p:nvSpPr>
          <p:cNvPr id="36867" name="Rectangle 2"/>
          <p:cNvSpPr>
            <a:spLocks noGrp="1" noChangeArrowheads="1"/>
          </p:cNvSpPr>
          <p:nvPr>
            <p:ph type="title"/>
          </p:nvPr>
        </p:nvSpPr>
        <p:spPr/>
        <p:txBody>
          <a:bodyPr/>
          <a:lstStyle/>
          <a:p>
            <a:pPr eaLnBrk="1" hangingPunct="1"/>
            <a:r>
              <a:rPr lang="zh-CN" altLang="en-US" dirty="0"/>
              <a:t>隐写术的应用</a:t>
            </a:r>
            <a:endParaRPr lang="zh-CN" altLang="en-US" dirty="0"/>
          </a:p>
        </p:txBody>
      </p:sp>
      <p:sp>
        <p:nvSpPr>
          <p:cNvPr id="36868" name="Rectangle 3"/>
          <p:cNvSpPr>
            <a:spLocks noGrp="1" noChangeArrowheads="1"/>
          </p:cNvSpPr>
          <p:nvPr>
            <p:ph idx="1"/>
          </p:nvPr>
        </p:nvSpPr>
        <p:spPr/>
        <p:txBody>
          <a:bodyPr/>
          <a:lstStyle/>
          <a:p>
            <a:pPr eaLnBrk="1" hangingPunct="1"/>
            <a:r>
              <a:rPr lang="zh-CN" altLang="en-US" dirty="0"/>
              <a:t>军事和情报部门</a:t>
            </a:r>
            <a:endParaRPr lang="zh-CN" altLang="en-US" dirty="0"/>
          </a:p>
          <a:p>
            <a:pPr lvl="1" eaLnBrk="1" hangingPunct="1"/>
            <a:r>
              <a:rPr lang="zh-CN" altLang="en-US" dirty="0">
                <a:latin typeface="宋体" panose="02010600030101010101" pitchFamily="2" charset="-122"/>
              </a:rPr>
              <a:t>现代化战争的胜负，越来越取决于对信息的掌握和控制权</a:t>
            </a:r>
            <a:r>
              <a:rPr lang="en-US" altLang="zh-CN" dirty="0">
                <a:latin typeface="宋体" panose="02010600030101010101" pitchFamily="2" charset="-122"/>
              </a:rPr>
              <a:t>.</a:t>
            </a:r>
            <a:r>
              <a:rPr lang="zh-CN" altLang="en-US" dirty="0"/>
              <a:t> </a:t>
            </a:r>
            <a:endParaRPr lang="zh-CN" altLang="en-US" dirty="0"/>
          </a:p>
          <a:p>
            <a:pPr lvl="1" eaLnBrk="1" hangingPunct="1"/>
            <a:r>
              <a:rPr lang="zh-CN" altLang="en-US" dirty="0">
                <a:latin typeface="宋体" panose="02010600030101010101" pitchFamily="2" charset="-122"/>
              </a:rPr>
              <a:t>军事通信中通常使用诸如扩展频谱调制或流星散射传输的技术使得信号很难被敌方检测到或破坏掉</a:t>
            </a:r>
            <a:r>
              <a:rPr lang="zh-CN" altLang="en-US" dirty="0"/>
              <a:t> </a:t>
            </a:r>
            <a:r>
              <a:rPr lang="en-US" altLang="zh-CN" dirty="0"/>
              <a:t>.</a:t>
            </a:r>
            <a:endParaRPr lang="zh-CN" altLang="en-US" dirty="0"/>
          </a:p>
          <a:p>
            <a:pPr lvl="1" eaLnBrk="1" hangingPunct="1"/>
            <a:r>
              <a:rPr lang="zh-CN" altLang="en-US" dirty="0">
                <a:latin typeface="宋体" panose="02010600030101010101" pitchFamily="2" charset="-122"/>
              </a:rPr>
              <a:t>伪装式隐蔽通信正是可以达到不被敌方检测和破坏的目的</a:t>
            </a:r>
            <a:r>
              <a:rPr lang="en-US" altLang="zh-CN" dirty="0">
                <a:latin typeface="宋体" panose="02010600030101010101" pitchFamily="2" charset="-122"/>
              </a:rPr>
              <a:t>.</a:t>
            </a:r>
            <a:r>
              <a:rPr lang="zh-CN" altLang="en-US" dirty="0"/>
              <a:t> </a:t>
            </a:r>
            <a:endParaRPr lang="zh-CN" altLang="en-US" dirty="0"/>
          </a:p>
        </p:txBody>
      </p:sp>
      <p:sp>
        <p:nvSpPr>
          <p:cNvPr id="2" name="日期占位符 1"/>
          <p:cNvSpPr>
            <a:spLocks noGrp="1"/>
          </p:cNvSpPr>
          <p:nvPr>
            <p:ph type="dt" sz="half" idx="10"/>
          </p:nvPr>
        </p:nvSpPr>
        <p:spPr/>
        <p:txBody>
          <a:bodyPr/>
          <a:lstStyle/>
          <a:p>
            <a:pPr>
              <a:defRPr/>
            </a:pPr>
            <a:fld id="{A1FCD801-23CB-48A1-8E31-423423850500}" type="datetime1">
              <a:rPr lang="zh-CN" altLang="en-US" smtClean="0"/>
            </a:fld>
            <a:endParaRPr lang="en-US" altLang="zh-CN"/>
          </a:p>
        </p:txBody>
      </p:sp>
      <p:sp>
        <p:nvSpPr>
          <p:cNvPr id="3" name="页脚占位符 2"/>
          <p:cNvSpPr>
            <a:spLocks noGrp="1"/>
          </p:cNvSpPr>
          <p:nvPr>
            <p:ph type="ftr" sz="quarter" idx="11"/>
          </p:nvPr>
        </p:nvSpPr>
        <p:spPr/>
        <p:txBody>
          <a:bodyPr/>
          <a:lstStyle/>
          <a:p>
            <a:pPr>
              <a:defRPr/>
            </a:pPr>
            <a:r>
              <a:rPr lang="zh-CN" altLang="en-US"/>
              <a:t>信息隐藏与数字水印，理论与技术</a:t>
            </a:r>
            <a:endParaRPr lang="en-US" altLang="zh-CN"/>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868">
                                            <p:txEl>
                                              <p:pRg st="0" end="0"/>
                                            </p:txEl>
                                          </p:spTgt>
                                        </p:tgtEl>
                                        <p:attrNameLst>
                                          <p:attrName>style.visibility</p:attrName>
                                        </p:attrNameLst>
                                      </p:cBhvr>
                                      <p:to>
                                        <p:strVal val="visible"/>
                                      </p:to>
                                    </p:set>
                                    <p:anim calcmode="lin" valueType="num">
                                      <p:cBhvr additive="base">
                                        <p:cTn id="7" dur="500" fill="hold"/>
                                        <p:tgtEl>
                                          <p:spTgt spid="3686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6868">
                                            <p:txEl>
                                              <p:pRg st="1" end="1"/>
                                            </p:txEl>
                                          </p:spTgt>
                                        </p:tgtEl>
                                        <p:attrNameLst>
                                          <p:attrName>style.visibility</p:attrName>
                                        </p:attrNameLst>
                                      </p:cBhvr>
                                      <p:to>
                                        <p:strVal val="visible"/>
                                      </p:to>
                                    </p:set>
                                    <p:anim calcmode="lin" valueType="num">
                                      <p:cBhvr additive="base">
                                        <p:cTn id="13" dur="500" fill="hold"/>
                                        <p:tgtEl>
                                          <p:spTgt spid="3686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86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6868">
                                            <p:txEl>
                                              <p:pRg st="2" end="2"/>
                                            </p:txEl>
                                          </p:spTgt>
                                        </p:tgtEl>
                                        <p:attrNameLst>
                                          <p:attrName>style.visibility</p:attrName>
                                        </p:attrNameLst>
                                      </p:cBhvr>
                                      <p:to>
                                        <p:strVal val="visible"/>
                                      </p:to>
                                    </p:set>
                                    <p:anim calcmode="lin" valueType="num">
                                      <p:cBhvr additive="base">
                                        <p:cTn id="19" dur="500" fill="hold"/>
                                        <p:tgtEl>
                                          <p:spTgt spid="3686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86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6868">
                                            <p:txEl>
                                              <p:pRg st="3" end="3"/>
                                            </p:txEl>
                                          </p:spTgt>
                                        </p:tgtEl>
                                        <p:attrNameLst>
                                          <p:attrName>style.visibility</p:attrName>
                                        </p:attrNameLst>
                                      </p:cBhvr>
                                      <p:to>
                                        <p:strVal val="visible"/>
                                      </p:to>
                                    </p:set>
                                    <p:anim calcmode="lin" valueType="num">
                                      <p:cBhvr additive="base">
                                        <p:cTn id="25" dur="500" fill="hold"/>
                                        <p:tgtEl>
                                          <p:spTgt spid="3686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686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D18D21CF-457D-46FF-A6BC-8E5D7B93A13F}" type="slidenum">
              <a:rPr kumimoji="0" lang="zh-CN" altLang="en-US" sz="1400" smtClean="0"/>
            </a:fld>
            <a:endParaRPr kumimoji="0" lang="en-US" altLang="zh-CN" sz="1400"/>
          </a:p>
        </p:txBody>
      </p:sp>
      <p:sp>
        <p:nvSpPr>
          <p:cNvPr id="37891" name="Rectangle 2"/>
          <p:cNvSpPr>
            <a:spLocks noGrp="1" noChangeArrowheads="1"/>
          </p:cNvSpPr>
          <p:nvPr>
            <p:ph type="title"/>
          </p:nvPr>
        </p:nvSpPr>
        <p:spPr/>
        <p:txBody>
          <a:bodyPr/>
          <a:lstStyle/>
          <a:p>
            <a:pPr eaLnBrk="1" hangingPunct="1"/>
            <a:r>
              <a:rPr lang="zh-CN" altLang="en-US" dirty="0"/>
              <a:t>隐写术的应用</a:t>
            </a:r>
            <a:endParaRPr lang="zh-CN" altLang="en-US" dirty="0"/>
          </a:p>
        </p:txBody>
      </p:sp>
      <p:sp>
        <p:nvSpPr>
          <p:cNvPr id="37892" name="Rectangle 3"/>
          <p:cNvSpPr>
            <a:spLocks noGrp="1" noChangeArrowheads="1"/>
          </p:cNvSpPr>
          <p:nvPr>
            <p:ph idx="1"/>
          </p:nvPr>
        </p:nvSpPr>
        <p:spPr/>
        <p:txBody>
          <a:bodyPr/>
          <a:lstStyle/>
          <a:p>
            <a:pPr eaLnBrk="1" hangingPunct="1">
              <a:lnSpc>
                <a:spcPct val="90000"/>
              </a:lnSpc>
            </a:pPr>
            <a:r>
              <a:rPr lang="zh-CN" altLang="en-US" dirty="0"/>
              <a:t>需要匿名的场合</a:t>
            </a:r>
            <a:endParaRPr lang="zh-CN" altLang="en-US" dirty="0"/>
          </a:p>
          <a:p>
            <a:pPr lvl="1" eaLnBrk="1" hangingPunct="1">
              <a:lnSpc>
                <a:spcPct val="90000"/>
              </a:lnSpc>
            </a:pPr>
            <a:r>
              <a:rPr lang="zh-CN" altLang="en-US" dirty="0">
                <a:latin typeface="宋体" panose="02010600030101010101" pitchFamily="2" charset="-122"/>
              </a:rPr>
              <a:t>包括很多合法的行为，如公平的在线选举、个人隐私的安全传递、保护在线自由发言、使用电子现金等</a:t>
            </a:r>
            <a:r>
              <a:rPr lang="zh-CN" altLang="en-US" dirty="0"/>
              <a:t> 。</a:t>
            </a:r>
            <a:endParaRPr lang="zh-CN" altLang="en-US" dirty="0"/>
          </a:p>
          <a:p>
            <a:pPr lvl="1" eaLnBrk="1" hangingPunct="1">
              <a:lnSpc>
                <a:spcPct val="90000"/>
              </a:lnSpc>
            </a:pPr>
            <a:r>
              <a:rPr lang="zh-CN" altLang="en-US" dirty="0"/>
              <a:t>非法的行为，如</a:t>
            </a:r>
            <a:r>
              <a:rPr lang="zh-CN" altLang="en-US" dirty="0">
                <a:latin typeface="宋体" panose="02010600030101010101" pitchFamily="2" charset="-122"/>
              </a:rPr>
              <a:t>诽谤、敲诈勒索以及假冒的商业购买行为</a:t>
            </a:r>
            <a:r>
              <a:rPr lang="zh-CN" altLang="en-US" dirty="0"/>
              <a:t> 。</a:t>
            </a:r>
            <a:endParaRPr lang="zh-CN" altLang="en-US" dirty="0"/>
          </a:p>
          <a:p>
            <a:pPr lvl="1" eaLnBrk="1" hangingPunct="1">
              <a:lnSpc>
                <a:spcPct val="90000"/>
              </a:lnSpc>
            </a:pPr>
            <a:r>
              <a:rPr lang="zh-CN" altLang="en-US" dirty="0">
                <a:latin typeface="宋体" panose="02010600030101010101" pitchFamily="2" charset="-122"/>
              </a:rPr>
              <a:t>在隐写术技术的应用中，使用者的伦理道德水平并不是很清楚，所以提供隐写术技术时需要仔细考虑并尽量避免可能的滥用</a:t>
            </a:r>
            <a:r>
              <a:rPr lang="zh-CN" altLang="en-US" dirty="0"/>
              <a:t> 。</a:t>
            </a:r>
            <a:endParaRPr lang="zh-CN" altLang="en-US" dirty="0"/>
          </a:p>
        </p:txBody>
      </p:sp>
      <p:sp>
        <p:nvSpPr>
          <p:cNvPr id="2" name="日期占位符 1"/>
          <p:cNvSpPr>
            <a:spLocks noGrp="1"/>
          </p:cNvSpPr>
          <p:nvPr>
            <p:ph type="dt" sz="half" idx="10"/>
          </p:nvPr>
        </p:nvSpPr>
        <p:spPr/>
        <p:txBody>
          <a:bodyPr/>
          <a:lstStyle/>
          <a:p>
            <a:pPr>
              <a:defRPr/>
            </a:pPr>
            <a:fld id="{718E1206-9DB8-48B4-A03F-2060C45A3C9E}" type="datetime1">
              <a:rPr lang="zh-CN" altLang="en-US" smtClean="0"/>
            </a:fld>
            <a:endParaRPr lang="en-US" altLang="zh-CN"/>
          </a:p>
        </p:txBody>
      </p:sp>
      <p:sp>
        <p:nvSpPr>
          <p:cNvPr id="3" name="页脚占位符 2"/>
          <p:cNvSpPr>
            <a:spLocks noGrp="1"/>
          </p:cNvSpPr>
          <p:nvPr>
            <p:ph type="ftr" sz="quarter" idx="11"/>
          </p:nvPr>
        </p:nvSpPr>
        <p:spPr/>
        <p:txBody>
          <a:bodyPr/>
          <a:lstStyle/>
          <a:p>
            <a:pPr>
              <a:defRPr/>
            </a:pPr>
            <a:r>
              <a:rPr lang="zh-CN" altLang="en-US"/>
              <a:t>信息隐藏与数字水印，理论与技术</a:t>
            </a:r>
            <a:endParaRPr lang="en-US" altLang="zh-CN"/>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892">
                                            <p:txEl>
                                              <p:pRg st="0" end="0"/>
                                            </p:txEl>
                                          </p:spTgt>
                                        </p:tgtEl>
                                        <p:attrNameLst>
                                          <p:attrName>style.visibility</p:attrName>
                                        </p:attrNameLst>
                                      </p:cBhvr>
                                      <p:to>
                                        <p:strVal val="visible"/>
                                      </p:to>
                                    </p:set>
                                    <p:anim calcmode="lin" valueType="num">
                                      <p:cBhvr additive="base">
                                        <p:cTn id="7" dur="500" fill="hold"/>
                                        <p:tgtEl>
                                          <p:spTgt spid="3789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89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7892">
                                            <p:txEl>
                                              <p:pRg st="1" end="1"/>
                                            </p:txEl>
                                          </p:spTgt>
                                        </p:tgtEl>
                                        <p:attrNameLst>
                                          <p:attrName>style.visibility</p:attrName>
                                        </p:attrNameLst>
                                      </p:cBhvr>
                                      <p:to>
                                        <p:strVal val="visible"/>
                                      </p:to>
                                    </p:set>
                                    <p:anim calcmode="lin" valueType="num">
                                      <p:cBhvr additive="base">
                                        <p:cTn id="13" dur="500" fill="hold"/>
                                        <p:tgtEl>
                                          <p:spTgt spid="3789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789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7892">
                                            <p:txEl>
                                              <p:pRg st="2" end="2"/>
                                            </p:txEl>
                                          </p:spTgt>
                                        </p:tgtEl>
                                        <p:attrNameLst>
                                          <p:attrName>style.visibility</p:attrName>
                                        </p:attrNameLst>
                                      </p:cBhvr>
                                      <p:to>
                                        <p:strVal val="visible"/>
                                      </p:to>
                                    </p:set>
                                    <p:anim calcmode="lin" valueType="num">
                                      <p:cBhvr additive="base">
                                        <p:cTn id="19" dur="500" fill="hold"/>
                                        <p:tgtEl>
                                          <p:spTgt spid="3789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789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7892">
                                            <p:txEl>
                                              <p:pRg st="3" end="3"/>
                                            </p:txEl>
                                          </p:spTgt>
                                        </p:tgtEl>
                                        <p:attrNameLst>
                                          <p:attrName>style.visibility</p:attrName>
                                        </p:attrNameLst>
                                      </p:cBhvr>
                                      <p:to>
                                        <p:strVal val="visible"/>
                                      </p:to>
                                    </p:set>
                                    <p:anim calcmode="lin" valueType="num">
                                      <p:cBhvr additive="base">
                                        <p:cTn id="25" dur="500" fill="hold"/>
                                        <p:tgtEl>
                                          <p:spTgt spid="3789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789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endParaRPr lang="zh-CN" altLang="en-US" dirty="0"/>
          </a:p>
        </p:txBody>
      </p:sp>
      <p:sp>
        <p:nvSpPr>
          <p:cNvPr id="5" name="内容占位符 4"/>
          <p:cNvSpPr>
            <a:spLocks noGrp="1"/>
          </p:cNvSpPr>
          <p:nvPr>
            <p:ph idx="1"/>
          </p:nvPr>
        </p:nvSpPr>
        <p:spPr/>
        <p:txBody>
          <a:bodyPr/>
          <a:lstStyle/>
          <a:p>
            <a:r>
              <a:rPr lang="zh-CN" altLang="en-US" b="1" i="1" u="sng" dirty="0">
                <a:effectLst>
                  <a:outerShdw blurRad="38100" dist="38100" dir="2700000" algn="tl">
                    <a:srgbClr val="000000">
                      <a:alpha val="43137"/>
                    </a:srgbClr>
                  </a:outerShdw>
                </a:effectLst>
              </a:rPr>
              <a:t>隐写系统</a:t>
            </a:r>
            <a:endParaRPr lang="zh-CN" altLang="en-US" b="1" i="1" u="sng" dirty="0">
              <a:effectLst>
                <a:outerShdw blurRad="38100" dist="38100" dir="2700000" algn="tl">
                  <a:srgbClr val="000000">
                    <a:alpha val="43137"/>
                  </a:srgbClr>
                </a:outerShdw>
              </a:effectLst>
            </a:endParaRPr>
          </a:p>
          <a:p>
            <a:r>
              <a:rPr lang="zh-CN" altLang="en-US" dirty="0"/>
              <a:t>隐写系统分类</a:t>
            </a:r>
            <a:endParaRPr lang="zh-CN" altLang="en-US" dirty="0"/>
          </a:p>
          <a:p>
            <a:r>
              <a:rPr lang="zh-CN" altLang="en-US" dirty="0"/>
              <a:t>隐写术性能指标</a:t>
            </a:r>
            <a:endParaRPr lang="zh-CN" altLang="en-US" dirty="0"/>
          </a:p>
          <a:p>
            <a:r>
              <a:rPr lang="zh-CN" altLang="en-US" dirty="0"/>
              <a:t>隐写系统的攻击方法</a:t>
            </a:r>
            <a:endParaRPr lang="zh-CN" altLang="en-US" dirty="0"/>
          </a:p>
        </p:txBody>
      </p:sp>
      <p:sp>
        <p:nvSpPr>
          <p:cNvPr id="4" name="灯片编号占位符 3"/>
          <p:cNvSpPr>
            <a:spLocks noGrp="1"/>
          </p:cNvSpPr>
          <p:nvPr>
            <p:ph type="sldNum" sz="quarter" idx="12"/>
          </p:nvPr>
        </p:nvSpPr>
        <p:spPr/>
        <p:txBody>
          <a:bodyPr/>
          <a:lstStyle/>
          <a:p>
            <a:pPr>
              <a:defRPr/>
            </a:pPr>
            <a:fld id="{1A4EF384-3CBD-4607-BDAC-1C896A6B12A4}" type="slidenum">
              <a:rPr lang="zh-CN" altLang="en-US" smtClean="0"/>
            </a:fld>
            <a:endParaRPr lang="en-US" altLang="zh-CN"/>
          </a:p>
        </p:txBody>
      </p:sp>
      <p:sp>
        <p:nvSpPr>
          <p:cNvPr id="3" name="日期占位符 2"/>
          <p:cNvSpPr>
            <a:spLocks noGrp="1"/>
          </p:cNvSpPr>
          <p:nvPr>
            <p:ph type="dt" sz="half" idx="10"/>
          </p:nvPr>
        </p:nvSpPr>
        <p:spPr/>
        <p:txBody>
          <a:bodyPr/>
          <a:lstStyle/>
          <a:p>
            <a:pPr>
              <a:defRPr/>
            </a:pPr>
            <a:fld id="{EA69719C-46E4-411B-8121-A701E0D2A244}" type="datetime1">
              <a:rPr lang="zh-CN" altLang="en-US" smtClean="0"/>
            </a:fld>
            <a:endParaRPr lang="en-US" altLang="zh-CN"/>
          </a:p>
        </p:txBody>
      </p:sp>
      <p:sp>
        <p:nvSpPr>
          <p:cNvPr id="6" name="页脚占位符 5"/>
          <p:cNvSpPr>
            <a:spLocks noGrp="1"/>
          </p:cNvSpPr>
          <p:nvPr>
            <p:ph type="ftr" sz="quarter" idx="11"/>
          </p:nvPr>
        </p:nvSpPr>
        <p:spPr/>
        <p:txBody>
          <a:bodyPr/>
          <a:lstStyle/>
          <a:p>
            <a:pPr>
              <a:defRPr/>
            </a:pPr>
            <a:r>
              <a:rPr lang="zh-CN" altLang="en-US"/>
              <a:t>信息隐藏与数字水印，理论与技术</a:t>
            </a:r>
            <a:endParaRPr lang="en-US" altLang="zh-CN"/>
          </a:p>
        </p:txBody>
      </p:sp>
    </p:spTree>
  </p:cSld>
  <p:clrMapOvr>
    <a:masterClrMapping/>
  </p:clrMapOvr>
  <p:transition>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050"/>
          <p:cNvSpPr>
            <a:spLocks noGrp="1" noChangeArrowheads="1"/>
          </p:cNvSpPr>
          <p:nvPr>
            <p:ph type="title"/>
          </p:nvPr>
        </p:nvSpPr>
        <p:spPr/>
        <p:txBody>
          <a:bodyPr/>
          <a:lstStyle/>
          <a:p>
            <a:pPr eaLnBrk="1" hangingPunct="1"/>
            <a:r>
              <a:rPr lang="zh-CN" altLang="en-US"/>
              <a:t>囚犯问题</a:t>
            </a:r>
            <a:endParaRPr lang="zh-CN" altLang="en-US"/>
          </a:p>
        </p:txBody>
      </p:sp>
      <p:sp>
        <p:nvSpPr>
          <p:cNvPr id="4100" name="Rectangle 2051"/>
          <p:cNvSpPr>
            <a:spLocks noGrp="1" noChangeArrowheads="1"/>
          </p:cNvSpPr>
          <p:nvPr>
            <p:ph idx="1"/>
          </p:nvPr>
        </p:nvSpPr>
        <p:spPr>
          <a:xfrm>
            <a:off x="168910" y="3900805"/>
            <a:ext cx="8810625" cy="2435860"/>
          </a:xfrm>
        </p:spPr>
        <p:txBody>
          <a:bodyPr/>
          <a:lstStyle/>
          <a:p>
            <a:pPr marL="0" indent="0" eaLnBrk="1" hangingPunct="1">
              <a:lnSpc>
                <a:spcPct val="90000"/>
              </a:lnSpc>
              <a:buNone/>
            </a:pPr>
            <a:r>
              <a:rPr lang="zh-CN" altLang="en-US" sz="2400" dirty="0">
                <a:latin typeface="宋体" panose="02010600030101010101" pitchFamily="2" charset="-122"/>
                <a:sym typeface="+mn-ea"/>
              </a:rPr>
              <a:t>两个囚犯</a:t>
            </a:r>
            <a:r>
              <a:rPr lang="en-US" altLang="zh-CN" sz="2400" dirty="0">
                <a:sym typeface="+mn-ea"/>
              </a:rPr>
              <a:t>Alice</a:t>
            </a:r>
            <a:r>
              <a:rPr lang="zh-CN" altLang="en-US" sz="2400" dirty="0">
                <a:latin typeface="宋体" panose="02010600030101010101" pitchFamily="2" charset="-122"/>
                <a:sym typeface="+mn-ea"/>
              </a:rPr>
              <a:t>和</a:t>
            </a:r>
            <a:r>
              <a:rPr lang="en-US" altLang="zh-CN" sz="2400" dirty="0">
                <a:sym typeface="+mn-ea"/>
              </a:rPr>
              <a:t>Bob</a:t>
            </a:r>
            <a:r>
              <a:rPr lang="zh-CN" altLang="en-US" sz="2400" dirty="0">
                <a:latin typeface="宋体" panose="02010600030101010101" pitchFamily="2" charset="-122"/>
                <a:sym typeface="+mn-ea"/>
              </a:rPr>
              <a:t>被关押在监狱的不同牢房，他们想通过一种隐蔽的方式交换信息，但是交换信息必须要通过看守</a:t>
            </a:r>
            <a:r>
              <a:rPr lang="en-US" altLang="zh-CN" sz="2400" dirty="0">
                <a:latin typeface="宋体" panose="02010600030101010101" pitchFamily="2" charset="-122"/>
                <a:sym typeface="+mn-ea"/>
              </a:rPr>
              <a:t>Eve</a:t>
            </a:r>
            <a:r>
              <a:rPr lang="zh-CN" altLang="en-US" sz="2400" dirty="0">
                <a:latin typeface="宋体" panose="02010600030101010101" pitchFamily="2" charset="-122"/>
                <a:sym typeface="+mn-ea"/>
              </a:rPr>
              <a:t>的检查。因此，他们要想办法在不引起看守者怀疑的情况下，在看似正常的信息中，传递他们之间的秘密信息。</a:t>
            </a:r>
            <a:endParaRPr lang="zh-CN" altLang="en-US" sz="2400" dirty="0">
              <a:latin typeface="宋体" panose="02010600030101010101" pitchFamily="2" charset="-122"/>
              <a:sym typeface="+mn-ea"/>
            </a:endParaRPr>
          </a:p>
          <a:p>
            <a:pPr eaLnBrk="1" hangingPunct="1">
              <a:lnSpc>
                <a:spcPct val="90000"/>
              </a:lnSpc>
            </a:pPr>
            <a:r>
              <a:rPr lang="zh-CN" altLang="en-US" sz="2400" dirty="0">
                <a:latin typeface="宋体" panose="02010600030101010101" pitchFamily="2" charset="-122"/>
                <a:sym typeface="+mn-ea"/>
              </a:rPr>
              <a:t>被动看守者</a:t>
            </a:r>
            <a:r>
              <a:rPr lang="en-US" altLang="zh-CN" sz="2400" dirty="0">
                <a:latin typeface="宋体" panose="02010600030101010101" pitchFamily="2" charset="-122"/>
                <a:sym typeface="+mn-ea"/>
              </a:rPr>
              <a:t>:</a:t>
            </a:r>
            <a:r>
              <a:rPr lang="zh-CN" altLang="en-US" sz="2400" dirty="0">
                <a:latin typeface="宋体" panose="02010600030101010101" pitchFamily="2" charset="-122"/>
                <a:sym typeface="+mn-ea"/>
              </a:rPr>
              <a:t>只是检查传递的信息有没有可疑的地方。</a:t>
            </a:r>
            <a:endParaRPr lang="zh-CN" altLang="en-US" sz="2400" dirty="0">
              <a:latin typeface="宋体" panose="02010600030101010101" pitchFamily="2" charset="-122"/>
            </a:endParaRPr>
          </a:p>
          <a:p>
            <a:pPr eaLnBrk="1" hangingPunct="1">
              <a:lnSpc>
                <a:spcPct val="90000"/>
              </a:lnSpc>
            </a:pPr>
            <a:r>
              <a:rPr lang="zh-CN" altLang="en-US" sz="2400" dirty="0">
                <a:latin typeface="宋体" panose="02010600030101010101" pitchFamily="2" charset="-122"/>
                <a:sym typeface="+mn-ea"/>
              </a:rPr>
              <a:t>主动看守者</a:t>
            </a:r>
            <a:r>
              <a:rPr lang="en-US" altLang="zh-CN" sz="2400" dirty="0">
                <a:latin typeface="宋体" panose="02010600030101010101" pitchFamily="2" charset="-122"/>
                <a:sym typeface="+mn-ea"/>
              </a:rPr>
              <a:t>:</a:t>
            </a:r>
            <a:r>
              <a:rPr lang="zh-CN" altLang="en-US" sz="2400" dirty="0">
                <a:latin typeface="宋体" panose="02010600030101010101" pitchFamily="2" charset="-122"/>
                <a:sym typeface="+mn-ea"/>
              </a:rPr>
              <a:t>故意去修改一些可能隐藏有信息的地方，或者假装自己是其中的一个囚犯，隐藏进伪造的消息，传递给另一个囚犯。</a:t>
            </a:r>
            <a:endParaRPr lang="en-US" altLang="zh-CN" sz="2400" dirty="0">
              <a:latin typeface="宋体" panose="02010600030101010101" pitchFamily="2" charset="-122"/>
            </a:endParaRPr>
          </a:p>
          <a:p>
            <a:pPr lvl="1" eaLnBrk="1" hangingPunct="1">
              <a:lnSpc>
                <a:spcPct val="90000"/>
              </a:lnSpc>
            </a:pPr>
            <a:r>
              <a:rPr lang="zh-CN" altLang="en-US" sz="2400" dirty="0">
                <a:latin typeface="宋体" panose="02010600030101010101" pitchFamily="2" charset="-122"/>
                <a:sym typeface="+mn-ea"/>
              </a:rPr>
              <a:t> </a:t>
            </a:r>
            <a:endParaRPr lang="zh-CN" altLang="en-US" sz="2400" dirty="0">
              <a:latin typeface="宋体" panose="02010600030101010101" pitchFamily="2" charset="-122"/>
            </a:endParaRPr>
          </a:p>
        </p:txBody>
      </p:sp>
      <p:sp>
        <p:nvSpPr>
          <p:cNvPr id="4098" name="灯片编号占位符 5"/>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639DDAFC-E823-4E5C-8BBF-ABE4CCC80773}" type="slidenum">
              <a:rPr kumimoji="0" lang="zh-CN" altLang="en-US" sz="1400" smtClean="0"/>
            </a:fld>
            <a:endParaRPr kumimoji="0" lang="en-US" altLang="zh-CN" sz="1400"/>
          </a:p>
        </p:txBody>
      </p:sp>
      <p:sp>
        <p:nvSpPr>
          <p:cNvPr id="2" name="日期占位符 1"/>
          <p:cNvSpPr>
            <a:spLocks noGrp="1"/>
          </p:cNvSpPr>
          <p:nvPr>
            <p:ph type="dt" sz="half" idx="10"/>
          </p:nvPr>
        </p:nvSpPr>
        <p:spPr/>
        <p:txBody>
          <a:bodyPr/>
          <a:lstStyle/>
          <a:p>
            <a:pPr>
              <a:defRPr/>
            </a:pPr>
            <a:endParaRPr lang="en-US" altLang="zh-CN"/>
          </a:p>
        </p:txBody>
      </p:sp>
      <p:sp>
        <p:nvSpPr>
          <p:cNvPr id="3" name="页脚占位符 2"/>
          <p:cNvSpPr>
            <a:spLocks noGrp="1"/>
          </p:cNvSpPr>
          <p:nvPr>
            <p:ph type="ftr" sz="quarter" idx="11"/>
          </p:nvPr>
        </p:nvSpPr>
        <p:spPr/>
        <p:txBody>
          <a:bodyPr/>
          <a:lstStyle/>
          <a:p>
            <a:pPr>
              <a:defRPr/>
            </a:pPr>
            <a:r>
              <a:rPr lang="zh-CN" altLang="en-US"/>
              <a:t>信息隐藏与数字水印，理论与技术</a:t>
            </a:r>
            <a:endParaRPr lang="en-US" altLang="zh-CN"/>
          </a:p>
        </p:txBody>
      </p:sp>
      <p:pic>
        <p:nvPicPr>
          <p:cNvPr id="27" name="图片 18"/>
          <p:cNvPicPr>
            <a:picLocks noChangeAspect="1"/>
          </p:cNvPicPr>
          <p:nvPr>
            <p:custDataLst>
              <p:tags r:id="rId1"/>
            </p:custDataLst>
          </p:nvPr>
        </p:nvPicPr>
        <p:blipFill>
          <a:blip r:embed="rId2"/>
          <a:stretch>
            <a:fillRect/>
          </a:stretch>
        </p:blipFill>
        <p:spPr>
          <a:xfrm>
            <a:off x="168275" y="1312545"/>
            <a:ext cx="9257665" cy="2588895"/>
          </a:xfrm>
          <a:prstGeom prst="rect">
            <a:avLst/>
          </a:prstGeom>
          <a:noFill/>
          <a:ln>
            <a:noFill/>
          </a:ln>
        </p:spPr>
      </p:pic>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100">
                                            <p:txEl>
                                              <p:pRg st="0" end="0"/>
                                            </p:txEl>
                                          </p:spTgt>
                                        </p:tgtEl>
                                        <p:attrNameLst>
                                          <p:attrName>style.visibility</p:attrName>
                                        </p:attrNameLst>
                                      </p:cBhvr>
                                      <p:to>
                                        <p:strVal val="visible"/>
                                      </p:to>
                                    </p:set>
                                    <p:anim calcmode="lin" valueType="num">
                                      <p:cBhvr additive="base">
                                        <p:cTn id="7" dur="500" fill="hold"/>
                                        <p:tgtEl>
                                          <p:spTgt spid="410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0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00">
                                            <p:txEl>
                                              <p:pRg st="1" end="1"/>
                                            </p:txEl>
                                          </p:spTgt>
                                        </p:tgtEl>
                                        <p:attrNameLst>
                                          <p:attrName>style.visibility</p:attrName>
                                        </p:attrNameLst>
                                      </p:cBhvr>
                                      <p:to>
                                        <p:strVal val="visible"/>
                                      </p:to>
                                    </p:set>
                                    <p:anim calcmode="lin" valueType="num">
                                      <p:cBhvr additive="base">
                                        <p:cTn id="13" dur="500" fill="hold"/>
                                        <p:tgtEl>
                                          <p:spTgt spid="410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0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100">
                                            <p:txEl>
                                              <p:pRg st="2" end="2"/>
                                            </p:txEl>
                                          </p:spTgt>
                                        </p:tgtEl>
                                        <p:attrNameLst>
                                          <p:attrName>style.visibility</p:attrName>
                                        </p:attrNameLst>
                                      </p:cBhvr>
                                      <p:to>
                                        <p:strVal val="visible"/>
                                      </p:to>
                                    </p:set>
                                    <p:anim calcmode="lin" valueType="num">
                                      <p:cBhvr additive="base">
                                        <p:cTn id="19" dur="500" fill="hold"/>
                                        <p:tgtEl>
                                          <p:spTgt spid="410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0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100">
                                            <p:txEl>
                                              <p:pRg st="3" end="3"/>
                                            </p:txEl>
                                          </p:spTgt>
                                        </p:tgtEl>
                                        <p:attrNameLst>
                                          <p:attrName>style.visibility</p:attrName>
                                        </p:attrNameLst>
                                      </p:cBhvr>
                                      <p:to>
                                        <p:strVal val="visible"/>
                                      </p:to>
                                    </p:set>
                                    <p:anim calcmode="lin" valueType="num">
                                      <p:cBhvr additive="base">
                                        <p:cTn id="25" dur="500" fill="hold"/>
                                        <p:tgtEl>
                                          <p:spTgt spid="410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0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AC73F4F7-F1FB-46D4-9060-9ACC9694633F}" type="slidenum">
              <a:rPr kumimoji="0" lang="zh-CN" altLang="en-US" sz="1400" smtClean="0"/>
            </a:fld>
            <a:endParaRPr kumimoji="0" lang="en-US" altLang="zh-CN" sz="1400"/>
          </a:p>
        </p:txBody>
      </p:sp>
      <p:sp>
        <p:nvSpPr>
          <p:cNvPr id="5" name="内容占位符 4"/>
          <p:cNvSpPr>
            <a:spLocks noGrp="1"/>
          </p:cNvSpPr>
          <p:nvPr>
            <p:ph idx="1"/>
          </p:nvPr>
        </p:nvSpPr>
        <p:spPr/>
        <p:txBody>
          <a:bodyPr/>
          <a:p>
            <a:endParaRPr lang="zh-CN" altLang="en-US"/>
          </a:p>
        </p:txBody>
      </p:sp>
      <p:sp>
        <p:nvSpPr>
          <p:cNvPr id="5123" name="Rectangle 2"/>
          <p:cNvSpPr>
            <a:spLocks noGrp="1" noChangeArrowheads="1"/>
          </p:cNvSpPr>
          <p:nvPr>
            <p:ph type="title"/>
          </p:nvPr>
        </p:nvSpPr>
        <p:spPr/>
        <p:txBody>
          <a:bodyPr/>
          <a:lstStyle/>
          <a:p>
            <a:pPr eaLnBrk="1" hangingPunct="1"/>
            <a:r>
              <a:rPr lang="zh-CN" altLang="en-US" dirty="0"/>
              <a:t>隐写系统</a:t>
            </a:r>
            <a:endParaRPr lang="zh-CN" altLang="en-US" dirty="0"/>
          </a:p>
        </p:txBody>
      </p:sp>
      <p:grpSp>
        <p:nvGrpSpPr>
          <p:cNvPr id="5124" name="Group 4"/>
          <p:cNvGrpSpPr/>
          <p:nvPr/>
        </p:nvGrpSpPr>
        <p:grpSpPr bwMode="auto">
          <a:xfrm>
            <a:off x="1115616" y="2057400"/>
            <a:ext cx="7620000" cy="3886200"/>
            <a:chOff x="1080" y="1128"/>
            <a:chExt cx="9720" cy="3588"/>
          </a:xfrm>
        </p:grpSpPr>
        <p:sp>
          <p:nvSpPr>
            <p:cNvPr id="5125" name="Text Box 5"/>
            <p:cNvSpPr txBox="1">
              <a:spLocks noChangeArrowheads="1"/>
            </p:cNvSpPr>
            <p:nvPr/>
          </p:nvSpPr>
          <p:spPr bwMode="auto">
            <a:xfrm>
              <a:off x="1620" y="1440"/>
              <a:ext cx="1080" cy="780"/>
            </a:xfrm>
            <a:prstGeom prst="rect">
              <a:avLst/>
            </a:prstGeom>
            <a:solidFill>
              <a:srgbClr val="FFFFFF"/>
            </a:solidFill>
            <a:ln w="9525">
              <a:solidFill>
                <a:srgbClr val="000000"/>
              </a:solidFill>
              <a:miter lim="800000"/>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just"/>
              <a:r>
                <a:rPr kumimoji="0" lang="zh-CN" altLang="en-US" sz="1600" dirty="0">
                  <a:latin typeface="Times New Roman" panose="02020603050405020304" pitchFamily="18" charset="0"/>
                </a:rPr>
                <a:t>载体对象源</a:t>
              </a:r>
              <a:endParaRPr kumimoji="0" lang="zh-CN" altLang="en-US" sz="1600" dirty="0">
                <a:latin typeface="Times New Roman" panose="02020603050405020304" pitchFamily="18" charset="0"/>
              </a:endParaRPr>
            </a:p>
          </p:txBody>
        </p:sp>
        <p:sp>
          <p:nvSpPr>
            <p:cNvPr id="5126" name="Line 6"/>
            <p:cNvSpPr>
              <a:spLocks noChangeShapeType="1"/>
            </p:cNvSpPr>
            <p:nvPr/>
          </p:nvSpPr>
          <p:spPr bwMode="auto">
            <a:xfrm>
              <a:off x="2700" y="1752"/>
              <a:ext cx="162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27" name="Text Box 7"/>
            <p:cNvSpPr txBox="1">
              <a:spLocks noChangeArrowheads="1"/>
            </p:cNvSpPr>
            <p:nvPr/>
          </p:nvSpPr>
          <p:spPr bwMode="auto">
            <a:xfrm>
              <a:off x="3060" y="1128"/>
              <a:ext cx="14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just"/>
              <a:r>
                <a:rPr kumimoji="0" lang="zh-CN" altLang="en-US" sz="1600" dirty="0">
                  <a:latin typeface="Times New Roman" panose="02020603050405020304" pitchFamily="18" charset="0"/>
                </a:rPr>
                <a:t>载体对象</a:t>
              </a:r>
              <a:r>
                <a:rPr kumimoji="0" lang="en-US" altLang="zh-CN" sz="1600" dirty="0">
                  <a:latin typeface="Times New Roman" panose="02020603050405020304" pitchFamily="18" charset="0"/>
                </a:rPr>
                <a:t>c</a:t>
              </a:r>
              <a:endParaRPr kumimoji="0" lang="en-US" altLang="zh-CN" sz="1600" dirty="0">
                <a:latin typeface="Times New Roman" panose="02020603050405020304" pitchFamily="18" charset="0"/>
              </a:endParaRPr>
            </a:p>
          </p:txBody>
        </p:sp>
        <p:sp>
          <p:nvSpPr>
            <p:cNvPr id="5128" name="Text Box 8"/>
            <p:cNvSpPr txBox="1">
              <a:spLocks noChangeArrowheads="1"/>
            </p:cNvSpPr>
            <p:nvPr/>
          </p:nvSpPr>
          <p:spPr bwMode="auto">
            <a:xfrm>
              <a:off x="3600" y="2220"/>
              <a:ext cx="1440" cy="780"/>
            </a:xfrm>
            <a:prstGeom prst="rect">
              <a:avLst/>
            </a:prstGeom>
            <a:solidFill>
              <a:srgbClr val="FFFFFF"/>
            </a:solidFill>
            <a:ln w="9525">
              <a:solidFill>
                <a:srgbClr val="000000"/>
              </a:solidFill>
              <a:miter lim="800000"/>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just"/>
              <a:r>
                <a:rPr kumimoji="0" lang="zh-CN" altLang="en-US" sz="1600" dirty="0">
                  <a:latin typeface="Times New Roman" panose="02020603050405020304" pitchFamily="18" charset="0"/>
                </a:rPr>
                <a:t>信息嵌入算法</a:t>
              </a:r>
              <a:endParaRPr kumimoji="0" lang="zh-CN" altLang="en-US" sz="1600" dirty="0">
                <a:latin typeface="Times New Roman" panose="02020603050405020304" pitchFamily="18" charset="0"/>
              </a:endParaRPr>
            </a:p>
          </p:txBody>
        </p:sp>
        <p:sp>
          <p:nvSpPr>
            <p:cNvPr id="5129" name="Line 9"/>
            <p:cNvSpPr>
              <a:spLocks noChangeShapeType="1"/>
            </p:cNvSpPr>
            <p:nvPr/>
          </p:nvSpPr>
          <p:spPr bwMode="auto">
            <a:xfrm>
              <a:off x="4320" y="1752"/>
              <a:ext cx="0" cy="46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30" name="Line 10"/>
            <p:cNvSpPr>
              <a:spLocks noChangeShapeType="1"/>
            </p:cNvSpPr>
            <p:nvPr/>
          </p:nvSpPr>
          <p:spPr bwMode="auto">
            <a:xfrm>
              <a:off x="1620" y="2688"/>
              <a:ext cx="198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31" name="Text Box 11"/>
            <p:cNvSpPr txBox="1">
              <a:spLocks noChangeArrowheads="1"/>
            </p:cNvSpPr>
            <p:nvPr/>
          </p:nvSpPr>
          <p:spPr bwMode="auto">
            <a:xfrm>
              <a:off x="1260" y="2847"/>
              <a:ext cx="16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just"/>
              <a:r>
                <a:rPr kumimoji="0" lang="zh-CN" altLang="en-US" sz="1600">
                  <a:latin typeface="Times New Roman" panose="02020603050405020304" pitchFamily="18" charset="0"/>
                </a:rPr>
                <a:t>秘密消息</a:t>
              </a:r>
              <a:r>
                <a:rPr kumimoji="0" lang="en-US" altLang="zh-CN" sz="1600">
                  <a:latin typeface="Times New Roman" panose="02020603050405020304" pitchFamily="18" charset="0"/>
                </a:rPr>
                <a:t>m</a:t>
              </a:r>
              <a:endParaRPr kumimoji="0" lang="en-US" altLang="zh-CN" sz="1600">
                <a:latin typeface="Times New Roman" panose="02020603050405020304" pitchFamily="18" charset="0"/>
              </a:endParaRPr>
            </a:p>
          </p:txBody>
        </p:sp>
        <p:sp>
          <p:nvSpPr>
            <p:cNvPr id="5132" name="Line 12"/>
            <p:cNvSpPr>
              <a:spLocks noChangeShapeType="1"/>
            </p:cNvSpPr>
            <p:nvPr/>
          </p:nvSpPr>
          <p:spPr bwMode="auto">
            <a:xfrm>
              <a:off x="5040" y="2688"/>
              <a:ext cx="23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33" name="Text Box 13"/>
            <p:cNvSpPr txBox="1">
              <a:spLocks noChangeArrowheads="1"/>
            </p:cNvSpPr>
            <p:nvPr/>
          </p:nvSpPr>
          <p:spPr bwMode="auto">
            <a:xfrm>
              <a:off x="4680" y="1908"/>
              <a:ext cx="14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just"/>
              <a:r>
                <a:rPr kumimoji="0" lang="zh-CN" altLang="en-US" sz="1400" dirty="0">
                  <a:latin typeface="Times New Roman" panose="02020603050405020304" pitchFamily="18" charset="0"/>
                </a:rPr>
                <a:t>隐写对象</a:t>
              </a:r>
              <a:r>
                <a:rPr kumimoji="0" lang="en-US" altLang="zh-CN" sz="1400" dirty="0">
                  <a:latin typeface="Times New Roman" panose="02020603050405020304" pitchFamily="18" charset="0"/>
                </a:rPr>
                <a:t>s</a:t>
              </a:r>
              <a:endParaRPr kumimoji="0" lang="en-US" altLang="zh-CN" sz="1400" dirty="0">
                <a:latin typeface="Times New Roman" panose="02020603050405020304" pitchFamily="18" charset="0"/>
              </a:endParaRPr>
            </a:p>
          </p:txBody>
        </p:sp>
        <p:sp>
          <p:nvSpPr>
            <p:cNvPr id="5134" name="Line 14"/>
            <p:cNvSpPr>
              <a:spLocks noChangeShapeType="1"/>
            </p:cNvSpPr>
            <p:nvPr/>
          </p:nvSpPr>
          <p:spPr bwMode="auto">
            <a:xfrm flipV="1">
              <a:off x="4140" y="3000"/>
              <a:ext cx="0" cy="936"/>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35" name="Text Box 15"/>
            <p:cNvSpPr txBox="1">
              <a:spLocks noChangeArrowheads="1"/>
            </p:cNvSpPr>
            <p:nvPr/>
          </p:nvSpPr>
          <p:spPr bwMode="auto">
            <a:xfrm>
              <a:off x="2090" y="3780"/>
              <a:ext cx="169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just"/>
              <a:r>
                <a:rPr kumimoji="0" lang="zh-CN" altLang="en-US" sz="1600" dirty="0">
                  <a:latin typeface="Times New Roman" panose="02020603050405020304" pitchFamily="18" charset="0"/>
                </a:rPr>
                <a:t>隐写密钥</a:t>
              </a:r>
              <a:r>
                <a:rPr kumimoji="0" lang="en-US" altLang="zh-CN" sz="1600" dirty="0">
                  <a:latin typeface="Times New Roman" panose="02020603050405020304" pitchFamily="18" charset="0"/>
                </a:rPr>
                <a:t>k</a:t>
              </a:r>
              <a:endParaRPr kumimoji="0" lang="en-US" altLang="zh-CN" sz="1600" dirty="0">
                <a:latin typeface="Times New Roman" panose="02020603050405020304" pitchFamily="18" charset="0"/>
              </a:endParaRPr>
            </a:p>
          </p:txBody>
        </p:sp>
        <p:sp>
          <p:nvSpPr>
            <p:cNvPr id="5136" name="Text Box 16"/>
            <p:cNvSpPr txBox="1">
              <a:spLocks noChangeArrowheads="1"/>
            </p:cNvSpPr>
            <p:nvPr/>
          </p:nvSpPr>
          <p:spPr bwMode="auto">
            <a:xfrm>
              <a:off x="7380" y="2220"/>
              <a:ext cx="1440" cy="780"/>
            </a:xfrm>
            <a:prstGeom prst="rect">
              <a:avLst/>
            </a:prstGeom>
            <a:solidFill>
              <a:srgbClr val="FFFFFF"/>
            </a:solidFill>
            <a:ln w="9525">
              <a:solidFill>
                <a:srgbClr val="000000"/>
              </a:solidFill>
              <a:miter lim="800000"/>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just"/>
              <a:r>
                <a:rPr kumimoji="0" lang="zh-CN" altLang="en-US" sz="1600">
                  <a:latin typeface="Times New Roman" panose="02020603050405020304" pitchFamily="18" charset="0"/>
                </a:rPr>
                <a:t>信息提取算法</a:t>
              </a:r>
              <a:endParaRPr kumimoji="0" lang="zh-CN" altLang="en-US" sz="1600">
                <a:latin typeface="Times New Roman" panose="02020603050405020304" pitchFamily="18" charset="0"/>
              </a:endParaRPr>
            </a:p>
          </p:txBody>
        </p:sp>
        <p:sp>
          <p:nvSpPr>
            <p:cNvPr id="5137" name="Line 17"/>
            <p:cNvSpPr>
              <a:spLocks noChangeShapeType="1"/>
            </p:cNvSpPr>
            <p:nvPr/>
          </p:nvSpPr>
          <p:spPr bwMode="auto">
            <a:xfrm flipV="1">
              <a:off x="8100" y="3000"/>
              <a:ext cx="0" cy="936"/>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38" name="Line 18"/>
            <p:cNvSpPr>
              <a:spLocks noChangeShapeType="1"/>
            </p:cNvSpPr>
            <p:nvPr/>
          </p:nvSpPr>
          <p:spPr bwMode="auto">
            <a:xfrm>
              <a:off x="3600" y="3936"/>
              <a:ext cx="45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39" name="Line 19"/>
            <p:cNvSpPr>
              <a:spLocks noChangeShapeType="1"/>
            </p:cNvSpPr>
            <p:nvPr/>
          </p:nvSpPr>
          <p:spPr bwMode="auto">
            <a:xfrm>
              <a:off x="8820" y="2688"/>
              <a:ext cx="1440" cy="3"/>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40" name="Text Box 20"/>
            <p:cNvSpPr txBox="1">
              <a:spLocks noChangeArrowheads="1"/>
            </p:cNvSpPr>
            <p:nvPr/>
          </p:nvSpPr>
          <p:spPr bwMode="auto">
            <a:xfrm>
              <a:off x="9180" y="2844"/>
              <a:ext cx="16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just"/>
              <a:r>
                <a:rPr kumimoji="0" lang="zh-CN" altLang="en-US" sz="1600">
                  <a:latin typeface="Times New Roman" panose="02020603050405020304" pitchFamily="18" charset="0"/>
                </a:rPr>
                <a:t>秘密消息</a:t>
              </a:r>
              <a:r>
                <a:rPr kumimoji="0" lang="en-US" altLang="zh-CN" sz="1600">
                  <a:latin typeface="Times New Roman" panose="02020603050405020304" pitchFamily="18" charset="0"/>
                </a:rPr>
                <a:t>m</a:t>
              </a:r>
              <a:endParaRPr kumimoji="0" lang="en-US" altLang="zh-CN" sz="1600">
                <a:latin typeface="Times New Roman" panose="02020603050405020304" pitchFamily="18" charset="0"/>
              </a:endParaRPr>
            </a:p>
          </p:txBody>
        </p:sp>
        <p:sp>
          <p:nvSpPr>
            <p:cNvPr id="5141" name="Text Box 21"/>
            <p:cNvSpPr txBox="1">
              <a:spLocks noChangeArrowheads="1"/>
            </p:cNvSpPr>
            <p:nvPr/>
          </p:nvSpPr>
          <p:spPr bwMode="auto">
            <a:xfrm>
              <a:off x="4140" y="4248"/>
              <a:ext cx="32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just"/>
              <a:r>
                <a:rPr kumimoji="0" lang="zh-CN" altLang="en-US" sz="1400" dirty="0">
                  <a:latin typeface="Times New Roman" panose="02020603050405020304" pitchFamily="18" charset="0"/>
                </a:rPr>
                <a:t>隐写系统</a:t>
              </a:r>
              <a:endParaRPr kumimoji="0" lang="zh-CN" altLang="en-US" sz="1400" dirty="0">
                <a:latin typeface="Times New Roman" panose="02020603050405020304" pitchFamily="18" charset="0"/>
              </a:endParaRPr>
            </a:p>
          </p:txBody>
        </p:sp>
        <p:sp>
          <p:nvSpPr>
            <p:cNvPr id="5142" name="Text Box 22"/>
            <p:cNvSpPr txBox="1">
              <a:spLocks noChangeArrowheads="1"/>
            </p:cNvSpPr>
            <p:nvPr/>
          </p:nvSpPr>
          <p:spPr bwMode="auto">
            <a:xfrm>
              <a:off x="5580" y="2376"/>
              <a:ext cx="1440" cy="468"/>
            </a:xfrm>
            <a:prstGeom prst="rect">
              <a:avLst/>
            </a:prstGeom>
            <a:solidFill>
              <a:srgbClr val="FFFFFF"/>
            </a:solidFill>
            <a:ln w="9525">
              <a:solidFill>
                <a:srgbClr val="000000"/>
              </a:solidFill>
              <a:miter lim="800000"/>
            </a:ln>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just"/>
              <a:r>
                <a:rPr kumimoji="0" lang="zh-CN" altLang="en-US" sz="1600">
                  <a:latin typeface="Times New Roman" panose="02020603050405020304" pitchFamily="18" charset="0"/>
                </a:rPr>
                <a:t>不安全信道</a:t>
              </a:r>
              <a:endParaRPr kumimoji="0" lang="zh-CN" altLang="en-US" sz="1600">
                <a:latin typeface="Times New Roman" panose="02020603050405020304" pitchFamily="18" charset="0"/>
              </a:endParaRPr>
            </a:p>
          </p:txBody>
        </p:sp>
        <p:sp>
          <p:nvSpPr>
            <p:cNvPr id="5143" name="Text Box 23"/>
            <p:cNvSpPr txBox="1">
              <a:spLocks noChangeArrowheads="1"/>
            </p:cNvSpPr>
            <p:nvPr/>
          </p:nvSpPr>
          <p:spPr bwMode="auto">
            <a:xfrm>
              <a:off x="1080" y="2376"/>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just"/>
              <a:r>
                <a:rPr kumimoji="0" lang="en-US" altLang="zh-CN" sz="1600">
                  <a:latin typeface="Times New Roman" panose="02020603050405020304" pitchFamily="18" charset="0"/>
                </a:rPr>
                <a:t>A</a:t>
              </a:r>
              <a:endParaRPr kumimoji="0" lang="en-US" altLang="zh-CN" sz="1600">
                <a:latin typeface="Times New Roman" panose="02020603050405020304" pitchFamily="18" charset="0"/>
              </a:endParaRPr>
            </a:p>
          </p:txBody>
        </p:sp>
        <p:sp>
          <p:nvSpPr>
            <p:cNvPr id="5144" name="Text Box 24"/>
            <p:cNvSpPr txBox="1">
              <a:spLocks noChangeArrowheads="1"/>
            </p:cNvSpPr>
            <p:nvPr/>
          </p:nvSpPr>
          <p:spPr bwMode="auto">
            <a:xfrm>
              <a:off x="10260" y="2376"/>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just"/>
              <a:r>
                <a:rPr kumimoji="0" lang="zh-CN" altLang="en-US" sz="1600">
                  <a:latin typeface="Times New Roman" panose="02020603050405020304" pitchFamily="18" charset="0"/>
                </a:rPr>
                <a:t>Ｂ</a:t>
              </a:r>
              <a:endParaRPr kumimoji="0" lang="zh-CN" altLang="en-US" sz="1600">
                <a:latin typeface="Times New Roman" panose="02020603050405020304" pitchFamily="18" charset="0"/>
              </a:endParaRPr>
            </a:p>
          </p:txBody>
        </p:sp>
      </p:grpSp>
      <p:sp>
        <p:nvSpPr>
          <p:cNvPr id="2" name="日期占位符 1"/>
          <p:cNvSpPr>
            <a:spLocks noGrp="1"/>
          </p:cNvSpPr>
          <p:nvPr>
            <p:ph type="dt" sz="half" idx="10"/>
          </p:nvPr>
        </p:nvSpPr>
        <p:spPr/>
        <p:txBody>
          <a:bodyPr/>
          <a:lstStyle/>
          <a:p>
            <a:pPr>
              <a:defRPr/>
            </a:pPr>
            <a:fld id="{7C5B6B95-D538-4793-AD7E-2EB2FC8FE5D0}" type="datetime1">
              <a:rPr lang="zh-CN" altLang="en-US" smtClean="0"/>
            </a:fld>
            <a:endParaRPr lang="en-US" altLang="zh-CN"/>
          </a:p>
        </p:txBody>
      </p:sp>
      <p:sp>
        <p:nvSpPr>
          <p:cNvPr id="3" name="页脚占位符 2"/>
          <p:cNvSpPr>
            <a:spLocks noGrp="1"/>
          </p:cNvSpPr>
          <p:nvPr>
            <p:ph type="ftr" sz="quarter" idx="11"/>
          </p:nvPr>
        </p:nvSpPr>
        <p:spPr/>
        <p:txBody>
          <a:bodyPr/>
          <a:lstStyle/>
          <a:p>
            <a:pPr>
              <a:defRPr/>
            </a:pPr>
            <a:r>
              <a:rPr lang="zh-CN" altLang="en-US"/>
              <a:t>信息隐藏与数字水印，理论与技术</a:t>
            </a:r>
            <a:endParaRPr lang="en-US" altLang="zh-CN"/>
          </a:p>
        </p:txBody>
      </p:sp>
    </p:spTree>
  </p:cSld>
  <p:clrMapOvr>
    <a:masterClrMapping/>
  </p:clrMapOvr>
  <p:transition>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zh-CN" altLang="en-US" dirty="0"/>
              <a:t>隐写系统</a:t>
            </a:r>
            <a:r>
              <a:rPr lang="en-US" altLang="zh-CN" dirty="0"/>
              <a:t>——</a:t>
            </a:r>
            <a:r>
              <a:rPr lang="zh-CN" altLang="en-US" dirty="0"/>
              <a:t>术语</a:t>
            </a:r>
            <a:endParaRPr lang="zh-CN" altLang="en-US" dirty="0"/>
          </a:p>
        </p:txBody>
      </p:sp>
      <p:sp>
        <p:nvSpPr>
          <p:cNvPr id="6148" name="Rectangle 3"/>
          <p:cNvSpPr>
            <a:spLocks noGrp="1" noChangeArrowheads="1"/>
          </p:cNvSpPr>
          <p:nvPr>
            <p:ph idx="1"/>
          </p:nvPr>
        </p:nvSpPr>
        <p:spPr>
          <a:xfrm>
            <a:off x="456565" y="1827530"/>
            <a:ext cx="8494395" cy="4114800"/>
          </a:xfrm>
        </p:spPr>
        <p:txBody>
          <a:bodyPr/>
          <a:lstStyle/>
          <a:p>
            <a:pPr eaLnBrk="1" hangingPunct="1"/>
            <a:r>
              <a:rPr lang="en-US" altLang="zh-CN" sz="2800" dirty="0"/>
              <a:t>Alice</a:t>
            </a:r>
            <a:r>
              <a:rPr lang="zh-CN" altLang="en-US" sz="2800" dirty="0">
                <a:latin typeface="宋体" panose="02010600030101010101" pitchFamily="2" charset="-122"/>
              </a:rPr>
              <a:t>打算秘密传递一些信息</a:t>
            </a:r>
            <a:r>
              <a:rPr lang="en-US" altLang="zh-CN" sz="2800" dirty="0">
                <a:latin typeface="宋体" panose="02010600030101010101" pitchFamily="2" charset="-122"/>
              </a:rPr>
              <a:t>M(Message</a:t>
            </a:r>
            <a:r>
              <a:rPr lang="zh-CN" altLang="en-US" sz="2800" dirty="0">
                <a:latin typeface="宋体" panose="02010600030101010101" pitchFamily="2" charset="-122"/>
              </a:rPr>
              <a:t>）给</a:t>
            </a:r>
            <a:r>
              <a:rPr lang="en-US" altLang="zh-CN" sz="2800" dirty="0"/>
              <a:t>Bob</a:t>
            </a:r>
            <a:r>
              <a:rPr lang="en-US" altLang="zh-CN" sz="2800" dirty="0">
                <a:latin typeface="宋体" panose="02010600030101010101" pitchFamily="2" charset="-122"/>
              </a:rPr>
              <a:t>，</a:t>
            </a:r>
            <a:r>
              <a:rPr lang="en-US" altLang="zh-CN" sz="2800" dirty="0"/>
              <a:t>Alice</a:t>
            </a:r>
            <a:r>
              <a:rPr lang="zh-CN" altLang="en-US" sz="2800" dirty="0">
                <a:latin typeface="宋体" panose="02010600030101010101" pitchFamily="2" charset="-122"/>
              </a:rPr>
              <a:t>需要从一个载体对象源中随机地选取一个无关紧要的载体对象</a:t>
            </a:r>
            <a:r>
              <a:rPr lang="en-US" altLang="zh-CN" sz="2800" dirty="0"/>
              <a:t>c</a:t>
            </a:r>
            <a:r>
              <a:rPr lang="zh-CN" altLang="en-US" sz="2800" dirty="0">
                <a:latin typeface="宋体" panose="02010600030101010101" pitchFamily="2" charset="-122"/>
              </a:rPr>
              <a:t>。当这个对象公开传递时，不会引起怀疑，称这个对象</a:t>
            </a:r>
            <a:r>
              <a:rPr lang="en-US" altLang="zh-CN" sz="2800" dirty="0"/>
              <a:t>c</a:t>
            </a:r>
            <a:r>
              <a:rPr lang="zh-CN" altLang="en-US" sz="2800" dirty="0">
                <a:latin typeface="宋体" panose="02010600030101010101" pitchFamily="2" charset="-122"/>
              </a:rPr>
              <a:t>为</a:t>
            </a:r>
            <a:r>
              <a:rPr lang="zh-CN" altLang="en-US" sz="2800" b="1" dirty="0">
                <a:latin typeface="宋体" panose="02010600030101010101" pitchFamily="2" charset="-122"/>
              </a:rPr>
              <a:t>原始载体</a:t>
            </a:r>
            <a:r>
              <a:rPr lang="zh-CN" altLang="en-US" sz="2800" dirty="0"/>
              <a:t> </a:t>
            </a:r>
            <a:r>
              <a:rPr lang="en-US" altLang="zh-CN" sz="2800" dirty="0"/>
              <a:t>(carrier)</a:t>
            </a:r>
            <a:r>
              <a:rPr lang="zh-CN" altLang="en-US" sz="2800" dirty="0"/>
              <a:t>。</a:t>
            </a:r>
            <a:endParaRPr lang="zh-CN" altLang="en-US" sz="2800" dirty="0"/>
          </a:p>
          <a:p>
            <a:pPr eaLnBrk="1" hangingPunct="1"/>
            <a:r>
              <a:rPr lang="zh-CN" altLang="en-US" sz="2800" dirty="0">
                <a:latin typeface="宋体" panose="02010600030101010101" pitchFamily="2" charset="-122"/>
              </a:rPr>
              <a:t>把需要秘密传递的消息</a:t>
            </a:r>
            <a:r>
              <a:rPr lang="en-US" altLang="zh-CN" sz="2800" dirty="0"/>
              <a:t>m</a:t>
            </a:r>
            <a:r>
              <a:rPr lang="zh-CN" altLang="en-US" sz="2800" dirty="0"/>
              <a:t>嵌入</a:t>
            </a:r>
            <a:r>
              <a:rPr lang="zh-CN" altLang="en-US" sz="2800" dirty="0">
                <a:latin typeface="宋体" panose="02010600030101010101" pitchFamily="2" charset="-122"/>
              </a:rPr>
              <a:t>到载体对象</a:t>
            </a:r>
            <a:r>
              <a:rPr lang="en-US" altLang="zh-CN" sz="2800" dirty="0"/>
              <a:t>c</a:t>
            </a:r>
            <a:r>
              <a:rPr lang="zh-CN" altLang="en-US" sz="2800" dirty="0">
                <a:latin typeface="宋体" panose="02010600030101010101" pitchFamily="2" charset="-122"/>
              </a:rPr>
              <a:t>后，载体对象</a:t>
            </a:r>
            <a:r>
              <a:rPr lang="en-US" altLang="zh-CN" sz="2800" dirty="0"/>
              <a:t>c</a:t>
            </a:r>
            <a:r>
              <a:rPr lang="zh-CN" altLang="en-US" sz="2800" dirty="0">
                <a:latin typeface="宋体" panose="02010600030101010101" pitchFamily="2" charset="-122"/>
              </a:rPr>
              <a:t>就变为</a:t>
            </a:r>
            <a:r>
              <a:rPr lang="zh-CN" altLang="en-US" sz="2800" b="1" dirty="0">
                <a:latin typeface="宋体" panose="02010600030101010101" pitchFamily="2" charset="-122"/>
              </a:rPr>
              <a:t>携秘载体</a:t>
            </a:r>
            <a:r>
              <a:rPr lang="en-US" altLang="zh-CN" sz="2800" dirty="0"/>
              <a:t>s (stego)</a:t>
            </a:r>
            <a:r>
              <a:rPr lang="zh-CN" altLang="en-US" sz="2800" dirty="0"/>
              <a:t>。</a:t>
            </a:r>
            <a:endParaRPr lang="en-US" altLang="zh-CN" sz="2800" dirty="0"/>
          </a:p>
          <a:p>
            <a:pPr eaLnBrk="1" hangingPunct="1"/>
            <a:r>
              <a:rPr lang="zh-CN" altLang="en-US" sz="2800" dirty="0">
                <a:latin typeface="宋体" panose="02010600030101010101" pitchFamily="2" charset="-122"/>
              </a:rPr>
              <a:t>把秘密消息的嵌入载体对象的过程需要密钥，此密钥称为</a:t>
            </a:r>
            <a:r>
              <a:rPr lang="zh-CN" altLang="en-US" sz="2800" b="1" dirty="0">
                <a:latin typeface="宋体" panose="02010600030101010101" pitchFamily="2" charset="-122"/>
              </a:rPr>
              <a:t>隐写密钥</a:t>
            </a:r>
            <a:r>
              <a:rPr lang="en-US" altLang="zh-CN" sz="2800" b="1" dirty="0">
                <a:latin typeface="宋体" panose="02010600030101010101" pitchFamily="2" charset="-122"/>
              </a:rPr>
              <a:t>k(stego key)</a:t>
            </a:r>
            <a:r>
              <a:rPr lang="zh-CN" altLang="en-US" sz="2800" dirty="0"/>
              <a:t> 。</a:t>
            </a:r>
            <a:endParaRPr lang="zh-CN" altLang="en-US" sz="2800" dirty="0"/>
          </a:p>
        </p:txBody>
      </p:sp>
      <p:sp>
        <p:nvSpPr>
          <p:cNvPr id="6146" name="灯片编号占位符 5"/>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E925D55D-B9BE-4BAB-8F5A-16A60A41C5FD}" type="slidenum">
              <a:rPr kumimoji="0" lang="zh-CN" altLang="en-US" sz="1400" smtClean="0"/>
            </a:fld>
            <a:endParaRPr kumimoji="0" lang="en-US" altLang="zh-CN" sz="1400"/>
          </a:p>
        </p:txBody>
      </p:sp>
      <p:sp>
        <p:nvSpPr>
          <p:cNvPr id="2" name="日期占位符 1"/>
          <p:cNvSpPr>
            <a:spLocks noGrp="1"/>
          </p:cNvSpPr>
          <p:nvPr>
            <p:ph type="dt" sz="half" idx="10"/>
          </p:nvPr>
        </p:nvSpPr>
        <p:spPr/>
        <p:txBody>
          <a:bodyPr/>
          <a:lstStyle/>
          <a:p>
            <a:pPr>
              <a:defRPr/>
            </a:pPr>
            <a:fld id="{833F4DA3-ADA8-41C5-A311-3B016A741A4A}" type="datetime1">
              <a:rPr lang="zh-CN" altLang="en-US" smtClean="0"/>
            </a:fld>
            <a:endParaRPr lang="en-US" altLang="zh-CN"/>
          </a:p>
        </p:txBody>
      </p:sp>
      <p:sp>
        <p:nvSpPr>
          <p:cNvPr id="3" name="页脚占位符 2"/>
          <p:cNvSpPr>
            <a:spLocks noGrp="1"/>
          </p:cNvSpPr>
          <p:nvPr>
            <p:ph type="ftr" sz="quarter" idx="11"/>
          </p:nvPr>
        </p:nvSpPr>
        <p:spPr/>
        <p:txBody>
          <a:bodyPr/>
          <a:lstStyle/>
          <a:p>
            <a:pPr>
              <a:defRPr/>
            </a:pPr>
            <a:r>
              <a:rPr lang="zh-CN" altLang="en-US"/>
              <a:t>信息隐藏与数字水印，理论与技术</a:t>
            </a:r>
            <a:endParaRPr lang="en-US" altLang="zh-CN"/>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8">
                                            <p:txEl>
                                              <p:pRg st="0" end="0"/>
                                            </p:txEl>
                                          </p:spTgt>
                                        </p:tgtEl>
                                        <p:attrNameLst>
                                          <p:attrName>style.visibility</p:attrName>
                                        </p:attrNameLst>
                                      </p:cBhvr>
                                      <p:to>
                                        <p:strVal val="visible"/>
                                      </p:to>
                                    </p:set>
                                    <p:anim calcmode="lin" valueType="num">
                                      <p:cBhvr additive="base">
                                        <p:cTn id="7" dur="500" fill="hold"/>
                                        <p:tgtEl>
                                          <p:spTgt spid="614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148">
                                            <p:txEl>
                                              <p:pRg st="1" end="1"/>
                                            </p:txEl>
                                          </p:spTgt>
                                        </p:tgtEl>
                                        <p:attrNameLst>
                                          <p:attrName>style.visibility</p:attrName>
                                        </p:attrNameLst>
                                      </p:cBhvr>
                                      <p:to>
                                        <p:strVal val="visible"/>
                                      </p:to>
                                    </p:set>
                                    <p:anim calcmode="lin" valueType="num">
                                      <p:cBhvr additive="base">
                                        <p:cTn id="13" dur="500" fill="hold"/>
                                        <p:tgtEl>
                                          <p:spTgt spid="614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148">
                                            <p:txEl>
                                              <p:pRg st="2" end="2"/>
                                            </p:txEl>
                                          </p:spTgt>
                                        </p:tgtEl>
                                        <p:attrNameLst>
                                          <p:attrName>style.visibility</p:attrName>
                                        </p:attrNameLst>
                                      </p:cBhvr>
                                      <p:to>
                                        <p:strVal val="visible"/>
                                      </p:to>
                                    </p:set>
                                    <p:anim calcmode="lin" valueType="num">
                                      <p:cBhvr additive="base">
                                        <p:cTn id="19" dur="500" fill="hold"/>
                                        <p:tgtEl>
                                          <p:spTgt spid="614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4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6565" y="301625"/>
            <a:ext cx="8688070" cy="1143000"/>
          </a:xfrm>
        </p:spPr>
        <p:txBody>
          <a:bodyPr/>
          <a:lstStyle/>
          <a:p>
            <a:r>
              <a:rPr lang="zh-CN" altLang="en-US" sz="3200" b="1" dirty="0"/>
              <a:t>最低有效位隐藏</a:t>
            </a:r>
            <a:r>
              <a:rPr lang="en-US" altLang="zh-CN" sz="3200" b="1" dirty="0"/>
              <a:t>-LSB(Least Significant Bit)</a:t>
            </a:r>
            <a:endParaRPr lang="en-US" altLang="zh-CN" sz="3200" b="1" dirty="0"/>
          </a:p>
        </p:txBody>
      </p:sp>
      <p:sp>
        <p:nvSpPr>
          <p:cNvPr id="3" name="内容占位符 2"/>
          <p:cNvSpPr>
            <a:spLocks noGrp="1"/>
          </p:cNvSpPr>
          <p:nvPr>
            <p:ph idx="1"/>
          </p:nvPr>
        </p:nvSpPr>
        <p:spPr/>
        <p:txBody>
          <a:bodyPr/>
          <a:lstStyle/>
          <a:p>
            <a:r>
              <a:rPr lang="zh-CN" altLang="en-US" dirty="0"/>
              <a:t>图像的数字化表示</a:t>
            </a:r>
            <a:endParaRPr lang="zh-CN" altLang="en-US" dirty="0"/>
          </a:p>
        </p:txBody>
      </p:sp>
      <p:sp>
        <p:nvSpPr>
          <p:cNvPr id="4" name="灯片编号占位符 3"/>
          <p:cNvSpPr>
            <a:spLocks noGrp="1"/>
          </p:cNvSpPr>
          <p:nvPr>
            <p:ph type="sldNum" sz="quarter" idx="12"/>
          </p:nvPr>
        </p:nvSpPr>
        <p:spPr/>
        <p:txBody>
          <a:bodyPr/>
          <a:lstStyle/>
          <a:p>
            <a:pPr>
              <a:defRPr/>
            </a:pPr>
            <a:fld id="{1A4EF384-3CBD-4607-BDAC-1C896A6B12A4}" type="slidenum">
              <a:rPr lang="zh-CN" altLang="en-US" smtClean="0"/>
            </a:fld>
            <a:endParaRPr lang="en-US" altLang="zh-CN"/>
          </a:p>
        </p:txBody>
      </p:sp>
      <p:pic>
        <p:nvPicPr>
          <p:cNvPr id="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9324" y="2852936"/>
            <a:ext cx="4566692" cy="4039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直接箭头连接符 6"/>
          <p:cNvCxnSpPr/>
          <p:nvPr/>
        </p:nvCxnSpPr>
        <p:spPr bwMode="auto">
          <a:xfrm>
            <a:off x="0" y="2924944"/>
            <a:ext cx="5004048" cy="0"/>
          </a:xfrm>
          <a:prstGeom prst="straightConnector1">
            <a:avLst/>
          </a:prstGeom>
          <a:solidFill>
            <a:schemeClr val="accent1"/>
          </a:solidFill>
          <a:ln w="38100"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箭头连接符 8"/>
          <p:cNvCxnSpPr/>
          <p:nvPr/>
        </p:nvCxnSpPr>
        <p:spPr bwMode="auto">
          <a:xfrm>
            <a:off x="323528" y="2564904"/>
            <a:ext cx="0" cy="4176464"/>
          </a:xfrm>
          <a:prstGeom prst="straightConnector1">
            <a:avLst/>
          </a:prstGeom>
          <a:solidFill>
            <a:schemeClr val="accent1"/>
          </a:solidFill>
          <a:ln w="38100"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sp>
            <p:nvSpPr>
              <p:cNvPr id="11" name="矩形 10"/>
              <p:cNvSpPr/>
              <p:nvPr/>
            </p:nvSpPr>
            <p:spPr>
              <a:xfrm>
                <a:off x="4118350" y="2463279"/>
                <a:ext cx="45365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𝑥</m:t>
                      </m:r>
                    </m:oMath>
                  </m:oMathPara>
                </a14:m>
                <a:endParaRPr lang="zh-CN" altLang="en-US" dirty="0"/>
              </a:p>
            </p:txBody>
          </p:sp>
        </mc:Choice>
        <mc:Fallback>
          <p:sp>
            <p:nvSpPr>
              <p:cNvPr id="11" name="矩形 10"/>
              <p:cNvSpPr>
                <a:spLocks noRot="1" noChangeAspect="1" noMove="1" noResize="1" noEditPoints="1" noAdjustHandles="1" noChangeArrowheads="1" noChangeShapeType="1" noTextEdit="1"/>
              </p:cNvSpPr>
              <p:nvPr/>
            </p:nvSpPr>
            <p:spPr>
              <a:xfrm>
                <a:off x="4118350" y="2463279"/>
                <a:ext cx="453650" cy="461665"/>
              </a:xfrm>
              <a:prstGeom prst="rect">
                <a:avLst/>
              </a:prstGeom>
              <a:blipFill rotWithShape="1">
                <a:blip r:embed="rId2"/>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2" name="矩形 11"/>
              <p:cNvSpPr/>
              <p:nvPr/>
            </p:nvSpPr>
            <p:spPr>
              <a:xfrm>
                <a:off x="-47211" y="6021288"/>
                <a:ext cx="45365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a:rPr>
                        <m:t>𝑦</m:t>
                      </m:r>
                    </m:oMath>
                  </m:oMathPara>
                </a14:m>
                <a:endParaRPr lang="zh-CN" altLang="en-US" dirty="0"/>
              </a:p>
            </p:txBody>
          </p:sp>
        </mc:Choice>
        <mc:Fallback>
          <p:sp>
            <p:nvSpPr>
              <p:cNvPr id="12" name="矩形 11"/>
              <p:cNvSpPr>
                <a:spLocks noRot="1" noChangeAspect="1" noMove="1" noResize="1" noEditPoints="1" noAdjustHandles="1" noChangeArrowheads="1" noChangeShapeType="1" noTextEdit="1"/>
              </p:cNvSpPr>
              <p:nvPr/>
            </p:nvSpPr>
            <p:spPr>
              <a:xfrm>
                <a:off x="-47211" y="6021288"/>
                <a:ext cx="453650" cy="461665"/>
              </a:xfrm>
              <a:prstGeom prst="rect">
                <a:avLst/>
              </a:prstGeom>
              <a:blipFill rotWithShape="1">
                <a:blip r:embed="rId3"/>
                <a:stretch>
                  <a:fillRect b="-13333"/>
                </a:stretch>
              </a:blipFill>
            </p:spPr>
            <p:txBody>
              <a:bodyPr/>
              <a:lstStyle/>
              <a:p>
                <a:r>
                  <a:rPr lang="zh-CN" altLang="en-US">
                    <a:noFill/>
                  </a:rPr>
                  <a:t> </a:t>
                </a:r>
                <a:endParaRPr lang="zh-CN" altLang="en-US">
                  <a:noFill/>
                </a:endParaRPr>
              </a:p>
            </p:txBody>
          </p:sp>
        </mc:Fallback>
      </mc:AlternateContent>
      <p:sp>
        <p:nvSpPr>
          <p:cNvPr id="13" name="椭圆 12"/>
          <p:cNvSpPr/>
          <p:nvPr/>
        </p:nvSpPr>
        <p:spPr bwMode="auto">
          <a:xfrm>
            <a:off x="3563888" y="2852936"/>
            <a:ext cx="781287" cy="576064"/>
          </a:xfrm>
          <a:prstGeom prst="ellipse">
            <a:avLst/>
          </a:prstGeom>
          <a:noFill/>
          <a:ln w="38100" cap="flat" cmpd="sng" algn="ctr">
            <a:solidFill>
              <a:srgbClr val="FF3300"/>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p:txBody>
      </p:sp>
      <p:cxnSp>
        <p:nvCxnSpPr>
          <p:cNvPr id="15" name="直接箭头连接符 14"/>
          <p:cNvCxnSpPr>
            <a:stCxn id="13" idx="6"/>
            <a:endCxn id="17" idx="1"/>
          </p:cNvCxnSpPr>
          <p:nvPr/>
        </p:nvCxnSpPr>
        <p:spPr bwMode="auto">
          <a:xfrm>
            <a:off x="4345175" y="3140968"/>
            <a:ext cx="1018913" cy="1731850"/>
          </a:xfrm>
          <a:prstGeom prst="straightConnector1">
            <a:avLst/>
          </a:prstGeom>
          <a:solidFill>
            <a:schemeClr val="accent1"/>
          </a:solidFill>
          <a:ln w="38100"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17" name="表格 16"/>
          <p:cNvGraphicFramePr>
            <a:graphicFrameLocks noGrp="1"/>
          </p:cNvGraphicFramePr>
          <p:nvPr/>
        </p:nvGraphicFramePr>
        <p:xfrm>
          <a:off x="5364088" y="3352762"/>
          <a:ext cx="3192015" cy="3040113"/>
        </p:xfrm>
        <a:graphic>
          <a:graphicData uri="http://schemas.openxmlformats.org/drawingml/2006/table">
            <a:tbl>
              <a:tblPr>
                <a:tableStyleId>{5C22544A-7EE6-4342-B048-85BDC9FD1C3A}</a:tableStyleId>
              </a:tblPr>
              <a:tblGrid>
                <a:gridCol w="1064005"/>
                <a:gridCol w="1064005"/>
                <a:gridCol w="1064005"/>
              </a:tblGrid>
              <a:tr h="1013371">
                <a:tc>
                  <a:txBody>
                    <a:bodyPr/>
                    <a:lstStyle/>
                    <a:p>
                      <a:pPr algn="ctr"/>
                      <a:r>
                        <a:rPr lang="en-US" altLang="zh-CN" dirty="0"/>
                        <a:t>120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119</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118</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13371">
                <a:tc>
                  <a:txBody>
                    <a:bodyPr/>
                    <a:lstStyle/>
                    <a:p>
                      <a:pPr algn="ctr"/>
                      <a:r>
                        <a:rPr lang="en-US" altLang="zh-CN" dirty="0"/>
                        <a:t>121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121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123</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13371">
                <a:tc>
                  <a:txBody>
                    <a:bodyPr/>
                    <a:lstStyle/>
                    <a:p>
                      <a:pPr algn="ctr"/>
                      <a:r>
                        <a:rPr lang="en-US" altLang="zh-CN" dirty="0"/>
                        <a:t>119</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120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118</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6" name="日期占位符 5"/>
          <p:cNvSpPr>
            <a:spLocks noGrp="1"/>
          </p:cNvSpPr>
          <p:nvPr>
            <p:ph type="dt" sz="half" idx="10"/>
          </p:nvPr>
        </p:nvSpPr>
        <p:spPr/>
        <p:txBody>
          <a:bodyPr/>
          <a:lstStyle/>
          <a:p>
            <a:pPr>
              <a:defRPr/>
            </a:pPr>
            <a:fld id="{E22EB4E9-5409-4E4E-A762-01751B1328A2}" type="datetime1">
              <a:rPr lang="zh-CN" altLang="en-US" smtClean="0"/>
            </a:fld>
            <a:endParaRPr lang="en-US" altLang="zh-CN"/>
          </a:p>
        </p:txBody>
      </p:sp>
      <p:sp>
        <p:nvSpPr>
          <p:cNvPr id="8" name="页脚占位符 7"/>
          <p:cNvSpPr>
            <a:spLocks noGrp="1"/>
          </p:cNvSpPr>
          <p:nvPr>
            <p:ph type="ftr" sz="quarter" idx="11"/>
          </p:nvPr>
        </p:nvSpPr>
        <p:spPr/>
        <p:txBody>
          <a:bodyPr/>
          <a:lstStyle/>
          <a:p>
            <a:pPr>
              <a:defRPr/>
            </a:pPr>
            <a:r>
              <a:rPr lang="zh-CN" altLang="en-US"/>
              <a:t>信息隐藏与数字水印，理论与技术</a:t>
            </a:r>
            <a:endParaRPr lang="en-US" altLang="zh-CN"/>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1000"/>
                                        <p:tgtEl>
                                          <p:spTgt spid="11"/>
                                        </p:tgtEl>
                                      </p:cBhvr>
                                    </p:animEffect>
                                    <p:anim calcmode="lin" valueType="num">
                                      <p:cBhvr>
                                        <p:cTn id="19" dur="1000" fill="hold"/>
                                        <p:tgtEl>
                                          <p:spTgt spid="11"/>
                                        </p:tgtEl>
                                        <p:attrNameLst>
                                          <p:attrName>ppt_x</p:attrName>
                                        </p:attrNameLst>
                                      </p:cBhvr>
                                      <p:tavLst>
                                        <p:tav tm="0">
                                          <p:val>
                                            <p:strVal val="#ppt_x"/>
                                          </p:val>
                                        </p:tav>
                                        <p:tav tm="100000">
                                          <p:val>
                                            <p:strVal val="#ppt_x"/>
                                          </p:val>
                                        </p:tav>
                                      </p:tavLst>
                                    </p:anim>
                                    <p:anim calcmode="lin" valueType="num">
                                      <p:cBhvr>
                                        <p:cTn id="20" dur="1000" fill="hold"/>
                                        <p:tgtEl>
                                          <p:spTgt spid="11"/>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1000"/>
                                        <p:tgtEl>
                                          <p:spTgt spid="13"/>
                                        </p:tgtEl>
                                      </p:cBhvr>
                                    </p:animEffect>
                                    <p:anim calcmode="lin" valueType="num">
                                      <p:cBhvr>
                                        <p:cTn id="36" dur="1000" fill="hold"/>
                                        <p:tgtEl>
                                          <p:spTgt spid="13"/>
                                        </p:tgtEl>
                                        <p:attrNameLst>
                                          <p:attrName>ppt_x</p:attrName>
                                        </p:attrNameLst>
                                      </p:cBhvr>
                                      <p:tavLst>
                                        <p:tav tm="0">
                                          <p:val>
                                            <p:strVal val="#ppt_x"/>
                                          </p:val>
                                        </p:tav>
                                        <p:tav tm="100000">
                                          <p:val>
                                            <p:strVal val="#ppt_x"/>
                                          </p:val>
                                        </p:tav>
                                      </p:tavLst>
                                    </p:anim>
                                    <p:anim calcmode="lin" valueType="num">
                                      <p:cBhvr>
                                        <p:cTn id="3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1000"/>
                                        <p:tgtEl>
                                          <p:spTgt spid="15"/>
                                        </p:tgtEl>
                                      </p:cBhvr>
                                    </p:animEffect>
                                    <p:anim calcmode="lin" valueType="num">
                                      <p:cBhvr>
                                        <p:cTn id="43" dur="1000" fill="hold"/>
                                        <p:tgtEl>
                                          <p:spTgt spid="15"/>
                                        </p:tgtEl>
                                        <p:attrNameLst>
                                          <p:attrName>ppt_x</p:attrName>
                                        </p:attrNameLst>
                                      </p:cBhvr>
                                      <p:tavLst>
                                        <p:tav tm="0">
                                          <p:val>
                                            <p:strVal val="#ppt_x"/>
                                          </p:val>
                                        </p:tav>
                                        <p:tav tm="100000">
                                          <p:val>
                                            <p:strVal val="#ppt_x"/>
                                          </p:val>
                                        </p:tav>
                                      </p:tavLst>
                                    </p:anim>
                                    <p:anim calcmode="lin" valueType="num">
                                      <p:cBhvr>
                                        <p:cTn id="44" dur="1000" fill="hold"/>
                                        <p:tgtEl>
                                          <p:spTgt spid="15"/>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1000"/>
                                        <p:tgtEl>
                                          <p:spTgt spid="17"/>
                                        </p:tgtEl>
                                      </p:cBhvr>
                                    </p:animEffect>
                                    <p:anim calcmode="lin" valueType="num">
                                      <p:cBhvr>
                                        <p:cTn id="48" dur="1000" fill="hold"/>
                                        <p:tgtEl>
                                          <p:spTgt spid="17"/>
                                        </p:tgtEl>
                                        <p:attrNameLst>
                                          <p:attrName>ppt_x</p:attrName>
                                        </p:attrNameLst>
                                      </p:cBhvr>
                                      <p:tavLst>
                                        <p:tav tm="0">
                                          <p:val>
                                            <p:strVal val="#ppt_x"/>
                                          </p:val>
                                        </p:tav>
                                        <p:tav tm="100000">
                                          <p:val>
                                            <p:strVal val="#ppt_x"/>
                                          </p:val>
                                        </p:tav>
                                      </p:tavLst>
                                    </p:anim>
                                    <p:anim calcmode="lin" valueType="num">
                                      <p:cBhvr>
                                        <p:cTn id="4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隐写系统示例</a:t>
            </a:r>
            <a:r>
              <a:rPr lang="en-US" altLang="zh-CN" dirty="0"/>
              <a:t>-LSB</a:t>
            </a:r>
            <a:r>
              <a:rPr lang="zh-CN" altLang="en-US" dirty="0"/>
              <a:t>隐写系统</a:t>
            </a:r>
            <a:endParaRPr lang="zh-CN" altLang="en-US" dirty="0"/>
          </a:p>
        </p:txBody>
      </p:sp>
      <p:sp>
        <p:nvSpPr>
          <p:cNvPr id="3" name="内容占位符 2"/>
          <p:cNvSpPr>
            <a:spLocks noGrp="1"/>
          </p:cNvSpPr>
          <p:nvPr>
            <p:ph idx="1"/>
          </p:nvPr>
        </p:nvSpPr>
        <p:spPr/>
        <p:txBody>
          <a:bodyPr/>
          <a:lstStyle/>
          <a:p>
            <a:r>
              <a:rPr lang="zh-CN" altLang="en-US" dirty="0"/>
              <a:t>图像的数字化表示</a:t>
            </a:r>
            <a:endParaRPr lang="zh-CN" altLang="en-US" dirty="0"/>
          </a:p>
        </p:txBody>
      </p:sp>
      <p:sp>
        <p:nvSpPr>
          <p:cNvPr id="4" name="灯片编号占位符 3"/>
          <p:cNvSpPr>
            <a:spLocks noGrp="1"/>
          </p:cNvSpPr>
          <p:nvPr>
            <p:ph type="sldNum" sz="quarter" idx="12"/>
          </p:nvPr>
        </p:nvSpPr>
        <p:spPr/>
        <p:txBody>
          <a:bodyPr/>
          <a:lstStyle/>
          <a:p>
            <a:pPr>
              <a:defRPr/>
            </a:pPr>
            <a:fld id="{1A4EF384-3CBD-4607-BDAC-1C896A6B12A4}" type="slidenum">
              <a:rPr lang="zh-CN" altLang="en-US" smtClean="0"/>
            </a:fld>
            <a:endParaRPr lang="en-US" altLang="zh-CN"/>
          </a:p>
        </p:txBody>
      </p:sp>
      <p:grpSp>
        <p:nvGrpSpPr>
          <p:cNvPr id="6" name="组合 5"/>
          <p:cNvGrpSpPr/>
          <p:nvPr/>
        </p:nvGrpSpPr>
        <p:grpSpPr>
          <a:xfrm rot="998225">
            <a:off x="920318" y="3028974"/>
            <a:ext cx="2403904" cy="1922725"/>
            <a:chOff x="0" y="2564904"/>
            <a:chExt cx="5004048" cy="4327798"/>
          </a:xfrm>
          <a:scene3d>
            <a:camera prst="orthographicFront">
              <a:rot lat="18951832" lon="840119" rev="21008931"/>
            </a:camera>
            <a:lightRig rig="threePt" dir="t"/>
          </a:scene3d>
        </p:grpSpPr>
        <p:pic>
          <p:nvPicPr>
            <p:cNvPr id="5"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49324" y="2852936"/>
              <a:ext cx="4566692" cy="4039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直接箭头连接符 6"/>
            <p:cNvCxnSpPr/>
            <p:nvPr/>
          </p:nvCxnSpPr>
          <p:spPr bwMode="auto">
            <a:xfrm>
              <a:off x="0" y="2924944"/>
              <a:ext cx="5004048" cy="0"/>
            </a:xfrm>
            <a:prstGeom prst="straightConnector1">
              <a:avLst/>
            </a:prstGeom>
            <a:solidFill>
              <a:schemeClr val="accent1"/>
            </a:solidFill>
            <a:ln w="38100"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箭头连接符 8"/>
            <p:cNvCxnSpPr/>
            <p:nvPr/>
          </p:nvCxnSpPr>
          <p:spPr bwMode="auto">
            <a:xfrm>
              <a:off x="323528" y="2564904"/>
              <a:ext cx="0" cy="4176464"/>
            </a:xfrm>
            <a:prstGeom prst="straightConnector1">
              <a:avLst/>
            </a:prstGeom>
            <a:solidFill>
              <a:schemeClr val="accent1"/>
            </a:solidFill>
            <a:ln w="38100"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sp>
              <p:nvSpPr>
                <p:cNvPr id="11" name="矩形 10"/>
                <p:cNvSpPr/>
                <p:nvPr/>
              </p:nvSpPr>
              <p:spPr>
                <a:xfrm>
                  <a:off x="4190500" y="2852438"/>
                  <a:ext cx="453650" cy="4616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𝑥</m:t>
                        </m:r>
                      </m:oMath>
                    </m:oMathPara>
                  </a14:m>
                  <a:endParaRPr lang="zh-CN" altLang="en-US" dirty="0"/>
                </a:p>
              </p:txBody>
            </p:sp>
          </mc:Choice>
          <mc:Fallback>
            <p:sp>
              <p:nvSpPr>
                <p:cNvPr id="11" name="矩形 10"/>
                <p:cNvSpPr>
                  <a:spLocks noRot="1" noChangeAspect="1" noMove="1" noResize="1" noEditPoints="1" noAdjustHandles="1" noChangeArrowheads="1" noChangeShapeType="1" noTextEdit="1"/>
                </p:cNvSpPr>
                <p:nvPr/>
              </p:nvSpPr>
              <p:spPr>
                <a:xfrm>
                  <a:off x="4190500" y="2852438"/>
                  <a:ext cx="453650" cy="461666"/>
                </a:xfrm>
                <a:prstGeom prst="rect">
                  <a:avLst/>
                </a:prstGeom>
                <a:blipFill rotWithShape="0">
                  <a:blip r:embed="rId2"/>
                  <a:stretch>
                    <a:fillRect b="-47222"/>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2" name="矩形 11"/>
                <p:cNvSpPr/>
                <p:nvPr/>
              </p:nvSpPr>
              <p:spPr>
                <a:xfrm>
                  <a:off x="351585" y="6152628"/>
                  <a:ext cx="453650" cy="4616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a:rPr>
                          <m:t>𝑦</m:t>
                        </m:r>
                      </m:oMath>
                    </m:oMathPara>
                  </a14:m>
                  <a:endParaRPr lang="zh-CN" altLang="en-US" dirty="0"/>
                </a:p>
              </p:txBody>
            </p:sp>
          </mc:Choice>
          <mc:Fallback>
            <p:sp>
              <p:nvSpPr>
                <p:cNvPr id="12" name="矩形 11"/>
                <p:cNvSpPr>
                  <a:spLocks noRot="1" noChangeAspect="1" noMove="1" noResize="1" noEditPoints="1" noAdjustHandles="1" noChangeArrowheads="1" noChangeShapeType="1" noTextEdit="1"/>
                </p:cNvSpPr>
                <p:nvPr/>
              </p:nvSpPr>
              <p:spPr>
                <a:xfrm>
                  <a:off x="351585" y="6152628"/>
                  <a:ext cx="453650" cy="461664"/>
                </a:xfrm>
                <a:prstGeom prst="rect">
                  <a:avLst/>
                </a:prstGeom>
                <a:blipFill rotWithShape="0">
                  <a:blip r:embed="rId3"/>
                  <a:stretch>
                    <a:fillRect b="-62162"/>
                  </a:stretch>
                </a:blipFill>
              </p:spPr>
              <p:txBody>
                <a:bodyPr/>
                <a:lstStyle/>
                <a:p>
                  <a:r>
                    <a:rPr lang="zh-CN" altLang="en-US">
                      <a:noFill/>
                    </a:rPr>
                    <a:t> </a:t>
                  </a:r>
                  <a:endParaRPr lang="zh-CN" altLang="en-US">
                    <a:noFill/>
                  </a:endParaRPr>
                </a:p>
              </p:txBody>
            </p:sp>
          </mc:Fallback>
        </mc:AlternateContent>
        <p:sp>
          <p:nvSpPr>
            <p:cNvPr id="13" name="椭圆 12"/>
            <p:cNvSpPr/>
            <p:nvPr/>
          </p:nvSpPr>
          <p:spPr bwMode="auto">
            <a:xfrm>
              <a:off x="3563888" y="2852936"/>
              <a:ext cx="781287" cy="576064"/>
            </a:xfrm>
            <a:prstGeom prst="ellipse">
              <a:avLst/>
            </a:prstGeom>
            <a:noFill/>
            <a:ln w="38100" cap="flat" cmpd="sng" algn="ctr">
              <a:solidFill>
                <a:srgbClr val="FF3300"/>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p:txBody>
        </p:sp>
      </p:grpSp>
      <p:pic>
        <p:nvPicPr>
          <p:cNvPr id="2355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1073739">
            <a:off x="740590" y="4957763"/>
            <a:ext cx="1688232" cy="1612865"/>
          </a:xfrm>
          <a:prstGeom prst="rect">
            <a:avLst/>
          </a:prstGeom>
          <a:noFill/>
          <a:ln>
            <a:noFill/>
          </a:ln>
          <a:effectLst/>
          <a:scene3d>
            <a:camera prst="orthographicFront">
              <a:rot lat="19918527" lon="2431428" rev="18787088"/>
            </a:camera>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2722" t="4994" r="12214" b="9865"/>
          <a:stretch>
            <a:fillRect/>
          </a:stretch>
        </p:blipFill>
        <p:spPr bwMode="auto">
          <a:xfrm>
            <a:off x="4709989" y="4857517"/>
            <a:ext cx="1662211" cy="1667827"/>
          </a:xfrm>
          <a:prstGeom prst="rect">
            <a:avLst/>
          </a:prstGeom>
          <a:ln>
            <a:noFill/>
          </a:ln>
          <a:effectLst>
            <a:outerShdw blurRad="292100" dist="139700" dir="2700000" algn="tl" rotWithShape="0">
              <a:srgbClr val="333333">
                <a:alpha val="65000"/>
              </a:srgbClr>
            </a:outerShdw>
          </a:effectLst>
          <a:scene3d>
            <a:camera prst="orthographicFront">
              <a:rot lat="18483107" lon="969838" rev="19754468"/>
            </a:camera>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 name="Picture 2"/>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2976" t="5280" r="12721" b="9580"/>
          <a:stretch>
            <a:fillRect/>
          </a:stretch>
        </p:blipFill>
        <p:spPr bwMode="auto">
          <a:xfrm>
            <a:off x="4720809" y="3573016"/>
            <a:ext cx="1645364" cy="1667827"/>
          </a:xfrm>
          <a:prstGeom prst="rect">
            <a:avLst/>
          </a:prstGeom>
          <a:ln>
            <a:noFill/>
          </a:ln>
          <a:effectLst>
            <a:outerShdw blurRad="292100" dist="139700" dir="2700000" algn="tl" rotWithShape="0">
              <a:srgbClr val="333333">
                <a:alpha val="65000"/>
              </a:srgbClr>
            </a:outerShdw>
          </a:effectLst>
          <a:scene3d>
            <a:camera prst="orthographicFront">
              <a:rot lat="18483107" lon="969838" rev="19754468"/>
            </a:camera>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Picture 2"/>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12468" t="5279" r="11961" b="9293"/>
          <a:stretch>
            <a:fillRect/>
          </a:stretch>
        </p:blipFill>
        <p:spPr bwMode="auto">
          <a:xfrm>
            <a:off x="4692731" y="2780928"/>
            <a:ext cx="1673442" cy="1673442"/>
          </a:xfrm>
          <a:prstGeom prst="rect">
            <a:avLst/>
          </a:prstGeom>
          <a:ln>
            <a:noFill/>
          </a:ln>
          <a:effectLst>
            <a:outerShdw blurRad="292100" dist="139700" dir="2700000" algn="tl" rotWithShape="0">
              <a:srgbClr val="333333">
                <a:alpha val="65000"/>
              </a:srgbClr>
            </a:outerShdw>
          </a:effectLst>
          <a:scene3d>
            <a:camera prst="orthographicFront">
              <a:rot lat="18483107" lon="969838" rev="19754468"/>
            </a:camera>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直接箭头连接符 9"/>
          <p:cNvCxnSpPr/>
          <p:nvPr/>
        </p:nvCxnSpPr>
        <p:spPr bwMode="auto">
          <a:xfrm flipH="1">
            <a:off x="3851920" y="4365104"/>
            <a:ext cx="864096" cy="1334088"/>
          </a:xfrm>
          <a:prstGeom prst="straightConnector1">
            <a:avLst/>
          </a:prstGeom>
          <a:solidFill>
            <a:schemeClr val="accent1"/>
          </a:solidFill>
          <a:ln w="38100"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箭头连接符 22"/>
          <p:cNvCxnSpPr/>
          <p:nvPr/>
        </p:nvCxnSpPr>
        <p:spPr bwMode="auto">
          <a:xfrm>
            <a:off x="4067944" y="4444666"/>
            <a:ext cx="3384376" cy="1216582"/>
          </a:xfrm>
          <a:prstGeom prst="straightConnector1">
            <a:avLst/>
          </a:prstGeom>
          <a:solidFill>
            <a:schemeClr val="accent1"/>
          </a:solidFill>
          <a:ln w="2857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接箭头连接符 24"/>
          <p:cNvCxnSpPr/>
          <p:nvPr/>
        </p:nvCxnSpPr>
        <p:spPr bwMode="auto">
          <a:xfrm flipV="1">
            <a:off x="4572000" y="2780928"/>
            <a:ext cx="0" cy="2160241"/>
          </a:xfrm>
          <a:prstGeom prst="straightConnector1">
            <a:avLst/>
          </a:prstGeom>
          <a:solidFill>
            <a:schemeClr val="accent1"/>
          </a:solidFill>
          <a:ln w="38100"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sp>
            <p:nvSpPr>
              <p:cNvPr id="28" name="矩形 27"/>
              <p:cNvSpPr/>
              <p:nvPr/>
            </p:nvSpPr>
            <p:spPr>
              <a:xfrm rot="882434">
                <a:off x="5148064" y="4725144"/>
                <a:ext cx="615874" cy="923330"/>
              </a:xfrm>
              <a:prstGeom prst="rect">
                <a:avLst/>
              </a:prstGeom>
              <a:effectLst>
                <a:outerShdw blurRad="76200" dist="12700" dir="2700000" sy="-23000" kx="-800400" algn="bl" rotWithShape="0">
                  <a:prstClr val="black">
                    <a:alpha val="20000"/>
                  </a:prstClr>
                </a:outerShdw>
              </a:effectLst>
              <a:scene3d>
                <a:camera prst="perspectiveContrastingLeftFacing"/>
                <a:lightRig rig="threePt" dir="t"/>
              </a:scene3d>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5400" i="1">
                          <a:latin typeface="Cambria Math"/>
                        </a:rPr>
                        <m:t>⋮</m:t>
                      </m:r>
                    </m:oMath>
                  </m:oMathPara>
                </a14:m>
                <a:endParaRPr lang="zh-CN" altLang="en-US" sz="5400" dirty="0"/>
              </a:p>
            </p:txBody>
          </p:sp>
        </mc:Choice>
        <mc:Fallback>
          <p:sp>
            <p:nvSpPr>
              <p:cNvPr id="28" name="矩形 27"/>
              <p:cNvSpPr>
                <a:spLocks noRot="1" noChangeAspect="1" noMove="1" noResize="1" noEditPoints="1" noAdjustHandles="1" noChangeArrowheads="1" noChangeShapeType="1" noTextEdit="1"/>
              </p:cNvSpPr>
              <p:nvPr/>
            </p:nvSpPr>
            <p:spPr>
              <a:xfrm rot="882434">
                <a:off x="5148064" y="4725144"/>
                <a:ext cx="615874" cy="923330"/>
              </a:xfrm>
              <a:prstGeom prst="rect">
                <a:avLst/>
              </a:prstGeom>
              <a:blipFill rotWithShape="0">
                <a:blip r:embed="rId8"/>
                <a:stretch>
                  <a:fillRect/>
                </a:stretch>
              </a:blipFill>
              <a:effectLst>
                <a:outerShdw blurRad="76200" dist="12700" dir="2700000" sy="-23000" kx="-800400" algn="bl" rotWithShape="0">
                  <a:prstClr val="black">
                    <a:alpha val="20000"/>
                  </a:prstClr>
                </a:outerShdw>
              </a:effectLst>
            </p:spPr>
            <p:txBody>
              <a:bodyPr/>
              <a:lstStyle/>
              <a:p>
                <a:r>
                  <a:rPr lang="zh-CN" altLang="en-US">
                    <a:noFill/>
                  </a:rPr>
                  <a:t> </a:t>
                </a:r>
                <a:endParaRPr lang="zh-CN" altLang="en-US">
                  <a:noFill/>
                </a:endParaRPr>
              </a:p>
            </p:txBody>
          </p:sp>
        </mc:Fallback>
      </mc:AlternateContent>
      <p:pic>
        <p:nvPicPr>
          <p:cNvPr id="23556" name="Object 1"/>
          <p:cNvPicPr>
            <a:picLocks noChangeArrowheads="1"/>
          </p:cNvPicPr>
          <p:nvPr/>
        </p:nvPicPr>
        <p:blipFill>
          <a:blip r:embed="rId9" cstate="print">
            <a:extLst>
              <a:ext uri="{28A0092B-C50C-407E-A947-70E740481C1C}">
                <a14:useLocalDpi xmlns:a14="http://schemas.microsoft.com/office/drawing/2010/main" val="0"/>
              </a:ext>
            </a:extLst>
          </a:blip>
          <a:srcRect l="-3769" t="-243" r="-4327" b="-1817"/>
          <a:stretch>
            <a:fillRect/>
          </a:stretch>
        </p:blipFill>
        <p:spPr bwMode="auto">
          <a:xfrm>
            <a:off x="7348731" y="3096596"/>
            <a:ext cx="1399733" cy="1268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椭圆 29"/>
          <p:cNvSpPr/>
          <p:nvPr/>
        </p:nvSpPr>
        <p:spPr bwMode="auto">
          <a:xfrm rot="862922">
            <a:off x="6084169" y="3332330"/>
            <a:ext cx="504056" cy="326165"/>
          </a:xfrm>
          <a:prstGeom prst="ellipse">
            <a:avLst/>
          </a:prstGeom>
          <a:noFill/>
          <a:ln w="63500" cap="flat" cmpd="sng" algn="ctr">
            <a:solidFill>
              <a:srgbClr val="FF3300"/>
            </a:solidFill>
            <a:prstDash val="solid"/>
            <a:miter lim="800000"/>
            <a:headEnd type="none" w="med" len="med"/>
            <a:tailEnd type="none" w="med" len="med"/>
          </a:ln>
          <a:effectLst>
            <a:outerShdw blurRad="76200" dist="12700" dir="2700000" sy="-23000" kx="-800400" algn="bl" rotWithShape="0">
              <a:prstClr val="black">
                <a:alpha val="20000"/>
              </a:prstClr>
            </a:outerShdw>
          </a:effectLst>
          <a:scene3d>
            <a:camera prst="orthographicFront">
              <a:rot lat="19499998" lon="0" rev="0"/>
            </a:camera>
            <a:lightRig rig="threePt" dir="t"/>
          </a:scene3d>
          <a:sp3d z="19050"/>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p:txBody>
      </p:sp>
      <p:sp>
        <p:nvSpPr>
          <p:cNvPr id="38" name="椭圆 37"/>
          <p:cNvSpPr/>
          <p:nvPr/>
        </p:nvSpPr>
        <p:spPr bwMode="auto">
          <a:xfrm rot="862922">
            <a:off x="6120171" y="4069627"/>
            <a:ext cx="504056" cy="326165"/>
          </a:xfrm>
          <a:prstGeom prst="ellipse">
            <a:avLst/>
          </a:prstGeom>
          <a:noFill/>
          <a:ln w="63500" cap="flat" cmpd="sng" algn="ctr">
            <a:solidFill>
              <a:srgbClr val="FF3300"/>
            </a:solidFill>
            <a:prstDash val="solid"/>
            <a:miter lim="800000"/>
            <a:headEnd type="none" w="med" len="med"/>
            <a:tailEnd type="none" w="med" len="med"/>
          </a:ln>
          <a:effectLst>
            <a:outerShdw blurRad="76200" dist="12700" dir="2700000" sy="-23000" kx="-800400" algn="bl" rotWithShape="0">
              <a:prstClr val="black">
                <a:alpha val="20000"/>
              </a:prstClr>
            </a:outerShdw>
          </a:effectLst>
          <a:scene3d>
            <a:camera prst="orthographicFront">
              <a:rot lat="19499998" lon="0" rev="0"/>
            </a:camera>
            <a:lightRig rig="threePt" dir="t"/>
          </a:scene3d>
          <a:sp3d z="19050"/>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p:txBody>
      </p:sp>
      <p:sp>
        <p:nvSpPr>
          <p:cNvPr id="39" name="椭圆 38"/>
          <p:cNvSpPr/>
          <p:nvPr/>
        </p:nvSpPr>
        <p:spPr bwMode="auto">
          <a:xfrm rot="862922">
            <a:off x="6084168" y="5380540"/>
            <a:ext cx="504056" cy="326165"/>
          </a:xfrm>
          <a:prstGeom prst="ellipse">
            <a:avLst/>
          </a:prstGeom>
          <a:noFill/>
          <a:ln w="63500" cap="flat" cmpd="sng" algn="ctr">
            <a:solidFill>
              <a:srgbClr val="FF3300"/>
            </a:solidFill>
            <a:prstDash val="solid"/>
            <a:miter lim="800000"/>
            <a:headEnd type="none" w="med" len="med"/>
            <a:tailEnd type="none" w="med" len="med"/>
          </a:ln>
          <a:effectLst>
            <a:outerShdw blurRad="76200" dist="12700" dir="2700000" sy="-23000" kx="-800400" algn="bl" rotWithShape="0">
              <a:prstClr val="black">
                <a:alpha val="20000"/>
              </a:prstClr>
            </a:outerShdw>
          </a:effectLst>
          <a:scene3d>
            <a:camera prst="orthographicFront">
              <a:rot lat="19499998" lon="0" rev="0"/>
            </a:camera>
            <a:lightRig rig="threePt" dir="t"/>
          </a:scene3d>
          <a:sp3d z="19050"/>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p:txBody>
      </p:sp>
      <p:sp>
        <p:nvSpPr>
          <p:cNvPr id="8" name="日期占位符 7"/>
          <p:cNvSpPr>
            <a:spLocks noGrp="1"/>
          </p:cNvSpPr>
          <p:nvPr>
            <p:ph type="dt" sz="half" idx="10"/>
          </p:nvPr>
        </p:nvSpPr>
        <p:spPr/>
        <p:txBody>
          <a:bodyPr/>
          <a:lstStyle/>
          <a:p>
            <a:pPr>
              <a:defRPr/>
            </a:pPr>
            <a:fld id="{72782DC4-5E6E-4893-BB25-DA1FA5AB9B63}" type="datetime1">
              <a:rPr lang="zh-CN" altLang="en-US" smtClean="0"/>
            </a:fld>
            <a:endParaRPr lang="en-US" altLang="zh-CN"/>
          </a:p>
        </p:txBody>
      </p:sp>
      <p:sp>
        <p:nvSpPr>
          <p:cNvPr id="14" name="页脚占位符 13"/>
          <p:cNvSpPr>
            <a:spLocks noGrp="1"/>
          </p:cNvSpPr>
          <p:nvPr>
            <p:ph type="ftr" sz="quarter" idx="11"/>
          </p:nvPr>
        </p:nvSpPr>
        <p:spPr/>
        <p:txBody>
          <a:bodyPr/>
          <a:lstStyle/>
          <a:p>
            <a:pPr>
              <a:defRPr/>
            </a:pPr>
            <a:r>
              <a:rPr lang="zh-CN" altLang="en-US"/>
              <a:t>信息隐藏与数字水印，理论与技术</a:t>
            </a:r>
            <a:endParaRPr lang="en-US" altLang="zh-CN"/>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3554"/>
                                        </p:tgtEl>
                                        <p:attrNameLst>
                                          <p:attrName>style.visibility</p:attrName>
                                        </p:attrNameLst>
                                      </p:cBhvr>
                                      <p:to>
                                        <p:strVal val="visible"/>
                                      </p:to>
                                    </p:set>
                                    <p:animEffect transition="in" filter="fade">
                                      <p:cBhvr>
                                        <p:cTn id="12" dur="1000"/>
                                        <p:tgtEl>
                                          <p:spTgt spid="23554"/>
                                        </p:tgtEl>
                                      </p:cBhvr>
                                    </p:animEffect>
                                    <p:anim calcmode="lin" valueType="num">
                                      <p:cBhvr>
                                        <p:cTn id="13" dur="1000" fill="hold"/>
                                        <p:tgtEl>
                                          <p:spTgt spid="23554"/>
                                        </p:tgtEl>
                                        <p:attrNameLst>
                                          <p:attrName>ppt_x</p:attrName>
                                        </p:attrNameLst>
                                      </p:cBhvr>
                                      <p:tavLst>
                                        <p:tav tm="0">
                                          <p:val>
                                            <p:strVal val="#ppt_x"/>
                                          </p:val>
                                        </p:tav>
                                        <p:tav tm="100000">
                                          <p:val>
                                            <p:strVal val="#ppt_x"/>
                                          </p:val>
                                        </p:tav>
                                      </p:tavLst>
                                    </p:anim>
                                    <p:anim calcmode="lin" valueType="num">
                                      <p:cBhvr>
                                        <p:cTn id="14" dur="1000" fill="hold"/>
                                        <p:tgtEl>
                                          <p:spTgt spid="2355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1000"/>
                                        <p:tgtEl>
                                          <p:spTgt spid="25"/>
                                        </p:tgtEl>
                                      </p:cBhvr>
                                    </p:animEffect>
                                    <p:anim calcmode="lin" valueType="num">
                                      <p:cBhvr>
                                        <p:cTn id="20" dur="1000" fill="hold"/>
                                        <p:tgtEl>
                                          <p:spTgt spid="25"/>
                                        </p:tgtEl>
                                        <p:attrNameLst>
                                          <p:attrName>ppt_x</p:attrName>
                                        </p:attrNameLst>
                                      </p:cBhvr>
                                      <p:tavLst>
                                        <p:tav tm="0">
                                          <p:val>
                                            <p:strVal val="#ppt_x"/>
                                          </p:val>
                                        </p:tav>
                                        <p:tav tm="100000">
                                          <p:val>
                                            <p:strVal val="#ppt_x"/>
                                          </p:val>
                                        </p:tav>
                                      </p:tavLst>
                                    </p:anim>
                                    <p:anim calcmode="lin" valueType="num">
                                      <p:cBhvr>
                                        <p:cTn id="21" dur="1000" fill="hold"/>
                                        <p:tgtEl>
                                          <p:spTgt spid="25"/>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1000"/>
                                        <p:tgtEl>
                                          <p:spTgt spid="23"/>
                                        </p:tgtEl>
                                      </p:cBhvr>
                                    </p:animEffect>
                                    <p:anim calcmode="lin" valueType="num">
                                      <p:cBhvr>
                                        <p:cTn id="30" dur="1000" fill="hold"/>
                                        <p:tgtEl>
                                          <p:spTgt spid="23"/>
                                        </p:tgtEl>
                                        <p:attrNameLst>
                                          <p:attrName>ppt_x</p:attrName>
                                        </p:attrNameLst>
                                      </p:cBhvr>
                                      <p:tavLst>
                                        <p:tav tm="0">
                                          <p:val>
                                            <p:strVal val="#ppt_x"/>
                                          </p:val>
                                        </p:tav>
                                        <p:tav tm="100000">
                                          <p:val>
                                            <p:strVal val="#ppt_x"/>
                                          </p:val>
                                        </p:tav>
                                      </p:tavLst>
                                    </p:anim>
                                    <p:anim calcmode="lin" valueType="num">
                                      <p:cBhvr>
                                        <p:cTn id="31"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1000"/>
                                        <p:tgtEl>
                                          <p:spTgt spid="22"/>
                                        </p:tgtEl>
                                      </p:cBhvr>
                                    </p:animEffect>
                                    <p:anim calcmode="lin" valueType="num">
                                      <p:cBhvr>
                                        <p:cTn id="37" dur="1000" fill="hold"/>
                                        <p:tgtEl>
                                          <p:spTgt spid="22"/>
                                        </p:tgtEl>
                                        <p:attrNameLst>
                                          <p:attrName>ppt_x</p:attrName>
                                        </p:attrNameLst>
                                      </p:cBhvr>
                                      <p:tavLst>
                                        <p:tav tm="0">
                                          <p:val>
                                            <p:strVal val="#ppt_x"/>
                                          </p:val>
                                        </p:tav>
                                        <p:tav tm="100000">
                                          <p:val>
                                            <p:strVal val="#ppt_x"/>
                                          </p:val>
                                        </p:tav>
                                      </p:tavLst>
                                    </p:anim>
                                    <p:anim calcmode="lin" valueType="num">
                                      <p:cBhvr>
                                        <p:cTn id="38" dur="1000" fill="hold"/>
                                        <p:tgtEl>
                                          <p:spTgt spid="22"/>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1000"/>
                                        <p:tgtEl>
                                          <p:spTgt spid="21"/>
                                        </p:tgtEl>
                                      </p:cBhvr>
                                    </p:animEffect>
                                    <p:anim calcmode="lin" valueType="num">
                                      <p:cBhvr>
                                        <p:cTn id="42" dur="1000" fill="hold"/>
                                        <p:tgtEl>
                                          <p:spTgt spid="21"/>
                                        </p:tgtEl>
                                        <p:attrNameLst>
                                          <p:attrName>ppt_x</p:attrName>
                                        </p:attrNameLst>
                                      </p:cBhvr>
                                      <p:tavLst>
                                        <p:tav tm="0">
                                          <p:val>
                                            <p:strVal val="#ppt_x"/>
                                          </p:val>
                                        </p:tav>
                                        <p:tav tm="100000">
                                          <p:val>
                                            <p:strVal val="#ppt_x"/>
                                          </p:val>
                                        </p:tav>
                                      </p:tavLst>
                                    </p:anim>
                                    <p:anim calcmode="lin" valueType="num">
                                      <p:cBhvr>
                                        <p:cTn id="43" dur="1000" fill="hold"/>
                                        <p:tgtEl>
                                          <p:spTgt spid="21"/>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1000"/>
                                        <p:tgtEl>
                                          <p:spTgt spid="28"/>
                                        </p:tgtEl>
                                      </p:cBhvr>
                                    </p:animEffect>
                                    <p:anim calcmode="lin" valueType="num">
                                      <p:cBhvr>
                                        <p:cTn id="47" dur="1000" fill="hold"/>
                                        <p:tgtEl>
                                          <p:spTgt spid="28"/>
                                        </p:tgtEl>
                                        <p:attrNameLst>
                                          <p:attrName>ppt_x</p:attrName>
                                        </p:attrNameLst>
                                      </p:cBhvr>
                                      <p:tavLst>
                                        <p:tav tm="0">
                                          <p:val>
                                            <p:strVal val="#ppt_x"/>
                                          </p:val>
                                        </p:tav>
                                        <p:tav tm="100000">
                                          <p:val>
                                            <p:strVal val="#ppt_x"/>
                                          </p:val>
                                        </p:tav>
                                      </p:tavLst>
                                    </p:anim>
                                    <p:anim calcmode="lin" valueType="num">
                                      <p:cBhvr>
                                        <p:cTn id="48" dur="1000" fill="hold"/>
                                        <p:tgtEl>
                                          <p:spTgt spid="28"/>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1000"/>
                                        <p:tgtEl>
                                          <p:spTgt spid="20"/>
                                        </p:tgtEl>
                                      </p:cBhvr>
                                    </p:animEffect>
                                    <p:anim calcmode="lin" valueType="num">
                                      <p:cBhvr>
                                        <p:cTn id="52" dur="1000" fill="hold"/>
                                        <p:tgtEl>
                                          <p:spTgt spid="20"/>
                                        </p:tgtEl>
                                        <p:attrNameLst>
                                          <p:attrName>ppt_x</p:attrName>
                                        </p:attrNameLst>
                                      </p:cBhvr>
                                      <p:tavLst>
                                        <p:tav tm="0">
                                          <p:val>
                                            <p:strVal val="#ppt_x"/>
                                          </p:val>
                                        </p:tav>
                                        <p:tav tm="100000">
                                          <p:val>
                                            <p:strVal val="#ppt_x"/>
                                          </p:val>
                                        </p:tav>
                                      </p:tavLst>
                                    </p:anim>
                                    <p:anim calcmode="lin" valueType="num">
                                      <p:cBhvr>
                                        <p:cTn id="53"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30"/>
                                        </p:tgtEl>
                                        <p:attrNameLst>
                                          <p:attrName>style.visibility</p:attrName>
                                        </p:attrNameLst>
                                      </p:cBhvr>
                                      <p:to>
                                        <p:strVal val="visible"/>
                                      </p:to>
                                    </p:set>
                                    <p:animEffect transition="in" filter="fade">
                                      <p:cBhvr>
                                        <p:cTn id="58" dur="1000"/>
                                        <p:tgtEl>
                                          <p:spTgt spid="30"/>
                                        </p:tgtEl>
                                      </p:cBhvr>
                                    </p:animEffect>
                                    <p:anim calcmode="lin" valueType="num">
                                      <p:cBhvr>
                                        <p:cTn id="59" dur="1000" fill="hold"/>
                                        <p:tgtEl>
                                          <p:spTgt spid="30"/>
                                        </p:tgtEl>
                                        <p:attrNameLst>
                                          <p:attrName>ppt_x</p:attrName>
                                        </p:attrNameLst>
                                      </p:cBhvr>
                                      <p:tavLst>
                                        <p:tav tm="0">
                                          <p:val>
                                            <p:strVal val="#ppt_x"/>
                                          </p:val>
                                        </p:tav>
                                        <p:tav tm="100000">
                                          <p:val>
                                            <p:strVal val="#ppt_x"/>
                                          </p:val>
                                        </p:tav>
                                      </p:tavLst>
                                    </p:anim>
                                    <p:anim calcmode="lin" valueType="num">
                                      <p:cBhvr>
                                        <p:cTn id="60" dur="1000" fill="hold"/>
                                        <p:tgtEl>
                                          <p:spTgt spid="30"/>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38"/>
                                        </p:tgtEl>
                                        <p:attrNameLst>
                                          <p:attrName>style.visibility</p:attrName>
                                        </p:attrNameLst>
                                      </p:cBhvr>
                                      <p:to>
                                        <p:strVal val="visible"/>
                                      </p:to>
                                    </p:set>
                                    <p:animEffect transition="in" filter="fade">
                                      <p:cBhvr>
                                        <p:cTn id="63" dur="1000"/>
                                        <p:tgtEl>
                                          <p:spTgt spid="38"/>
                                        </p:tgtEl>
                                      </p:cBhvr>
                                    </p:animEffect>
                                    <p:anim calcmode="lin" valueType="num">
                                      <p:cBhvr>
                                        <p:cTn id="64" dur="1000" fill="hold"/>
                                        <p:tgtEl>
                                          <p:spTgt spid="38"/>
                                        </p:tgtEl>
                                        <p:attrNameLst>
                                          <p:attrName>ppt_x</p:attrName>
                                        </p:attrNameLst>
                                      </p:cBhvr>
                                      <p:tavLst>
                                        <p:tav tm="0">
                                          <p:val>
                                            <p:strVal val="#ppt_x"/>
                                          </p:val>
                                        </p:tav>
                                        <p:tav tm="100000">
                                          <p:val>
                                            <p:strVal val="#ppt_x"/>
                                          </p:val>
                                        </p:tav>
                                      </p:tavLst>
                                    </p:anim>
                                    <p:anim calcmode="lin" valueType="num">
                                      <p:cBhvr>
                                        <p:cTn id="65" dur="1000" fill="hold"/>
                                        <p:tgtEl>
                                          <p:spTgt spid="38"/>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39"/>
                                        </p:tgtEl>
                                        <p:attrNameLst>
                                          <p:attrName>style.visibility</p:attrName>
                                        </p:attrNameLst>
                                      </p:cBhvr>
                                      <p:to>
                                        <p:strVal val="visible"/>
                                      </p:to>
                                    </p:set>
                                    <p:animEffect transition="in" filter="fade">
                                      <p:cBhvr>
                                        <p:cTn id="68" dur="1000"/>
                                        <p:tgtEl>
                                          <p:spTgt spid="39"/>
                                        </p:tgtEl>
                                      </p:cBhvr>
                                    </p:animEffect>
                                    <p:anim calcmode="lin" valueType="num">
                                      <p:cBhvr>
                                        <p:cTn id="69" dur="1000" fill="hold"/>
                                        <p:tgtEl>
                                          <p:spTgt spid="39"/>
                                        </p:tgtEl>
                                        <p:attrNameLst>
                                          <p:attrName>ppt_x</p:attrName>
                                        </p:attrNameLst>
                                      </p:cBhvr>
                                      <p:tavLst>
                                        <p:tav tm="0">
                                          <p:val>
                                            <p:strVal val="#ppt_x"/>
                                          </p:val>
                                        </p:tav>
                                        <p:tav tm="100000">
                                          <p:val>
                                            <p:strVal val="#ppt_x"/>
                                          </p:val>
                                        </p:tav>
                                      </p:tavLst>
                                    </p:anim>
                                    <p:anim calcmode="lin" valueType="num">
                                      <p:cBhvr>
                                        <p:cTn id="70" dur="1000" fill="hold"/>
                                        <p:tgtEl>
                                          <p:spTgt spid="39"/>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23556"/>
                                        </p:tgtEl>
                                        <p:attrNameLst>
                                          <p:attrName>style.visibility</p:attrName>
                                        </p:attrNameLst>
                                      </p:cBhvr>
                                      <p:to>
                                        <p:strVal val="visible"/>
                                      </p:to>
                                    </p:set>
                                    <p:animEffect transition="in" filter="fade">
                                      <p:cBhvr>
                                        <p:cTn id="73" dur="1000"/>
                                        <p:tgtEl>
                                          <p:spTgt spid="23556"/>
                                        </p:tgtEl>
                                      </p:cBhvr>
                                    </p:animEffect>
                                    <p:anim calcmode="lin" valueType="num">
                                      <p:cBhvr>
                                        <p:cTn id="74" dur="1000" fill="hold"/>
                                        <p:tgtEl>
                                          <p:spTgt spid="23556"/>
                                        </p:tgtEl>
                                        <p:attrNameLst>
                                          <p:attrName>ppt_x</p:attrName>
                                        </p:attrNameLst>
                                      </p:cBhvr>
                                      <p:tavLst>
                                        <p:tav tm="0">
                                          <p:val>
                                            <p:strVal val="#ppt_x"/>
                                          </p:val>
                                        </p:tav>
                                        <p:tav tm="100000">
                                          <p:val>
                                            <p:strVal val="#ppt_x"/>
                                          </p:val>
                                        </p:tav>
                                      </p:tavLst>
                                    </p:anim>
                                    <p:anim calcmode="lin" valueType="num">
                                      <p:cBhvr>
                                        <p:cTn id="75" dur="1000" fill="hold"/>
                                        <p:tgtEl>
                                          <p:spTgt spid="235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animBg="1"/>
      <p:bldP spid="38" grpId="0" animBg="1"/>
      <p:bldP spid="3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隐写系统示例</a:t>
            </a:r>
            <a:r>
              <a:rPr lang="en-US" altLang="zh-CN" dirty="0"/>
              <a:t>-LSB</a:t>
            </a:r>
            <a:r>
              <a:rPr lang="zh-CN" altLang="en-US" dirty="0"/>
              <a:t>隐写系统</a:t>
            </a:r>
            <a:endParaRPr lang="zh-CN" altLang="en-US" dirty="0"/>
          </a:p>
        </p:txBody>
      </p:sp>
      <p:sp>
        <p:nvSpPr>
          <p:cNvPr id="3" name="内容占位符 2"/>
          <p:cNvSpPr>
            <a:spLocks noGrp="1"/>
          </p:cNvSpPr>
          <p:nvPr>
            <p:ph idx="1"/>
          </p:nvPr>
        </p:nvSpPr>
        <p:spPr/>
        <p:txBody>
          <a:bodyPr/>
          <a:lstStyle/>
          <a:p>
            <a:r>
              <a:rPr lang="en-US" altLang="zh-CN" dirty="0"/>
              <a:t>LSB</a:t>
            </a:r>
            <a:r>
              <a:rPr lang="zh-CN" altLang="en-US" dirty="0"/>
              <a:t>算法描述</a:t>
            </a:r>
            <a:endParaRPr lang="zh-CN" altLang="en-US" dirty="0"/>
          </a:p>
        </p:txBody>
      </p:sp>
      <p:sp>
        <p:nvSpPr>
          <p:cNvPr id="4" name="灯片编号占位符 3"/>
          <p:cNvSpPr>
            <a:spLocks noGrp="1"/>
          </p:cNvSpPr>
          <p:nvPr>
            <p:ph type="sldNum" sz="quarter" idx="12"/>
          </p:nvPr>
        </p:nvSpPr>
        <p:spPr/>
        <p:txBody>
          <a:bodyPr/>
          <a:lstStyle/>
          <a:p>
            <a:pPr>
              <a:defRPr/>
            </a:pPr>
            <a:fld id="{1A4EF384-3CBD-4607-BDAC-1C896A6B12A4}" type="slidenum">
              <a:rPr lang="zh-CN" altLang="en-US" smtClean="0"/>
            </a:fld>
            <a:endParaRPr lang="en-US" altLang="zh-CN" dirty="0"/>
          </a:p>
        </p:txBody>
      </p:sp>
      <p:grpSp>
        <p:nvGrpSpPr>
          <p:cNvPr id="8" name="组合 7"/>
          <p:cNvGrpSpPr/>
          <p:nvPr/>
        </p:nvGrpSpPr>
        <p:grpSpPr>
          <a:xfrm>
            <a:off x="35496" y="2132856"/>
            <a:ext cx="2520280" cy="2621091"/>
            <a:chOff x="3851920" y="2780928"/>
            <a:chExt cx="3600400" cy="3744416"/>
          </a:xfrm>
        </p:grpSpPr>
        <p:pic>
          <p:nvPicPr>
            <p:cNvPr id="20" name="Picture 2"/>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l="12722" t="4994" r="12214" b="9865"/>
            <a:stretch>
              <a:fillRect/>
            </a:stretch>
          </p:blipFill>
          <p:spPr bwMode="auto">
            <a:xfrm>
              <a:off x="4709989" y="4857517"/>
              <a:ext cx="1662211" cy="1667827"/>
            </a:xfrm>
            <a:prstGeom prst="rect">
              <a:avLst/>
            </a:prstGeom>
            <a:ln>
              <a:noFill/>
            </a:ln>
            <a:effectLst>
              <a:outerShdw blurRad="292100" dist="139700" dir="2700000" algn="tl" rotWithShape="0">
                <a:srgbClr val="333333">
                  <a:alpha val="65000"/>
                </a:srgbClr>
              </a:outerShdw>
            </a:effectLst>
            <a:scene3d>
              <a:camera prst="orthographicFront">
                <a:rot lat="18483107" lon="969838" rev="19754468"/>
              </a:camera>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2976" t="5280" r="12721" b="9580"/>
            <a:stretch>
              <a:fillRect/>
            </a:stretch>
          </p:blipFill>
          <p:spPr bwMode="auto">
            <a:xfrm>
              <a:off x="4720809" y="3573016"/>
              <a:ext cx="1645364" cy="1667827"/>
            </a:xfrm>
            <a:prstGeom prst="rect">
              <a:avLst/>
            </a:prstGeom>
            <a:ln>
              <a:noFill/>
            </a:ln>
            <a:effectLst>
              <a:outerShdw blurRad="292100" dist="139700" dir="2700000" algn="tl" rotWithShape="0">
                <a:srgbClr val="333333">
                  <a:alpha val="65000"/>
                </a:srgbClr>
              </a:outerShdw>
            </a:effectLst>
            <a:scene3d>
              <a:camera prst="orthographicFront">
                <a:rot lat="18483107" lon="969838" rev="19754468"/>
              </a:camera>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2468" t="5279" r="11961" b="9293"/>
            <a:stretch>
              <a:fillRect/>
            </a:stretch>
          </p:blipFill>
          <p:spPr bwMode="auto">
            <a:xfrm>
              <a:off x="4692731" y="2780928"/>
              <a:ext cx="1673442" cy="1673442"/>
            </a:xfrm>
            <a:prstGeom prst="rect">
              <a:avLst/>
            </a:prstGeom>
            <a:ln>
              <a:noFill/>
            </a:ln>
            <a:effectLst>
              <a:outerShdw blurRad="292100" dist="139700" dir="2700000" algn="tl" rotWithShape="0">
                <a:srgbClr val="333333">
                  <a:alpha val="65000"/>
                </a:srgbClr>
              </a:outerShdw>
            </a:effectLst>
            <a:scene3d>
              <a:camera prst="orthographicFront">
                <a:rot lat="18483107" lon="969838" rev="19754468"/>
              </a:camera>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直接箭头连接符 9"/>
            <p:cNvCxnSpPr/>
            <p:nvPr/>
          </p:nvCxnSpPr>
          <p:spPr bwMode="auto">
            <a:xfrm flipH="1">
              <a:off x="3851920" y="4365104"/>
              <a:ext cx="864096" cy="1334088"/>
            </a:xfrm>
            <a:prstGeom prst="straightConnector1">
              <a:avLst/>
            </a:prstGeom>
            <a:solidFill>
              <a:schemeClr val="accent1"/>
            </a:solidFill>
            <a:ln w="38100"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箭头连接符 22"/>
            <p:cNvCxnSpPr/>
            <p:nvPr/>
          </p:nvCxnSpPr>
          <p:spPr bwMode="auto">
            <a:xfrm>
              <a:off x="4067944" y="4444666"/>
              <a:ext cx="3384376" cy="1216582"/>
            </a:xfrm>
            <a:prstGeom prst="straightConnector1">
              <a:avLst/>
            </a:prstGeom>
            <a:solidFill>
              <a:schemeClr val="accent1"/>
            </a:solidFill>
            <a:ln w="2857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接箭头连接符 24"/>
            <p:cNvCxnSpPr/>
            <p:nvPr/>
          </p:nvCxnSpPr>
          <p:spPr bwMode="auto">
            <a:xfrm flipV="1">
              <a:off x="4572000" y="2780928"/>
              <a:ext cx="0" cy="2160241"/>
            </a:xfrm>
            <a:prstGeom prst="straightConnector1">
              <a:avLst/>
            </a:prstGeom>
            <a:solidFill>
              <a:schemeClr val="accent1"/>
            </a:solidFill>
            <a:ln w="38100"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sp>
              <p:nvSpPr>
                <p:cNvPr id="28" name="矩形 27"/>
                <p:cNvSpPr/>
                <p:nvPr/>
              </p:nvSpPr>
              <p:spPr>
                <a:xfrm rot="882434">
                  <a:off x="5148064" y="4725144"/>
                  <a:ext cx="615874" cy="923330"/>
                </a:xfrm>
                <a:prstGeom prst="rect">
                  <a:avLst/>
                </a:prstGeom>
                <a:effectLst>
                  <a:outerShdw blurRad="76200" dist="12700" dir="2700000" sy="-23000" kx="-800400" algn="bl" rotWithShape="0">
                    <a:prstClr val="black">
                      <a:alpha val="20000"/>
                    </a:prstClr>
                  </a:outerShdw>
                </a:effectLst>
                <a:scene3d>
                  <a:camera prst="perspectiveContrastingLeftFacing"/>
                  <a:lightRig rig="threePt" dir="t"/>
                </a:scene3d>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5400" i="1">
                            <a:latin typeface="Cambria Math"/>
                          </a:rPr>
                          <m:t>⋮</m:t>
                        </m:r>
                      </m:oMath>
                    </m:oMathPara>
                  </a14:m>
                  <a:endParaRPr lang="zh-CN" altLang="en-US" sz="5400" dirty="0"/>
                </a:p>
              </p:txBody>
            </p:sp>
          </mc:Choice>
          <mc:Fallback>
            <p:sp>
              <p:nvSpPr>
                <p:cNvPr id="28" name="矩形 27"/>
                <p:cNvSpPr>
                  <a:spLocks noRot="1" noChangeAspect="1" noMove="1" noResize="1" noEditPoints="1" noAdjustHandles="1" noChangeArrowheads="1" noChangeShapeType="1" noTextEdit="1"/>
                </p:cNvSpPr>
                <p:nvPr/>
              </p:nvSpPr>
              <p:spPr>
                <a:xfrm rot="882434">
                  <a:off x="5148064" y="4725144"/>
                  <a:ext cx="615874" cy="923330"/>
                </a:xfrm>
                <a:prstGeom prst="rect">
                  <a:avLst/>
                </a:prstGeom>
                <a:blipFill rotWithShape="1">
                  <a:blip r:embed="rId4"/>
                  <a:stretch>
                    <a:fillRect/>
                  </a:stretch>
                </a:blipFill>
                <a:effectLst>
                  <a:outerShdw blurRad="76200" dist="12700" dir="2700000" sy="-23000" kx="-800400" algn="bl" rotWithShape="0">
                    <a:prstClr val="black">
                      <a:alpha val="20000"/>
                    </a:prstClr>
                  </a:outerShdw>
                </a:effectLst>
              </p:spPr>
              <p:txBody>
                <a:bodyPr/>
                <a:lstStyle/>
                <a:p>
                  <a:r>
                    <a:rPr lang="zh-CN" altLang="en-US">
                      <a:noFill/>
                    </a:rPr>
                    <a:t> </a:t>
                  </a:r>
                  <a:endParaRPr lang="zh-CN" altLang="en-US">
                    <a:noFill/>
                  </a:endParaRPr>
                </a:p>
              </p:txBody>
            </p:sp>
          </mc:Fallback>
        </mc:AlternateContent>
      </p:grpSp>
      <p:pic>
        <p:nvPicPr>
          <p:cNvPr id="38914"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2917" t="5716" r="12700" b="9752"/>
          <a:stretch>
            <a:fillRect/>
          </a:stretch>
        </p:blipFill>
        <p:spPr bwMode="auto">
          <a:xfrm>
            <a:off x="3138353" y="2551389"/>
            <a:ext cx="1466811" cy="140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直接箭头连接符 5"/>
          <p:cNvCxnSpPr/>
          <p:nvPr/>
        </p:nvCxnSpPr>
        <p:spPr bwMode="auto">
          <a:xfrm flipH="1">
            <a:off x="1884482" y="3284984"/>
            <a:ext cx="959326" cy="883683"/>
          </a:xfrm>
          <a:prstGeom prst="straightConnector1">
            <a:avLst/>
          </a:prstGeom>
          <a:solidFill>
            <a:schemeClr val="accent1"/>
          </a:solidFill>
          <a:ln w="38100" cap="flat" cmpd="sng" algn="ctr">
            <a:solidFill>
              <a:srgbClr val="FF3300"/>
            </a:solidFill>
            <a:prstDash val="solid"/>
            <a:miter lim="800000"/>
            <a:headEnd type="none" w="med" len="med"/>
            <a:tailEnd type="arrow"/>
          </a:ln>
          <a:effectLst/>
        </p:spPr>
      </p:cxnSp>
      <p:grpSp>
        <p:nvGrpSpPr>
          <p:cNvPr id="18" name="组合 17"/>
          <p:cNvGrpSpPr/>
          <p:nvPr/>
        </p:nvGrpSpPr>
        <p:grpSpPr>
          <a:xfrm>
            <a:off x="4572000" y="2060848"/>
            <a:ext cx="2599218" cy="2703187"/>
            <a:chOff x="3851920" y="2780928"/>
            <a:chExt cx="3600400" cy="3744416"/>
          </a:xfrm>
        </p:grpSpPr>
        <p:pic>
          <p:nvPicPr>
            <p:cNvPr id="19" name="Picture 2"/>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2722" t="4994" r="12214" b="9865"/>
            <a:stretch>
              <a:fillRect/>
            </a:stretch>
          </p:blipFill>
          <p:spPr bwMode="auto">
            <a:xfrm>
              <a:off x="4709989" y="4857517"/>
              <a:ext cx="1662211" cy="1667827"/>
            </a:xfrm>
            <a:prstGeom prst="rect">
              <a:avLst/>
            </a:prstGeom>
            <a:ln>
              <a:noFill/>
            </a:ln>
            <a:effectLst>
              <a:outerShdw blurRad="292100" dist="139700" dir="2700000" algn="tl" rotWithShape="0">
                <a:srgbClr val="333333">
                  <a:alpha val="65000"/>
                </a:srgbClr>
              </a:outerShdw>
            </a:effectLst>
            <a:scene3d>
              <a:camera prst="orthographicFront">
                <a:rot lat="18483107" lon="969838" rev="19754468"/>
              </a:camera>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2976" t="5280" r="12721" b="9580"/>
            <a:stretch>
              <a:fillRect/>
            </a:stretch>
          </p:blipFill>
          <p:spPr bwMode="auto">
            <a:xfrm>
              <a:off x="4720809" y="3573016"/>
              <a:ext cx="1645364" cy="1667827"/>
            </a:xfrm>
            <a:prstGeom prst="rect">
              <a:avLst/>
            </a:prstGeom>
            <a:ln>
              <a:noFill/>
            </a:ln>
            <a:effectLst>
              <a:outerShdw blurRad="292100" dist="139700" dir="2700000" algn="tl" rotWithShape="0">
                <a:srgbClr val="333333">
                  <a:alpha val="65000"/>
                </a:srgbClr>
              </a:outerShdw>
            </a:effectLst>
            <a:scene3d>
              <a:camera prst="orthographicFront">
                <a:rot lat="18483107" lon="969838" rev="19754468"/>
              </a:camera>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 name="Picture 2"/>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12468" t="5279" r="11961" b="9293"/>
            <a:stretch>
              <a:fillRect/>
            </a:stretch>
          </p:blipFill>
          <p:spPr bwMode="auto">
            <a:xfrm>
              <a:off x="4692731" y="2780928"/>
              <a:ext cx="1673442" cy="1673442"/>
            </a:xfrm>
            <a:prstGeom prst="rect">
              <a:avLst/>
            </a:prstGeom>
            <a:ln>
              <a:noFill/>
            </a:ln>
            <a:effectLst>
              <a:outerShdw blurRad="292100" dist="139700" dir="2700000" algn="tl" rotWithShape="0">
                <a:srgbClr val="333333">
                  <a:alpha val="65000"/>
                </a:srgbClr>
              </a:outerShdw>
            </a:effectLst>
            <a:scene3d>
              <a:camera prst="orthographicFront">
                <a:rot lat="18483107" lon="969838" rev="19754468"/>
              </a:camera>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7" name="直接箭头连接符 26"/>
            <p:cNvCxnSpPr/>
            <p:nvPr/>
          </p:nvCxnSpPr>
          <p:spPr bwMode="auto">
            <a:xfrm flipH="1">
              <a:off x="3851920" y="4365104"/>
              <a:ext cx="864096" cy="1334088"/>
            </a:xfrm>
            <a:prstGeom prst="straightConnector1">
              <a:avLst/>
            </a:prstGeom>
            <a:solidFill>
              <a:schemeClr val="accent1"/>
            </a:solidFill>
            <a:ln w="38100"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箭头连接符 28"/>
            <p:cNvCxnSpPr/>
            <p:nvPr/>
          </p:nvCxnSpPr>
          <p:spPr bwMode="auto">
            <a:xfrm>
              <a:off x="4067944" y="4444666"/>
              <a:ext cx="3384376" cy="1216582"/>
            </a:xfrm>
            <a:prstGeom prst="straightConnector1">
              <a:avLst/>
            </a:prstGeom>
            <a:solidFill>
              <a:schemeClr val="accent1"/>
            </a:solidFill>
            <a:ln w="2857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箭头连接符 29"/>
            <p:cNvCxnSpPr/>
            <p:nvPr/>
          </p:nvCxnSpPr>
          <p:spPr bwMode="auto">
            <a:xfrm flipV="1">
              <a:off x="4572000" y="2780928"/>
              <a:ext cx="0" cy="2160241"/>
            </a:xfrm>
            <a:prstGeom prst="straightConnector1">
              <a:avLst/>
            </a:prstGeom>
            <a:solidFill>
              <a:schemeClr val="accent1"/>
            </a:solidFill>
            <a:ln w="38100"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sp>
              <p:nvSpPr>
                <p:cNvPr id="31" name="矩形 30"/>
                <p:cNvSpPr/>
                <p:nvPr/>
              </p:nvSpPr>
              <p:spPr>
                <a:xfrm rot="882434">
                  <a:off x="5148064" y="4725144"/>
                  <a:ext cx="615874" cy="923330"/>
                </a:xfrm>
                <a:prstGeom prst="rect">
                  <a:avLst/>
                </a:prstGeom>
                <a:effectLst>
                  <a:outerShdw blurRad="76200" dist="12700" dir="2700000" sy="-23000" kx="-800400" algn="bl" rotWithShape="0">
                    <a:prstClr val="black">
                      <a:alpha val="20000"/>
                    </a:prstClr>
                  </a:outerShdw>
                </a:effectLst>
                <a:scene3d>
                  <a:camera prst="perspectiveContrastingLeftFacing"/>
                  <a:lightRig rig="threePt" dir="t"/>
                </a:scene3d>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5400" i="1">
                            <a:latin typeface="Cambria Math"/>
                          </a:rPr>
                          <m:t>⋮</m:t>
                        </m:r>
                      </m:oMath>
                    </m:oMathPara>
                  </a14:m>
                  <a:endParaRPr lang="zh-CN" altLang="en-US" sz="5400" dirty="0"/>
                </a:p>
              </p:txBody>
            </p:sp>
          </mc:Choice>
          <mc:Fallback>
            <p:sp>
              <p:nvSpPr>
                <p:cNvPr id="31" name="矩形 30"/>
                <p:cNvSpPr>
                  <a:spLocks noRot="1" noChangeAspect="1" noMove="1" noResize="1" noEditPoints="1" noAdjustHandles="1" noChangeArrowheads="1" noChangeShapeType="1" noTextEdit="1"/>
                </p:cNvSpPr>
                <p:nvPr/>
              </p:nvSpPr>
              <p:spPr>
                <a:xfrm rot="882434">
                  <a:off x="5148064" y="4725144"/>
                  <a:ext cx="615874" cy="923330"/>
                </a:xfrm>
                <a:prstGeom prst="rect">
                  <a:avLst/>
                </a:prstGeom>
                <a:blipFill rotWithShape="1">
                  <a:blip r:embed="rId8"/>
                  <a:stretch>
                    <a:fillRect/>
                  </a:stretch>
                </a:blipFill>
                <a:effectLst>
                  <a:outerShdw blurRad="76200" dist="12700" dir="2700000" sy="-23000" kx="-800400" algn="bl" rotWithShape="0">
                    <a:prstClr val="black">
                      <a:alpha val="20000"/>
                    </a:prstClr>
                  </a:outerShdw>
                </a:effectLst>
              </p:spPr>
              <p:txBody>
                <a:bodyPr/>
                <a:lstStyle/>
                <a:p>
                  <a:r>
                    <a:rPr lang="zh-CN" altLang="en-US">
                      <a:noFill/>
                    </a:rPr>
                    <a:t> </a:t>
                  </a:r>
                  <a:endParaRPr lang="zh-CN" altLang="en-US">
                    <a:noFill/>
                  </a:endParaRPr>
                </a:p>
              </p:txBody>
            </p:sp>
          </mc:Fallback>
        </mc:AlternateContent>
      </p:grpSp>
      <p:cxnSp>
        <p:nvCxnSpPr>
          <p:cNvPr id="32" name="直接箭头连接符 31"/>
          <p:cNvCxnSpPr/>
          <p:nvPr/>
        </p:nvCxnSpPr>
        <p:spPr bwMode="auto">
          <a:xfrm>
            <a:off x="2123728" y="4581128"/>
            <a:ext cx="3091250" cy="0"/>
          </a:xfrm>
          <a:prstGeom prst="straightConnector1">
            <a:avLst/>
          </a:prstGeom>
          <a:solidFill>
            <a:schemeClr val="accent1"/>
          </a:solidFill>
          <a:ln w="38100" cap="flat" cmpd="sng" algn="ctr">
            <a:solidFill>
              <a:srgbClr val="FF3300"/>
            </a:solidFill>
            <a:prstDash val="solid"/>
            <a:miter lim="800000"/>
            <a:headEnd type="none" w="med" len="med"/>
            <a:tailEnd type="arrow"/>
          </a:ln>
          <a:effectLst/>
        </p:spPr>
      </p:cxnSp>
      <p:pic>
        <p:nvPicPr>
          <p:cNvPr id="33"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2917" t="5716" r="12700" b="9752"/>
          <a:stretch>
            <a:fillRect/>
          </a:stretch>
        </p:blipFill>
        <p:spPr bwMode="auto">
          <a:xfrm>
            <a:off x="7524328" y="2561301"/>
            <a:ext cx="1466811" cy="140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4" name="直接箭头连接符 33"/>
          <p:cNvCxnSpPr/>
          <p:nvPr/>
        </p:nvCxnSpPr>
        <p:spPr bwMode="auto">
          <a:xfrm flipV="1">
            <a:off x="6437008" y="4168667"/>
            <a:ext cx="1519368" cy="412461"/>
          </a:xfrm>
          <a:prstGeom prst="straightConnector1">
            <a:avLst/>
          </a:prstGeom>
          <a:solidFill>
            <a:schemeClr val="accent1"/>
          </a:solidFill>
          <a:ln w="38100" cap="flat" cmpd="sng" algn="ctr">
            <a:solidFill>
              <a:srgbClr val="FF3300"/>
            </a:solidFill>
            <a:prstDash val="solid"/>
            <a:miter lim="800000"/>
            <a:headEnd type="none" w="med" len="med"/>
            <a:tailEnd type="arrow"/>
          </a:ln>
          <a:effectLst/>
        </p:spPr>
      </p:cxnSp>
      <mc:AlternateContent xmlns:mc="http://schemas.openxmlformats.org/markup-compatibility/2006">
        <mc:Choice xmlns:a14="http://schemas.microsoft.com/office/drawing/2010/main" Requires="a14">
          <p:sp>
            <p:nvSpPr>
              <p:cNvPr id="37888" name="矩形 37887"/>
              <p:cNvSpPr/>
              <p:nvPr/>
            </p:nvSpPr>
            <p:spPr>
              <a:xfrm>
                <a:off x="1993573" y="3321555"/>
                <a:ext cx="70621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zh-CN" i="1">
                              <a:latin typeface="Cambria Math" panose="02040503050406030204" pitchFamily="18" charset="0"/>
                            </a:rPr>
                          </m:ctrlPr>
                        </m:dPr>
                        <m:e>
                          <m:r>
                            <a:rPr lang="en-US" altLang="zh-CN" i="1">
                              <a:latin typeface="Cambria Math"/>
                            </a:rPr>
                            <m:t>1</m:t>
                          </m:r>
                        </m:e>
                      </m:d>
                    </m:oMath>
                  </m:oMathPara>
                </a14:m>
                <a:endParaRPr lang="zh-CN" altLang="en-US" dirty="0"/>
              </a:p>
            </p:txBody>
          </p:sp>
        </mc:Choice>
        <mc:Fallback>
          <p:sp>
            <p:nvSpPr>
              <p:cNvPr id="37888" name="矩形 37887"/>
              <p:cNvSpPr>
                <a:spLocks noRot="1" noChangeAspect="1" noMove="1" noResize="1" noEditPoints="1" noAdjustHandles="1" noChangeArrowheads="1" noChangeShapeType="1" noTextEdit="1"/>
              </p:cNvSpPr>
              <p:nvPr/>
            </p:nvSpPr>
            <p:spPr>
              <a:xfrm>
                <a:off x="1993573" y="3321555"/>
                <a:ext cx="706219" cy="461665"/>
              </a:xfrm>
              <a:prstGeom prst="rect">
                <a:avLst/>
              </a:prstGeom>
              <a:blipFill rotWithShape="1">
                <a:blip r:embed="rId9"/>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38" name="矩形 37"/>
              <p:cNvSpPr/>
              <p:nvPr/>
            </p:nvSpPr>
            <p:spPr>
              <a:xfrm>
                <a:off x="3518648" y="4197353"/>
                <a:ext cx="70621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zh-CN" i="1" smtClean="0">
                              <a:latin typeface="Cambria Math" panose="02040503050406030204" pitchFamily="18" charset="0"/>
                            </a:rPr>
                          </m:ctrlPr>
                        </m:dPr>
                        <m:e>
                          <m:r>
                            <a:rPr lang="en-US" altLang="zh-CN" b="0" i="1" smtClean="0">
                              <a:latin typeface="Cambria Math"/>
                            </a:rPr>
                            <m:t>2</m:t>
                          </m:r>
                        </m:e>
                      </m:d>
                    </m:oMath>
                  </m:oMathPara>
                </a14:m>
                <a:endParaRPr lang="zh-CN" altLang="en-US" dirty="0"/>
              </a:p>
            </p:txBody>
          </p:sp>
        </mc:Choice>
        <mc:Fallback>
          <p:sp>
            <p:nvSpPr>
              <p:cNvPr id="38" name="矩形 37"/>
              <p:cNvSpPr>
                <a:spLocks noRot="1" noChangeAspect="1" noMove="1" noResize="1" noEditPoints="1" noAdjustHandles="1" noChangeArrowheads="1" noChangeShapeType="1" noTextEdit="1"/>
              </p:cNvSpPr>
              <p:nvPr/>
            </p:nvSpPr>
            <p:spPr>
              <a:xfrm>
                <a:off x="3518648" y="4197353"/>
                <a:ext cx="706219" cy="461665"/>
              </a:xfrm>
              <a:prstGeom prst="rect">
                <a:avLst/>
              </a:prstGeom>
              <a:blipFill rotWithShape="1">
                <a:blip r:embed="rId10"/>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37889" name="矩形 37888"/>
              <p:cNvSpPr/>
              <p:nvPr/>
            </p:nvSpPr>
            <p:spPr>
              <a:xfrm>
                <a:off x="7171218" y="4391306"/>
                <a:ext cx="70621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zh-CN" i="1" smtClean="0">
                              <a:latin typeface="Cambria Math" panose="02040503050406030204" pitchFamily="18" charset="0"/>
                            </a:rPr>
                          </m:ctrlPr>
                        </m:dPr>
                        <m:e>
                          <m:r>
                            <a:rPr lang="en-US" altLang="zh-CN" b="0" i="1" smtClean="0">
                              <a:latin typeface="Cambria Math"/>
                            </a:rPr>
                            <m:t>3</m:t>
                          </m:r>
                        </m:e>
                      </m:d>
                    </m:oMath>
                  </m:oMathPara>
                </a14:m>
                <a:endParaRPr lang="zh-CN" altLang="en-US" dirty="0"/>
              </a:p>
            </p:txBody>
          </p:sp>
        </mc:Choice>
        <mc:Fallback>
          <p:sp>
            <p:nvSpPr>
              <p:cNvPr id="37889" name="矩形 37888"/>
              <p:cNvSpPr>
                <a:spLocks noRot="1" noChangeAspect="1" noMove="1" noResize="1" noEditPoints="1" noAdjustHandles="1" noChangeArrowheads="1" noChangeShapeType="1" noTextEdit="1"/>
              </p:cNvSpPr>
              <p:nvPr/>
            </p:nvSpPr>
            <p:spPr>
              <a:xfrm>
                <a:off x="7171218" y="4391306"/>
                <a:ext cx="706219" cy="461665"/>
              </a:xfrm>
              <a:prstGeom prst="rect">
                <a:avLst/>
              </a:prstGeom>
              <a:blipFill rotWithShape="1">
                <a:blip r:embed="rId11"/>
                <a:stretch>
                  <a:fillRect/>
                </a:stretch>
              </a:blipFill>
            </p:spPr>
            <p:txBody>
              <a:bodyPr/>
              <a:lstStyle/>
              <a:p>
                <a:r>
                  <a:rPr lang="zh-CN" altLang="en-US">
                    <a:noFill/>
                  </a:rPr>
                  <a:t> </a:t>
                </a:r>
                <a:endParaRPr lang="zh-CN" altLang="en-US">
                  <a:noFill/>
                </a:endParaRPr>
              </a:p>
            </p:txBody>
          </p:sp>
        </mc:Fallback>
      </mc:AlternateContent>
      <p:sp>
        <p:nvSpPr>
          <p:cNvPr id="37891" name="矩形 37890"/>
          <p:cNvSpPr/>
          <p:nvPr/>
        </p:nvSpPr>
        <p:spPr>
          <a:xfrm>
            <a:off x="568355" y="4556735"/>
            <a:ext cx="8252117" cy="2399665"/>
          </a:xfrm>
          <a:prstGeom prst="rect">
            <a:avLst/>
          </a:prstGeom>
        </p:spPr>
        <p:txBody>
          <a:bodyPr wrap="square">
            <a:spAutoFit/>
          </a:bodyPr>
          <a:lstStyle/>
          <a:p>
            <a:pPr>
              <a:lnSpc>
                <a:spcPct val="150000"/>
              </a:lnSpc>
            </a:pPr>
            <a:r>
              <a:rPr lang="zh-CN" altLang="en-US" sz="2000" dirty="0"/>
              <a:t>隐藏信息：用秘密信息替换最低有效比特</a:t>
            </a:r>
            <a:endParaRPr lang="zh-CN" altLang="en-US" sz="2000" dirty="0"/>
          </a:p>
          <a:p>
            <a:pPr eaLnBrk="1" hangingPunct="1">
              <a:lnSpc>
                <a:spcPct val="150000"/>
              </a:lnSpc>
              <a:buFont typeface="Wingdings" panose="05000000000000000000" pitchFamily="2" charset="2"/>
              <a:buNone/>
            </a:pPr>
            <a:r>
              <a:rPr lang="zh-CN" altLang="en-US" sz="2000" dirty="0"/>
              <a:t>载体样点：</a:t>
            </a:r>
            <a:r>
              <a:rPr lang="en-US" altLang="zh-CN" sz="2000" dirty="0"/>
              <a:t>0110 001</a:t>
            </a:r>
            <a:r>
              <a:rPr lang="en-US" altLang="zh-CN" sz="2000" b="1" dirty="0">
                <a:solidFill>
                  <a:srgbClr val="FF0000"/>
                </a:solidFill>
              </a:rPr>
              <a:t>1</a:t>
            </a:r>
            <a:r>
              <a:rPr lang="en-US" altLang="zh-CN" sz="2000" dirty="0"/>
              <a:t>    0101 011</a:t>
            </a:r>
            <a:r>
              <a:rPr lang="en-US" altLang="zh-CN" sz="2000" b="1" dirty="0">
                <a:solidFill>
                  <a:srgbClr val="FF0000"/>
                </a:solidFill>
              </a:rPr>
              <a:t>1</a:t>
            </a:r>
            <a:r>
              <a:rPr lang="en-US" altLang="zh-CN" sz="2000" dirty="0"/>
              <a:t>    0111 011</a:t>
            </a:r>
            <a:r>
              <a:rPr lang="en-US" altLang="zh-CN" sz="2000" b="1" dirty="0">
                <a:solidFill>
                  <a:srgbClr val="FF0000"/>
                </a:solidFill>
              </a:rPr>
              <a:t>0</a:t>
            </a:r>
            <a:endParaRPr lang="en-US" altLang="zh-CN" sz="2000" b="1" dirty="0"/>
          </a:p>
          <a:p>
            <a:pPr eaLnBrk="1" hangingPunct="1">
              <a:lnSpc>
                <a:spcPct val="150000"/>
              </a:lnSpc>
              <a:buFont typeface="Wingdings" panose="05000000000000000000" pitchFamily="2" charset="2"/>
              <a:buNone/>
            </a:pPr>
            <a:r>
              <a:rPr lang="zh-CN" altLang="en-US" sz="2000" dirty="0"/>
              <a:t>秘密消息：</a:t>
            </a:r>
            <a:r>
              <a:rPr lang="en-US" altLang="zh-CN" sz="2000" dirty="0"/>
              <a:t>              </a:t>
            </a:r>
            <a:r>
              <a:rPr lang="en-US" altLang="zh-CN" sz="2000" b="1" dirty="0">
                <a:solidFill>
                  <a:srgbClr val="FF0000"/>
                </a:solidFill>
              </a:rPr>
              <a:t>0</a:t>
            </a:r>
            <a:r>
              <a:rPr lang="en-US" altLang="zh-CN" sz="2000" dirty="0"/>
              <a:t>                 </a:t>
            </a:r>
            <a:r>
              <a:rPr lang="en-US" altLang="zh-CN" sz="2000" b="1" dirty="0">
                <a:solidFill>
                  <a:srgbClr val="FF0000"/>
                </a:solidFill>
              </a:rPr>
              <a:t>0</a:t>
            </a:r>
            <a:r>
              <a:rPr lang="en-US" altLang="zh-CN" sz="2000" dirty="0"/>
              <a:t>                 </a:t>
            </a:r>
            <a:r>
              <a:rPr lang="en-US" altLang="zh-CN" sz="2000" b="1" dirty="0">
                <a:solidFill>
                  <a:srgbClr val="FF0000"/>
                </a:solidFill>
              </a:rPr>
              <a:t>1</a:t>
            </a:r>
            <a:endParaRPr lang="en-US" altLang="zh-CN" sz="2000" b="1" dirty="0"/>
          </a:p>
          <a:p>
            <a:pPr eaLnBrk="1" hangingPunct="1">
              <a:lnSpc>
                <a:spcPct val="150000"/>
              </a:lnSpc>
              <a:buFont typeface="Wingdings" panose="05000000000000000000" pitchFamily="2" charset="2"/>
              <a:buNone/>
            </a:pPr>
            <a:r>
              <a:rPr lang="zh-CN" altLang="en-US" sz="2000" dirty="0"/>
              <a:t>隐写样点：</a:t>
            </a:r>
            <a:r>
              <a:rPr lang="en-US" altLang="zh-CN" sz="2000" dirty="0"/>
              <a:t>0110 001</a:t>
            </a:r>
            <a:r>
              <a:rPr lang="en-US" altLang="zh-CN" sz="2000" b="1" dirty="0">
                <a:solidFill>
                  <a:srgbClr val="FF0000"/>
                </a:solidFill>
              </a:rPr>
              <a:t>0</a:t>
            </a:r>
            <a:r>
              <a:rPr lang="en-US" altLang="zh-CN" sz="2000" dirty="0"/>
              <a:t>    0101 011</a:t>
            </a:r>
            <a:r>
              <a:rPr lang="en-US" altLang="zh-CN" sz="2000" b="1" dirty="0">
                <a:solidFill>
                  <a:srgbClr val="FF0000"/>
                </a:solidFill>
              </a:rPr>
              <a:t>0</a:t>
            </a:r>
            <a:r>
              <a:rPr lang="en-US" altLang="zh-CN" sz="2000" dirty="0"/>
              <a:t>    0111 011</a:t>
            </a:r>
            <a:r>
              <a:rPr lang="en-US" altLang="zh-CN" sz="2000" b="1" dirty="0">
                <a:solidFill>
                  <a:srgbClr val="FF0000"/>
                </a:solidFill>
              </a:rPr>
              <a:t>1</a:t>
            </a:r>
            <a:endParaRPr lang="en-US" altLang="zh-CN" sz="2000" dirty="0">
              <a:solidFill>
                <a:schemeClr val="tx2"/>
              </a:solidFill>
            </a:endParaRPr>
          </a:p>
          <a:p>
            <a:pPr>
              <a:lnSpc>
                <a:spcPct val="150000"/>
              </a:lnSpc>
            </a:pPr>
            <a:r>
              <a:rPr lang="zh-CN" altLang="en-US" sz="2000" dirty="0"/>
              <a:t>提取消息：提取最低有效比特还原信息</a:t>
            </a:r>
            <a:endParaRPr lang="zh-CN" altLang="en-US" sz="2000" dirty="0"/>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8914"/>
                                        </p:tgtEl>
                                        <p:attrNameLst>
                                          <p:attrName>style.visibility</p:attrName>
                                        </p:attrNameLst>
                                      </p:cBhvr>
                                      <p:to>
                                        <p:strVal val="visible"/>
                                      </p:to>
                                    </p:set>
                                    <p:animEffect transition="in" filter="fade">
                                      <p:cBhvr>
                                        <p:cTn id="14" dur="1000"/>
                                        <p:tgtEl>
                                          <p:spTgt spid="38914"/>
                                        </p:tgtEl>
                                      </p:cBhvr>
                                    </p:animEffect>
                                    <p:anim calcmode="lin" valueType="num">
                                      <p:cBhvr>
                                        <p:cTn id="15" dur="1000" fill="hold"/>
                                        <p:tgtEl>
                                          <p:spTgt spid="38914"/>
                                        </p:tgtEl>
                                        <p:attrNameLst>
                                          <p:attrName>ppt_x</p:attrName>
                                        </p:attrNameLst>
                                      </p:cBhvr>
                                      <p:tavLst>
                                        <p:tav tm="0">
                                          <p:val>
                                            <p:strVal val="#ppt_x"/>
                                          </p:val>
                                        </p:tav>
                                        <p:tav tm="100000">
                                          <p:val>
                                            <p:strVal val="#ppt_x"/>
                                          </p:val>
                                        </p:tav>
                                      </p:tavLst>
                                    </p:anim>
                                    <p:anim calcmode="lin" valueType="num">
                                      <p:cBhvr>
                                        <p:cTn id="16" dur="1000" fill="hold"/>
                                        <p:tgtEl>
                                          <p:spTgt spid="38914"/>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7888"/>
                                        </p:tgtEl>
                                        <p:attrNameLst>
                                          <p:attrName>style.visibility</p:attrName>
                                        </p:attrNameLst>
                                      </p:cBhvr>
                                      <p:to>
                                        <p:strVal val="visible"/>
                                      </p:to>
                                    </p:set>
                                    <p:animEffect transition="in" filter="fade">
                                      <p:cBhvr>
                                        <p:cTn id="24" dur="1000"/>
                                        <p:tgtEl>
                                          <p:spTgt spid="37888"/>
                                        </p:tgtEl>
                                      </p:cBhvr>
                                    </p:animEffect>
                                    <p:anim calcmode="lin" valueType="num">
                                      <p:cBhvr>
                                        <p:cTn id="25" dur="1000" fill="hold"/>
                                        <p:tgtEl>
                                          <p:spTgt spid="37888"/>
                                        </p:tgtEl>
                                        <p:attrNameLst>
                                          <p:attrName>ppt_x</p:attrName>
                                        </p:attrNameLst>
                                      </p:cBhvr>
                                      <p:tavLst>
                                        <p:tav tm="0">
                                          <p:val>
                                            <p:strVal val="#ppt_x"/>
                                          </p:val>
                                        </p:tav>
                                        <p:tav tm="100000">
                                          <p:val>
                                            <p:strVal val="#ppt_x"/>
                                          </p:val>
                                        </p:tav>
                                      </p:tavLst>
                                    </p:anim>
                                    <p:anim calcmode="lin" valueType="num">
                                      <p:cBhvr>
                                        <p:cTn id="26" dur="1000" fill="hold"/>
                                        <p:tgtEl>
                                          <p:spTgt spid="37888"/>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1000"/>
                                        <p:tgtEl>
                                          <p:spTgt spid="38"/>
                                        </p:tgtEl>
                                      </p:cBhvr>
                                    </p:animEffect>
                                    <p:anim calcmode="lin" valueType="num">
                                      <p:cBhvr>
                                        <p:cTn id="32" dur="1000" fill="hold"/>
                                        <p:tgtEl>
                                          <p:spTgt spid="38"/>
                                        </p:tgtEl>
                                        <p:attrNameLst>
                                          <p:attrName>ppt_x</p:attrName>
                                        </p:attrNameLst>
                                      </p:cBhvr>
                                      <p:tavLst>
                                        <p:tav tm="0">
                                          <p:val>
                                            <p:strVal val="#ppt_x"/>
                                          </p:val>
                                        </p:tav>
                                        <p:tav tm="100000">
                                          <p:val>
                                            <p:strVal val="#ppt_x"/>
                                          </p:val>
                                        </p:tav>
                                      </p:tavLst>
                                    </p:anim>
                                    <p:anim calcmode="lin" valueType="num">
                                      <p:cBhvr>
                                        <p:cTn id="33" dur="1000" fill="hold"/>
                                        <p:tgtEl>
                                          <p:spTgt spid="38"/>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1000"/>
                                        <p:tgtEl>
                                          <p:spTgt spid="32"/>
                                        </p:tgtEl>
                                      </p:cBhvr>
                                    </p:animEffect>
                                    <p:anim calcmode="lin" valueType="num">
                                      <p:cBhvr>
                                        <p:cTn id="37" dur="1000" fill="hold"/>
                                        <p:tgtEl>
                                          <p:spTgt spid="32"/>
                                        </p:tgtEl>
                                        <p:attrNameLst>
                                          <p:attrName>ppt_x</p:attrName>
                                        </p:attrNameLst>
                                      </p:cBhvr>
                                      <p:tavLst>
                                        <p:tav tm="0">
                                          <p:val>
                                            <p:strVal val="#ppt_x"/>
                                          </p:val>
                                        </p:tav>
                                        <p:tav tm="100000">
                                          <p:val>
                                            <p:strVal val="#ppt_x"/>
                                          </p:val>
                                        </p:tav>
                                      </p:tavLst>
                                    </p:anim>
                                    <p:anim calcmode="lin" valueType="num">
                                      <p:cBhvr>
                                        <p:cTn id="38" dur="1000" fill="hold"/>
                                        <p:tgtEl>
                                          <p:spTgt spid="32"/>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1000"/>
                                        <p:tgtEl>
                                          <p:spTgt spid="18"/>
                                        </p:tgtEl>
                                      </p:cBhvr>
                                    </p:animEffect>
                                    <p:anim calcmode="lin" valueType="num">
                                      <p:cBhvr>
                                        <p:cTn id="42" dur="1000" fill="hold"/>
                                        <p:tgtEl>
                                          <p:spTgt spid="18"/>
                                        </p:tgtEl>
                                        <p:attrNameLst>
                                          <p:attrName>ppt_x</p:attrName>
                                        </p:attrNameLst>
                                      </p:cBhvr>
                                      <p:tavLst>
                                        <p:tav tm="0">
                                          <p:val>
                                            <p:strVal val="#ppt_x"/>
                                          </p:val>
                                        </p:tav>
                                        <p:tav tm="100000">
                                          <p:val>
                                            <p:strVal val="#ppt_x"/>
                                          </p:val>
                                        </p:tav>
                                      </p:tavLst>
                                    </p:anim>
                                    <p:anim calcmode="lin" valueType="num">
                                      <p:cBhvr>
                                        <p:cTn id="43"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fade">
                                      <p:cBhvr>
                                        <p:cTn id="48" dur="1000"/>
                                        <p:tgtEl>
                                          <p:spTgt spid="34"/>
                                        </p:tgtEl>
                                      </p:cBhvr>
                                    </p:animEffect>
                                    <p:anim calcmode="lin" valueType="num">
                                      <p:cBhvr>
                                        <p:cTn id="49" dur="1000" fill="hold"/>
                                        <p:tgtEl>
                                          <p:spTgt spid="34"/>
                                        </p:tgtEl>
                                        <p:attrNameLst>
                                          <p:attrName>ppt_x</p:attrName>
                                        </p:attrNameLst>
                                      </p:cBhvr>
                                      <p:tavLst>
                                        <p:tav tm="0">
                                          <p:val>
                                            <p:strVal val="#ppt_x"/>
                                          </p:val>
                                        </p:tav>
                                        <p:tav tm="100000">
                                          <p:val>
                                            <p:strVal val="#ppt_x"/>
                                          </p:val>
                                        </p:tav>
                                      </p:tavLst>
                                    </p:anim>
                                    <p:anim calcmode="lin" valueType="num">
                                      <p:cBhvr>
                                        <p:cTn id="50" dur="1000" fill="hold"/>
                                        <p:tgtEl>
                                          <p:spTgt spid="34"/>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37889"/>
                                        </p:tgtEl>
                                        <p:attrNameLst>
                                          <p:attrName>style.visibility</p:attrName>
                                        </p:attrNameLst>
                                      </p:cBhvr>
                                      <p:to>
                                        <p:strVal val="visible"/>
                                      </p:to>
                                    </p:set>
                                    <p:animEffect transition="in" filter="fade">
                                      <p:cBhvr>
                                        <p:cTn id="53" dur="1000"/>
                                        <p:tgtEl>
                                          <p:spTgt spid="37889"/>
                                        </p:tgtEl>
                                      </p:cBhvr>
                                    </p:animEffect>
                                    <p:anim calcmode="lin" valueType="num">
                                      <p:cBhvr>
                                        <p:cTn id="54" dur="1000" fill="hold"/>
                                        <p:tgtEl>
                                          <p:spTgt spid="37889"/>
                                        </p:tgtEl>
                                        <p:attrNameLst>
                                          <p:attrName>ppt_x</p:attrName>
                                        </p:attrNameLst>
                                      </p:cBhvr>
                                      <p:tavLst>
                                        <p:tav tm="0">
                                          <p:val>
                                            <p:strVal val="#ppt_x"/>
                                          </p:val>
                                        </p:tav>
                                        <p:tav tm="100000">
                                          <p:val>
                                            <p:strVal val="#ppt_x"/>
                                          </p:val>
                                        </p:tav>
                                      </p:tavLst>
                                    </p:anim>
                                    <p:anim calcmode="lin" valueType="num">
                                      <p:cBhvr>
                                        <p:cTn id="55" dur="1000" fill="hold"/>
                                        <p:tgtEl>
                                          <p:spTgt spid="37889"/>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fade">
                                      <p:cBhvr>
                                        <p:cTn id="58" dur="1000"/>
                                        <p:tgtEl>
                                          <p:spTgt spid="33"/>
                                        </p:tgtEl>
                                      </p:cBhvr>
                                    </p:animEffect>
                                    <p:anim calcmode="lin" valueType="num">
                                      <p:cBhvr>
                                        <p:cTn id="59" dur="1000" fill="hold"/>
                                        <p:tgtEl>
                                          <p:spTgt spid="33"/>
                                        </p:tgtEl>
                                        <p:attrNameLst>
                                          <p:attrName>ppt_x</p:attrName>
                                        </p:attrNameLst>
                                      </p:cBhvr>
                                      <p:tavLst>
                                        <p:tav tm="0">
                                          <p:val>
                                            <p:strVal val="#ppt_x"/>
                                          </p:val>
                                        </p:tav>
                                        <p:tav tm="100000">
                                          <p:val>
                                            <p:strVal val="#ppt_x"/>
                                          </p:val>
                                        </p:tav>
                                      </p:tavLst>
                                    </p:anim>
                                    <p:anim calcmode="lin" valueType="num">
                                      <p:cBhvr>
                                        <p:cTn id="60"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37891"/>
                                        </p:tgtEl>
                                        <p:attrNameLst>
                                          <p:attrName>style.visibility</p:attrName>
                                        </p:attrNameLst>
                                      </p:cBhvr>
                                      <p:to>
                                        <p:strVal val="visible"/>
                                      </p:to>
                                    </p:set>
                                    <p:animEffect transition="in" filter="fade">
                                      <p:cBhvr>
                                        <p:cTn id="65" dur="1000"/>
                                        <p:tgtEl>
                                          <p:spTgt spid="37891"/>
                                        </p:tgtEl>
                                      </p:cBhvr>
                                    </p:animEffect>
                                    <p:anim calcmode="lin" valueType="num">
                                      <p:cBhvr>
                                        <p:cTn id="66" dur="1000" fill="hold"/>
                                        <p:tgtEl>
                                          <p:spTgt spid="37891"/>
                                        </p:tgtEl>
                                        <p:attrNameLst>
                                          <p:attrName>ppt_x</p:attrName>
                                        </p:attrNameLst>
                                      </p:cBhvr>
                                      <p:tavLst>
                                        <p:tav tm="0">
                                          <p:val>
                                            <p:strVal val="#ppt_x"/>
                                          </p:val>
                                        </p:tav>
                                        <p:tav tm="100000">
                                          <p:val>
                                            <p:strVal val="#ppt_x"/>
                                          </p:val>
                                        </p:tav>
                                      </p:tavLst>
                                    </p:anim>
                                    <p:anim calcmode="lin" valueType="num">
                                      <p:cBhvr>
                                        <p:cTn id="67" dur="1000" fill="hold"/>
                                        <p:tgtEl>
                                          <p:spTgt spid="3789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 grpId="0"/>
      <p:bldP spid="38" grpId="0"/>
      <p:bldP spid="37889" grpId="0"/>
      <p:bldP spid="37891" grpId="0"/>
    </p:bldLst>
  </p:timing>
</p:sld>
</file>

<file path=ppt/tags/tag1.xml><?xml version="1.0" encoding="utf-8"?>
<p:tagLst xmlns:p="http://schemas.openxmlformats.org/presentationml/2006/main">
  <p:tag name="KSO_WM_UNIT_PLACING_PICTURE_USER_VIEWPORT" val="{&quot;height&quot;:2321,&quot;width&quot;:8300}"/>
</p:tagLst>
</file>

<file path=ppt/theme/theme1.xml><?xml version="1.0" encoding="utf-8"?>
<a:theme xmlns:a="http://schemas.openxmlformats.org/drawingml/2006/main" name="Green">
  <a:themeElements>
    <a:clrScheme name="Eclip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fontScheme name="Eclipse">
      <a:majorFont>
        <a:latin typeface="Arial"/>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defRPr>
        </a:defPPr>
      </a:lstStyle>
    </a:lnDef>
  </a:objectDefaults>
  <a:extraClrSchemeLst>
    <a:extraClrScheme>
      <a:clrScheme name="Eclip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Eclipse 2">
        <a:dk1>
          <a:srgbClr val="000000"/>
        </a:dk1>
        <a:lt1>
          <a:srgbClr val="FFFFFF"/>
        </a:lt1>
        <a:dk2>
          <a:srgbClr val="333366"/>
        </a:dk2>
        <a:lt2>
          <a:srgbClr val="5F5F5F"/>
        </a:lt2>
        <a:accent1>
          <a:srgbClr val="CC99FF"/>
        </a:accent1>
        <a:accent2>
          <a:srgbClr val="99CCCC"/>
        </a:accent2>
        <a:accent3>
          <a:srgbClr val="FFFFFF"/>
        </a:accent3>
        <a:accent4>
          <a:srgbClr val="000000"/>
        </a:accent4>
        <a:accent5>
          <a:srgbClr val="E2CAFF"/>
        </a:accent5>
        <a:accent6>
          <a:srgbClr val="8AB9B9"/>
        </a:accent6>
        <a:hlink>
          <a:srgbClr val="666699"/>
        </a:hlink>
        <a:folHlink>
          <a:srgbClr val="660066"/>
        </a:folHlink>
      </a:clrScheme>
      <a:clrMap bg1="lt1" tx1="dk1" bg2="lt2" tx2="dk2" accent1="accent1" accent2="accent2" accent3="accent3" accent4="accent4" accent5="accent5" accent6="accent6" hlink="hlink" folHlink="folHlink"/>
    </a:extraClrScheme>
    <a:extraClrScheme>
      <a:clrScheme name="Eclipse 3">
        <a:dk1>
          <a:srgbClr val="000000"/>
        </a:dk1>
        <a:lt1>
          <a:srgbClr val="FFFFFF"/>
        </a:lt1>
        <a:dk2>
          <a:srgbClr val="0000CC"/>
        </a:dk2>
        <a:lt2>
          <a:srgbClr val="434343"/>
        </a:lt2>
        <a:accent1>
          <a:srgbClr val="99CC00"/>
        </a:accent1>
        <a:accent2>
          <a:srgbClr val="FFCC00"/>
        </a:accent2>
        <a:accent3>
          <a:srgbClr val="FFFFFF"/>
        </a:accent3>
        <a:accent4>
          <a:srgbClr val="000000"/>
        </a:accent4>
        <a:accent5>
          <a:srgbClr val="CAE2AA"/>
        </a:accent5>
        <a:accent6>
          <a:srgbClr val="E7B900"/>
        </a:accent6>
        <a:hlink>
          <a:srgbClr val="FF0000"/>
        </a:hlink>
        <a:folHlink>
          <a:srgbClr val="808080"/>
        </a:folHlink>
      </a:clrScheme>
      <a:clrMap bg1="lt1" tx1="dk1" bg2="lt2" tx2="dk2" accent1="accent1" accent2="accent2" accent3="accent3" accent4="accent4" accent5="accent5" accent6="accent6" hlink="hlink" folHlink="folHlink"/>
    </a:extraClrScheme>
    <a:extraClrScheme>
      <a:clrScheme name="Eclipse 4">
        <a:dk1>
          <a:srgbClr val="000000"/>
        </a:dk1>
        <a:lt1>
          <a:srgbClr val="64AAAE"/>
        </a:lt1>
        <a:dk2>
          <a:srgbClr val="FFFFCC"/>
        </a:dk2>
        <a:lt2>
          <a:srgbClr val="5F5F5F"/>
        </a:lt2>
        <a:accent1>
          <a:srgbClr val="B4B1DB"/>
        </a:accent1>
        <a:accent2>
          <a:srgbClr val="61C1D7"/>
        </a:accent2>
        <a:accent3>
          <a:srgbClr val="B8D2D3"/>
        </a:accent3>
        <a:accent4>
          <a:srgbClr val="000000"/>
        </a:accent4>
        <a:accent5>
          <a:srgbClr val="D6D5EA"/>
        </a:accent5>
        <a:accent6>
          <a:srgbClr val="57AFC3"/>
        </a:accent6>
        <a:hlink>
          <a:srgbClr val="257177"/>
        </a:hlink>
        <a:folHlink>
          <a:srgbClr val="CCCCCC"/>
        </a:folHlink>
      </a:clrScheme>
      <a:clrMap bg1="lt1" tx1="dk1" bg2="lt2" tx2="dk2" accent1="accent1" accent2="accent2" accent3="accent3" accent4="accent4" accent5="accent5" accent6="accent6" hlink="hlink" folHlink="folHlink"/>
    </a:extraClrScheme>
    <a:extraClrScheme>
      <a:clrScheme name="Eclipse 5">
        <a:dk1>
          <a:srgbClr val="5F5F5F"/>
        </a:dk1>
        <a:lt1>
          <a:srgbClr val="F8F8F8"/>
        </a:lt1>
        <a:dk2>
          <a:srgbClr val="2A285A"/>
        </a:dk2>
        <a:lt2>
          <a:srgbClr val="FFFFFF"/>
        </a:lt2>
        <a:accent1>
          <a:srgbClr val="999966"/>
        </a:accent1>
        <a:accent2>
          <a:srgbClr val="8C8B9D"/>
        </a:accent2>
        <a:accent3>
          <a:srgbClr val="ACACB5"/>
        </a:accent3>
        <a:accent4>
          <a:srgbClr val="D4D4D4"/>
        </a:accent4>
        <a:accent5>
          <a:srgbClr val="CACAB8"/>
        </a:accent5>
        <a:accent6>
          <a:srgbClr val="7E7D8E"/>
        </a:accent6>
        <a:hlink>
          <a:srgbClr val="465174"/>
        </a:hlink>
        <a:folHlink>
          <a:srgbClr val="C0C0C0"/>
        </a:folHlink>
      </a:clrScheme>
      <a:clrMap bg1="dk2" tx1="lt1" bg2="dk1" tx2="lt2" accent1="accent1" accent2="accent2" accent3="accent3" accent4="accent4" accent5="accent5" accent6="accent6" hlink="hlink" folHlink="folHlink"/>
    </a:extraClrScheme>
    <a:extraClrScheme>
      <a:clrScheme name="Eclipse 6">
        <a:dk1>
          <a:srgbClr val="434343"/>
        </a:dk1>
        <a:lt1>
          <a:srgbClr val="FFFFFF"/>
        </a:lt1>
        <a:dk2>
          <a:srgbClr val="360404"/>
        </a:dk2>
        <a:lt2>
          <a:srgbClr val="FFFFFF"/>
        </a:lt2>
        <a:accent1>
          <a:srgbClr val="669900"/>
        </a:accent1>
        <a:accent2>
          <a:srgbClr val="CC6600"/>
        </a:accent2>
        <a:accent3>
          <a:srgbClr val="AEAAAA"/>
        </a:accent3>
        <a:accent4>
          <a:srgbClr val="DADADA"/>
        </a:accent4>
        <a:accent5>
          <a:srgbClr val="B8CAAA"/>
        </a:accent5>
        <a:accent6>
          <a:srgbClr val="B95C00"/>
        </a:accent6>
        <a:hlink>
          <a:srgbClr val="CC3300"/>
        </a:hlink>
        <a:folHlink>
          <a:srgbClr val="808080"/>
        </a:folHlink>
      </a:clrScheme>
      <a:clrMap bg1="dk2" tx1="lt1" bg2="dk1" tx2="lt2" accent1="accent1" accent2="accent2" accent3="accent3" accent4="accent4" accent5="accent5" accent6="accent6" hlink="hlink" folHlink="folHlink"/>
    </a:extraClrScheme>
    <a:extraClrScheme>
      <a:clrScheme name="Eclipse 7">
        <a:dk1>
          <a:srgbClr val="434343"/>
        </a:dk1>
        <a:lt1>
          <a:srgbClr val="FFFFFF"/>
        </a:lt1>
        <a:dk2>
          <a:srgbClr val="000000"/>
        </a:dk2>
        <a:lt2>
          <a:srgbClr val="8285FE"/>
        </a:lt2>
        <a:accent1>
          <a:srgbClr val="669900"/>
        </a:accent1>
        <a:accent2>
          <a:srgbClr val="9900FF"/>
        </a:accent2>
        <a:accent3>
          <a:srgbClr val="AAAAAA"/>
        </a:accent3>
        <a:accent4>
          <a:srgbClr val="DADADA"/>
        </a:accent4>
        <a:accent5>
          <a:srgbClr val="B8CAAA"/>
        </a:accent5>
        <a:accent6>
          <a:srgbClr val="8A00E7"/>
        </a:accent6>
        <a:hlink>
          <a:srgbClr val="6600CC"/>
        </a:hlink>
        <a:folHlink>
          <a:srgbClr val="808080"/>
        </a:folHlink>
      </a:clrScheme>
      <a:clrMap bg1="dk2" tx1="lt1" bg2="dk1" tx2="lt2" accent1="accent1" accent2="accent2" accent3="accent3" accent4="accent4" accent5="accent5" accent6="accent6" hlink="hlink" folHlink="folHlink"/>
    </a:extraClrScheme>
    <a:extraClrScheme>
      <a:clrScheme name="Eclipse 8">
        <a:dk1>
          <a:srgbClr val="434343"/>
        </a:dk1>
        <a:lt1>
          <a:srgbClr val="FFFFFF"/>
        </a:lt1>
        <a:dk2>
          <a:srgbClr val="000000"/>
        </a:dk2>
        <a:lt2>
          <a:srgbClr val="0066FF"/>
        </a:lt2>
        <a:accent1>
          <a:srgbClr val="339966"/>
        </a:accent1>
        <a:accent2>
          <a:srgbClr val="FFCC00"/>
        </a:accent2>
        <a:accent3>
          <a:srgbClr val="AAAAAA"/>
        </a:accent3>
        <a:accent4>
          <a:srgbClr val="DADADA"/>
        </a:accent4>
        <a:accent5>
          <a:srgbClr val="ADCAB8"/>
        </a:accent5>
        <a:accent6>
          <a:srgbClr val="E7B900"/>
        </a:accent6>
        <a:hlink>
          <a:srgbClr val="CC0000"/>
        </a:hlink>
        <a:folHlink>
          <a:srgbClr val="808080"/>
        </a:folHlink>
      </a:clrScheme>
      <a:clrMap bg1="dk2" tx1="lt1" bg2="dk1" tx2="lt2" accent1="accent1" accent2="accent2" accent3="accent3" accent4="accent4" accent5="accent5" accent6="accent6" hlink="hlink" folHlink="folHlink"/>
    </a:extraClrScheme>
    <a:extraClrScheme>
      <a:clrScheme name="Eclipse 9">
        <a:dk1>
          <a:srgbClr val="333300"/>
        </a:dk1>
        <a:lt1>
          <a:srgbClr val="FFFFFF"/>
        </a:lt1>
        <a:dk2>
          <a:srgbClr val="669900"/>
        </a:dk2>
        <a:lt2>
          <a:srgbClr val="FFFFCC"/>
        </a:lt2>
        <a:accent1>
          <a:srgbClr val="CCCC00"/>
        </a:accent1>
        <a:accent2>
          <a:srgbClr val="99CC00"/>
        </a:accent2>
        <a:accent3>
          <a:srgbClr val="B8CAAA"/>
        </a:accent3>
        <a:accent4>
          <a:srgbClr val="DADADA"/>
        </a:accent4>
        <a:accent5>
          <a:srgbClr val="E2E2AA"/>
        </a:accent5>
        <a:accent6>
          <a:srgbClr val="8AB900"/>
        </a:accent6>
        <a:hlink>
          <a:srgbClr val="336600"/>
        </a:hlink>
        <a:folHlink>
          <a:srgbClr val="FFFF66"/>
        </a:folHlink>
      </a:clrScheme>
      <a:clrMap bg1="dk2" tx1="lt1" bg2="dk1" tx2="lt2" accent1="accent1" accent2="accent2" accent3="accent3" accent4="accent4" accent5="accent5" accent6="accent6" hlink="hlink" folHlink="folHlink"/>
    </a:extraClrScheme>
    <a:extraClrScheme>
      <a:clrScheme name="Eclipse 10">
        <a:dk1>
          <a:srgbClr val="333333"/>
        </a:dk1>
        <a:lt1>
          <a:srgbClr val="FFFFCC"/>
        </a:lt1>
        <a:dk2>
          <a:srgbClr val="660000"/>
        </a:dk2>
        <a:lt2>
          <a:srgbClr val="CCCCCC"/>
        </a:lt2>
        <a:accent1>
          <a:srgbClr val="FF6600"/>
        </a:accent1>
        <a:accent2>
          <a:srgbClr val="CC3300"/>
        </a:accent2>
        <a:accent3>
          <a:srgbClr val="B8AAAA"/>
        </a:accent3>
        <a:accent4>
          <a:srgbClr val="DADAAE"/>
        </a:accent4>
        <a:accent5>
          <a:srgbClr val="FFB8AA"/>
        </a:accent5>
        <a:accent6>
          <a:srgbClr val="B92D00"/>
        </a:accent6>
        <a:hlink>
          <a:srgbClr val="990000"/>
        </a:hlink>
        <a:folHlink>
          <a:srgbClr val="CC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0</TotalTime>
  <Words>3532</Words>
  <Application>WPS 演示</Application>
  <PresentationFormat>全屏显示(4:3)</PresentationFormat>
  <Paragraphs>465</Paragraphs>
  <Slides>28</Slides>
  <Notes>48</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28</vt:i4>
      </vt:variant>
    </vt:vector>
  </HeadingPairs>
  <TitlesOfParts>
    <vt:vector size="38" baseType="lpstr">
      <vt:lpstr>Arial</vt:lpstr>
      <vt:lpstr>宋体</vt:lpstr>
      <vt:lpstr>Wingdings</vt:lpstr>
      <vt:lpstr>Tahoma</vt:lpstr>
      <vt:lpstr>Verdana</vt:lpstr>
      <vt:lpstr>Times New Roman</vt:lpstr>
      <vt:lpstr>微软雅黑</vt:lpstr>
      <vt:lpstr>Arial Unicode MS</vt:lpstr>
      <vt:lpstr>Green</vt:lpstr>
      <vt:lpstr>Equation.DSMT4</vt:lpstr>
      <vt:lpstr>3.1、隐写术基本理论</vt:lpstr>
      <vt:lpstr>提纲</vt:lpstr>
      <vt:lpstr>提纲</vt:lpstr>
      <vt:lpstr>囚犯问题</vt:lpstr>
      <vt:lpstr>隐写系统</vt:lpstr>
      <vt:lpstr>隐写系统——术语</vt:lpstr>
      <vt:lpstr>最低有效位隐藏-LSB(Least Significant Bit)</vt:lpstr>
      <vt:lpstr>隐写系统示例-LSB隐写系统</vt:lpstr>
      <vt:lpstr>隐写系统示例-LSB隐写系统</vt:lpstr>
      <vt:lpstr>隐写系统示例-LSB隐写系统</vt:lpstr>
      <vt:lpstr>提纲</vt:lpstr>
      <vt:lpstr>隐写系统分类</vt:lpstr>
      <vt:lpstr>隐写系统分类</vt:lpstr>
      <vt:lpstr>提纲</vt:lpstr>
      <vt:lpstr>隐写算法性能指标</vt:lpstr>
      <vt:lpstr>隐写算法性能指标</vt:lpstr>
      <vt:lpstr>隐写算法性能指标</vt:lpstr>
      <vt:lpstr>隐写算法性能指标</vt:lpstr>
      <vt:lpstr>隐写算法性能指标</vt:lpstr>
      <vt:lpstr>隐写算法性能指标</vt:lpstr>
      <vt:lpstr>隐写算法性能指标</vt:lpstr>
      <vt:lpstr>隐写算法性能指标</vt:lpstr>
      <vt:lpstr>隐写算法性能指标</vt:lpstr>
      <vt:lpstr>隐写算法性能指标</vt:lpstr>
      <vt:lpstr>提纲</vt:lpstr>
      <vt:lpstr>隐写系统的攻击方法</vt:lpstr>
      <vt:lpstr>隐写术的应用</vt:lpstr>
      <vt:lpstr>隐写术的应用</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dc:creator>
  <cp:lastModifiedBy>雷敏</cp:lastModifiedBy>
  <cp:revision>576</cp:revision>
  <dcterms:created xsi:type="dcterms:W3CDTF">2113-01-01T00:00:00Z</dcterms:created>
  <dcterms:modified xsi:type="dcterms:W3CDTF">2021-03-17T01:36:34Z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