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3" r:id="rId6"/>
    <p:sldId id="294" r:id="rId7"/>
    <p:sldId id="29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6" r:id="rId25"/>
    <p:sldId id="276" r:id="rId26"/>
    <p:sldId id="298" r:id="rId27"/>
    <p:sldId id="297" r:id="rId28"/>
    <p:sldId id="277" r:id="rId29"/>
    <p:sldId id="299" r:id="rId30"/>
    <p:sldId id="300" r:id="rId31"/>
    <p:sldId id="278" r:id="rId32"/>
    <p:sldId id="279" r:id="rId33"/>
    <p:sldId id="280" r:id="rId34"/>
    <p:sldId id="281" r:id="rId35"/>
    <p:sldId id="284" r:id="rId36"/>
    <p:sldId id="285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39" autoAdjust="0"/>
  </p:normalViewPr>
  <p:slideViewPr>
    <p:cSldViewPr>
      <p:cViewPr varScale="1">
        <p:scale>
          <a:sx n="84" d="100"/>
          <a:sy n="84" d="100"/>
        </p:scale>
        <p:origin x="2394" y="84"/>
      </p:cViewPr>
      <p:guideLst>
        <p:guide orient="horz" pos="21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7EA81-64CA-41AD-AE00-35E8C9F5A3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804C5-2A4A-40B1-8ED9-70E4228115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3190FE-3099-4E58-A97A-7BE0871EBEDB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数字水印系统（有哪些角色，各自承担什么职责）</a:t>
            </a:r>
            <a:endParaRPr lang="zh-CN" altLang="en-US" dirty="0"/>
          </a:p>
          <a:p>
            <a:pPr eaLnBrk="1" hangingPunct="1"/>
            <a:r>
              <a:rPr lang="zh-CN" altLang="en-US" dirty="0"/>
              <a:t>数字水印系统的形式化描述</a:t>
            </a:r>
            <a:endParaRPr lang="zh-CN" altLang="en-US" dirty="0"/>
          </a:p>
          <a:p>
            <a:pPr eaLnBrk="1" hangingPunct="1"/>
            <a:r>
              <a:rPr lang="zh-CN" altLang="en-US" dirty="0"/>
              <a:t>数字水印系统的性能指标</a:t>
            </a:r>
            <a:endParaRPr lang="zh-CN" altLang="en-US" dirty="0"/>
          </a:p>
          <a:p>
            <a:pPr eaLnBrk="1" hangingPunct="1"/>
            <a:r>
              <a:rPr lang="zh-CN" altLang="en-US" dirty="0"/>
              <a:t>数字水印系统与隐写系统的差异</a:t>
            </a:r>
            <a:endParaRPr lang="zh-CN" altLang="en-US" dirty="0"/>
          </a:p>
          <a:p>
            <a:pPr eaLnBrk="1" hangingPunct="1"/>
            <a:r>
              <a:rPr lang="zh-CN" altLang="en-US" dirty="0"/>
              <a:t>数字水印的构成方式</a:t>
            </a:r>
            <a:endParaRPr lang="zh-CN" altLang="en-US" dirty="0"/>
          </a:p>
          <a:p>
            <a:pPr eaLnBrk="1" hangingPunct="1"/>
            <a:r>
              <a:rPr lang="zh-CN" altLang="en-US" dirty="0"/>
              <a:t>数字水印的检测方式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待完善：</a:t>
            </a:r>
            <a:endParaRPr lang="en-US" altLang="zh-CN" dirty="0"/>
          </a:p>
          <a:p>
            <a:pPr eaLnBrk="1" hangingPunct="1"/>
            <a:r>
              <a:rPr lang="zh-CN" altLang="en-US" dirty="0"/>
              <a:t>数字水印系统和检测方式（</a:t>
            </a:r>
            <a:r>
              <a:rPr lang="en-US" altLang="zh-CN" dirty="0"/>
              <a:t>《</a:t>
            </a:r>
            <a:r>
              <a:rPr lang="zh-CN" altLang="en-US" dirty="0"/>
              <a:t>数字水印</a:t>
            </a:r>
            <a:r>
              <a:rPr lang="en-US" altLang="zh-CN" dirty="0"/>
              <a:t>》</a:t>
            </a:r>
            <a:r>
              <a:rPr lang="zh-CN" altLang="en-US" dirty="0"/>
              <a:t>，科学出版社）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991291-FBE7-47E0-93FF-5D2B0F703805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91AAA2-0199-450E-B6B5-29E716376B96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D03BC1-B9F0-4C2D-BE8A-4692E49BE73E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88F072-CE9A-4414-A6DB-B06D16C1BF1E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6AF57F-6132-4CA4-BF6A-2010F3C727F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98CF90-639E-44A2-8167-964757E8399A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DE6D53-5D8D-43E1-B34C-3647A71444D1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19994B-FD7E-44CD-B723-BA7FEC9539CD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𝜎</a:t>
            </a:r>
            <a:r>
              <a:rPr lang="zh-CN" altLang="en-US" dirty="0" smtClean="0"/>
              <a:t>，和，</a:t>
            </a:r>
            <a:r>
              <a:rPr lang="zh-CN" altLang="en-US" sz="12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∑129</a:t>
            </a:r>
            <a:r>
              <a:rPr lang="zh-CN" altLang="en-US" sz="1200" i="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rPr>
              <a:t> 分别</a:t>
            </a:r>
            <a:r>
              <a:rPr lang="zh-CN" altLang="en-US" dirty="0" smtClean="0"/>
              <a:t>是小写和大写</a:t>
            </a:r>
            <a:r>
              <a:rPr lang="en-US" altLang="zh-CN" smtClean="0"/>
              <a:t>sigma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8D207-F20B-4DC9-841E-5747A3A5260A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ADFB72-6276-4AC0-9A03-65180A1717CF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FF1609-0383-42EB-9E79-4472142A8057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1EF5FB-4C40-4003-9FD6-C54D93BE565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2E472F-40F1-4779-9CFE-E0EA2C02D283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F2C0F5-D5C9-45A5-8785-E12A44C0D788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804C5-2A4A-40B1-8ED9-70E4228115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953E0D-3DF1-4BF2-B957-444A1F32F1D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3E1C4-B15F-4B8B-85B9-3668D91EF2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系统框图，指明水印是服从正态分布，在对感知最敏感的系数上嵌入水印</a:t>
            </a:r>
            <a:endParaRPr lang="en-US" altLang="zh-CN" dirty="0"/>
          </a:p>
          <a:p>
            <a:r>
              <a:rPr lang="zh-CN" altLang="en-US" dirty="0"/>
              <a:t>嵌入方法，检测方法</a:t>
            </a:r>
            <a:endParaRPr lang="en-US" altLang="zh-CN" dirty="0"/>
          </a:p>
          <a:p>
            <a:r>
              <a:rPr lang="zh-CN" altLang="en-US" dirty="0"/>
              <a:t>深入分析：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、提取位置的确定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、判决阈值的确定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、算法分析：容量、透明性、鲁棒性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、一般模型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Datahiding &amp; Digital Watermark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83C29AA-5190-49E9-9AD4-9734C4DC244B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yangyu@bupt.edu.cn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24EB003-50A5-4D7F-A9FC-35C5A4778E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2D82DC-DACD-4385-9F88-AED83BE2D1B2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F85A1F-3CEA-4E72-8337-73D55E217B1E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77295F-11C3-4C77-AAE5-C02622F1964F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8675-BA36-48FF-AC9C-B831C8424B9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、伪随机序列有几种方式：</a:t>
            </a:r>
            <a:endParaRPr lang="en-US" altLang="zh-CN" dirty="0"/>
          </a:p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、使用密钥产生伪随机序列作为水印，</a:t>
            </a:r>
            <a:endParaRPr lang="en-US" altLang="zh-CN" dirty="0"/>
          </a:p>
          <a:p>
            <a:pPr eaLnBrk="1" hangingPunct="1"/>
            <a:r>
              <a:rPr lang="en-US" altLang="zh-CN" dirty="0"/>
              <a:t>b</a:t>
            </a:r>
            <a:r>
              <a:rPr lang="zh-CN" altLang="en-US" dirty="0"/>
              <a:t>、使用</a:t>
            </a:r>
            <a:r>
              <a:rPr lang="en-US" altLang="zh-CN" dirty="0"/>
              <a:t>PN</a:t>
            </a:r>
            <a:r>
              <a:rPr lang="zh-CN" altLang="en-US" dirty="0"/>
              <a:t>码扩展水印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、图标</a:t>
            </a:r>
            <a:endParaRPr lang="en-US" altLang="zh-CN" dirty="0"/>
          </a:p>
          <a:p>
            <a:pPr eaLnBrk="1" hangingPunct="1"/>
            <a:r>
              <a:rPr lang="zh-CN" altLang="en-US" dirty="0"/>
              <a:t>可使用阿诺尔德变换，把图像置乱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8D9513-F3C7-408A-A88D-33D610D8A136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8DB4B-7DDC-4BE8-B3DD-8890A4A98626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F90F5-1601-4D83-996E-DB5BF06CEBF1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8675-BA36-48FF-AC9C-B831C8424B9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C98675-BA36-48FF-AC9C-B831C8424B9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8090EF-57F2-4108-AD34-4100FA37C5A5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BE0C0E-AFEB-4DA4-AB0D-CD17E8033B60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25F853-78C4-482C-A01C-369AE3F48D63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9F5AAA-B272-43EA-86C5-1C23C267AA19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C8E16-2CD8-40B7-88DE-D78787B0B19A}" type="datetime1">
              <a:rPr lang="zh-CN" altLang="en-US"/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DB752-D80A-4300-89D3-83D6D5AC54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CFC3-36F2-4F82-AE4F-3F90DED890CE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B823A-A4C3-4F88-9171-448DC983CF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B1F04-6B01-4DB0-B574-B0CDF29CDC3D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158E-7DCD-4BD6-B629-660D43B9FE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76E3-FBBB-4340-A0ED-1837F83EECFB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2010-65B4-4191-9B19-4E38E0D8F1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7351D-0736-486B-9378-C771AC89A2C5}" type="datetime1">
              <a:rPr lang="zh-CN" altLang="en-US"/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C7CD0-D57B-48F4-BF81-0C9F2F101A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0FE9C-8CCB-434E-8535-A00ABDC59534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4D8A8-806E-4D61-8522-D4963E8490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AECEA-F646-43B7-8E86-C4C00FCD81BC}" type="datetime1">
              <a:rPr lang="zh-CN" altLang="en-US"/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B253-0CC7-4B7A-96C6-190E29B73D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0ADAE-5562-4CB2-A84E-DC4684D02D0D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BBB0A-B25F-496F-B219-984C2C11ED2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3F40A-1290-4AF8-8F6B-3FDBB8EB87DB}" type="datetime1">
              <a:rPr lang="zh-CN" altLang="en-US"/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AA6F-D673-4612-963A-EB57002FFF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9208D-595C-42B2-A03F-7FFFEF5C3925}" type="datetime1">
              <a:rPr lang="zh-CN" altLang="en-US"/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1B823-65EE-497F-BC8F-9D2AB40FE2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DF348-3E40-4F8D-A447-20D9A262D024}" type="datetime1">
              <a:rPr lang="zh-CN" altLang="en-US"/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00994-928F-411A-82C1-3D18928ECB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CA07E-9646-4104-AD1E-24B7435DB4CD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408D-6E8A-4ADF-B97B-A09359177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FED88-CEB3-4873-A331-C5976CAE5A8A}" type="datetime1">
              <a:rPr lang="zh-CN" altLang="en-US"/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9F61A-55D2-46D4-A2E0-2634469BFD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39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fld id="{2CC26286-696E-413A-9A86-CD4C8D75DA5E}" type="datetime1">
              <a:rPr lang="zh-CN" altLang="en-US"/>
            </a:fld>
            <a:endParaRPr lang="en-US" altLang="zh-CN"/>
          </a:p>
        </p:txBody>
      </p:sp>
      <p:sp>
        <p:nvSpPr>
          <p:cNvPr id="839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zh-CN" altLang="en-US"/>
              <a:t>信息隐藏与数字水印</a:t>
            </a:r>
            <a:endParaRPr lang="en-US" altLang="zh-CN"/>
          </a:p>
        </p:txBody>
      </p:sp>
      <p:sp>
        <p:nvSpPr>
          <p:cNvPr id="839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43D9AF-110F-4E0E-97B2-6387383A19F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dissolv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9" Type="http://schemas.openxmlformats.org/officeDocument/2006/relationships/notesSlide" Target="../notesSlides/notesSlide15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5.pn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3</a:t>
            </a:r>
            <a:r>
              <a:rPr lang="en-US" altLang="zh-CN" dirty="0"/>
              <a:t>.2</a:t>
            </a:r>
            <a:r>
              <a:rPr lang="zh-CN" altLang="en-US" dirty="0"/>
              <a:t>、数字水印基本理论</a:t>
            </a:r>
            <a:endParaRPr lang="en-US" altLang="zh-CN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ym typeface="+mn-ea"/>
              </a:rPr>
              <a:t>雷敏</a:t>
            </a:r>
            <a:endParaRPr lang="en-US" altLang="zh-CN"/>
          </a:p>
          <a:p>
            <a:pPr algn="ctr" eaLnBrk="1" hangingPunct="1"/>
            <a:r>
              <a:rPr lang="zh-CN" altLang="en-US">
                <a:sym typeface="+mn-ea"/>
              </a:rPr>
              <a:t>北京邮电大学 网络空间安全学院</a:t>
            </a:r>
            <a:endParaRPr lang="zh-CN" altLang="en-US"/>
          </a:p>
          <a:p>
            <a:pPr algn="ctr" eaLnBrk="1" hangingPunct="1"/>
            <a:r>
              <a:rPr lang="en-US" altLang="zh-CN">
                <a:sym typeface="+mn-ea"/>
              </a:rPr>
              <a:t>leimin@bupt.edu.cn</a:t>
            </a:r>
            <a:endParaRPr lang="zh-CN" altLang="en-US" dirty="0"/>
          </a:p>
        </p:txBody>
      </p:sp>
      <p:sp>
        <p:nvSpPr>
          <p:cNvPr id="3074" name="Rectangle 206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5B9199-7993-4359-A0B9-6476DE014B0D}" type="slidenum">
              <a:rPr kumimoji="0" lang="zh-CN" altLang="en-US" sz="1400" smtClean="0">
                <a:solidFill>
                  <a:schemeClr val="bg2"/>
                </a:solidFill>
              </a:rPr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水印算法性能指标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安全性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水印系统抵抗恶意攻击的能力。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稳健性（健壮性、鲁棒性）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水印系统抵御常规处理的能力。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透明性（保真性、不可感知性）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算法对载体感官质量的影响程度，作品在被算法处理前后的相似程度越高，透明性越好。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容量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在作品中能够嵌入的最大有效载荷比特数。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计算量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嵌入算法与提取算法的计算成本。</a:t>
            </a:r>
            <a:endParaRPr lang="zh-CN" altLang="en-US" sz="2400" dirty="0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66532B-1D6E-4CD2-801F-60638F41D56D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水印算法性能指标</a:t>
            </a:r>
            <a:r>
              <a:rPr lang="en-US" altLang="zh-CN" dirty="0"/>
              <a:t>——</a:t>
            </a:r>
            <a:r>
              <a:rPr lang="zh-CN" altLang="en-US" dirty="0"/>
              <a:t>安全性</a:t>
            </a:r>
            <a:endParaRPr lang="zh-CN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</a:t>
            </a:r>
            <a:r>
              <a:rPr lang="en-US" altLang="zh-CN" dirty="0"/>
              <a:t>/</a:t>
            </a:r>
            <a:r>
              <a:rPr lang="zh-CN" altLang="en-US" dirty="0"/>
              <a:t>系统的安全性</a:t>
            </a:r>
            <a:endParaRPr lang="en-US" altLang="zh-CN" dirty="0"/>
          </a:p>
          <a:p>
            <a:pPr lvl="1"/>
            <a:r>
              <a:rPr lang="zh-CN" altLang="en-US" dirty="0"/>
              <a:t>假设攻击者知道系统部分知识，并对系统进行了恶意攻击。在这种情况下，若数字水印能够被准确提取和判断，并为版权保护或者完整性保护提供清晰的结论，则称系统是安全的。 </a:t>
            </a:r>
            <a:endParaRPr lang="zh-CN" altLang="en-US" dirty="0"/>
          </a:p>
          <a:p>
            <a:pPr eaLnBrk="1" hangingPunct="1"/>
            <a:r>
              <a:rPr lang="zh-CN" altLang="en-US" dirty="0"/>
              <a:t>水印攻击类型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非授权嵌入、非授权提取、非授权去除。</a:t>
            </a:r>
            <a:endParaRPr lang="zh-CN" altLang="en-US" dirty="0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E989A2-9470-4420-83DC-2512FE611C66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水印算法性能指标</a:t>
            </a:r>
            <a:r>
              <a:rPr lang="en-US" altLang="zh-CN" dirty="0"/>
              <a:t>——</a:t>
            </a:r>
            <a:r>
              <a:rPr lang="zh-CN" altLang="en-US" dirty="0"/>
              <a:t>稳健性</a:t>
            </a:r>
            <a:endParaRPr lang="zh-CN" alt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稳健性</a:t>
            </a:r>
            <a:endParaRPr lang="en-US" altLang="zh-CN" dirty="0"/>
          </a:p>
          <a:p>
            <a:pPr lvl="1"/>
            <a:r>
              <a:rPr lang="zh-CN" altLang="en-US" dirty="0"/>
              <a:t>算法承受常规处理的能力。</a:t>
            </a:r>
            <a:endParaRPr lang="zh-CN" altLang="en-US" dirty="0"/>
          </a:p>
          <a:p>
            <a:pPr eaLnBrk="1" hangingPunct="1"/>
            <a:r>
              <a:rPr lang="zh-CN" altLang="en-US" dirty="0"/>
              <a:t>常规处理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滤波、去噪、格式转换、打印</a:t>
            </a:r>
            <a:r>
              <a:rPr lang="en-US" altLang="zh-CN" dirty="0"/>
              <a:t>-</a:t>
            </a:r>
            <a:r>
              <a:rPr lang="zh-CN" altLang="en-US" dirty="0"/>
              <a:t>扫描、重采样、有损压缩等等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几何失真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旋转、平移、缩放（</a:t>
            </a:r>
            <a:r>
              <a:rPr lang="en-US" altLang="zh-CN" dirty="0"/>
              <a:t>RST</a:t>
            </a:r>
            <a:r>
              <a:rPr lang="zh-CN" altLang="en-US" dirty="0"/>
              <a:t>：</a:t>
            </a:r>
            <a:r>
              <a:rPr lang="en-US" altLang="zh-CN" dirty="0"/>
              <a:t>Rotation</a:t>
            </a:r>
            <a:r>
              <a:rPr lang="zh-CN" altLang="en-US" dirty="0"/>
              <a:t>，</a:t>
            </a:r>
            <a:r>
              <a:rPr lang="en-US" altLang="zh-CN" dirty="0"/>
              <a:t>Translation</a:t>
            </a:r>
            <a:r>
              <a:rPr lang="zh-CN" altLang="en-US" dirty="0"/>
              <a:t>，</a:t>
            </a:r>
            <a:r>
              <a:rPr lang="en-US" altLang="zh-CN" dirty="0"/>
              <a:t>Scaling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抖动（随机去除若干行、列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60E1BF-A971-4C6B-9F77-A28B7C5F7F64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水印算法性能指标</a:t>
            </a:r>
            <a:r>
              <a:rPr lang="en-US" altLang="zh-CN" dirty="0"/>
              <a:t>——</a:t>
            </a:r>
            <a:r>
              <a:rPr lang="zh-CN" altLang="en-US" dirty="0"/>
              <a:t>透明性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随着嵌入水印信息量的增加，水印作品的感官质量必然下降 </a:t>
            </a:r>
            <a:endParaRPr lang="zh-CN" altLang="en-US" dirty="0"/>
          </a:p>
          <a:p>
            <a:pPr eaLnBrk="1" hangingPunct="1"/>
            <a:r>
              <a:rPr lang="zh-CN" altLang="en-US" dirty="0"/>
              <a:t>水印算法透明性的评价方法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主观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客观 </a:t>
            </a:r>
            <a:endParaRPr lang="zh-CN" altLang="en-US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1E5A50-9619-44A3-B8E2-369A1456EB05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水印透明性的主观度量</a:t>
            </a:r>
            <a:endParaRPr lang="zh-CN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以图像为例</a:t>
            </a:r>
            <a:endParaRPr lang="zh-CN" altLang="en-US"/>
          </a:p>
          <a:p>
            <a:pPr eaLnBrk="1" hangingPunct="1"/>
            <a:r>
              <a:rPr lang="zh-CN" altLang="en-US"/>
              <a:t>观察者对图像进行观测，给出评价 </a:t>
            </a:r>
            <a:endParaRPr lang="zh-CN" altLang="en-US"/>
          </a:p>
          <a:p>
            <a:pPr eaLnBrk="1" hangingPunct="1"/>
            <a:r>
              <a:rPr lang="en-US" altLang="zh-CN"/>
              <a:t>ITU-R Rec.500</a:t>
            </a:r>
            <a:r>
              <a:rPr lang="zh-CN" altLang="en-US"/>
              <a:t>图像质量度量</a:t>
            </a:r>
            <a:endParaRPr lang="zh-CN" altLang="en-US"/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1452D5-0290-439E-97C1-18B3A71D43EB}" type="slidenum">
              <a:rPr kumimoji="0" lang="zh-CN" altLang="en-US" sz="1400" smtClean="0"/>
            </a:fld>
            <a:endParaRPr kumimoji="0" lang="en-US" altLang="zh-CN" sz="1400"/>
          </a:p>
        </p:txBody>
      </p:sp>
      <p:grpSp>
        <p:nvGrpSpPr>
          <p:cNvPr id="27653" name="Group 4"/>
          <p:cNvGrpSpPr/>
          <p:nvPr/>
        </p:nvGrpSpPr>
        <p:grpSpPr bwMode="auto">
          <a:xfrm>
            <a:off x="1403350" y="3716338"/>
            <a:ext cx="6477000" cy="2819400"/>
            <a:chOff x="-3" y="-3"/>
            <a:chExt cx="3259" cy="1158"/>
          </a:xfrm>
        </p:grpSpPr>
        <p:grpSp>
          <p:nvGrpSpPr>
            <p:cNvPr id="15366" name="Group 5"/>
            <p:cNvGrpSpPr/>
            <p:nvPr/>
          </p:nvGrpSpPr>
          <p:grpSpPr bwMode="auto">
            <a:xfrm>
              <a:off x="0" y="0"/>
              <a:ext cx="3253" cy="1152"/>
              <a:chOff x="0" y="0"/>
              <a:chExt cx="3253" cy="1152"/>
            </a:xfrm>
          </p:grpSpPr>
          <p:grpSp>
            <p:nvGrpSpPr>
              <p:cNvPr id="15368" name="Group 6"/>
              <p:cNvGrpSpPr/>
              <p:nvPr/>
            </p:nvGrpSpPr>
            <p:grpSpPr bwMode="auto">
              <a:xfrm>
                <a:off x="0" y="0"/>
                <a:ext cx="849" cy="384"/>
                <a:chOff x="0" y="0"/>
                <a:chExt cx="849" cy="384"/>
              </a:xfrm>
            </p:grpSpPr>
            <p:sp>
              <p:nvSpPr>
                <p:cNvPr id="15384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6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</a:rPr>
                    <a:t>等级级别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4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69" name="Group 9"/>
              <p:cNvGrpSpPr/>
              <p:nvPr/>
            </p:nvGrpSpPr>
            <p:grpSpPr bwMode="auto">
              <a:xfrm>
                <a:off x="849" y="0"/>
                <a:ext cx="1595" cy="384"/>
                <a:chOff x="849" y="0"/>
                <a:chExt cx="1595" cy="384"/>
              </a:xfrm>
            </p:grpSpPr>
            <p:sp>
              <p:nvSpPr>
                <p:cNvPr id="15382" name="Rectangle 10"/>
                <p:cNvSpPr>
                  <a:spLocks noChangeArrowheads="1"/>
                </p:cNvSpPr>
                <p:nvPr/>
              </p:nvSpPr>
              <p:spPr bwMode="auto">
                <a:xfrm>
                  <a:off x="892" y="0"/>
                  <a:ext cx="150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</a:rPr>
                    <a:t>损  害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3" name="Rectangle 11"/>
                <p:cNvSpPr>
                  <a:spLocks noChangeArrowheads="1"/>
                </p:cNvSpPr>
                <p:nvPr/>
              </p:nvSpPr>
              <p:spPr bwMode="auto">
                <a:xfrm>
                  <a:off x="849" y="0"/>
                  <a:ext cx="159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0" name="Group 12"/>
              <p:cNvGrpSpPr/>
              <p:nvPr/>
            </p:nvGrpSpPr>
            <p:grpSpPr bwMode="auto">
              <a:xfrm>
                <a:off x="2444" y="0"/>
                <a:ext cx="809" cy="384"/>
                <a:chOff x="2444" y="0"/>
                <a:chExt cx="809" cy="384"/>
              </a:xfrm>
            </p:grpSpPr>
            <p:sp>
              <p:nvSpPr>
                <p:cNvPr id="15380" name="Rectangle 13"/>
                <p:cNvSpPr>
                  <a:spLocks noChangeArrowheads="1"/>
                </p:cNvSpPr>
                <p:nvPr/>
              </p:nvSpPr>
              <p:spPr bwMode="auto">
                <a:xfrm>
                  <a:off x="2487" y="0"/>
                  <a:ext cx="72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</a:rPr>
                    <a:t>质   量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81" name="Rectangle 14"/>
                <p:cNvSpPr>
                  <a:spLocks noChangeArrowheads="1"/>
                </p:cNvSpPr>
                <p:nvPr/>
              </p:nvSpPr>
              <p:spPr bwMode="auto">
                <a:xfrm>
                  <a:off x="2444" y="0"/>
                  <a:ext cx="80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1" name="Group 15"/>
              <p:cNvGrpSpPr/>
              <p:nvPr/>
            </p:nvGrpSpPr>
            <p:grpSpPr bwMode="auto">
              <a:xfrm>
                <a:off x="0" y="384"/>
                <a:ext cx="849" cy="768"/>
                <a:chOff x="0" y="384"/>
                <a:chExt cx="849" cy="768"/>
              </a:xfrm>
            </p:grpSpPr>
            <p:sp>
              <p:nvSpPr>
                <p:cNvPr id="15378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763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indent="476250" algn="just"/>
                  <a:r>
                    <a:rPr lang="zh-CN" altLang="en-US" sz="2000">
                      <a:latin typeface="Times New Roman" panose="02020603050405020304" pitchFamily="18" charset="0"/>
                    </a:rPr>
                    <a:t>5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762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4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762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3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762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2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762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1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7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849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2" name="Group 18"/>
              <p:cNvGrpSpPr/>
              <p:nvPr/>
            </p:nvGrpSpPr>
            <p:grpSpPr bwMode="auto">
              <a:xfrm>
                <a:off x="849" y="384"/>
                <a:ext cx="1595" cy="768"/>
                <a:chOff x="849" y="384"/>
                <a:chExt cx="1595" cy="768"/>
              </a:xfrm>
            </p:grpSpPr>
            <p:sp>
              <p:nvSpPr>
                <p:cNvPr id="15376" name="Rectangle 19"/>
                <p:cNvSpPr>
                  <a:spLocks noChangeArrowheads="1"/>
                </p:cNvSpPr>
                <p:nvPr/>
              </p:nvSpPr>
              <p:spPr bwMode="auto">
                <a:xfrm>
                  <a:off x="892" y="384"/>
                  <a:ext cx="1509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000">
                      <a:latin typeface="Times New Roman" panose="02020603050405020304" pitchFamily="18" charset="0"/>
                    </a:rPr>
                    <a:t>不可察觉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可察觉，不让人厌烦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轻微的让人厌烦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让人厌烦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非常让人厌烦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77" name="Rectangle 20"/>
                <p:cNvSpPr>
                  <a:spLocks noChangeArrowheads="1"/>
                </p:cNvSpPr>
                <p:nvPr/>
              </p:nvSpPr>
              <p:spPr bwMode="auto">
                <a:xfrm>
                  <a:off x="849" y="384"/>
                  <a:ext cx="159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3" name="Group 21"/>
              <p:cNvGrpSpPr/>
              <p:nvPr/>
            </p:nvGrpSpPr>
            <p:grpSpPr bwMode="auto">
              <a:xfrm>
                <a:off x="2444" y="384"/>
                <a:ext cx="809" cy="768"/>
                <a:chOff x="2444" y="384"/>
                <a:chExt cx="809" cy="768"/>
              </a:xfrm>
            </p:grpSpPr>
            <p:sp>
              <p:nvSpPr>
                <p:cNvPr id="15374" name="Rectangle 22"/>
                <p:cNvSpPr>
                  <a:spLocks noChangeArrowheads="1"/>
                </p:cNvSpPr>
                <p:nvPr/>
              </p:nvSpPr>
              <p:spPr bwMode="auto">
                <a:xfrm>
                  <a:off x="2487" y="384"/>
                  <a:ext cx="723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indent="400050" algn="just"/>
                  <a:r>
                    <a:rPr lang="zh-CN" altLang="en-US" sz="2000">
                      <a:latin typeface="Times New Roman" panose="02020603050405020304" pitchFamily="18" charset="0"/>
                    </a:rPr>
                    <a:t>优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000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良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000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中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000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差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indent="400050" algn="just" eaLnBrk="0" hangingPunct="0"/>
                  <a:r>
                    <a:rPr lang="zh-CN" altLang="en-US" sz="2000">
                      <a:latin typeface="Times New Roman" panose="02020603050405020304" pitchFamily="18" charset="0"/>
                    </a:rPr>
                    <a:t>极差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37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44" y="384"/>
                  <a:ext cx="809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7" name="Rectangle 24"/>
            <p:cNvSpPr>
              <a:spLocks noChangeArrowheads="1"/>
            </p:cNvSpPr>
            <p:nvPr/>
          </p:nvSpPr>
          <p:spPr bwMode="auto">
            <a:xfrm>
              <a:off x="-3" y="-3"/>
              <a:ext cx="3259" cy="11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水印透明性的客观度量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1CBF7E-213E-4B07-9FA3-0D2F3F523D85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4648200" y="2514600"/>
          <a:ext cx="2438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1" imgW="1548765" imgH="431800" progId="Equation.DSMT4">
                  <p:embed/>
                </p:oleObj>
              </mc:Choice>
              <mc:Fallback>
                <p:oleObj name="Equation" r:id="rId1" imgW="1548765" imgH="431800" progId="Equation.DSMT4">
                  <p:embed/>
                  <p:pic>
                    <p:nvPicPr>
                      <p:cNvPr id="0" name="图片 10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0"/>
                        <a:ext cx="2438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46150" y="270510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3" imgW="114300" imgH="215900" progId="Equation.DSMT4">
                  <p:embed/>
                </p:oleObj>
              </mc:Choice>
              <mc:Fallback>
                <p:oleObj name="Equation" r:id="rId3" imgW="114300" imgH="215900" progId="Equation.DSMT4">
                  <p:embed/>
                  <p:pic>
                    <p:nvPicPr>
                      <p:cNvPr id="0" name="图片 10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705100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4724400" y="3200400"/>
          <a:ext cx="2590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5" imgW="1752600" imgH="431800" progId="Equation.DSMT4">
                  <p:embed/>
                </p:oleObj>
              </mc:Choice>
              <mc:Fallback>
                <p:oleObj name="Equation" r:id="rId5" imgW="1752600" imgH="431800" progId="Equation.DSMT4">
                  <p:embed/>
                  <p:pic>
                    <p:nvPicPr>
                      <p:cNvPr id="0" name="图片 10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590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1619672" y="3886200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7" imgW="190500" imgH="190500" progId="Equation.DSMT4">
                  <p:embed/>
                </p:oleObj>
              </mc:Choice>
              <mc:Fallback>
                <p:oleObj name="Equation" r:id="rId7" imgW="190500" imgH="190500" progId="Equation.DSMT4">
                  <p:embed/>
                  <p:pic>
                    <p:nvPicPr>
                      <p:cNvPr id="0" name="图片 10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886200"/>
                        <a:ext cx="349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4724400" y="3886200"/>
          <a:ext cx="23749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9" imgW="1815465" imgH="546100" progId="Equation.DSMT4">
                  <p:embed/>
                </p:oleObj>
              </mc:Choice>
              <mc:Fallback>
                <p:oleObj name="Equation" r:id="rId9" imgW="1815465" imgH="546100" progId="Equation.DSMT4">
                  <p:embed/>
                  <p:pic>
                    <p:nvPicPr>
                      <p:cNvPr id="0" name="图片 10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23749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4648200" y="4572000"/>
          <a:ext cx="4114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11" imgW="2692400" imgH="393700" progId="Equation.DSMT4">
                  <p:embed/>
                </p:oleObj>
              </mc:Choice>
              <mc:Fallback>
                <p:oleObj name="Equation" r:id="rId11" imgW="2692400" imgH="393700" progId="Equation.DSMT4">
                  <p:embed/>
                  <p:pic>
                    <p:nvPicPr>
                      <p:cNvPr id="0" name="图片 10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4114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4648200" y="5257800"/>
          <a:ext cx="312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13" imgW="2032000" imgH="368300" progId="Equation.DSMT4">
                  <p:embed/>
                </p:oleObj>
              </mc:Choice>
              <mc:Fallback>
                <p:oleObj name="Equation" r:id="rId13" imgW="2032000" imgH="368300" progId="Equation.DSMT4">
                  <p:embed/>
                  <p:pic>
                    <p:nvPicPr>
                      <p:cNvPr id="0" name="图片 10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257800"/>
                        <a:ext cx="312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648200" y="5943600"/>
          <a:ext cx="3962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15" imgW="2476500" imgH="368300" progId="Equation.DSMT4">
                  <p:embed/>
                </p:oleObj>
              </mc:Choice>
              <mc:Fallback>
                <p:oleObj name="Equation" r:id="rId15" imgW="2476500" imgH="368300" progId="Equation.DSMT4">
                  <p:embed/>
                  <p:pic>
                    <p:nvPicPr>
                      <p:cNvPr id="0" name="图片 10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43600"/>
                        <a:ext cx="3962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11"/>
          <p:cNvGrpSpPr/>
          <p:nvPr/>
        </p:nvGrpSpPr>
        <p:grpSpPr bwMode="auto">
          <a:xfrm>
            <a:off x="1676400" y="1905000"/>
            <a:ext cx="6934200" cy="4648200"/>
            <a:chOff x="-3" y="-3"/>
            <a:chExt cx="3377" cy="2694"/>
          </a:xfrm>
        </p:grpSpPr>
        <p:grpSp>
          <p:nvGrpSpPr>
            <p:cNvPr id="16397" name="Group 12"/>
            <p:cNvGrpSpPr/>
            <p:nvPr/>
          </p:nvGrpSpPr>
          <p:grpSpPr bwMode="auto">
            <a:xfrm>
              <a:off x="0" y="0"/>
              <a:ext cx="3371" cy="2688"/>
              <a:chOff x="0" y="0"/>
              <a:chExt cx="3371" cy="2688"/>
            </a:xfrm>
          </p:grpSpPr>
          <p:grpSp>
            <p:nvGrpSpPr>
              <p:cNvPr id="16399" name="Group 13"/>
              <p:cNvGrpSpPr/>
              <p:nvPr/>
            </p:nvGrpSpPr>
            <p:grpSpPr bwMode="auto">
              <a:xfrm>
                <a:off x="0" y="0"/>
                <a:ext cx="3371" cy="384"/>
                <a:chOff x="0" y="0"/>
                <a:chExt cx="3371" cy="384"/>
              </a:xfrm>
            </p:grpSpPr>
            <p:sp>
              <p:nvSpPr>
                <p:cNvPr id="16436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28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>
                      <a:latin typeface="Times New Roman" panose="02020603050405020304" pitchFamily="18" charset="0"/>
                    </a:rPr>
                    <a:t>差分失真度量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37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7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0" name="Group 16"/>
              <p:cNvGrpSpPr/>
              <p:nvPr/>
            </p:nvGrpSpPr>
            <p:grpSpPr bwMode="auto">
              <a:xfrm>
                <a:off x="0" y="384"/>
                <a:ext cx="1455" cy="384"/>
                <a:chOff x="0" y="384"/>
                <a:chExt cx="1455" cy="384"/>
              </a:xfrm>
            </p:grpSpPr>
            <p:sp>
              <p:nvSpPr>
                <p:cNvPr id="1643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平均绝对差分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3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1" name="Group 19"/>
              <p:cNvGrpSpPr/>
              <p:nvPr/>
            </p:nvGrpSpPr>
            <p:grpSpPr bwMode="auto">
              <a:xfrm>
                <a:off x="1455" y="384"/>
                <a:ext cx="1916" cy="384"/>
                <a:chOff x="1455" y="384"/>
                <a:chExt cx="1916" cy="384"/>
              </a:xfrm>
            </p:grpSpPr>
            <p:sp>
              <p:nvSpPr>
                <p:cNvPr id="164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98" y="384"/>
                  <a:ext cx="183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55" y="384"/>
                  <a:ext cx="191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2" name="Group 22"/>
              <p:cNvGrpSpPr/>
              <p:nvPr/>
            </p:nvGrpSpPr>
            <p:grpSpPr bwMode="auto">
              <a:xfrm>
                <a:off x="0" y="768"/>
                <a:ext cx="1455" cy="384"/>
                <a:chOff x="0" y="768"/>
                <a:chExt cx="1455" cy="384"/>
              </a:xfrm>
            </p:grpSpPr>
            <p:sp>
              <p:nvSpPr>
                <p:cNvPr id="16430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均方误差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31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4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3" name="Group 25"/>
              <p:cNvGrpSpPr/>
              <p:nvPr/>
            </p:nvGrpSpPr>
            <p:grpSpPr bwMode="auto">
              <a:xfrm>
                <a:off x="1455" y="768"/>
                <a:ext cx="1916" cy="384"/>
                <a:chOff x="1455" y="768"/>
                <a:chExt cx="1916" cy="384"/>
              </a:xfrm>
            </p:grpSpPr>
            <p:sp>
              <p:nvSpPr>
                <p:cNvPr id="16428" name="Rectangle 26"/>
                <p:cNvSpPr>
                  <a:spLocks noChangeArrowheads="1" noTextEdit="1"/>
                </p:cNvSpPr>
                <p:nvPr/>
              </p:nvSpPr>
              <p:spPr bwMode="auto">
                <a:xfrm>
                  <a:off x="1498" y="768"/>
                  <a:ext cx="183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9" name="Rectangle 27"/>
                <p:cNvSpPr>
                  <a:spLocks noChangeArrowheads="1"/>
                </p:cNvSpPr>
                <p:nvPr/>
              </p:nvSpPr>
              <p:spPr bwMode="auto">
                <a:xfrm>
                  <a:off x="1455" y="768"/>
                  <a:ext cx="191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4" name="Group 28"/>
              <p:cNvGrpSpPr/>
              <p:nvPr/>
            </p:nvGrpSpPr>
            <p:grpSpPr bwMode="auto">
              <a:xfrm>
                <a:off x="0" y="1152"/>
                <a:ext cx="1455" cy="384"/>
                <a:chOff x="0" y="1152"/>
                <a:chExt cx="1455" cy="384"/>
              </a:xfrm>
            </p:grpSpPr>
            <p:sp>
              <p:nvSpPr>
                <p:cNvPr id="16426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1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－范数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7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4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5" name="Group 31"/>
              <p:cNvGrpSpPr/>
              <p:nvPr/>
            </p:nvGrpSpPr>
            <p:grpSpPr bwMode="auto">
              <a:xfrm>
                <a:off x="1455" y="1152"/>
                <a:ext cx="1916" cy="384"/>
                <a:chOff x="1455" y="1152"/>
                <a:chExt cx="1916" cy="384"/>
              </a:xfrm>
            </p:grpSpPr>
            <p:sp>
              <p:nvSpPr>
                <p:cNvPr id="16424" name="Rectangle 32"/>
                <p:cNvSpPr>
                  <a:spLocks noChangeArrowheads="1" noTextEdit="1"/>
                </p:cNvSpPr>
                <p:nvPr/>
              </p:nvSpPr>
              <p:spPr bwMode="auto">
                <a:xfrm>
                  <a:off x="1498" y="1152"/>
                  <a:ext cx="183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455" y="1152"/>
                  <a:ext cx="191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6" name="Group 34"/>
              <p:cNvGrpSpPr/>
              <p:nvPr/>
            </p:nvGrpSpPr>
            <p:grpSpPr bwMode="auto">
              <a:xfrm>
                <a:off x="0" y="1536"/>
                <a:ext cx="1455" cy="384"/>
                <a:chOff x="0" y="1536"/>
                <a:chExt cx="1455" cy="384"/>
              </a:xfrm>
            </p:grpSpPr>
            <p:sp>
              <p:nvSpPr>
                <p:cNvPr id="16422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1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拉普拉斯均方误差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23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4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7" name="Group 37"/>
              <p:cNvGrpSpPr/>
              <p:nvPr/>
            </p:nvGrpSpPr>
            <p:grpSpPr bwMode="auto">
              <a:xfrm>
                <a:off x="1455" y="1536"/>
                <a:ext cx="1916" cy="384"/>
                <a:chOff x="1455" y="1536"/>
                <a:chExt cx="1916" cy="384"/>
              </a:xfrm>
            </p:grpSpPr>
            <p:sp>
              <p:nvSpPr>
                <p:cNvPr id="16420" name="Rectangle 38"/>
                <p:cNvSpPr>
                  <a:spLocks noChangeArrowheads="1"/>
                </p:cNvSpPr>
                <p:nvPr/>
              </p:nvSpPr>
              <p:spPr bwMode="auto">
                <a:xfrm>
                  <a:off x="1498" y="1536"/>
                  <a:ext cx="183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21" name="Rectangle 39"/>
                <p:cNvSpPr>
                  <a:spLocks noChangeArrowheads="1"/>
                </p:cNvSpPr>
                <p:nvPr/>
              </p:nvSpPr>
              <p:spPr bwMode="auto">
                <a:xfrm>
                  <a:off x="1455" y="1536"/>
                  <a:ext cx="191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8" name="Group 40"/>
              <p:cNvGrpSpPr/>
              <p:nvPr/>
            </p:nvGrpSpPr>
            <p:grpSpPr bwMode="auto">
              <a:xfrm>
                <a:off x="0" y="1920"/>
                <a:ext cx="1455" cy="384"/>
                <a:chOff x="0" y="1920"/>
                <a:chExt cx="1455" cy="384"/>
              </a:xfrm>
            </p:grpSpPr>
            <p:sp>
              <p:nvSpPr>
                <p:cNvPr id="16418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36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信噪比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19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45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9" name="Group 43"/>
              <p:cNvGrpSpPr/>
              <p:nvPr/>
            </p:nvGrpSpPr>
            <p:grpSpPr bwMode="auto">
              <a:xfrm>
                <a:off x="1455" y="1920"/>
                <a:ext cx="1916" cy="384"/>
                <a:chOff x="1455" y="1920"/>
                <a:chExt cx="1916" cy="384"/>
              </a:xfrm>
            </p:grpSpPr>
            <p:sp>
              <p:nvSpPr>
                <p:cNvPr id="164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498" y="1920"/>
                  <a:ext cx="183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7" name="Rectangle 45"/>
                <p:cNvSpPr>
                  <a:spLocks noChangeArrowheads="1"/>
                </p:cNvSpPr>
                <p:nvPr/>
              </p:nvSpPr>
              <p:spPr bwMode="auto">
                <a:xfrm>
                  <a:off x="1455" y="1920"/>
                  <a:ext cx="191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0" name="Group 46"/>
              <p:cNvGrpSpPr/>
              <p:nvPr/>
            </p:nvGrpSpPr>
            <p:grpSpPr bwMode="auto">
              <a:xfrm>
                <a:off x="0" y="2304"/>
                <a:ext cx="1454" cy="384"/>
                <a:chOff x="0" y="2304"/>
                <a:chExt cx="1454" cy="384"/>
              </a:xfrm>
            </p:grpSpPr>
            <p:sp>
              <p:nvSpPr>
                <p:cNvPr id="1641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136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峰值信噪比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15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14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1" name="Group 49"/>
              <p:cNvGrpSpPr/>
              <p:nvPr/>
            </p:nvGrpSpPr>
            <p:grpSpPr bwMode="auto">
              <a:xfrm>
                <a:off x="1454" y="2304"/>
                <a:ext cx="1917" cy="384"/>
                <a:chOff x="1454" y="2304"/>
                <a:chExt cx="1917" cy="384"/>
              </a:xfrm>
            </p:grpSpPr>
            <p:sp>
              <p:nvSpPr>
                <p:cNvPr id="16412" name="Rectangle 50"/>
                <p:cNvSpPr>
                  <a:spLocks noChangeArrowheads="1" noTextEdit="1"/>
                </p:cNvSpPr>
                <p:nvPr/>
              </p:nvSpPr>
              <p:spPr bwMode="auto">
                <a:xfrm>
                  <a:off x="1497" y="2304"/>
                  <a:ext cx="183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13" name="Rectangle 51"/>
                <p:cNvSpPr>
                  <a:spLocks noChangeArrowheads="1"/>
                </p:cNvSpPr>
                <p:nvPr/>
              </p:nvSpPr>
              <p:spPr bwMode="auto">
                <a:xfrm>
                  <a:off x="1454" y="2304"/>
                  <a:ext cx="191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98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3377" cy="269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水印透明性的客观度量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5BB650-3D46-4E3B-9D2D-4CBDD057FCF4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4572000" y="3429000"/>
          <a:ext cx="4191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name="Equation" r:id="rId1" imgW="1663700" imgH="368300" progId="Equation.DSMT4">
                  <p:embed/>
                </p:oleObj>
              </mc:Choice>
              <mc:Fallback>
                <p:oleObj name="Equation" r:id="rId1" imgW="1663700" imgH="368300" progId="Equation.DSMT4">
                  <p:embed/>
                  <p:pic>
                    <p:nvPicPr>
                      <p:cNvPr id="0" name="图片 4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4191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4572000" y="4648200"/>
          <a:ext cx="419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" name="Equation" r:id="rId3" imgW="1574165" imgH="355600" progId="Equation.DSMT4">
                  <p:embed/>
                </p:oleObj>
              </mc:Choice>
              <mc:Fallback>
                <p:oleObj name="Equation" r:id="rId3" imgW="1574165" imgH="355600" progId="Equation.DSMT4">
                  <p:embed/>
                  <p:pic>
                    <p:nvPicPr>
                      <p:cNvPr id="0" name="图片 4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0"/>
                        <a:ext cx="419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Group 5"/>
          <p:cNvGrpSpPr/>
          <p:nvPr/>
        </p:nvGrpSpPr>
        <p:grpSpPr bwMode="auto">
          <a:xfrm>
            <a:off x="1371600" y="2209800"/>
            <a:ext cx="7391400" cy="3505200"/>
            <a:chOff x="-3" y="-3"/>
            <a:chExt cx="3370" cy="1158"/>
          </a:xfrm>
        </p:grpSpPr>
        <p:grpSp>
          <p:nvGrpSpPr>
            <p:cNvPr id="17415" name="Group 6"/>
            <p:cNvGrpSpPr/>
            <p:nvPr/>
          </p:nvGrpSpPr>
          <p:grpSpPr bwMode="auto">
            <a:xfrm>
              <a:off x="0" y="0"/>
              <a:ext cx="3364" cy="1152"/>
              <a:chOff x="0" y="0"/>
              <a:chExt cx="3364" cy="1152"/>
            </a:xfrm>
          </p:grpSpPr>
          <p:grpSp>
            <p:nvGrpSpPr>
              <p:cNvPr id="17417" name="Group 7"/>
              <p:cNvGrpSpPr/>
              <p:nvPr/>
            </p:nvGrpSpPr>
            <p:grpSpPr bwMode="auto">
              <a:xfrm>
                <a:off x="0" y="0"/>
                <a:ext cx="3364" cy="384"/>
                <a:chOff x="0" y="0"/>
                <a:chExt cx="3364" cy="384"/>
              </a:xfrm>
            </p:grpSpPr>
            <p:sp>
              <p:nvSpPr>
                <p:cNvPr id="17430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27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b="1">
                      <a:latin typeface="Times New Roman" panose="02020603050405020304" pitchFamily="18" charset="0"/>
                    </a:rPr>
                    <a:t>相关失真度量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8" name="Group 10"/>
              <p:cNvGrpSpPr/>
              <p:nvPr/>
            </p:nvGrpSpPr>
            <p:grpSpPr bwMode="auto">
              <a:xfrm>
                <a:off x="0" y="384"/>
                <a:ext cx="1430" cy="384"/>
                <a:chOff x="0" y="384"/>
                <a:chExt cx="1430" cy="384"/>
              </a:xfrm>
            </p:grpSpPr>
            <p:sp>
              <p:nvSpPr>
                <p:cNvPr id="17428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34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归一化互相关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9" name="Group 13"/>
              <p:cNvGrpSpPr/>
              <p:nvPr/>
            </p:nvGrpSpPr>
            <p:grpSpPr bwMode="auto">
              <a:xfrm>
                <a:off x="1430" y="384"/>
                <a:ext cx="1934" cy="384"/>
                <a:chOff x="1430" y="384"/>
                <a:chExt cx="1934" cy="384"/>
              </a:xfrm>
            </p:grpSpPr>
            <p:sp>
              <p:nvSpPr>
                <p:cNvPr id="174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473" y="384"/>
                  <a:ext cx="18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7" name="Rectangle 15"/>
                <p:cNvSpPr>
                  <a:spLocks noChangeArrowheads="1"/>
                </p:cNvSpPr>
                <p:nvPr/>
              </p:nvSpPr>
              <p:spPr bwMode="auto">
                <a:xfrm>
                  <a:off x="1430" y="384"/>
                  <a:ext cx="19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0" name="Group 16"/>
              <p:cNvGrpSpPr/>
              <p:nvPr/>
            </p:nvGrpSpPr>
            <p:grpSpPr bwMode="auto">
              <a:xfrm>
                <a:off x="0" y="768"/>
                <a:ext cx="1430" cy="384"/>
                <a:chOff x="0" y="768"/>
                <a:chExt cx="1430" cy="384"/>
              </a:xfrm>
            </p:grpSpPr>
            <p:sp>
              <p:nvSpPr>
                <p:cNvPr id="1742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34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相关质量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5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1" name="Group 19"/>
              <p:cNvGrpSpPr/>
              <p:nvPr/>
            </p:nvGrpSpPr>
            <p:grpSpPr bwMode="auto">
              <a:xfrm>
                <a:off x="1430" y="768"/>
                <a:ext cx="1934" cy="384"/>
                <a:chOff x="1430" y="768"/>
                <a:chExt cx="1934" cy="384"/>
              </a:xfrm>
            </p:grpSpPr>
            <p:sp>
              <p:nvSpPr>
                <p:cNvPr id="17422" name="Rectangle 20"/>
                <p:cNvSpPr>
                  <a:spLocks noChangeArrowheads="1"/>
                </p:cNvSpPr>
                <p:nvPr/>
              </p:nvSpPr>
              <p:spPr bwMode="auto">
                <a:xfrm>
                  <a:off x="1473" y="768"/>
                  <a:ext cx="18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2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30" y="768"/>
                  <a:ext cx="19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16" name="Rectangle 22"/>
            <p:cNvSpPr>
              <a:spLocks noChangeArrowheads="1"/>
            </p:cNvSpPr>
            <p:nvPr/>
          </p:nvSpPr>
          <p:spPr bwMode="auto">
            <a:xfrm>
              <a:off x="-3" y="-3"/>
              <a:ext cx="3370" cy="11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水印透明性的客观度量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661EFB-F28A-4697-96D5-9AC4062AD3B5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5402263" y="3609975"/>
          <a:ext cx="26828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name="Equation" r:id="rId1" imgW="31394400" imgH="6400800" progId="Equation.DSMT4">
                  <p:embed/>
                </p:oleObj>
              </mc:Choice>
              <mc:Fallback>
                <p:oleObj name="Equation" r:id="rId1" imgW="31394400" imgH="6400800" progId="Equation.DSMT4">
                  <p:embed/>
                  <p:pic>
                    <p:nvPicPr>
                      <p:cNvPr id="0" name="图片 5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609975"/>
                        <a:ext cx="26828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562600" y="4191000"/>
          <a:ext cx="2971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Equation" r:id="rId3" imgW="1943100" imgH="558800" progId="Equation.DSMT4">
                  <p:embed/>
                </p:oleObj>
              </mc:Choice>
              <mc:Fallback>
                <p:oleObj name="Equation" r:id="rId3" imgW="1943100" imgH="558800" progId="Equation.DSMT4">
                  <p:embed/>
                  <p:pic>
                    <p:nvPicPr>
                      <p:cNvPr id="0" name="图片 5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1000"/>
                        <a:ext cx="2971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4800600" y="5181600"/>
          <a:ext cx="3733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name="Equation" r:id="rId5" imgW="1485900" imgH="431800" progId="Equation.DSMT4">
                  <p:embed/>
                </p:oleObj>
              </mc:Choice>
              <mc:Fallback>
                <p:oleObj name="Equation" r:id="rId5" imgW="1485900" imgH="431800" progId="Equation.DSMT4">
                  <p:embed/>
                  <p:pic>
                    <p:nvPicPr>
                      <p:cNvPr id="0" name="图片 5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0"/>
                        <a:ext cx="37338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054475" y="4400550"/>
            <a:ext cx="293370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">
                <a:latin typeface="Times New Roman" panose="02020603050405020304" pitchFamily="18" charset="0"/>
              </a:rPr>
              <a:t>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8440" name="Group 7"/>
          <p:cNvGrpSpPr/>
          <p:nvPr/>
        </p:nvGrpSpPr>
        <p:grpSpPr bwMode="auto">
          <a:xfrm>
            <a:off x="1676400" y="2057400"/>
            <a:ext cx="7162800" cy="4267200"/>
            <a:chOff x="-3" y="-3"/>
            <a:chExt cx="3370" cy="1158"/>
          </a:xfrm>
        </p:grpSpPr>
        <p:grpSp>
          <p:nvGrpSpPr>
            <p:cNvPr id="18441" name="Group 8"/>
            <p:cNvGrpSpPr/>
            <p:nvPr/>
          </p:nvGrpSpPr>
          <p:grpSpPr bwMode="auto">
            <a:xfrm>
              <a:off x="0" y="0"/>
              <a:ext cx="3364" cy="1152"/>
              <a:chOff x="0" y="0"/>
              <a:chExt cx="3364" cy="1152"/>
            </a:xfrm>
          </p:grpSpPr>
          <p:grpSp>
            <p:nvGrpSpPr>
              <p:cNvPr id="18443" name="Group 9"/>
              <p:cNvGrpSpPr/>
              <p:nvPr/>
            </p:nvGrpSpPr>
            <p:grpSpPr bwMode="auto">
              <a:xfrm>
                <a:off x="0" y="0"/>
                <a:ext cx="3364" cy="384"/>
                <a:chOff x="0" y="0"/>
                <a:chExt cx="3364" cy="384"/>
              </a:xfrm>
            </p:grpSpPr>
            <p:sp>
              <p:nvSpPr>
                <p:cNvPr id="1845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27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/>
                  <a:r>
                    <a:rPr lang="zh-CN" altLang="en-US" b="1">
                      <a:latin typeface="Times New Roman" panose="02020603050405020304" pitchFamily="18" charset="0"/>
                    </a:rPr>
                    <a:t>其它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  <a:p>
                  <a:pPr algn="just" eaLnBrk="0" hangingPunct="0"/>
                  <a:endParaRPr lang="zh-CN" altLang="en-US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4" name="Group 12"/>
              <p:cNvGrpSpPr/>
              <p:nvPr/>
            </p:nvGrpSpPr>
            <p:grpSpPr bwMode="auto">
              <a:xfrm>
                <a:off x="0" y="384"/>
                <a:ext cx="1430" cy="384"/>
                <a:chOff x="0" y="384"/>
                <a:chExt cx="1430" cy="384"/>
              </a:xfrm>
            </p:grpSpPr>
            <p:sp>
              <p:nvSpPr>
                <p:cNvPr id="1845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34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全局西格马信噪比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5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5" name="Group 15"/>
              <p:cNvGrpSpPr/>
              <p:nvPr/>
            </p:nvGrpSpPr>
            <p:grpSpPr bwMode="auto">
              <a:xfrm>
                <a:off x="1430" y="384"/>
                <a:ext cx="1934" cy="384"/>
                <a:chOff x="1430" y="384"/>
                <a:chExt cx="1934" cy="384"/>
              </a:xfrm>
            </p:grpSpPr>
            <p:sp>
              <p:nvSpPr>
                <p:cNvPr id="18452" name="Rectangle 16"/>
                <p:cNvSpPr>
                  <a:spLocks noChangeArrowheads="1"/>
                </p:cNvSpPr>
                <p:nvPr/>
              </p:nvSpPr>
              <p:spPr bwMode="auto">
                <a:xfrm>
                  <a:off x="1473" y="384"/>
                  <a:ext cx="18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r>
                    <a:rPr lang="zh-CN" altLang="en-US" sz="2000">
                      <a:latin typeface="Times New Roman" panose="02020603050405020304" pitchFamily="18" charset="0"/>
                    </a:rPr>
                    <a:t>其中，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3" name="Rectangle 17"/>
                <p:cNvSpPr>
                  <a:spLocks noChangeArrowheads="1"/>
                </p:cNvSpPr>
                <p:nvPr/>
              </p:nvSpPr>
              <p:spPr bwMode="auto">
                <a:xfrm>
                  <a:off x="1430" y="384"/>
                  <a:ext cx="19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6" name="Group 18"/>
              <p:cNvGrpSpPr/>
              <p:nvPr/>
            </p:nvGrpSpPr>
            <p:grpSpPr bwMode="auto">
              <a:xfrm>
                <a:off x="0" y="768"/>
                <a:ext cx="1430" cy="384"/>
                <a:chOff x="0" y="768"/>
                <a:chExt cx="1430" cy="384"/>
              </a:xfrm>
            </p:grpSpPr>
            <p:sp>
              <p:nvSpPr>
                <p:cNvPr id="18450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34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r>
                    <a:rPr lang="zh-CN" altLang="en-US" sz="2000">
                      <a:latin typeface="Times New Roman" panose="02020603050405020304" pitchFamily="18" charset="0"/>
                    </a:rPr>
                    <a:t>直方图相似性</a:t>
                  </a:r>
                  <a:endParaRPr lang="zh-CN" altLang="en-US" sz="2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1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43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7" name="Group 21"/>
              <p:cNvGrpSpPr/>
              <p:nvPr/>
            </p:nvGrpSpPr>
            <p:grpSpPr bwMode="auto">
              <a:xfrm>
                <a:off x="1430" y="768"/>
                <a:ext cx="1934" cy="384"/>
                <a:chOff x="1430" y="768"/>
                <a:chExt cx="1934" cy="384"/>
              </a:xfrm>
            </p:grpSpPr>
            <p:sp>
              <p:nvSpPr>
                <p:cNvPr id="18448" name="Rectangle 22"/>
                <p:cNvSpPr>
                  <a:spLocks noChangeArrowheads="1"/>
                </p:cNvSpPr>
                <p:nvPr/>
              </p:nvSpPr>
              <p:spPr bwMode="auto">
                <a:xfrm>
                  <a:off x="1473" y="768"/>
                  <a:ext cx="18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algn="l"/>
                  <a:endParaRPr lang="zh-CN" altLang="en-US" sz="1000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zh-CN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49" name="Rectangle 23"/>
                <p:cNvSpPr>
                  <a:spLocks noChangeArrowheads="1"/>
                </p:cNvSpPr>
                <p:nvPr/>
              </p:nvSpPr>
              <p:spPr bwMode="auto">
                <a:xfrm>
                  <a:off x="1430" y="768"/>
                  <a:ext cx="19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442" name="Rectangle 24"/>
            <p:cNvSpPr>
              <a:spLocks noChangeArrowheads="1"/>
            </p:cNvSpPr>
            <p:nvPr/>
          </p:nvSpPr>
          <p:spPr bwMode="auto">
            <a:xfrm>
              <a:off x="-3" y="-3"/>
              <a:ext cx="3370" cy="115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数字水印的分类</a:t>
            </a:r>
            <a:endParaRPr lang="zh-CN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从作品类型上分类</a:t>
            </a:r>
            <a:endParaRPr lang="zh-CN" altLang="en-US" dirty="0"/>
          </a:p>
          <a:p>
            <a:pPr eaLnBrk="1" hangingPunct="1"/>
            <a:r>
              <a:rPr lang="zh-CN" altLang="en-US" dirty="0"/>
              <a:t>从透明性上分类</a:t>
            </a:r>
            <a:endParaRPr lang="zh-CN" altLang="en-US" dirty="0"/>
          </a:p>
          <a:p>
            <a:pPr eaLnBrk="1" hangingPunct="1"/>
            <a:r>
              <a:rPr lang="zh-CN" altLang="en-US" dirty="0"/>
              <a:t>从嵌入方式上分类</a:t>
            </a:r>
            <a:endParaRPr lang="zh-CN" altLang="en-US" dirty="0"/>
          </a:p>
          <a:p>
            <a:pPr eaLnBrk="1" hangingPunct="1"/>
            <a:r>
              <a:rPr lang="zh-CN" altLang="en-US" dirty="0"/>
              <a:t>从检测方法上分类</a:t>
            </a:r>
            <a:endParaRPr lang="zh-CN" altLang="en-US" dirty="0"/>
          </a:p>
          <a:p>
            <a:pPr eaLnBrk="1" hangingPunct="1"/>
            <a:r>
              <a:rPr lang="zh-CN" altLang="en-US" dirty="0"/>
              <a:t>从稳健性上分类</a:t>
            </a:r>
            <a:endParaRPr lang="zh-CN" altLang="en-US" dirty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33DC3-DB01-4E16-B5CE-E57AEC31124B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从载体上分类</a:t>
            </a:r>
            <a:endParaRPr lang="zh-CN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图像水印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图像是使用最多的一种多媒体数据，也是经常引起版权纠纷的一类载体。</a:t>
            </a:r>
            <a:r>
              <a:rPr lang="zh-CN" altLang="en-US" dirty="0"/>
              <a:t> 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彩色/灰度图像，卡通，设计图，二值图像（徽标、文字），等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视频水印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保护视频产品和节目制作者的合法利益。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音频水印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保护</a:t>
            </a:r>
            <a:r>
              <a:rPr lang="en-US" altLang="zh-CN" dirty="0"/>
              <a:t>MP3、CD</a:t>
            </a:r>
            <a:r>
              <a:rPr lang="en-US" altLang="zh-CN" dirty="0">
                <a:latin typeface="宋体" panose="02010600030101010101" pitchFamily="2" charset="-122"/>
              </a:rPr>
              <a:t>、</a:t>
            </a:r>
            <a:r>
              <a:rPr lang="zh-CN" altLang="en-US" dirty="0">
                <a:latin typeface="宋体" panose="02010600030101010101" pitchFamily="2" charset="-122"/>
              </a:rPr>
              <a:t>广播电台的节目内容等</a:t>
            </a:r>
            <a:r>
              <a:rPr lang="zh-CN" altLang="en-US" dirty="0"/>
              <a:t> 。</a:t>
            </a:r>
            <a:endParaRPr lang="zh-CN" altLang="en-US" dirty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47F03A-7148-4653-9D58-6368D48B47A6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数字水印的提出</a:t>
            </a:r>
            <a:endParaRPr lang="zh-CN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水印</a:t>
            </a:r>
            <a:endParaRPr lang="zh-CN" altLang="en-US"/>
          </a:p>
          <a:p>
            <a:pPr lvl="1" eaLnBrk="1" hangingPunct="1"/>
            <a:r>
              <a:rPr lang="zh-CN" altLang="en-US"/>
              <a:t>存在于纸张、纸币中，用于标识真伪</a:t>
            </a:r>
            <a:endParaRPr lang="zh-CN" altLang="en-US"/>
          </a:p>
          <a:p>
            <a:pPr eaLnBrk="1" hangingPunct="1"/>
            <a:r>
              <a:rPr lang="zh-CN" altLang="en-US"/>
              <a:t>数字水印</a:t>
            </a:r>
            <a:endParaRPr lang="zh-CN" altLang="en-US"/>
          </a:p>
          <a:p>
            <a:pPr lvl="1" eaLnBrk="1" hangingPunct="1"/>
            <a:r>
              <a:rPr lang="zh-CN" altLang="en-US"/>
              <a:t>对数字产品标识真伪</a:t>
            </a:r>
            <a:endParaRPr lang="zh-CN" altLang="en-US"/>
          </a:p>
          <a:p>
            <a:pPr lvl="2" eaLnBrk="1" hangingPunct="1"/>
            <a:r>
              <a:rPr lang="zh-CN" altLang="en-US"/>
              <a:t>数字图书馆、网络音频和视频、数字地图等</a:t>
            </a:r>
            <a:endParaRPr lang="zh-CN" altLang="en-US"/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00B27B-CDF3-432B-AFC6-BD3A60061614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从载体上分类</a:t>
            </a:r>
            <a:endParaRPr lang="zh-CN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软件水印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是镶嵌在软件中的一些模块或数据，通过它们证明该软件的版权所有者和合法使用者等信息。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软件水印分为静态水印和动态水印两类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宋体" panose="02010600030101010101" pitchFamily="2" charset="-122"/>
              </a:rPr>
              <a:t>静态水印：不依赖于软件的运行状态，可以在软件编制时或编制完成后被直接加入。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宋体" panose="02010600030101010101" pitchFamily="2" charset="-122"/>
              </a:rPr>
              <a:t>动态水印：依赖于软件的运行状态，通常时在一类特殊的输入下才会产生，水印的验证也是在特定的时机下才能完成</a:t>
            </a:r>
            <a:r>
              <a:rPr lang="zh-CN" altLang="en-US" sz="2000" dirty="0"/>
              <a:t> 。</a:t>
            </a:r>
            <a:endParaRPr lang="zh-CN" altLang="en-US" sz="2000" dirty="0"/>
          </a:p>
          <a:p>
            <a:pPr eaLnBrk="1" hangingPunct="1"/>
            <a:r>
              <a:rPr lang="zh-CN" altLang="en-US" sz="2800" dirty="0"/>
              <a:t>文档水印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确定文档数据的所有者。</a:t>
            </a:r>
            <a:endParaRPr lang="zh-CN" altLang="en-US" sz="2400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391E20-DEE6-494A-A45E-33BB35DFF4E4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从透明性上分类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可见水印（可察觉水印）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如电视节目上的半透明标识，其目的在于明确标识版权，防止非法的使用，虽然降低了资料的商业价值，却无损于所有者的使用。</a:t>
            </a:r>
            <a:endParaRPr lang="zh-CN" altLang="en-US" dirty="0"/>
          </a:p>
          <a:p>
            <a:pPr eaLnBrk="1" hangingPunct="1"/>
            <a:r>
              <a:rPr lang="zh-CN" altLang="en-US" dirty="0"/>
              <a:t>不可见水印（不可察觉水印）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水印在视觉上不可见，目的是为了将来起诉非法使用者。不可见水印往往用在商业用的高质量图像上，而且往往配合数据解密技术一同使用。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DCCB7D-3475-48F0-BD15-CC8CBA483613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从透明性上分类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案例：可见和不可见水印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2564904"/>
            <a:ext cx="5832647" cy="417471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从嵌入方式上分类</a:t>
            </a:r>
            <a:endParaRPr lang="zh-CN" alt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空间域水印</a:t>
            </a:r>
            <a:endParaRPr lang="zh-CN" altLang="en-US"/>
          </a:p>
          <a:p>
            <a:pPr lvl="1" eaLnBrk="1" hangingPunct="1"/>
            <a:r>
              <a:rPr lang="en-US" altLang="zh-CN"/>
              <a:t>LSB</a:t>
            </a:r>
            <a:r>
              <a:rPr lang="zh-CN" altLang="en-US"/>
              <a:t>方法</a:t>
            </a:r>
            <a:endParaRPr lang="zh-CN" altLang="en-US"/>
          </a:p>
          <a:p>
            <a:pPr lvl="1" eaLnBrk="1" hangingPunct="1"/>
            <a:r>
              <a:rPr lang="zh-CN" altLang="en-US"/>
              <a:t>拼凑方法</a:t>
            </a:r>
            <a:endParaRPr lang="zh-CN" altLang="en-US"/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文档结构微调方法</a:t>
            </a:r>
            <a:r>
              <a:rPr lang="zh-CN" altLang="en-US"/>
              <a:t> </a:t>
            </a:r>
            <a:endParaRPr lang="zh-CN" altLang="en-US"/>
          </a:p>
          <a:p>
            <a:pPr eaLnBrk="1" hangingPunct="1"/>
            <a:r>
              <a:rPr lang="zh-CN" altLang="en-US"/>
              <a:t>变换域水印</a:t>
            </a:r>
            <a:endParaRPr lang="zh-CN" altLang="en-US"/>
          </a:p>
          <a:p>
            <a:pPr lvl="1" eaLnBrk="1" hangingPunct="1"/>
            <a:r>
              <a:rPr lang="en-US" altLang="zh-CN"/>
              <a:t>DCT</a:t>
            </a:r>
            <a:r>
              <a:rPr lang="zh-CN" altLang="en-US">
                <a:latin typeface="宋体" panose="02010600030101010101" pitchFamily="2" charset="-122"/>
              </a:rPr>
              <a:t>变换，小波变换，傅立叶变换，</a:t>
            </a:r>
            <a:r>
              <a:rPr lang="en-US" altLang="zh-CN"/>
              <a:t>Fourier-Mellin</a:t>
            </a:r>
            <a:r>
              <a:rPr lang="zh-CN" altLang="en-US">
                <a:latin typeface="宋体" panose="02010600030101010101" pitchFamily="2" charset="-122"/>
              </a:rPr>
              <a:t>变换或其它变换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C01C34-FF15-488D-AE90-C343B48151CD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从嵌入方式上分类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案例：空域水印示意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670175"/>
            <a:ext cx="5362575" cy="28098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从嵌入方式上分类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案例：变换域水印示意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2531127"/>
            <a:ext cx="5760640" cy="36013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从检测方法上分类</a:t>
            </a:r>
            <a:endParaRPr lang="zh-CN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非盲水印和盲水印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非盲水印（私有水印）：水印检测时需要原始载体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盲水印（公开水印）：水印检测时无需原始载体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私钥水印和公钥水印</a:t>
            </a:r>
            <a:endParaRPr lang="zh-CN" altLang="en-US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/>
              <a:t>私钥水印：水印</a:t>
            </a:r>
            <a:r>
              <a:rPr lang="zh-CN" altLang="en-US">
                <a:latin typeface="宋体" panose="02010600030101010101" pitchFamily="2" charset="-122"/>
              </a:rPr>
              <a:t>加载和检测使用同一密钥</a:t>
            </a:r>
            <a:r>
              <a:rPr lang="zh-CN" altLang="en-US"/>
              <a:t> </a:t>
            </a:r>
            <a:endParaRPr lang="zh-CN" altLang="en-US"/>
          </a:p>
          <a:p>
            <a:pPr lvl="1" eaLnBrk="1" hangingPunct="1"/>
            <a:r>
              <a:rPr lang="zh-CN" altLang="en-US"/>
              <a:t>公钥水印：</a:t>
            </a:r>
            <a:r>
              <a:rPr lang="zh-CN" altLang="en-US">
                <a:latin typeface="宋体" panose="02010600030101010101" pitchFamily="2" charset="-122"/>
              </a:rPr>
              <a:t>水印加载和检测使用不同的密钥（同密码学中的公钥密码）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583FFF-BD4F-4A99-9DF9-4BB5B3283EBB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从检测方法上分类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案例：基于</a:t>
            </a:r>
            <a:r>
              <a:rPr lang="en-US" altLang="zh-CN" dirty="0"/>
              <a:t>LSB</a:t>
            </a:r>
            <a:r>
              <a:rPr lang="zh-CN" altLang="en-US" dirty="0"/>
              <a:t>的盲水印系统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4EF384-3CBD-4607-BDAC-1C896A6B12A4}" type="slidenum">
              <a:rPr lang="zh-CN" altLang="en-US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 bwMode="auto">
          <a:xfrm>
            <a:off x="5858267" y="3717032"/>
            <a:ext cx="441925" cy="15121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攻击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24" y="4149080"/>
            <a:ext cx="467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8574" y="6495727"/>
            <a:ext cx="4675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83568" y="4392639"/>
            <a:ext cx="17278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4305888" y="4425549"/>
            <a:ext cx="12868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6383160" y="4437112"/>
            <a:ext cx="421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>
            <a:stCxn id="9" idx="3"/>
            <a:endCxn id="13" idx="3"/>
          </p:cNvCxnSpPr>
          <p:nvPr/>
        </p:nvCxnSpPr>
        <p:spPr bwMode="auto">
          <a:xfrm flipH="1">
            <a:off x="3886200" y="4364990"/>
            <a:ext cx="4934585" cy="2314575"/>
          </a:xfrm>
          <a:prstGeom prst="bentConnector3">
            <a:avLst>
              <a:gd name="adj1" fmla="val -48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" name="组合 29"/>
          <p:cNvGrpSpPr/>
          <p:nvPr/>
        </p:nvGrpSpPr>
        <p:grpSpPr>
          <a:xfrm>
            <a:off x="958958" y="4495657"/>
            <a:ext cx="1236778" cy="1381615"/>
            <a:chOff x="958958" y="4495657"/>
            <a:chExt cx="1236778" cy="1381615"/>
          </a:xfrm>
        </p:grpSpPr>
        <p:sp>
          <p:nvSpPr>
            <p:cNvPr id="11" name="矩形 10"/>
            <p:cNvSpPr/>
            <p:nvPr/>
          </p:nvSpPr>
          <p:spPr bwMode="auto">
            <a:xfrm>
              <a:off x="958958" y="4495657"/>
              <a:ext cx="1236778" cy="138161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数字水印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5716" r="12700" b="9752"/>
            <a:stretch>
              <a:fillRect/>
            </a:stretch>
          </p:blipFill>
          <p:spPr bwMode="auto">
            <a:xfrm>
              <a:off x="1115616" y="4869160"/>
              <a:ext cx="960886" cy="920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9" name="组合 28"/>
          <p:cNvGrpSpPr/>
          <p:nvPr/>
        </p:nvGrpSpPr>
        <p:grpSpPr>
          <a:xfrm>
            <a:off x="4415342" y="5157192"/>
            <a:ext cx="1236778" cy="1381615"/>
            <a:chOff x="4415342" y="5157192"/>
            <a:chExt cx="1236778" cy="1381615"/>
          </a:xfrm>
        </p:grpSpPr>
        <p:sp>
          <p:nvSpPr>
            <p:cNvPr id="10" name="矩形 9"/>
            <p:cNvSpPr/>
            <p:nvPr/>
          </p:nvSpPr>
          <p:spPr bwMode="auto">
            <a:xfrm>
              <a:off x="4415342" y="5157192"/>
              <a:ext cx="1236778" cy="138161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数字水印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5716" r="12700" b="9752"/>
            <a:stretch>
              <a:fillRect/>
            </a:stretch>
          </p:blipFill>
          <p:spPr bwMode="auto">
            <a:xfrm>
              <a:off x="4547218" y="5532564"/>
              <a:ext cx="960886" cy="920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3" name="组合 32"/>
          <p:cNvGrpSpPr/>
          <p:nvPr/>
        </p:nvGrpSpPr>
        <p:grpSpPr>
          <a:xfrm>
            <a:off x="971600" y="2911176"/>
            <a:ext cx="1236778" cy="1381615"/>
            <a:chOff x="971600" y="2911176"/>
            <a:chExt cx="1236778" cy="1381615"/>
          </a:xfrm>
        </p:grpSpPr>
        <p:sp>
          <p:nvSpPr>
            <p:cNvPr id="5" name="矩形 4"/>
            <p:cNvSpPr/>
            <p:nvPr/>
          </p:nvSpPr>
          <p:spPr bwMode="auto">
            <a:xfrm>
              <a:off x="971600" y="2911176"/>
              <a:ext cx="1236778" cy="138161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    作品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993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5566" r="11961" b="10726"/>
            <a:stretch>
              <a:fillRect/>
            </a:stretch>
          </p:blipFill>
          <p:spPr bwMode="auto">
            <a:xfrm>
              <a:off x="1090834" y="3212976"/>
              <a:ext cx="1032894" cy="102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组合 30"/>
          <p:cNvGrpSpPr/>
          <p:nvPr/>
        </p:nvGrpSpPr>
        <p:grpSpPr>
          <a:xfrm>
            <a:off x="4355976" y="2695457"/>
            <a:ext cx="1236778" cy="1381615"/>
            <a:chOff x="4355976" y="2695457"/>
            <a:chExt cx="1236778" cy="1381615"/>
          </a:xfrm>
        </p:grpSpPr>
        <p:sp>
          <p:nvSpPr>
            <p:cNvPr id="7" name="矩形 6"/>
            <p:cNvSpPr/>
            <p:nvPr/>
          </p:nvSpPr>
          <p:spPr bwMode="auto">
            <a:xfrm>
              <a:off x="4355976" y="2695457"/>
              <a:ext cx="1236778" cy="1381615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水印作品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3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98" t="5566" r="11961" b="10726"/>
            <a:stretch>
              <a:fillRect/>
            </a:stretch>
          </p:blipFill>
          <p:spPr bwMode="auto">
            <a:xfrm>
              <a:off x="4475210" y="2996952"/>
              <a:ext cx="1032894" cy="1020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1" name="组合 60"/>
          <p:cNvGrpSpPr/>
          <p:nvPr/>
        </p:nvGrpSpPr>
        <p:grpSpPr>
          <a:xfrm>
            <a:off x="2411397" y="3312519"/>
            <a:ext cx="1800563" cy="2160241"/>
            <a:chOff x="2411397" y="3312519"/>
            <a:chExt cx="1800563" cy="2160241"/>
          </a:xfrm>
        </p:grpSpPr>
        <p:sp>
          <p:nvSpPr>
            <p:cNvPr id="6" name="矩形 5"/>
            <p:cNvSpPr/>
            <p:nvPr/>
          </p:nvSpPr>
          <p:spPr bwMode="auto">
            <a:xfrm>
              <a:off x="2411397" y="3312519"/>
              <a:ext cx="1800563" cy="216024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/>
                <a:t>嵌入算法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83768" y="3717032"/>
              <a:ext cx="1441755" cy="1499425"/>
              <a:chOff x="3851920" y="2780928"/>
              <a:chExt cx="3600400" cy="3744416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22" t="4994" r="12214" b="9865"/>
              <a:stretch>
                <a:fillRect/>
              </a:stretch>
            </p:blipFill>
            <p:spPr bwMode="auto">
              <a:xfrm>
                <a:off x="4709989" y="4857517"/>
                <a:ext cx="1662211" cy="16678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76" t="5280" r="12721" b="9580"/>
              <a:stretch>
                <a:fillRect/>
              </a:stretch>
            </p:blipFill>
            <p:spPr bwMode="auto">
              <a:xfrm>
                <a:off x="4720809" y="3573016"/>
                <a:ext cx="1645364" cy="16678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68" t="5279" r="11961" b="9293"/>
              <a:stretch>
                <a:fillRect/>
              </a:stretch>
            </p:blipFill>
            <p:spPr bwMode="auto">
              <a:xfrm>
                <a:off x="4692731" y="2780928"/>
                <a:ext cx="1673442" cy="167344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直接箭头连接符 38"/>
              <p:cNvCxnSpPr/>
              <p:nvPr/>
            </p:nvCxnSpPr>
            <p:spPr bwMode="auto">
              <a:xfrm flipH="1">
                <a:off x="3851920" y="4365104"/>
                <a:ext cx="864096" cy="13340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箭头连接符 39"/>
              <p:cNvCxnSpPr/>
              <p:nvPr/>
            </p:nvCxnSpPr>
            <p:spPr bwMode="auto">
              <a:xfrm>
                <a:off x="4067944" y="4444666"/>
                <a:ext cx="3384376" cy="12165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接箭头连接符 40"/>
              <p:cNvCxnSpPr/>
              <p:nvPr/>
            </p:nvCxnSpPr>
            <p:spPr bwMode="auto">
              <a:xfrm flipV="1">
                <a:off x="4572000" y="2780928"/>
                <a:ext cx="0" cy="216024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/>
                  <p:cNvSpPr/>
                  <p:nvPr/>
                </p:nvSpPr>
                <p:spPr>
                  <a:xfrm rot="882434">
                    <a:off x="5148064" y="4725144"/>
                    <a:ext cx="615874" cy="923330"/>
                  </a:xfrm>
                  <a:prstGeom prst="rect">
                    <a:avLst/>
                  </a:prstGeom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  <a:scene3d>
                    <a:camera prst="perspectiveContrastingLeftFacing"/>
                    <a:lightRig rig="threePt" dir="t"/>
                  </a:scene3d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5400" i="1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5400" dirty="0"/>
                  </a:p>
                </p:txBody>
              </p:sp>
            </mc:Choice>
            <mc:Fallback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82434">
                    <a:off x="5148064" y="4725144"/>
                    <a:ext cx="615874" cy="92333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431"/>
                    </a:stretch>
                  </a:blipFill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43" name="直接箭头连接符 42"/>
            <p:cNvCxnSpPr/>
            <p:nvPr/>
          </p:nvCxnSpPr>
          <p:spPr bwMode="auto">
            <a:xfrm flipH="1">
              <a:off x="3347864" y="4077072"/>
              <a:ext cx="479663" cy="8640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5716" r="12700" b="9752"/>
            <a:stretch>
              <a:fillRect/>
            </a:stretch>
          </p:blipFill>
          <p:spPr bwMode="auto">
            <a:xfrm>
              <a:off x="3713300" y="3617126"/>
              <a:ext cx="354644" cy="339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组合 59"/>
          <p:cNvGrpSpPr/>
          <p:nvPr/>
        </p:nvGrpSpPr>
        <p:grpSpPr>
          <a:xfrm>
            <a:off x="7019909" y="3284983"/>
            <a:ext cx="1800563" cy="2160241"/>
            <a:chOff x="7019909" y="3284983"/>
            <a:chExt cx="1800563" cy="2160241"/>
          </a:xfrm>
        </p:grpSpPr>
        <p:sp>
          <p:nvSpPr>
            <p:cNvPr id="9" name="矩形 8"/>
            <p:cNvSpPr/>
            <p:nvPr/>
          </p:nvSpPr>
          <p:spPr bwMode="auto">
            <a:xfrm>
              <a:off x="7019909" y="3284983"/>
              <a:ext cx="1800563" cy="216024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宋体" panose="02010600030101010101" pitchFamily="2" charset="-122"/>
                </a:rPr>
                <a:t>提取算法</a:t>
              </a: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199312" y="3693670"/>
              <a:ext cx="1441755" cy="1499425"/>
              <a:chOff x="3851920" y="2780928"/>
              <a:chExt cx="3600400" cy="3744416"/>
            </a:xfrm>
          </p:grpSpPr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22" t="4994" r="12214" b="9865"/>
              <a:stretch>
                <a:fillRect/>
              </a:stretch>
            </p:blipFill>
            <p:spPr bwMode="auto">
              <a:xfrm>
                <a:off x="4709989" y="4857517"/>
                <a:ext cx="1662211" cy="16678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76" t="5280" r="12721" b="9580"/>
              <a:stretch>
                <a:fillRect/>
              </a:stretch>
            </p:blipFill>
            <p:spPr bwMode="auto">
              <a:xfrm>
                <a:off x="4720809" y="3573016"/>
                <a:ext cx="1645364" cy="166782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68" t="5279" r="11961" b="9293"/>
              <a:stretch>
                <a:fillRect/>
              </a:stretch>
            </p:blipFill>
            <p:spPr bwMode="auto">
              <a:xfrm>
                <a:off x="4692731" y="2780928"/>
                <a:ext cx="1673442" cy="167344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>
                  <a:rot lat="18483107" lon="969838" rev="19754468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箭头连接符 51"/>
              <p:cNvCxnSpPr/>
              <p:nvPr/>
            </p:nvCxnSpPr>
            <p:spPr bwMode="auto">
              <a:xfrm flipH="1">
                <a:off x="3851920" y="4365104"/>
                <a:ext cx="864096" cy="133408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4067944" y="4444666"/>
                <a:ext cx="3384376" cy="12165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V="1">
                <a:off x="4572000" y="2780928"/>
                <a:ext cx="0" cy="216024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矩形 54"/>
                  <p:cNvSpPr/>
                  <p:nvPr/>
                </p:nvSpPr>
                <p:spPr>
                  <a:xfrm rot="882434">
                    <a:off x="5148064" y="4725144"/>
                    <a:ext cx="615874" cy="923330"/>
                  </a:xfrm>
                  <a:prstGeom prst="rect">
                    <a:avLst/>
                  </a:prstGeom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  <a:scene3d>
                    <a:camera prst="perspectiveContrastingLeftFacing"/>
                    <a:lightRig rig="threePt" dir="t"/>
                  </a:scene3d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5400" i="1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5400" dirty="0"/>
                  </a:p>
                </p:txBody>
              </p:sp>
            </mc:Choice>
            <mc:Fallback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82434">
                    <a:off x="5148064" y="4725144"/>
                    <a:ext cx="615874" cy="92333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431"/>
                    </a:stretch>
                  </a:blipFill>
                  <a:effectLst>
                    <a:outerShdw blurRad="76200" dist="12700" dir="2700000" sy="-23000" kx="-800400" algn="bl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56" name="直接箭头连接符 55"/>
            <p:cNvCxnSpPr>
              <a:stCxn id="49" idx="3"/>
            </p:cNvCxnSpPr>
            <p:nvPr/>
          </p:nvCxnSpPr>
          <p:spPr bwMode="auto">
            <a:xfrm flipV="1">
              <a:off x="8208541" y="3787045"/>
              <a:ext cx="255204" cy="10721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pic>
          <p:nvPicPr>
            <p:cNvPr id="57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7" t="5716" r="12700" b="9752"/>
            <a:stretch>
              <a:fillRect/>
            </a:stretch>
          </p:blipFill>
          <p:spPr bwMode="auto">
            <a:xfrm>
              <a:off x="8286423" y="3432064"/>
              <a:ext cx="354644" cy="339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从检测方法上分类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Cox</a:t>
            </a:r>
            <a:r>
              <a:rPr lang="zh-CN" altLang="en-US" dirty="0"/>
              <a:t>水印算法非盲水印系统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14DE7C-9D00-4B4F-B942-11F753E3C70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Datahiding &amp; Digital Watermark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E22A0-ED15-4374-AFB9-CCC6C7D2B433}" type="slidenum">
              <a:rPr lang="zh-CN" altLang="en-US" smtClean="0"/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1628800"/>
            <a:ext cx="9721080" cy="4608512"/>
            <a:chOff x="-36512" y="1628800"/>
            <a:chExt cx="9721080" cy="4608512"/>
          </a:xfrm>
        </p:grpSpPr>
        <p:cxnSp>
          <p:nvCxnSpPr>
            <p:cNvPr id="53" name="肘形连接符 52"/>
            <p:cNvCxnSpPr>
              <a:stCxn id="9" idx="3"/>
              <a:endCxn id="51" idx="2"/>
            </p:cNvCxnSpPr>
            <p:nvPr/>
          </p:nvCxnSpPr>
          <p:spPr bwMode="auto">
            <a:xfrm flipV="1">
              <a:off x="8633043" y="1998132"/>
              <a:ext cx="194578" cy="879941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grpSp>
          <p:nvGrpSpPr>
            <p:cNvPr id="11" name="组合 10"/>
            <p:cNvGrpSpPr/>
            <p:nvPr/>
          </p:nvGrpSpPr>
          <p:grpSpPr>
            <a:xfrm>
              <a:off x="-36512" y="1628800"/>
              <a:ext cx="9721080" cy="4608512"/>
              <a:chOff x="-36512" y="1628800"/>
              <a:chExt cx="9721080" cy="4608512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-36512" y="233643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0" y="233643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225513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0032" y="233643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5" name="肘形连接符 14"/>
              <p:cNvCxnSpPr>
                <a:stCxn id="7" idx="3"/>
                <a:endCxn id="8" idx="1"/>
              </p:cNvCxnSpPr>
              <p:nvPr/>
            </p:nvCxnSpPr>
            <p:spPr bwMode="auto">
              <a:xfrm>
                <a:off x="1432243" y="2959373"/>
                <a:ext cx="979517" cy="12700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8" name="肘形连接符 17"/>
              <p:cNvCxnSpPr>
                <a:stCxn id="8" idx="3"/>
                <a:endCxn id="10" idx="1"/>
              </p:cNvCxnSpPr>
              <p:nvPr/>
            </p:nvCxnSpPr>
            <p:spPr bwMode="auto">
              <a:xfrm>
                <a:off x="3880515" y="2959373"/>
                <a:ext cx="979517" cy="12700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1" name="肘形连接符 20"/>
              <p:cNvCxnSpPr>
                <a:stCxn id="10" idx="3"/>
                <a:endCxn id="9" idx="1"/>
              </p:cNvCxnSpPr>
              <p:nvPr/>
            </p:nvCxnSpPr>
            <p:spPr bwMode="auto">
              <a:xfrm flipV="1">
                <a:off x="6328787" y="2878073"/>
                <a:ext cx="835501" cy="81300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1331640" y="2636912"/>
                <a:ext cx="1713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DCT(DFT</a:t>
                </a:r>
                <a:endParaRPr lang="en-US" altLang="zh-CN" dirty="0"/>
              </a:p>
              <a:p>
                <a:r>
                  <a:rPr lang="en-US" altLang="zh-CN" dirty="0"/>
                  <a:t>,DWT)</a:t>
                </a:r>
                <a:endParaRPr lang="zh-CN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94210" y="2648907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关键系数</a:t>
                </a:r>
                <a:endParaRPr lang="zh-CN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164288" y="5867980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原始水印</a:t>
                </a:r>
                <a:endParaRPr lang="zh-CN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6176" y="3502749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恢复水印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0" y="5867980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原始载体</a:t>
                </a:r>
                <a:endParaRPr lang="zh-CN" altLang="en-US" dirty="0"/>
              </a:p>
            </p:txBody>
          </p:sp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01" y="458112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3165" y="458112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403648" y="4869160"/>
                <a:ext cx="1713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DCT(DFT</a:t>
                </a:r>
                <a:endParaRPr lang="en-US" altLang="zh-CN" dirty="0"/>
              </a:p>
              <a:p>
                <a:r>
                  <a:rPr lang="en-US" altLang="zh-CN" dirty="0"/>
                  <a:t>,DWT)</a:t>
                </a:r>
                <a:endParaRPr lang="zh-CN" altLang="en-US" dirty="0"/>
              </a:p>
            </p:txBody>
          </p:sp>
          <p:cxnSp>
            <p:nvCxnSpPr>
              <p:cNvPr id="17" name="肘形连接符 16"/>
              <p:cNvCxnSpPr>
                <a:stCxn id="22" idx="3"/>
                <a:endCxn id="30" idx="1"/>
              </p:cNvCxnSpPr>
              <p:nvPr/>
            </p:nvCxnSpPr>
            <p:spPr bwMode="auto">
              <a:xfrm>
                <a:off x="1475656" y="5204063"/>
                <a:ext cx="907509" cy="12700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0019" y="4559394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2411760" y="3851756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关键系数位置</a:t>
                </a:r>
                <a:endParaRPr lang="zh-CN" altLang="en-US" dirty="0"/>
              </a:p>
            </p:txBody>
          </p:sp>
          <p:cxnSp>
            <p:nvCxnSpPr>
              <p:cNvPr id="40" name="肘形连接符 39"/>
              <p:cNvCxnSpPr>
                <a:stCxn id="30" idx="3"/>
                <a:endCxn id="37" idx="1"/>
              </p:cNvCxnSpPr>
              <p:nvPr/>
            </p:nvCxnSpPr>
            <p:spPr bwMode="auto">
              <a:xfrm flipV="1">
                <a:off x="3851920" y="5182329"/>
                <a:ext cx="978099" cy="21734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2" name="肘形连接符 41"/>
              <p:cNvCxnSpPr>
                <a:stCxn id="30" idx="0"/>
                <a:endCxn id="8" idx="2"/>
              </p:cNvCxnSpPr>
              <p:nvPr/>
            </p:nvCxnSpPr>
            <p:spPr bwMode="auto">
              <a:xfrm rot="5400000" flipH="1" flipV="1">
                <a:off x="2632430" y="4067421"/>
                <a:ext cx="998820" cy="28595"/>
              </a:xfrm>
              <a:prstGeom prst="bentConnector3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0" y="3662631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水印载体</a:t>
                </a:r>
                <a:endParaRPr lang="zh-CN" altLang="en-US" dirty="0"/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7823" y="4593828"/>
                <a:ext cx="1468755" cy="12458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6" name="肘形连接符 45"/>
              <p:cNvCxnSpPr>
                <a:stCxn id="37" idx="3"/>
                <a:endCxn id="9" idx="1"/>
              </p:cNvCxnSpPr>
              <p:nvPr/>
            </p:nvCxnSpPr>
            <p:spPr bwMode="auto">
              <a:xfrm flipV="1">
                <a:off x="6298774" y="2878073"/>
                <a:ext cx="865514" cy="230425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3715053" y="4841081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关键系数</a:t>
                </a:r>
                <a:endParaRPr lang="zh-CN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970674" y="1628800"/>
                <a:ext cx="1713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判决结果</a:t>
                </a:r>
                <a:endParaRPr lang="zh-CN" altLang="en-US" dirty="0"/>
              </a:p>
            </p:txBody>
          </p:sp>
          <p:cxnSp>
            <p:nvCxnSpPr>
              <p:cNvPr id="56" name="肘形连接符 55"/>
              <p:cNvCxnSpPr>
                <a:stCxn id="45" idx="3"/>
              </p:cNvCxnSpPr>
              <p:nvPr/>
            </p:nvCxnSpPr>
            <p:spPr bwMode="auto">
              <a:xfrm flipV="1">
                <a:off x="8626578" y="1998132"/>
                <a:ext cx="201043" cy="3218631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7" name="TextBox 56"/>
              <p:cNvSpPr txBox="1"/>
              <p:nvPr/>
            </p:nvSpPr>
            <p:spPr>
              <a:xfrm>
                <a:off x="7380312" y="3645024"/>
                <a:ext cx="17138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根据提取所得水印与原始水印相关性判决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从稳健性上分类</a:t>
            </a:r>
            <a:endParaRPr lang="zh-CN" alt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健壮性数字水印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要求水印能够经受各种常用的操作。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宋体" panose="02010600030101010101" pitchFamily="2" charset="-122"/>
              </a:rPr>
              <a:t>只要载体信号没有被破坏到不可使用的程度</a:t>
            </a:r>
            <a:r>
              <a:rPr lang="zh-CN" altLang="en-US" sz="2400" dirty="0">
                <a:latin typeface="宋体" panose="02010600030101010101" pitchFamily="2" charset="-122"/>
              </a:rPr>
              <a:t>，都应该能够检测出水印信息。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脆弱性数字水印（完全脆弱性/半脆弱性）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要求水印对载体的变化很敏感，根据水印的状态来判断数据是否被篡改过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特点：载体数据经过很微小的处理后，水印就会被改变或毁掉。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主要用于完整性保护。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与稳健性水印的要求相反。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EA24A3-A5F4-4DBE-A7A9-031CE0B24B9E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数字水印系统三要素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数字水印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水印嵌入算法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水印检测算法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B5B33F-4FB4-423D-B738-AF9748D0C5D3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健壮性水印例</a:t>
            </a:r>
            <a:endParaRPr lang="en-US" altLang="zh-CN">
              <a:latin typeface="宋体" panose="02010600030101010101" pitchFamily="2" charset="-122"/>
            </a:endParaRPr>
          </a:p>
        </p:txBody>
      </p:sp>
      <p:pic>
        <p:nvPicPr>
          <p:cNvPr id="266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35" y="2169795"/>
            <a:ext cx="360045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465830"/>
            <a:ext cx="1219200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DD21F7-182E-4795-9745-4AC9B0AC97F0}" type="slidenum">
              <a:rPr kumimoji="0" lang="zh-CN" altLang="en-US" sz="1400" smtClean="0"/>
            </a:fld>
            <a:endParaRPr kumimoji="0" lang="en-US" altLang="zh-CN" sz="140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322196" y="5610225"/>
            <a:ext cx="28930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800">
                <a:latin typeface="Times New Roman" panose="02020603050405020304" pitchFamily="18" charset="0"/>
              </a:rPr>
              <a:t> 放大和旋转后的含水印图像 </a:t>
            </a:r>
            <a:endParaRPr lang="zh-CN" altLang="en-US" sz="180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800">
                <a:latin typeface="Times New Roman" panose="02020603050405020304" pitchFamily="18" charset="0"/>
              </a:rPr>
              <a:t>（</a:t>
            </a:r>
            <a:r>
              <a:rPr lang="en-US" altLang="zh-CN" sz="1800">
                <a:latin typeface="Times New Roman" panose="02020603050405020304" pitchFamily="18" charset="0"/>
              </a:rPr>
              <a:t>size=280×280, </a:t>
            </a:r>
            <a:r>
              <a:rPr lang="en-US" altLang="zh-CN" sz="1800">
                <a:latin typeface="Symbol" panose="05050102010706020507" pitchFamily="18" charset="2"/>
              </a:rPr>
              <a:t>q</a:t>
            </a:r>
            <a:r>
              <a:rPr lang="en-US" altLang="zh-CN" sz="1800">
                <a:latin typeface="Times New Roman" panose="02020603050405020304" pitchFamily="18" charset="0"/>
              </a:rPr>
              <a:t> =2</a:t>
            </a:r>
            <a:r>
              <a:rPr lang="zh-CN" altLang="en-US" sz="1800">
                <a:latin typeface="Times New Roman" panose="02020603050405020304" pitchFamily="18" charset="0"/>
              </a:rPr>
              <a:t>度）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371908" y="5516563"/>
            <a:ext cx="12547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800">
                <a:latin typeface="Times New Roman" panose="02020603050405020304" pitchFamily="18" charset="0"/>
              </a:rPr>
              <a:t>提取的水印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健壮性水印例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水印仍能正确提取</a:t>
            </a:r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045D2B-A26A-48A8-9EB3-2DA52E62A4F6}" type="slidenum">
              <a:rPr kumimoji="0" lang="zh-CN" altLang="en-US" sz="1400" smtClean="0"/>
            </a:fld>
            <a:endParaRPr kumimoji="0" lang="en-US" altLang="zh-CN" sz="140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592138"/>
            <a:ext cx="1625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>
            <a:spAutoFit/>
          </a:bodyPr>
          <a:lstStyle/>
          <a:p>
            <a:endParaRPr lang="zh-CN" altLang="en-US"/>
          </a:p>
        </p:txBody>
      </p:sp>
      <p:pic>
        <p:nvPicPr>
          <p:cNvPr id="27654" name="Picture 5" descr="LENA25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060575"/>
            <a:ext cx="19621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2215674"/>
            <a:ext cx="26416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>
            <a:spAutoFit/>
          </a:bodyPr>
          <a:lstStyle/>
          <a:p>
            <a:pPr algn="l"/>
            <a:r>
              <a:rPr lang="zh-CN" altLang="en-US" sz="1200">
                <a:latin typeface="宋体" panose="02010600030101010101" pitchFamily="2" charset="-122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7656" name="Picture 7" descr="lena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60575"/>
            <a:ext cx="19335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0" y="3915886"/>
            <a:ext cx="26416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>
            <a:spAutoFit/>
          </a:bodyPr>
          <a:lstStyle/>
          <a:p>
            <a:pPr algn="l"/>
            <a:r>
              <a:rPr lang="zh-CN" altLang="en-US" sz="1200">
                <a:latin typeface="宋体" panose="02010600030101010101" pitchFamily="2" charset="-122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7658" name="Picture 9" descr="lenanew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060575"/>
            <a:ext cx="18034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2124075" y="4364832"/>
            <a:ext cx="63601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>
            <a:spAutoFit/>
          </a:bodyPr>
          <a:lstStyle/>
          <a:p>
            <a:pPr indent="266700"/>
            <a:r>
              <a:rPr lang="zh-CN" altLang="en-US" sz="1800">
                <a:latin typeface="宋体" panose="02010600030101010101" pitchFamily="2" charset="-122"/>
              </a:rPr>
              <a:t>原始图像          嵌入水印后图像     打印扫描后的图像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半脆弱水印例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4ECD02-4BF6-4956-B834-998A0243ECA9}" type="slidenum">
              <a:rPr kumimoji="0" lang="zh-CN" altLang="en-US" sz="1400" smtClean="0"/>
            </a:fld>
            <a:endParaRPr kumimoji="0" lang="en-US" altLang="zh-CN" sz="140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93" y="2302669"/>
            <a:ext cx="1436687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29" y="2302669"/>
            <a:ext cx="1436687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2049463" y="3429000"/>
            <a:ext cx="2066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endParaRPr lang="zh-CN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7675563" y="3429000"/>
            <a:ext cx="3429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algn="just"/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1981200" y="5718175"/>
            <a:ext cx="21891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algn="just"/>
            <a:r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12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373342" y="3856152"/>
            <a:ext cx="12547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原始图像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203531" y="3830637"/>
            <a:ext cx="15595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含水印图像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39" y="2318081"/>
            <a:ext cx="1524394" cy="14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73698" y="3887788"/>
            <a:ext cx="21691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受攻击水印图像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1601788" y="4376699"/>
          <a:ext cx="25146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" r:id="rId3" imgW="4124325" imgH="3267075" progId="PBrush">
                  <p:embed/>
                </p:oleObj>
              </mc:Choice>
              <mc:Fallback>
                <p:oleObj name="" r:id="rId3" imgW="4124325" imgH="3267075" progId="PBrush">
                  <p:embed/>
                  <p:pic>
                    <p:nvPicPr>
                      <p:cNvPr id="0" name="图片 9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376699"/>
                        <a:ext cx="25146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572000" y="4367433"/>
          <a:ext cx="241458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" r:id="rId5" imgW="4143375" imgH="3267075" progId="PBrush">
                  <p:embed/>
                </p:oleObj>
              </mc:Choice>
              <mc:Fallback>
                <p:oleObj name="" r:id="rId5" imgW="4143375" imgH="3267075" progId="PBrush">
                  <p:embed/>
                  <p:pic>
                    <p:nvPicPr>
                      <p:cNvPr id="0" name="图片 9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67433"/>
                        <a:ext cx="241458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93365" y="5029200"/>
            <a:ext cx="1342331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篡改检测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第一层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190109" y="5085184"/>
            <a:ext cx="1342331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篡改检测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第二层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数字水印的性能评价</a:t>
            </a:r>
            <a:endParaRPr lang="zh-CN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水印容量、可感知性、健壮性三者之间的平衡</a:t>
            </a:r>
            <a:endParaRPr lang="zh-CN" altLang="en-US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105C69-3BE7-4938-B3FC-9B6ACD034C41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隐写术与数字水印的区别</a:t>
            </a:r>
            <a:endParaRPr lang="zh-CN" altLang="en-US"/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6A114-4FCA-4748-B262-751A608DAF19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/>
        </p:nvGraphicFramePr>
        <p:xfrm>
          <a:off x="568960" y="1700213"/>
          <a:ext cx="8545830" cy="4859020"/>
        </p:xfrm>
        <a:graphic>
          <a:graphicData uri="http://schemas.openxmlformats.org/drawingml/2006/table">
            <a:tbl>
              <a:tblPr/>
              <a:tblGrid>
                <a:gridCol w="1807508"/>
                <a:gridCol w="3286378"/>
                <a:gridCol w="3451628"/>
              </a:tblGrid>
              <a:tr h="65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隐写术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数字水印</a:t>
                      </a: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用途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用于保密通信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用于版权标识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前提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一般不知有信息隐藏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可以公布有水印存在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主要攻击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隐写分析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对水印的非授权删除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主要考核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透明性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稳健性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安全性含义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不显著改变载体对象统计特性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能够抵抗恶意攻击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载体（作品）和信息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、信息与载体无关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、载体可选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、水印与作品相关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、作品不可选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数字水印构成方式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有意义水印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文本信息，例如：“微软版权所有”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图片信息，商标、徽标、标识等，例如：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B5B33F-4FB4-423D-B738-AF9748D0C5D3}" type="slidenum">
              <a:rPr kumimoji="0" lang="zh-CN" altLang="en-US" sz="1400" smtClean="0"/>
            </a:fld>
            <a:endParaRPr kumimoji="0"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3862165"/>
            <a:ext cx="2366392" cy="2366392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27232" y="3862165"/>
          <a:ext cx="2753080" cy="10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BMP 图像" r:id="rId2" imgW="2095500" imgH="790575" progId="Paint.Picture">
                  <p:embed/>
                </p:oleObj>
              </mc:Choice>
              <mc:Fallback>
                <p:oleObj name="BMP 图像" r:id="rId2" imgW="2095500" imgH="790575" progId="Paint.Picture">
                  <p:embed/>
                  <p:pic>
                    <p:nvPicPr>
                      <p:cNvPr id="0" name="图片 82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27232" y="3862165"/>
                        <a:ext cx="2753080" cy="10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28" y="5158002"/>
            <a:ext cx="5482952" cy="13378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902" y="3526441"/>
            <a:ext cx="4262076" cy="31965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9" y="3533938"/>
            <a:ext cx="4305945" cy="3229459"/>
          </a:xfrm>
          <a:prstGeom prst="rect">
            <a:avLst/>
          </a:prstGeom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数字水印构成方式</a:t>
            </a:r>
            <a:endParaRPr lang="zh-CN" alt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无意义水印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伪随机序列，随机噪声等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B5B33F-4FB4-423D-B738-AF9748D0C5D3}" type="slidenum">
              <a:rPr kumimoji="0" lang="zh-CN" altLang="en-US" sz="1400" smtClean="0"/>
            </a:fld>
            <a:endParaRPr kumimoji="0" lang="en-US" altLang="zh-CN" sz="1400"/>
          </a:p>
        </p:txBody>
      </p:sp>
      <p:sp>
        <p:nvSpPr>
          <p:cNvPr id="5" name="线形标注 2 4"/>
          <p:cNvSpPr/>
          <p:nvPr/>
        </p:nvSpPr>
        <p:spPr bwMode="auto">
          <a:xfrm>
            <a:off x="6023060" y="430142"/>
            <a:ext cx="2797412" cy="648072"/>
          </a:xfrm>
          <a:prstGeom prst="borderCallout2">
            <a:avLst>
              <a:gd name="adj1" fmla="val 101868"/>
              <a:gd name="adj2" fmla="val 50042"/>
              <a:gd name="adj3" fmla="val 152662"/>
              <a:gd name="adj4" fmla="val 50789"/>
              <a:gd name="adj5" fmla="val 468574"/>
              <a:gd name="adj6" fmla="val -1276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随机噪声作为水印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线形标注 2 10"/>
          <p:cNvSpPr/>
          <p:nvPr/>
        </p:nvSpPr>
        <p:spPr bwMode="auto">
          <a:xfrm>
            <a:off x="6144746" y="2124005"/>
            <a:ext cx="2999254" cy="648072"/>
          </a:xfrm>
          <a:prstGeom prst="borderCallout2">
            <a:avLst>
              <a:gd name="adj1" fmla="val 101868"/>
              <a:gd name="adj2" fmla="val 50042"/>
              <a:gd name="adj3" fmla="val 168054"/>
              <a:gd name="adj4" fmla="val 50195"/>
              <a:gd name="adj5" fmla="val 209472"/>
              <a:gd name="adj6" fmla="val 185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伪随机序列作为水印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数字水印嵌入和提取模型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AB0583-0065-4CD3-BAB8-57017EDCA762}" type="slidenum">
              <a:rPr kumimoji="0" lang="zh-CN" altLang="en-US" sz="1400" smtClean="0"/>
            </a:fld>
            <a:endParaRPr kumimoji="0" lang="en-US" altLang="zh-CN" sz="1400"/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4500563" y="1916113"/>
            <a:ext cx="873125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密钥</a:t>
            </a:r>
            <a:endParaRPr lang="zh-CN" altLang="en-US" sz="1400"/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4932363" y="2349500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3073400" y="3186113"/>
            <a:ext cx="960438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1400" dirty="0">
                <a:latin typeface="Times New Roman" panose="02020603050405020304" pitchFamily="18" charset="0"/>
              </a:rPr>
              <a:t>作品</a:t>
            </a:r>
            <a:endParaRPr lang="zh-CN" altLang="en-US" sz="1400" dirty="0"/>
          </a:p>
        </p:txBody>
      </p:sp>
      <p:sp>
        <p:nvSpPr>
          <p:cNvPr id="7175" name="Rectangle 11"/>
          <p:cNvSpPr>
            <a:spLocks noChangeArrowheads="1"/>
          </p:cNvSpPr>
          <p:nvPr/>
        </p:nvSpPr>
        <p:spPr bwMode="auto">
          <a:xfrm>
            <a:off x="3073400" y="2420938"/>
            <a:ext cx="960438" cy="4587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1400" dirty="0">
                <a:latin typeface="Times New Roman" panose="02020603050405020304" pitchFamily="18" charset="0"/>
              </a:rPr>
              <a:t>水印</a:t>
            </a:r>
            <a:endParaRPr lang="zh-CN" altLang="en-US" sz="1400" dirty="0"/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4470400" y="2727325"/>
            <a:ext cx="1308100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1400">
                <a:latin typeface="Times New Roman" panose="02020603050405020304" pitchFamily="18" charset="0"/>
              </a:rPr>
              <a:t>水印嵌入算法</a:t>
            </a:r>
            <a:endParaRPr lang="zh-CN" altLang="en-US" sz="1400"/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6215063" y="2727325"/>
            <a:ext cx="1309687" cy="458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/>
            <a:r>
              <a:rPr lang="zh-CN" altLang="en-US" sz="1400" dirty="0">
                <a:latin typeface="Times New Roman" panose="02020603050405020304" pitchFamily="18" charset="0"/>
              </a:rPr>
              <a:t>水印作品</a:t>
            </a:r>
            <a:endParaRPr lang="zh-CN" altLang="en-US" sz="1400" dirty="0"/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>
            <a:off x="5778500" y="3033713"/>
            <a:ext cx="436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5"/>
          <p:cNvSpPr>
            <a:spLocks noChangeShapeType="1"/>
          </p:cNvSpPr>
          <p:nvPr/>
        </p:nvSpPr>
        <p:spPr bwMode="auto">
          <a:xfrm>
            <a:off x="4033838" y="2573338"/>
            <a:ext cx="436562" cy="306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6"/>
          <p:cNvSpPr>
            <a:spLocks noChangeShapeType="1"/>
          </p:cNvSpPr>
          <p:nvPr/>
        </p:nvSpPr>
        <p:spPr bwMode="auto">
          <a:xfrm flipV="1">
            <a:off x="4033838" y="3033713"/>
            <a:ext cx="436562" cy="45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81" name="Group 17"/>
          <p:cNvGrpSpPr/>
          <p:nvPr/>
        </p:nvGrpSpPr>
        <p:grpSpPr bwMode="auto">
          <a:xfrm>
            <a:off x="1619250" y="4652963"/>
            <a:ext cx="6048375" cy="1439862"/>
            <a:chOff x="2532" y="6432"/>
            <a:chExt cx="6195" cy="2028"/>
          </a:xfrm>
        </p:grpSpPr>
        <p:sp>
          <p:nvSpPr>
            <p:cNvPr id="7184" name="Rectangle 18"/>
            <p:cNvSpPr>
              <a:spLocks noChangeArrowheads="1"/>
            </p:cNvSpPr>
            <p:nvPr/>
          </p:nvSpPr>
          <p:spPr bwMode="auto">
            <a:xfrm>
              <a:off x="2532" y="6432"/>
              <a:ext cx="16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400" dirty="0"/>
                <a:t>水印作品</a:t>
              </a:r>
              <a:endParaRPr lang="zh-CN" altLang="en-US" sz="1400" dirty="0"/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>
              <a:off x="4107" y="7524"/>
              <a:ext cx="10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Rectangle 20"/>
            <p:cNvSpPr>
              <a:spLocks noChangeArrowheads="1"/>
            </p:cNvSpPr>
            <p:nvPr/>
          </p:nvSpPr>
          <p:spPr bwMode="auto">
            <a:xfrm>
              <a:off x="2742" y="7212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400">
                  <a:latin typeface="Times New Roman" panose="02020603050405020304" pitchFamily="18" charset="0"/>
                </a:rPr>
                <a:t>密钥</a:t>
              </a:r>
              <a:endParaRPr lang="zh-CN" altLang="en-US" sz="1400"/>
            </a:p>
          </p:txBody>
        </p:sp>
        <p:sp>
          <p:nvSpPr>
            <p:cNvPr id="7187" name="Rectangle 21"/>
            <p:cNvSpPr>
              <a:spLocks noChangeArrowheads="1"/>
            </p:cNvSpPr>
            <p:nvPr/>
          </p:nvSpPr>
          <p:spPr bwMode="auto">
            <a:xfrm>
              <a:off x="5224" y="7212"/>
              <a:ext cx="1718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400">
                  <a:latin typeface="Times New Roman" panose="02020603050405020304" pitchFamily="18" charset="0"/>
                </a:rPr>
                <a:t>水印提取算法</a:t>
              </a:r>
              <a:endParaRPr lang="zh-CN" altLang="en-US" sz="1400"/>
            </a:p>
          </p:txBody>
        </p:sp>
        <p:sp>
          <p:nvSpPr>
            <p:cNvPr id="7188" name="Rectangle 22"/>
            <p:cNvSpPr>
              <a:spLocks noChangeArrowheads="1"/>
            </p:cNvSpPr>
            <p:nvPr/>
          </p:nvSpPr>
          <p:spPr bwMode="auto">
            <a:xfrm>
              <a:off x="7534" y="7212"/>
              <a:ext cx="1193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400" dirty="0">
                  <a:latin typeface="Times New Roman" panose="02020603050405020304" pitchFamily="18" charset="0"/>
                </a:rPr>
                <a:t>水印</a:t>
              </a:r>
              <a:endParaRPr lang="zh-CN" altLang="en-US" sz="1400" dirty="0"/>
            </a:p>
          </p:txBody>
        </p:sp>
        <p:sp>
          <p:nvSpPr>
            <p:cNvPr id="7189" name="Line 23"/>
            <p:cNvSpPr>
              <a:spLocks noChangeShapeType="1"/>
            </p:cNvSpPr>
            <p:nvPr/>
          </p:nvSpPr>
          <p:spPr bwMode="auto">
            <a:xfrm>
              <a:off x="6942" y="7368"/>
              <a:ext cx="5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4"/>
            <p:cNvSpPr>
              <a:spLocks noChangeShapeType="1"/>
            </p:cNvSpPr>
            <p:nvPr/>
          </p:nvSpPr>
          <p:spPr bwMode="auto">
            <a:xfrm>
              <a:off x="4212" y="6744"/>
              <a:ext cx="94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5"/>
            <p:cNvSpPr>
              <a:spLocks noChangeShapeType="1"/>
            </p:cNvSpPr>
            <p:nvPr/>
          </p:nvSpPr>
          <p:spPr bwMode="auto">
            <a:xfrm flipV="1">
              <a:off x="4212" y="7680"/>
              <a:ext cx="94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Rectangle 26"/>
            <p:cNvSpPr>
              <a:spLocks noChangeArrowheads="1"/>
            </p:cNvSpPr>
            <p:nvPr/>
          </p:nvSpPr>
          <p:spPr bwMode="auto">
            <a:xfrm>
              <a:off x="2532" y="7992"/>
              <a:ext cx="16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1400" dirty="0">
                  <a:latin typeface="Times New Roman" panose="02020603050405020304" pitchFamily="18" charset="0"/>
                </a:rPr>
                <a:t>作品</a:t>
              </a:r>
              <a:endParaRPr lang="zh-CN" altLang="en-US" sz="1400" dirty="0"/>
            </a:p>
          </p:txBody>
        </p:sp>
      </p:grpSp>
      <p:sp>
        <p:nvSpPr>
          <p:cNvPr id="7182" name="Text Box 27"/>
          <p:cNvSpPr txBox="1">
            <a:spLocks noChangeArrowheads="1"/>
          </p:cNvSpPr>
          <p:nvPr/>
        </p:nvSpPr>
        <p:spPr bwMode="auto">
          <a:xfrm>
            <a:off x="395288" y="3500438"/>
            <a:ext cx="2011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水印嵌入模型</a:t>
            </a:r>
            <a:endParaRPr lang="zh-CN" altLang="en-US"/>
          </a:p>
        </p:txBody>
      </p:sp>
      <p:sp>
        <p:nvSpPr>
          <p:cNvPr id="7183" name="Text Box 28"/>
          <p:cNvSpPr txBox="1">
            <a:spLocks noChangeArrowheads="1"/>
          </p:cNvSpPr>
          <p:nvPr/>
        </p:nvSpPr>
        <p:spPr bwMode="auto">
          <a:xfrm>
            <a:off x="395288" y="6237288"/>
            <a:ext cx="2011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水印提取模型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水印嵌入模型</a:t>
            </a:r>
            <a:endParaRPr lang="zh-CN" alt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设 </a:t>
            </a:r>
            <a:r>
              <a:rPr lang="en-US" altLang="zh-CN" dirty="0">
                <a:latin typeface="宋体" panose="02010600030101010101" pitchFamily="2" charset="-122"/>
              </a:rPr>
              <a:t>I </a:t>
            </a:r>
            <a:r>
              <a:rPr lang="zh-CN" altLang="en-US" dirty="0">
                <a:latin typeface="宋体" panose="02010600030101010101" pitchFamily="2" charset="-122"/>
              </a:rPr>
              <a:t>为作品，</a:t>
            </a:r>
            <a:r>
              <a:rPr lang="en-US" altLang="zh-CN" dirty="0">
                <a:latin typeface="宋体" panose="02010600030101010101" pitchFamily="2" charset="-122"/>
              </a:rPr>
              <a:t>W </a:t>
            </a:r>
            <a:r>
              <a:rPr lang="zh-CN" altLang="en-US" dirty="0">
                <a:latin typeface="宋体" panose="02010600030101010101" pitchFamily="2" charset="-122"/>
              </a:rPr>
              <a:t>为水印，</a:t>
            </a:r>
            <a:r>
              <a:rPr lang="en-US" altLang="zh-CN" dirty="0">
                <a:latin typeface="宋体" panose="02010600030101010101" pitchFamily="2" charset="-122"/>
              </a:rPr>
              <a:t>K </a:t>
            </a:r>
            <a:r>
              <a:rPr lang="zh-CN" altLang="en-US" dirty="0">
                <a:latin typeface="宋体" panose="02010600030101010101" pitchFamily="2" charset="-122"/>
              </a:rPr>
              <a:t>为密钥，处理后的水印为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水印嵌入过程：设水印嵌入函数 </a:t>
            </a:r>
            <a:r>
              <a:rPr lang="en-US" altLang="zh-CN" dirty="0">
                <a:latin typeface="宋体" panose="02010600030101010101" pitchFamily="2" charset="-122"/>
              </a:rPr>
              <a:t>E ，</a:t>
            </a:r>
            <a:r>
              <a:rPr lang="zh-CN" altLang="en-US" dirty="0">
                <a:latin typeface="宋体" panose="02010600030101010101" pitchFamily="2" charset="-122"/>
              </a:rPr>
              <a:t>作品 </a:t>
            </a:r>
            <a:r>
              <a:rPr lang="en-US" altLang="zh-CN" dirty="0">
                <a:latin typeface="宋体" panose="02010600030101010101" pitchFamily="2" charset="-122"/>
              </a:rPr>
              <a:t>I </a:t>
            </a:r>
            <a:r>
              <a:rPr lang="zh-CN" altLang="en-US" dirty="0">
                <a:latin typeface="宋体" panose="02010600030101010101" pitchFamily="2" charset="-122"/>
              </a:rPr>
              <a:t>和水印    ，嵌入水印后的水印作品为</a:t>
            </a:r>
            <a:endParaRPr lang="zh-CN" altLang="en-US" dirty="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98E16A-9DF9-413B-BE5D-2CEFD3AE414D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286000" y="2971800"/>
          <a:ext cx="2743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1" imgW="1002665" imgH="241300" progId="Equation.DSMT4">
                  <p:embed/>
                </p:oleObj>
              </mc:Choice>
              <mc:Fallback>
                <p:oleObj name="Equation" r:id="rId1" imgW="1002665" imgH="241300" progId="Equation.DSMT4">
                  <p:embed/>
                  <p:pic>
                    <p:nvPicPr>
                      <p:cNvPr id="0" name="图片 1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2743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067944" y="4220019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3" imgW="177800" imgH="203200" progId="Equation.DSMT4">
                  <p:embed/>
                </p:oleObj>
              </mc:Choice>
              <mc:Fallback>
                <p:oleObj name="Equation" r:id="rId3" imgW="177800" imgH="203200" progId="Equation.DSMT4">
                  <p:embed/>
                  <p:pic>
                    <p:nvPicPr>
                      <p:cNvPr id="0" name="图片 1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220019"/>
                        <a:ext cx="414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8"/>
          <p:cNvGraphicFramePr>
            <a:graphicFrameLocks noChangeAspect="1"/>
          </p:cNvGraphicFramePr>
          <p:nvPr/>
        </p:nvGraphicFramePr>
        <p:xfrm>
          <a:off x="3048000" y="5181600"/>
          <a:ext cx="320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" name="Equation" r:id="rId5" imgW="800100" imgH="228600" progId="Equation.DSMT4">
                  <p:embed/>
                </p:oleObj>
              </mc:Choice>
              <mc:Fallback>
                <p:oleObj name="Equation" r:id="rId5" imgW="800100" imgH="228600" progId="Equation.DSMT4">
                  <p:embed/>
                  <p:pic>
                    <p:nvPicPr>
                      <p:cNvPr id="0" name="图片 1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320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水印提取模型</a:t>
            </a:r>
            <a:endParaRPr lang="zh-CN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水印提取过程：设水印提取函数 </a:t>
            </a:r>
            <a:r>
              <a:rPr lang="en-US" altLang="zh-CN" dirty="0">
                <a:latin typeface="宋体" panose="02010600030101010101" pitchFamily="2" charset="-122"/>
              </a:rPr>
              <a:t>D ，</a:t>
            </a:r>
            <a:r>
              <a:rPr lang="zh-CN" altLang="en-US" dirty="0">
                <a:latin typeface="宋体" panose="02010600030101010101" pitchFamily="2" charset="-122"/>
              </a:rPr>
              <a:t>水印提取的两种形式：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提取水印信息：如文字、徽标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0-1判决：判定水印存在与否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4C7440-2E86-4C70-8472-CDF5CDCA1137}" type="slidenum">
              <a:rPr kumimoji="0" lang="zh-CN" altLang="en-US" sz="1400" smtClean="0"/>
            </a:fld>
            <a:endParaRPr kumimoji="0" lang="en-US" altLang="zh-CN" sz="1400"/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209800" y="5257800"/>
          <a:ext cx="53340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1" imgW="1892300" imgH="444500" progId="Equation.DSMT4">
                  <p:embed/>
                </p:oleObj>
              </mc:Choice>
              <mc:Fallback>
                <p:oleObj name="Equation" r:id="rId1" imgW="1892300" imgH="444500" progId="Equation.DSMT4">
                  <p:embed/>
                  <p:pic>
                    <p:nvPicPr>
                      <p:cNvPr id="0" name="图片 2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533400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362200" y="4191000"/>
          <a:ext cx="3657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3" imgW="1116965" imgH="254000" progId="Equation.DSMT4">
                  <p:embed/>
                </p:oleObj>
              </mc:Choice>
              <mc:Fallback>
                <p:oleObj name="Equation" r:id="rId3" imgW="1116965" imgH="254000" progId="Equation.DSMT4">
                  <p:embed/>
                  <p:pic>
                    <p:nvPicPr>
                      <p:cNvPr id="0" name="图片 2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657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水印算法性能指标</a:t>
            </a:r>
            <a:endParaRPr lang="zh-CN" alt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水印的应用一般认为在广播监视、版权标记、版权跟踪、内容认证、拷贝控制等方面，不同应用对水印算法性能有不同的要求。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根据应用的需求调整水印算法性能，使各个性能指标在调整的过程中获得妥协的平衡。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某个性能指标的改善，一般是通过牺牲其他特性的性能得到的。</a:t>
            </a:r>
            <a:endParaRPr lang="zh-CN" altLang="en-US" dirty="0"/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D51D0E-E814-4319-8FFB-824AA8E8D549}" type="slidenum">
              <a:rPr kumimoji="0" lang="zh-CN" altLang="en-US" sz="1400" smtClean="0"/>
            </a:fld>
            <a:endParaRPr kumimoji="0" lang="en-US" altLang="zh-CN" sz="14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theme/theme1.xml><?xml version="1.0" encoding="utf-8"?>
<a:theme xmlns:a="http://schemas.openxmlformats.org/drawingml/2006/main" name="Green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2626</Words>
  <Application>WPS 演示</Application>
  <PresentationFormat>全屏显示(4:3)</PresentationFormat>
  <Paragraphs>498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34</vt:i4>
      </vt:variant>
    </vt:vector>
  </HeadingPairs>
  <TitlesOfParts>
    <vt:vector size="67" baseType="lpstr">
      <vt:lpstr>Arial</vt:lpstr>
      <vt:lpstr>宋体</vt:lpstr>
      <vt:lpstr>Wingdings</vt:lpstr>
      <vt:lpstr>Verdana</vt:lpstr>
      <vt:lpstr>Tahoma</vt:lpstr>
      <vt:lpstr>Times New Roman</vt:lpstr>
      <vt:lpstr>微软雅黑</vt:lpstr>
      <vt:lpstr>Arial Unicode MS</vt:lpstr>
      <vt:lpstr>Calibri</vt:lpstr>
      <vt:lpstr>Cambria Math</vt:lpstr>
      <vt:lpstr>Symbol</vt:lpstr>
      <vt:lpstr>Green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3.2、数字水印基本理论</vt:lpstr>
      <vt:lpstr>数字水印的提出</vt:lpstr>
      <vt:lpstr>数字水印系统三要素</vt:lpstr>
      <vt:lpstr>数字水印构成方式</vt:lpstr>
      <vt:lpstr>数字水印构成方式</vt:lpstr>
      <vt:lpstr>数字水印嵌入和提取模型</vt:lpstr>
      <vt:lpstr>水印嵌入模型</vt:lpstr>
      <vt:lpstr>水印提取模型</vt:lpstr>
      <vt:lpstr>水印算法性能指标</vt:lpstr>
      <vt:lpstr>水印算法性能指标</vt:lpstr>
      <vt:lpstr>水印算法性能指标——安全性</vt:lpstr>
      <vt:lpstr>水印算法性能指标——稳健性</vt:lpstr>
      <vt:lpstr>水印算法性能指标——透明性</vt:lpstr>
      <vt:lpstr>水印透明性的主观度量</vt:lpstr>
      <vt:lpstr>水印透明性的客观度量</vt:lpstr>
      <vt:lpstr>水印透明性的客观度量</vt:lpstr>
      <vt:lpstr>水印透明性的客观度量</vt:lpstr>
      <vt:lpstr>数字水印的分类</vt:lpstr>
      <vt:lpstr>从载体上分类</vt:lpstr>
      <vt:lpstr>从载体上分类</vt:lpstr>
      <vt:lpstr>从透明性上分类</vt:lpstr>
      <vt:lpstr>从透明性上分类</vt:lpstr>
      <vt:lpstr>从嵌入方式上分类</vt:lpstr>
      <vt:lpstr>从嵌入方式上分类</vt:lpstr>
      <vt:lpstr>从嵌入方式上分类</vt:lpstr>
      <vt:lpstr>从检测方法上分类</vt:lpstr>
      <vt:lpstr>从检测方法上分类</vt:lpstr>
      <vt:lpstr>从检测方法上分类</vt:lpstr>
      <vt:lpstr>从稳健性上分类</vt:lpstr>
      <vt:lpstr>健壮性水印例</vt:lpstr>
      <vt:lpstr>健壮性水印例</vt:lpstr>
      <vt:lpstr>半脆弱水印例</vt:lpstr>
      <vt:lpstr>数字水印的性能评价</vt:lpstr>
      <vt:lpstr>隐写术与数字水印的区别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3、数字水印基本理论</dc:title>
  <dc:creator>Sun</dc:creator>
  <cp:lastModifiedBy>sun</cp:lastModifiedBy>
  <cp:revision>134</cp:revision>
  <dcterms:created xsi:type="dcterms:W3CDTF">2013-09-10T05:48:00Z</dcterms:created>
  <dcterms:modified xsi:type="dcterms:W3CDTF">2020-02-17T04:32:46Z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