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67" r:id="rId14"/>
    <p:sldId id="268" r:id="rId15"/>
    <p:sldId id="269" r:id="rId16"/>
    <p:sldId id="270" r:id="rId17"/>
    <p:sldId id="271" r:id="rId18"/>
    <p:sldId id="272" r:id="rId19"/>
    <p:sldId id="273" r:id="rId20"/>
    <p:sldId id="274" r:id="rId21"/>
    <p:sldId id="275" r:id="rId22"/>
    <p:sldId id="276" r:id="rId23"/>
    <p:sldId id="281" r:id="rId24"/>
    <p:sldId id="277" r:id="rId25"/>
    <p:sldId id="278" r:id="rId26"/>
    <p:sldId id="279" r:id="rId27"/>
    <p:sldId id="280" r:id="rId28"/>
  </p:sldIdLst>
  <p:sldSz cx="18288000" cy="10287000"/>
  <p:notesSz cx="6858000" cy="9144000"/>
  <p:embeddedFontLst>
    <p:embeddedFont>
      <p:font typeface="Adirek Sans Bold" panose="020B0604020202020204" charset="-34"/>
      <p:regular r:id="rId29"/>
    </p:embeddedFont>
    <p:embeddedFont>
      <p:font typeface="Adirek Sans Semi-Bold" panose="020B0604020202020204" charset="-34"/>
      <p:regular r:id="rId30"/>
    </p:embeddedFont>
    <p:embeddedFont>
      <p:font typeface="Calibri" panose="020F0502020204030204" pitchFamily="34" charset="0"/>
      <p:regular r:id="rId31"/>
      <p:bold r:id="rId32"/>
      <p:italic r:id="rId33"/>
      <p:boldItalic r:id="rId34"/>
    </p:embeddedFont>
    <p:embeddedFont>
      <p:font typeface="Sugo Display" panose="020B0604020202020204" charset="0"/>
      <p:regular r:id="rId35"/>
    </p:embeddedFont>
    <p:embeddedFont>
      <p:font typeface="Times New Roman Bold" panose="02020803070505020304" pitchFamily="18" charset="0"/>
      <p:regular r:id="rId36"/>
      <p:bold r:id="rId37"/>
    </p:embeddedFont>
    <p:embeddedFont>
      <p:font typeface="Times New Roman Bold Italics"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941"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a:off x="0" y="0"/>
            <a:ext cx="3299631" cy="13356378"/>
          </a:xfrm>
          <a:custGeom>
            <a:avLst/>
            <a:gdLst/>
            <a:ahLst/>
            <a:cxnLst/>
            <a:rect l="l" t="t" r="r" b="b"/>
            <a:pathLst>
              <a:path w="3299631" h="13356378">
                <a:moveTo>
                  <a:pt x="0" y="0"/>
                </a:moveTo>
                <a:lnTo>
                  <a:pt x="3299631" y="0"/>
                </a:lnTo>
                <a:lnTo>
                  <a:pt x="3299631" y="13356378"/>
                </a:lnTo>
                <a:lnTo>
                  <a:pt x="0" y="13356378"/>
                </a:lnTo>
                <a:lnTo>
                  <a:pt x="0" y="0"/>
                </a:lnTo>
                <a:close/>
              </a:path>
            </a:pathLst>
          </a:custGeom>
          <a:blipFill>
            <a:blip r:embed="rId3"/>
            <a:stretch>
              <a:fillRect r="-51793"/>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5" name="Freeform 5"/>
          <p:cNvSpPr/>
          <p:nvPr/>
        </p:nvSpPr>
        <p:spPr>
          <a:xfrm flipH="1" flipV="1">
            <a:off x="15419615" y="-5696655"/>
            <a:ext cx="3299631" cy="18467437"/>
          </a:xfrm>
          <a:custGeom>
            <a:avLst/>
            <a:gdLst/>
            <a:ahLst/>
            <a:cxnLst/>
            <a:rect l="l" t="t" r="r" b="b"/>
            <a:pathLst>
              <a:path w="3299631" h="18467437">
                <a:moveTo>
                  <a:pt x="3299632" y="18467437"/>
                </a:moveTo>
                <a:lnTo>
                  <a:pt x="0" y="18467437"/>
                </a:lnTo>
                <a:lnTo>
                  <a:pt x="0" y="0"/>
                </a:lnTo>
                <a:lnTo>
                  <a:pt x="3299632" y="0"/>
                </a:lnTo>
                <a:lnTo>
                  <a:pt x="3299632" y="18467437"/>
                </a:lnTo>
                <a:close/>
              </a:path>
            </a:pathLst>
          </a:custGeom>
          <a:blipFill>
            <a:blip r:embed="rId3"/>
            <a:stretch>
              <a:fillRect l="-19133" r="-90747"/>
            </a:stretch>
          </a:blipFill>
        </p:spPr>
      </p:sp>
      <p:sp>
        <p:nvSpPr>
          <p:cNvPr id="6" name="Freeform 6"/>
          <p:cNvSpPr/>
          <p:nvPr/>
        </p:nvSpPr>
        <p:spPr>
          <a:xfrm>
            <a:off x="8734066" y="7027701"/>
            <a:ext cx="9985181" cy="9995864"/>
          </a:xfrm>
          <a:custGeom>
            <a:avLst/>
            <a:gdLst/>
            <a:ahLst/>
            <a:cxnLst/>
            <a:rect l="l" t="t" r="r" b="b"/>
            <a:pathLst>
              <a:path w="9985181" h="9995864">
                <a:moveTo>
                  <a:pt x="0" y="0"/>
                </a:moveTo>
                <a:lnTo>
                  <a:pt x="9985181" y="0"/>
                </a:lnTo>
                <a:lnTo>
                  <a:pt x="9985181" y="9995864"/>
                </a:lnTo>
                <a:lnTo>
                  <a:pt x="0" y="9995864"/>
                </a:lnTo>
                <a:lnTo>
                  <a:pt x="0" y="0"/>
                </a:lnTo>
                <a:close/>
              </a:path>
            </a:pathLst>
          </a:custGeom>
          <a:blipFill>
            <a:blip r:embed="rId4">
              <a:alphaModFix amt="9999"/>
            </a:blip>
            <a:stretch>
              <a:fillRect t="-20693" b="-20693"/>
            </a:stretch>
          </a:blipFill>
        </p:spPr>
      </p:sp>
      <p:sp>
        <p:nvSpPr>
          <p:cNvPr id="7" name="TextBox 7"/>
          <p:cNvSpPr txBox="1"/>
          <p:nvPr/>
        </p:nvSpPr>
        <p:spPr>
          <a:xfrm>
            <a:off x="1270597" y="3238606"/>
            <a:ext cx="15746807" cy="1385072"/>
          </a:xfrm>
          <a:prstGeom prst="rect">
            <a:avLst/>
          </a:prstGeom>
        </p:spPr>
        <p:txBody>
          <a:bodyPr lIns="0" tIns="0" rIns="0" bIns="0" rtlCol="0" anchor="t">
            <a:spAutoFit/>
          </a:bodyPr>
          <a:lstStyle/>
          <a:p>
            <a:pPr algn="ctr">
              <a:lnSpc>
                <a:spcPts val="11106"/>
              </a:lnSpc>
            </a:pPr>
            <a:r>
              <a:rPr lang="en-US" sz="8413" b="1" spc="-277">
                <a:solidFill>
                  <a:srgbClr val="F04D46"/>
                </a:solidFill>
                <a:latin typeface="Adirek Sans Semi-Bold"/>
                <a:ea typeface="Adirek Sans Semi-Bold"/>
                <a:cs typeface="Adirek Sans Semi-Bold"/>
                <a:sym typeface="Adirek Sans Semi-Bold"/>
              </a:rPr>
              <a:t>FINANCIAL PLANNING HUB</a:t>
            </a:r>
          </a:p>
        </p:txBody>
      </p:sp>
      <p:sp>
        <p:nvSpPr>
          <p:cNvPr id="8" name="TextBox 8"/>
          <p:cNvSpPr txBox="1"/>
          <p:nvPr/>
        </p:nvSpPr>
        <p:spPr>
          <a:xfrm>
            <a:off x="6125609" y="5366349"/>
            <a:ext cx="6036782" cy="887095"/>
          </a:xfrm>
          <a:prstGeom prst="rect">
            <a:avLst/>
          </a:prstGeom>
        </p:spPr>
        <p:txBody>
          <a:bodyPr lIns="0" tIns="0" rIns="0" bIns="0" rtlCol="0" anchor="t">
            <a:spAutoFit/>
          </a:bodyPr>
          <a:lstStyle/>
          <a:p>
            <a:pPr algn="ctr">
              <a:lnSpc>
                <a:spcPts val="7279"/>
              </a:lnSpc>
            </a:pPr>
            <a:r>
              <a:rPr lang="en-US" sz="5199" b="1">
                <a:solidFill>
                  <a:srgbClr val="F04D46"/>
                </a:solidFill>
                <a:latin typeface="Adirek Sans Bold"/>
                <a:ea typeface="Adirek Sans Bold"/>
                <a:cs typeface="Adirek Sans Bold"/>
                <a:sym typeface="Adirek Sans Bold"/>
              </a:rPr>
              <a:t>Team-01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268479" y="1790701"/>
            <a:ext cx="15820285" cy="8496300"/>
          </a:xfrm>
          <a:custGeom>
            <a:avLst/>
            <a:gdLst/>
            <a:ahLst/>
            <a:cxnLst/>
            <a:rect l="l" t="t" r="r" b="b"/>
            <a:pathLst>
              <a:path w="15820285" h="6903189">
                <a:moveTo>
                  <a:pt x="0" y="0"/>
                </a:moveTo>
                <a:lnTo>
                  <a:pt x="15820286" y="0"/>
                </a:lnTo>
                <a:lnTo>
                  <a:pt x="15820286" y="6903189"/>
                </a:lnTo>
                <a:lnTo>
                  <a:pt x="0" y="6903189"/>
                </a:lnTo>
                <a:lnTo>
                  <a:pt x="0" y="0"/>
                </a:lnTo>
                <a:close/>
              </a:path>
            </a:pathLst>
          </a:custGeom>
          <a:blipFill>
            <a:blip r:embed="rId9"/>
            <a:stretch>
              <a:fillRect l="-628" t="-1233" r="-628"/>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969504" y="415510"/>
            <a:ext cx="4451096"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Add Expenses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268479" y="1485232"/>
            <a:ext cx="16396837" cy="8339665"/>
          </a:xfrm>
          <a:custGeom>
            <a:avLst/>
            <a:gdLst/>
            <a:ahLst/>
            <a:cxnLst/>
            <a:rect l="l" t="t" r="r" b="b"/>
            <a:pathLst>
              <a:path w="16396837" h="7454198">
                <a:moveTo>
                  <a:pt x="0" y="0"/>
                </a:moveTo>
                <a:lnTo>
                  <a:pt x="16396838" y="0"/>
                </a:lnTo>
                <a:lnTo>
                  <a:pt x="16396838" y="7454198"/>
                </a:lnTo>
                <a:lnTo>
                  <a:pt x="0" y="7454198"/>
                </a:lnTo>
                <a:lnTo>
                  <a:pt x="0" y="0"/>
                </a:lnTo>
                <a:close/>
              </a:path>
            </a:pathLst>
          </a:custGeom>
          <a:blipFill>
            <a:blip r:embed="rId9"/>
            <a:stretch>
              <a:fillRect l="-1793" r="-1610" b="-2071"/>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pic>
        <p:nvPicPr>
          <p:cNvPr id="17" name="Picture 16">
            <a:extLst>
              <a:ext uri="{FF2B5EF4-FFF2-40B4-BE49-F238E27FC236}">
                <a16:creationId xmlns:a16="http://schemas.microsoft.com/office/drawing/2014/main" id="{865848A3-2157-4C67-9766-F126ABFD7DF8}"/>
              </a:ext>
            </a:extLst>
          </p:cNvPr>
          <p:cNvPicPr>
            <a:picLocks noChangeAspect="1"/>
          </p:cNvPicPr>
          <p:nvPr/>
        </p:nvPicPr>
        <p:blipFill>
          <a:blip r:embed="rId9"/>
          <a:stretch>
            <a:fillRect/>
          </a:stretch>
        </p:blipFill>
        <p:spPr>
          <a:xfrm>
            <a:off x="1268479" y="2176048"/>
            <a:ext cx="17171921" cy="7726933"/>
          </a:xfrm>
          <a:prstGeom prst="rect">
            <a:avLst/>
          </a:prstGeom>
        </p:spPr>
      </p:pic>
    </p:spTree>
    <p:extLst>
      <p:ext uri="{BB962C8B-B14F-4D97-AF65-F5344CB8AC3E}">
        <p14:creationId xmlns:p14="http://schemas.microsoft.com/office/powerpoint/2010/main" val="333081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914400" y="1485232"/>
            <a:ext cx="16957596" cy="8524201"/>
          </a:xfrm>
          <a:custGeom>
            <a:avLst/>
            <a:gdLst/>
            <a:ahLst/>
            <a:cxnLst/>
            <a:rect l="l" t="t" r="r" b="b"/>
            <a:pathLst>
              <a:path w="16170972" h="7767247">
                <a:moveTo>
                  <a:pt x="0" y="0"/>
                </a:moveTo>
                <a:lnTo>
                  <a:pt x="16170972" y="0"/>
                </a:lnTo>
                <a:lnTo>
                  <a:pt x="16170972" y="7767247"/>
                </a:lnTo>
                <a:lnTo>
                  <a:pt x="0" y="7767247"/>
                </a:lnTo>
                <a:lnTo>
                  <a:pt x="0" y="0"/>
                </a:lnTo>
                <a:close/>
              </a:path>
            </a:pathLst>
          </a:custGeom>
          <a:blipFill>
            <a:blip r:embed="rId9"/>
            <a:stretch>
              <a:fillRect l="-1180" r="-4967"/>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666120" y="257125"/>
            <a:ext cx="4906880"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View Expenses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8" y="1699717"/>
            <a:ext cx="16147842" cy="8203264"/>
          </a:xfrm>
          <a:custGeom>
            <a:avLst/>
            <a:gdLst/>
            <a:ahLst/>
            <a:cxnLst/>
            <a:rect l="l" t="t" r="r" b="b"/>
            <a:pathLst>
              <a:path w="15197083" h="6968937">
                <a:moveTo>
                  <a:pt x="0" y="0"/>
                </a:moveTo>
                <a:lnTo>
                  <a:pt x="15197082" y="0"/>
                </a:lnTo>
                <a:lnTo>
                  <a:pt x="15197082" y="6968937"/>
                </a:lnTo>
                <a:lnTo>
                  <a:pt x="0" y="6968937"/>
                </a:lnTo>
                <a:lnTo>
                  <a:pt x="0" y="0"/>
                </a:lnTo>
                <a:close/>
              </a:path>
            </a:pathLst>
          </a:custGeom>
          <a:blipFill>
            <a:blip r:embed="rId9"/>
            <a:stretch>
              <a:fillRect l="-1815" r="-1815"/>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393590" y="2083772"/>
            <a:ext cx="15980010" cy="8229600"/>
          </a:xfrm>
          <a:custGeom>
            <a:avLst/>
            <a:gdLst/>
            <a:ahLst/>
            <a:cxnLst/>
            <a:rect l="l" t="t" r="r" b="b"/>
            <a:pathLst>
              <a:path w="14334815" h="6557021">
                <a:moveTo>
                  <a:pt x="0" y="0"/>
                </a:moveTo>
                <a:lnTo>
                  <a:pt x="14334815" y="0"/>
                </a:lnTo>
                <a:lnTo>
                  <a:pt x="14334815" y="6557021"/>
                </a:lnTo>
                <a:lnTo>
                  <a:pt x="0" y="6557021"/>
                </a:lnTo>
                <a:lnTo>
                  <a:pt x="0" y="0"/>
                </a:lnTo>
                <a:close/>
              </a:path>
            </a:pathLst>
          </a:custGeom>
          <a:blipFill>
            <a:blip r:embed="rId9"/>
            <a:stretch>
              <a:fillRect l="-4710" t="-979" b="-888"/>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928450" y="799427"/>
            <a:ext cx="3653950"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454454" y="1762759"/>
            <a:ext cx="16082810" cy="8524241"/>
          </a:xfrm>
          <a:custGeom>
            <a:avLst/>
            <a:gdLst/>
            <a:ahLst/>
            <a:cxnLst/>
            <a:rect l="l" t="t" r="r" b="b"/>
            <a:pathLst>
              <a:path w="14273952" h="6905895">
                <a:moveTo>
                  <a:pt x="0" y="0"/>
                </a:moveTo>
                <a:lnTo>
                  <a:pt x="14273952" y="0"/>
                </a:lnTo>
                <a:lnTo>
                  <a:pt x="14273952" y="6905895"/>
                </a:lnTo>
                <a:lnTo>
                  <a:pt x="0" y="6905895"/>
                </a:lnTo>
                <a:lnTo>
                  <a:pt x="0" y="0"/>
                </a:lnTo>
                <a:close/>
              </a:path>
            </a:pathLst>
          </a:custGeom>
          <a:blipFill>
            <a:blip r:embed="rId9"/>
            <a:stretch>
              <a:fillRect l="-4057" r="-4057"/>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390925" y="5125065"/>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7" y="1104901"/>
            <a:ext cx="16147843" cy="8229600"/>
          </a:xfrm>
          <a:custGeom>
            <a:avLst/>
            <a:gdLst/>
            <a:ahLst/>
            <a:cxnLst/>
            <a:rect l="l" t="t" r="r" b="b"/>
            <a:pathLst>
              <a:path w="14432647" h="6751559">
                <a:moveTo>
                  <a:pt x="0" y="0"/>
                </a:moveTo>
                <a:lnTo>
                  <a:pt x="14432647" y="0"/>
                </a:lnTo>
                <a:lnTo>
                  <a:pt x="14432647" y="6751559"/>
                </a:lnTo>
                <a:lnTo>
                  <a:pt x="0" y="6751559"/>
                </a:lnTo>
                <a:lnTo>
                  <a:pt x="0" y="0"/>
                </a:lnTo>
                <a:close/>
              </a:path>
            </a:pathLst>
          </a:custGeom>
          <a:blipFill>
            <a:blip r:embed="rId9"/>
            <a:stretch>
              <a:fillRect l="-2000" t="-600" r="-200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7" y="1790700"/>
            <a:ext cx="16147843" cy="8034197"/>
          </a:xfrm>
          <a:custGeom>
            <a:avLst/>
            <a:gdLst/>
            <a:ahLst/>
            <a:cxnLst/>
            <a:rect l="l" t="t" r="r" b="b"/>
            <a:pathLst>
              <a:path w="14736963" h="6210081">
                <a:moveTo>
                  <a:pt x="0" y="0"/>
                </a:moveTo>
                <a:lnTo>
                  <a:pt x="14736963" y="0"/>
                </a:lnTo>
                <a:lnTo>
                  <a:pt x="14736963" y="6210080"/>
                </a:lnTo>
                <a:lnTo>
                  <a:pt x="0" y="6210080"/>
                </a:lnTo>
                <a:lnTo>
                  <a:pt x="0" y="0"/>
                </a:lnTo>
                <a:close/>
              </a:path>
            </a:pathLst>
          </a:custGeom>
          <a:blipFill>
            <a:blip r:embed="rId9"/>
            <a:stretch>
              <a:fillRect t="-2454" b="-463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609600" y="1322075"/>
            <a:ext cx="16687799" cy="8580905"/>
          </a:xfrm>
          <a:custGeom>
            <a:avLst/>
            <a:gdLst/>
            <a:ahLst/>
            <a:cxnLst/>
            <a:rect l="l" t="t" r="r" b="b"/>
            <a:pathLst>
              <a:path w="14797826" h="7676292">
                <a:moveTo>
                  <a:pt x="0" y="0"/>
                </a:moveTo>
                <a:lnTo>
                  <a:pt x="14797826" y="0"/>
                </a:lnTo>
                <a:lnTo>
                  <a:pt x="14797826" y="7676292"/>
                </a:lnTo>
                <a:lnTo>
                  <a:pt x="0" y="7676292"/>
                </a:lnTo>
                <a:lnTo>
                  <a:pt x="0" y="0"/>
                </a:lnTo>
                <a:close/>
              </a:path>
            </a:pathLst>
          </a:custGeom>
          <a:blipFill>
            <a:blip r:embed="rId9"/>
            <a:stretch>
              <a:fillRect l="-2867" r="-3989" b="-12523"/>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4" name="Freeform 4"/>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3"/>
            <a:stretch>
              <a:fillRect t="-40732" r="-51793"/>
            </a:stretch>
          </a:blipFill>
        </p:spPr>
      </p:sp>
      <p:sp>
        <p:nvSpPr>
          <p:cNvPr id="5" name="Freeform 5"/>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4">
              <a:alphaModFix amt="9999"/>
            </a:blip>
            <a:stretch>
              <a:fillRect/>
            </a:stretch>
          </a:blipFill>
        </p:spPr>
      </p:sp>
      <p:sp>
        <p:nvSpPr>
          <p:cNvPr id="6" name="Freeform 6"/>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5"/>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TextBox 8"/>
          <p:cNvSpPr txBox="1"/>
          <p:nvPr/>
        </p:nvSpPr>
        <p:spPr>
          <a:xfrm>
            <a:off x="4520712" y="2298183"/>
            <a:ext cx="10012650" cy="1685347"/>
          </a:xfrm>
          <a:prstGeom prst="rect">
            <a:avLst/>
          </a:prstGeom>
        </p:spPr>
        <p:txBody>
          <a:bodyPr lIns="0" tIns="0" rIns="0" bIns="0" rtlCol="0" anchor="t">
            <a:spAutoFit/>
          </a:bodyPr>
          <a:lstStyle/>
          <a:p>
            <a:pPr algn="ctr">
              <a:lnSpc>
                <a:spcPts val="12069"/>
              </a:lnSpc>
            </a:pPr>
            <a:endParaRPr/>
          </a:p>
        </p:txBody>
      </p:sp>
      <p:sp>
        <p:nvSpPr>
          <p:cNvPr id="9" name="TextBox 9"/>
          <p:cNvSpPr txBox="1"/>
          <p:nvPr/>
        </p:nvSpPr>
        <p:spPr>
          <a:xfrm>
            <a:off x="3805187" y="1866968"/>
            <a:ext cx="12817432" cy="6540252"/>
          </a:xfrm>
          <a:prstGeom prst="rect">
            <a:avLst/>
          </a:prstGeom>
        </p:spPr>
        <p:txBody>
          <a:bodyPr lIns="0" tIns="0" rIns="0" bIns="0" rtlCol="0" anchor="t">
            <a:spAutoFit/>
          </a:bodyPr>
          <a:lstStyle/>
          <a:p>
            <a:pPr algn="l">
              <a:lnSpc>
                <a:spcPts val="3395"/>
              </a:lnSpc>
            </a:pPr>
            <a:r>
              <a:rPr lang="en-US" sz="3200" b="1" spc="186" dirty="0">
                <a:solidFill>
                  <a:srgbClr val="000000"/>
                </a:solidFill>
                <a:latin typeface="Times New Roman Bold"/>
                <a:ea typeface="Times New Roman Bold"/>
                <a:cs typeface="Times New Roman Bold"/>
                <a:sym typeface="Times New Roman Bold"/>
              </a:rPr>
              <a:t>The Financial Planning Hub is a simple and user-friendly web application built with </a:t>
            </a:r>
            <a:r>
              <a:rPr lang="en-US" sz="3200" b="1" spc="186" dirty="0" err="1">
                <a:solidFill>
                  <a:srgbClr val="000000"/>
                </a:solidFill>
                <a:latin typeface="Times New Roman Bold"/>
                <a:ea typeface="Times New Roman Bold"/>
                <a:cs typeface="Times New Roman Bold"/>
                <a:sym typeface="Times New Roman Bold"/>
              </a:rPr>
              <a:t>Streamlit</a:t>
            </a:r>
            <a:r>
              <a:rPr lang="en-US" sz="3200" b="1" spc="186" dirty="0">
                <a:solidFill>
                  <a:srgbClr val="000000"/>
                </a:solidFill>
                <a:latin typeface="Times New Roman Bold"/>
                <a:ea typeface="Times New Roman Bold"/>
                <a:cs typeface="Times New Roman Bold"/>
                <a:sym typeface="Times New Roman Bold"/>
              </a:rPr>
              <a:t> to help users manage their expenses and plan their finances easily.</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•It lets users track their spending, update or delete expenses, and generate clear financial reports.</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•The app provides interactive charts and visuals to show spending patterns, making it easy to understand your finances.</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•Designed for anyone, it makes managing money simple, quick, and accessible.</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p:txBody>
      </p:sp>
      <p:sp>
        <p:nvSpPr>
          <p:cNvPr id="10" name="Freeform 10"/>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01</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Introduction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732979" y="2322217"/>
            <a:ext cx="13650733" cy="7061695"/>
          </a:xfrm>
          <a:custGeom>
            <a:avLst/>
            <a:gdLst/>
            <a:ahLst/>
            <a:cxnLst/>
            <a:rect l="l" t="t" r="r" b="b"/>
            <a:pathLst>
              <a:path w="12577350" h="5741390">
                <a:moveTo>
                  <a:pt x="0" y="0"/>
                </a:moveTo>
                <a:lnTo>
                  <a:pt x="12577350" y="0"/>
                </a:lnTo>
                <a:lnTo>
                  <a:pt x="12577350" y="5741390"/>
                </a:lnTo>
                <a:lnTo>
                  <a:pt x="0" y="5741390"/>
                </a:lnTo>
                <a:lnTo>
                  <a:pt x="0" y="0"/>
                </a:lnTo>
                <a:close/>
              </a:path>
            </a:pathLst>
          </a:custGeom>
          <a:blipFill>
            <a:blip r:embed="rId9"/>
            <a:stretch>
              <a:fillRect t="-17910" b="-1791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8433313" y="640540"/>
            <a:ext cx="2299115"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Report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928080" y="1598475"/>
            <a:ext cx="15064519" cy="7357677"/>
          </a:xfrm>
          <a:custGeom>
            <a:avLst/>
            <a:gdLst/>
            <a:ahLst/>
            <a:cxnLst/>
            <a:rect l="l" t="t" r="r" b="b"/>
            <a:pathLst>
              <a:path w="13101318" h="5741390">
                <a:moveTo>
                  <a:pt x="0" y="0"/>
                </a:moveTo>
                <a:lnTo>
                  <a:pt x="13101318" y="0"/>
                </a:lnTo>
                <a:lnTo>
                  <a:pt x="13101318" y="5741390"/>
                </a:lnTo>
                <a:lnTo>
                  <a:pt x="0" y="5741390"/>
                </a:lnTo>
                <a:lnTo>
                  <a:pt x="0" y="0"/>
                </a:lnTo>
                <a:close/>
              </a:path>
            </a:pathLst>
          </a:custGeom>
          <a:blipFill>
            <a:blip r:embed="rId9"/>
            <a:stretch>
              <a:fillRect t="-20739" b="-20739"/>
            </a:stretch>
          </a:blipFill>
        </p:spPr>
      </p:sp>
      <p:sp>
        <p:nvSpPr>
          <p:cNvPr id="13" name="TextBox 13"/>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4" name="TextBox 14"/>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2" name="TextBox 12"/>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pic>
        <p:nvPicPr>
          <p:cNvPr id="14" name="Picture 13">
            <a:extLst>
              <a:ext uri="{FF2B5EF4-FFF2-40B4-BE49-F238E27FC236}">
                <a16:creationId xmlns:a16="http://schemas.microsoft.com/office/drawing/2014/main" id="{71E5DA70-41AC-4C42-8A95-2E9B046132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556" y="1943100"/>
            <a:ext cx="16147843" cy="7772400"/>
          </a:xfrm>
          <a:prstGeom prst="rect">
            <a:avLst/>
          </a:prstGeom>
        </p:spPr>
      </p:pic>
      <p:sp>
        <p:nvSpPr>
          <p:cNvPr id="17" name="TextBox 16">
            <a:extLst>
              <a:ext uri="{FF2B5EF4-FFF2-40B4-BE49-F238E27FC236}">
                <a16:creationId xmlns:a16="http://schemas.microsoft.com/office/drawing/2014/main" id="{56DAB87A-13C5-4D83-8CC1-EBA7B9288297}"/>
              </a:ext>
            </a:extLst>
          </p:cNvPr>
          <p:cNvSpPr txBox="1"/>
          <p:nvPr/>
        </p:nvSpPr>
        <p:spPr>
          <a:xfrm>
            <a:off x="6934199" y="571500"/>
            <a:ext cx="329963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Budget Alert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2" name="TextBox 12"/>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pic>
        <p:nvPicPr>
          <p:cNvPr id="14" name="Picture 13">
            <a:extLst>
              <a:ext uri="{FF2B5EF4-FFF2-40B4-BE49-F238E27FC236}">
                <a16:creationId xmlns:a16="http://schemas.microsoft.com/office/drawing/2014/main" id="{6E1DF12B-21E8-412C-B179-2E3C5C62BF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1137" y="1456919"/>
            <a:ext cx="14779313" cy="8154080"/>
          </a:xfrm>
          <a:prstGeom prst="rect">
            <a:avLst/>
          </a:prstGeom>
        </p:spPr>
      </p:pic>
    </p:spTree>
    <p:extLst>
      <p:ext uri="{BB962C8B-B14F-4D97-AF65-F5344CB8AC3E}">
        <p14:creationId xmlns:p14="http://schemas.microsoft.com/office/powerpoint/2010/main" val="232359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914400" y="1943101"/>
            <a:ext cx="16622864" cy="8229599"/>
          </a:xfrm>
          <a:custGeom>
            <a:avLst/>
            <a:gdLst/>
            <a:ahLst/>
            <a:cxnLst/>
            <a:rect l="l" t="t" r="r" b="b"/>
            <a:pathLst>
              <a:path w="14919500" h="6451753">
                <a:moveTo>
                  <a:pt x="0" y="0"/>
                </a:moveTo>
                <a:lnTo>
                  <a:pt x="14919501" y="0"/>
                </a:lnTo>
                <a:lnTo>
                  <a:pt x="14919501" y="6451754"/>
                </a:lnTo>
                <a:lnTo>
                  <a:pt x="0" y="6451754"/>
                </a:lnTo>
                <a:lnTo>
                  <a:pt x="0" y="0"/>
                </a:lnTo>
                <a:close/>
              </a:path>
            </a:pathLst>
          </a:custGeom>
          <a:blipFill>
            <a:blip r:embed="rId9"/>
            <a:stretch>
              <a:fillRect t="-440" b="-44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810848" y="640540"/>
            <a:ext cx="3695351"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About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1846820" y="6951284"/>
            <a:ext cx="7062295" cy="9995864"/>
          </a:xfrm>
          <a:custGeom>
            <a:avLst/>
            <a:gdLst/>
            <a:ahLst/>
            <a:cxnLst/>
            <a:rect l="l" t="t" r="r" b="b"/>
            <a:pathLst>
              <a:path w="7062295" h="9995864">
                <a:moveTo>
                  <a:pt x="0" y="0"/>
                </a:moveTo>
                <a:lnTo>
                  <a:pt x="7062296" y="0"/>
                </a:lnTo>
                <a:lnTo>
                  <a:pt x="7062296" y="9995864"/>
                </a:lnTo>
                <a:lnTo>
                  <a:pt x="0" y="9995864"/>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05</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Conclusion </a:t>
            </a:r>
          </a:p>
        </p:txBody>
      </p:sp>
      <p:sp>
        <p:nvSpPr>
          <p:cNvPr id="13" name="TextBox 13"/>
          <p:cNvSpPr txBox="1"/>
          <p:nvPr/>
        </p:nvSpPr>
        <p:spPr>
          <a:xfrm>
            <a:off x="2348963" y="3340701"/>
            <a:ext cx="13969180" cy="3974561"/>
          </a:xfrm>
          <a:prstGeom prst="rect">
            <a:avLst/>
          </a:prstGeom>
        </p:spPr>
        <p:txBody>
          <a:bodyPr lIns="0" tIns="0" rIns="0" bIns="0" rtlCol="0" anchor="t">
            <a:spAutoFit/>
          </a:bodyPr>
          <a:lstStyle/>
          <a:p>
            <a:pPr algn="just">
              <a:lnSpc>
                <a:spcPts val="4428"/>
              </a:lnSpc>
              <a:spcBef>
                <a:spcPct val="0"/>
              </a:spcBef>
            </a:pPr>
            <a:r>
              <a:rPr lang="en-US" sz="3163" b="1">
                <a:solidFill>
                  <a:srgbClr val="000000"/>
                </a:solidFill>
                <a:latin typeface="Times New Roman Bold"/>
                <a:ea typeface="Times New Roman Bold"/>
                <a:cs typeface="Times New Roman Bold"/>
                <a:sym typeface="Times New Roman Bold"/>
              </a:rPr>
              <a:t>Personal Finance Tracker is a comprehensive and user-friendly solution for managing personal finances. It integrates secure authentication, efficient expense management, insightful financial reporting, and advanced budget planning features. The application empowers users to track spending, visualize trends, and achieve financial goals while ensuring a seamless experience with validations and robust testing. This project successfully addresses the need for effective financial management, offering practical tools for users and administrators alike.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4563955" y="1690706"/>
            <a:ext cx="10012650" cy="1685347"/>
          </a:xfrm>
          <a:prstGeom prst="rect">
            <a:avLst/>
          </a:prstGeom>
        </p:spPr>
        <p:txBody>
          <a:bodyPr lIns="0" tIns="0" rIns="0" bIns="0" rtlCol="0" anchor="t">
            <a:spAutoFit/>
          </a:bodyPr>
          <a:lstStyle/>
          <a:p>
            <a:pPr algn="ctr">
              <a:lnSpc>
                <a:spcPts val="12069"/>
              </a:lnSpc>
            </a:pPr>
            <a:r>
              <a:rPr lang="en-US" sz="14199" b="1">
                <a:solidFill>
                  <a:srgbClr val="000000"/>
                </a:solidFill>
                <a:latin typeface="Adirek Sans Bold"/>
                <a:ea typeface="Adirek Sans Bold"/>
                <a:cs typeface="Adirek Sans Bold"/>
                <a:sym typeface="Adirek Sans Bold"/>
              </a:rPr>
              <a:t>Team Members</a:t>
            </a:r>
          </a:p>
        </p:txBody>
      </p:sp>
      <p:sp>
        <p:nvSpPr>
          <p:cNvPr id="12" name="TextBox 12"/>
          <p:cNvSpPr txBox="1"/>
          <p:nvPr/>
        </p:nvSpPr>
        <p:spPr>
          <a:xfrm>
            <a:off x="2025523" y="3985977"/>
            <a:ext cx="14662277" cy="4304951"/>
          </a:xfrm>
          <a:prstGeom prst="rect">
            <a:avLst/>
          </a:prstGeom>
        </p:spPr>
        <p:txBody>
          <a:bodyPr wrap="square" lIns="0" tIns="0" rIns="0" bIns="0" rtlCol="0" anchor="t">
            <a:spAutoFit/>
          </a:bodyPr>
          <a:lstStyle/>
          <a:p>
            <a:pPr algn="ctr">
              <a:lnSpc>
                <a:spcPts val="11044"/>
              </a:lnSpc>
              <a:spcBef>
                <a:spcPct val="0"/>
              </a:spcBef>
            </a:pPr>
            <a:r>
              <a:rPr lang="en-US" sz="7888" b="1" i="1" dirty="0" err="1">
                <a:solidFill>
                  <a:srgbClr val="000000"/>
                </a:solidFill>
                <a:latin typeface="Times New Roman Bold Italics"/>
                <a:ea typeface="Times New Roman Bold Italics"/>
                <a:cs typeface="Times New Roman Bold Italics"/>
                <a:sym typeface="Times New Roman Bold Italics"/>
              </a:rPr>
              <a:t>KavinKumar</a:t>
            </a:r>
            <a:r>
              <a:rPr lang="en-US" sz="7888" b="1" i="1" dirty="0">
                <a:solidFill>
                  <a:srgbClr val="000000"/>
                </a:solidFill>
                <a:latin typeface="Times New Roman Bold Italics"/>
                <a:ea typeface="Times New Roman Bold Italics"/>
                <a:cs typeface="Times New Roman Bold Italics"/>
                <a:sym typeface="Times New Roman Bold Italics"/>
              </a:rPr>
              <a:t> VS</a:t>
            </a:r>
          </a:p>
          <a:p>
            <a:pPr algn="ctr">
              <a:lnSpc>
                <a:spcPts val="11044"/>
              </a:lnSpc>
              <a:spcBef>
                <a:spcPct val="0"/>
              </a:spcBef>
            </a:pPr>
            <a:r>
              <a:rPr lang="en-US" sz="7888" b="1" i="1" dirty="0" err="1">
                <a:solidFill>
                  <a:srgbClr val="000000"/>
                </a:solidFill>
                <a:latin typeface="Times New Roman Bold Italics"/>
                <a:ea typeface="Times New Roman Bold Italics"/>
                <a:cs typeface="Times New Roman Bold Italics"/>
                <a:sym typeface="Times New Roman Bold Italics"/>
              </a:rPr>
              <a:t>JayanthRagavan</a:t>
            </a:r>
            <a:r>
              <a:rPr lang="en-US" sz="7888" b="1" i="1" dirty="0">
                <a:solidFill>
                  <a:srgbClr val="000000"/>
                </a:solidFill>
                <a:latin typeface="Times New Roman Bold Italics"/>
                <a:ea typeface="Times New Roman Bold Italics"/>
                <a:cs typeface="Times New Roman Bold Italics"/>
                <a:sym typeface="Times New Roman Bold Italics"/>
              </a:rPr>
              <a:t> M (Team Lead)</a:t>
            </a:r>
          </a:p>
          <a:p>
            <a:pPr algn="ctr">
              <a:lnSpc>
                <a:spcPts val="11044"/>
              </a:lnSpc>
              <a:spcBef>
                <a:spcPct val="0"/>
              </a:spcBef>
            </a:pPr>
            <a:endParaRPr lang="en-US" sz="7888" b="1" i="1" dirty="0">
              <a:solidFill>
                <a:srgbClr val="000000"/>
              </a:solidFill>
              <a:latin typeface="Times New Roman Bold Italics"/>
              <a:ea typeface="Times New Roman Bold Italics"/>
              <a:cs typeface="Times New Roman Bold Italics"/>
              <a:sym typeface="Times New Roman Bold Itali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a:off x="0" y="0"/>
            <a:ext cx="3299631" cy="13356378"/>
          </a:xfrm>
          <a:custGeom>
            <a:avLst/>
            <a:gdLst/>
            <a:ahLst/>
            <a:cxnLst/>
            <a:rect l="l" t="t" r="r" b="b"/>
            <a:pathLst>
              <a:path w="3299631" h="13356378">
                <a:moveTo>
                  <a:pt x="0" y="0"/>
                </a:moveTo>
                <a:lnTo>
                  <a:pt x="3299631" y="0"/>
                </a:lnTo>
                <a:lnTo>
                  <a:pt x="3299631" y="13356378"/>
                </a:lnTo>
                <a:lnTo>
                  <a:pt x="0" y="13356378"/>
                </a:lnTo>
                <a:lnTo>
                  <a:pt x="0" y="0"/>
                </a:lnTo>
                <a:close/>
              </a:path>
            </a:pathLst>
          </a:custGeom>
          <a:blipFill>
            <a:blip r:embed="rId3"/>
            <a:stretch>
              <a:fillRect r="-51793"/>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5" name="Freeform 5"/>
          <p:cNvSpPr/>
          <p:nvPr/>
        </p:nvSpPr>
        <p:spPr>
          <a:xfrm flipH="1" flipV="1">
            <a:off x="14988369" y="-3069378"/>
            <a:ext cx="3299631" cy="13356378"/>
          </a:xfrm>
          <a:custGeom>
            <a:avLst/>
            <a:gdLst/>
            <a:ahLst/>
            <a:cxnLst/>
            <a:rect l="l" t="t" r="r" b="b"/>
            <a:pathLst>
              <a:path w="3299631" h="13356378">
                <a:moveTo>
                  <a:pt x="3299631" y="13356378"/>
                </a:moveTo>
                <a:lnTo>
                  <a:pt x="0" y="13356378"/>
                </a:lnTo>
                <a:lnTo>
                  <a:pt x="0" y="0"/>
                </a:lnTo>
                <a:lnTo>
                  <a:pt x="3299631" y="0"/>
                </a:lnTo>
                <a:lnTo>
                  <a:pt x="3299631" y="13356378"/>
                </a:lnTo>
                <a:close/>
              </a:path>
            </a:pathLst>
          </a:custGeom>
          <a:blipFill>
            <a:blip r:embed="rId3"/>
            <a:stretch>
              <a:fillRect r="-51793"/>
            </a:stretch>
          </a:blipFill>
        </p:spPr>
      </p:sp>
      <p:sp>
        <p:nvSpPr>
          <p:cNvPr id="6" name="Freeform 6"/>
          <p:cNvSpPr/>
          <p:nvPr/>
        </p:nvSpPr>
        <p:spPr>
          <a:xfrm>
            <a:off x="7510753" y="145568"/>
            <a:ext cx="7062295" cy="9995864"/>
          </a:xfrm>
          <a:custGeom>
            <a:avLst/>
            <a:gdLst/>
            <a:ahLst/>
            <a:cxnLst/>
            <a:rect l="l" t="t" r="r" b="b"/>
            <a:pathLst>
              <a:path w="7062295" h="9995864">
                <a:moveTo>
                  <a:pt x="0" y="0"/>
                </a:moveTo>
                <a:lnTo>
                  <a:pt x="7062296" y="0"/>
                </a:lnTo>
                <a:lnTo>
                  <a:pt x="7062296" y="9995864"/>
                </a:lnTo>
                <a:lnTo>
                  <a:pt x="0" y="9995864"/>
                </a:lnTo>
                <a:lnTo>
                  <a:pt x="0" y="0"/>
                </a:lnTo>
                <a:close/>
              </a:path>
            </a:pathLst>
          </a:custGeom>
          <a:blipFill>
            <a:blip r:embed="rId4">
              <a:alphaModFix amt="9999"/>
            </a:blip>
            <a:stretch>
              <a:fillRect/>
            </a:stretch>
          </a:blipFill>
        </p:spPr>
      </p:sp>
      <p:sp>
        <p:nvSpPr>
          <p:cNvPr id="7" name="Freeform 7"/>
          <p:cNvSpPr/>
          <p:nvPr/>
        </p:nvSpPr>
        <p:spPr>
          <a:xfrm>
            <a:off x="2831168" y="3983530"/>
            <a:ext cx="12897238" cy="3525245"/>
          </a:xfrm>
          <a:custGeom>
            <a:avLst/>
            <a:gdLst/>
            <a:ahLst/>
            <a:cxnLst/>
            <a:rect l="l" t="t" r="r" b="b"/>
            <a:pathLst>
              <a:path w="12897238" h="3525245">
                <a:moveTo>
                  <a:pt x="0" y="0"/>
                </a:moveTo>
                <a:lnTo>
                  <a:pt x="12897238" y="0"/>
                </a:lnTo>
                <a:lnTo>
                  <a:pt x="12897238" y="3525245"/>
                </a:lnTo>
                <a:lnTo>
                  <a:pt x="0" y="3525245"/>
                </a:lnTo>
                <a:lnTo>
                  <a:pt x="0" y="0"/>
                </a:lnTo>
                <a:close/>
              </a:path>
            </a:pathLst>
          </a:custGeom>
          <a:blipFill>
            <a:blip r:embed="rId5"/>
            <a:stretch>
              <a:fillRect/>
            </a:stretch>
          </a:blipFill>
        </p:spPr>
      </p:sp>
      <p:sp>
        <p:nvSpPr>
          <p:cNvPr id="8" name="TextBox 8"/>
          <p:cNvSpPr txBox="1"/>
          <p:nvPr/>
        </p:nvSpPr>
        <p:spPr>
          <a:xfrm>
            <a:off x="2831168" y="2034901"/>
            <a:ext cx="10540692" cy="3640082"/>
          </a:xfrm>
          <a:prstGeom prst="rect">
            <a:avLst/>
          </a:prstGeom>
        </p:spPr>
        <p:txBody>
          <a:bodyPr lIns="0" tIns="0" rIns="0" bIns="0" rtlCol="0" anchor="t">
            <a:spAutoFit/>
          </a:bodyPr>
          <a:lstStyle/>
          <a:p>
            <a:pPr algn="ctr">
              <a:lnSpc>
                <a:spcPts val="29345"/>
              </a:lnSpc>
            </a:pPr>
            <a:r>
              <a:rPr lang="en-US" sz="22231" b="1" spc="-733">
                <a:solidFill>
                  <a:srgbClr val="F04D46"/>
                </a:solidFill>
                <a:latin typeface="Adirek Sans Bold"/>
                <a:ea typeface="Adirek Sans Bold"/>
                <a:cs typeface="Adirek Sans Bold"/>
                <a:sym typeface="Adirek Sans Bold"/>
              </a:rPr>
              <a:t>Thank</a:t>
            </a:r>
          </a:p>
        </p:txBody>
      </p:sp>
      <p:sp>
        <p:nvSpPr>
          <p:cNvPr id="9" name="TextBox 9"/>
          <p:cNvSpPr txBox="1"/>
          <p:nvPr/>
        </p:nvSpPr>
        <p:spPr>
          <a:xfrm>
            <a:off x="9430413" y="3754942"/>
            <a:ext cx="3222976" cy="3753833"/>
          </a:xfrm>
          <a:prstGeom prst="rect">
            <a:avLst/>
          </a:prstGeom>
        </p:spPr>
        <p:txBody>
          <a:bodyPr lIns="0" tIns="0" rIns="0" bIns="0" rtlCol="0" anchor="t">
            <a:spAutoFit/>
          </a:bodyPr>
          <a:lstStyle/>
          <a:p>
            <a:pPr algn="ctr">
              <a:lnSpc>
                <a:spcPts val="30267"/>
              </a:lnSpc>
            </a:pPr>
            <a:r>
              <a:rPr lang="en-US" sz="21619">
                <a:solidFill>
                  <a:srgbClr val="F04D46"/>
                </a:solidFill>
                <a:latin typeface="Sugo Display"/>
                <a:ea typeface="Sugo Display"/>
                <a:cs typeface="Sugo Display"/>
                <a:sym typeface="Sugo Display"/>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4" name="Freeform 4"/>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3"/>
            <a:stretch>
              <a:fillRect t="-40732" r="-51793"/>
            </a:stretch>
          </a:blipFill>
        </p:spPr>
      </p:sp>
      <p:sp>
        <p:nvSpPr>
          <p:cNvPr id="5" name="Freeform 5"/>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4">
              <a:alphaModFix amt="9999"/>
            </a:blip>
            <a:stretch>
              <a:fillRect/>
            </a:stretch>
          </a:blipFill>
        </p:spPr>
      </p:sp>
      <p:sp>
        <p:nvSpPr>
          <p:cNvPr id="6" name="Freeform 6"/>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5"/>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02</a:t>
            </a:r>
          </a:p>
        </p:txBody>
      </p:sp>
      <p:sp>
        <p:nvSpPr>
          <p:cNvPr id="10" name="TextBox 10"/>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Overview</a:t>
            </a:r>
          </a:p>
        </p:txBody>
      </p:sp>
      <p:sp>
        <p:nvSpPr>
          <p:cNvPr id="11" name="Freeform 11"/>
          <p:cNvSpPr/>
          <p:nvPr/>
        </p:nvSpPr>
        <p:spPr>
          <a:xfrm>
            <a:off x="12217900" y="6058896"/>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4">
              <a:alphaModFix amt="9999"/>
            </a:blip>
            <a:stretch>
              <a:fillRect/>
            </a:stretch>
          </a:blipFill>
        </p:spPr>
      </p:sp>
      <p:sp>
        <p:nvSpPr>
          <p:cNvPr id="12" name="TextBox 12"/>
          <p:cNvSpPr txBox="1"/>
          <p:nvPr/>
        </p:nvSpPr>
        <p:spPr>
          <a:xfrm>
            <a:off x="5929775" y="1444383"/>
            <a:ext cx="7532013" cy="86208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Adirek Sans Bold"/>
                <a:ea typeface="Adirek Sans Bold"/>
                <a:cs typeface="Adirek Sans Bold"/>
                <a:sym typeface="Adirek Sans Bold"/>
              </a:rPr>
              <a:t>Administrator Features</a:t>
            </a:r>
          </a:p>
        </p:txBody>
      </p:sp>
      <p:sp>
        <p:nvSpPr>
          <p:cNvPr id="13" name="TextBox 13"/>
          <p:cNvSpPr txBox="1"/>
          <p:nvPr/>
        </p:nvSpPr>
        <p:spPr>
          <a:xfrm>
            <a:off x="5520338" y="2699975"/>
            <a:ext cx="11738962" cy="6725239"/>
          </a:xfrm>
          <a:prstGeom prst="rect">
            <a:avLst/>
          </a:prstGeom>
        </p:spPr>
        <p:txBody>
          <a:bodyPr lIns="0" tIns="0" rIns="0" bIns="0" rtlCol="0" anchor="t">
            <a:spAutoFit/>
          </a:bodyPr>
          <a:lstStyle/>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•Manage Users: View and update user accounts and activities.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•Monitor Expenses: Review and oversee user expense data.</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•Generate Reports: Create and export detailed financial reports.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•System Oversight: Ensure smooth operation and troubleshoot issues.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•Data Security: Backup data and manage access permissions.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Update Features: Modify and configure system settings as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2"/>
            <a:stretch>
              <a:fillRect/>
            </a:stretch>
          </a:blipFill>
        </p:spPr>
      </p:sp>
      <p:sp>
        <p:nvSpPr>
          <p:cNvPr id="3" name="Freeform 3"/>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02</a:t>
            </a:r>
          </a:p>
        </p:txBody>
      </p:sp>
      <p:sp>
        <p:nvSpPr>
          <p:cNvPr id="10" name="TextBox 10"/>
          <p:cNvSpPr txBox="1"/>
          <p:nvPr/>
        </p:nvSpPr>
        <p:spPr>
          <a:xfrm>
            <a:off x="2110445" y="384019"/>
            <a:ext cx="4022706"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Overview</a:t>
            </a:r>
          </a:p>
        </p:txBody>
      </p:sp>
      <p:sp>
        <p:nvSpPr>
          <p:cNvPr id="11" name="Freeform 11"/>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2" name="TextBox 12"/>
          <p:cNvSpPr txBox="1"/>
          <p:nvPr/>
        </p:nvSpPr>
        <p:spPr>
          <a:xfrm>
            <a:off x="5909721" y="1281795"/>
            <a:ext cx="7082713" cy="86208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Adirek Sans Bold"/>
                <a:ea typeface="Adirek Sans Bold"/>
                <a:cs typeface="Adirek Sans Bold"/>
                <a:sym typeface="Adirek Sans Bold"/>
              </a:rPr>
              <a:t>Customer Features</a:t>
            </a:r>
          </a:p>
        </p:txBody>
      </p:sp>
      <p:sp>
        <p:nvSpPr>
          <p:cNvPr id="13" name="TextBox 13"/>
          <p:cNvSpPr txBox="1"/>
          <p:nvPr/>
        </p:nvSpPr>
        <p:spPr>
          <a:xfrm>
            <a:off x="5422816" y="2654028"/>
            <a:ext cx="10847065" cy="6129512"/>
          </a:xfrm>
          <a:prstGeom prst="rect">
            <a:avLst/>
          </a:prstGeom>
        </p:spPr>
        <p:txBody>
          <a:bodyPr lIns="0" tIns="0" rIns="0" bIns="0" rtlCol="0" anchor="t">
            <a:spAutoFit/>
          </a:bodyPr>
          <a:lstStyle/>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1.User Authentication: Easy registration, login, and logout.</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2.Expense Management: Add, update, delete, and view expenses.</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3.Financial Reports: Generate reports with charts and export them as PDFs.</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4.Dashboard: View spending insights at a glance.</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5.Interactive Interface: Simple and user-friendly design for ease of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2"/>
            <a:stretch>
              <a:fillRect/>
            </a:stretch>
          </a:blipFill>
        </p:spPr>
      </p:sp>
      <p:sp>
        <p:nvSpPr>
          <p:cNvPr id="3" name="Freeform 3"/>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03</a:t>
            </a:r>
          </a:p>
        </p:txBody>
      </p:sp>
      <p:sp>
        <p:nvSpPr>
          <p:cNvPr id="10" name="TextBox 10"/>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Milestone</a:t>
            </a:r>
          </a:p>
        </p:txBody>
      </p:sp>
      <p:sp>
        <p:nvSpPr>
          <p:cNvPr id="11" name="Freeform 11"/>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2" name="TextBox 12"/>
          <p:cNvSpPr txBox="1"/>
          <p:nvPr/>
        </p:nvSpPr>
        <p:spPr>
          <a:xfrm>
            <a:off x="3805187" y="1878590"/>
            <a:ext cx="12918870" cy="6980991"/>
          </a:xfrm>
          <a:prstGeom prst="rect">
            <a:avLst/>
          </a:prstGeom>
        </p:spPr>
        <p:txBody>
          <a:bodyPr lIns="0" tIns="0" rIns="0" bIns="0" rtlCol="0" anchor="t">
            <a:spAutoFit/>
          </a:bodyPr>
          <a:lstStyle/>
          <a:p>
            <a:pPr algn="l">
              <a:lnSpc>
                <a:spcPts val="4245"/>
              </a:lnSpc>
            </a:pPr>
            <a:r>
              <a:rPr lang="en-US" sz="3200" b="1" spc="233" dirty="0">
                <a:solidFill>
                  <a:srgbClr val="000000"/>
                </a:solidFill>
                <a:latin typeface="Times New Roman Bold"/>
                <a:ea typeface="Times New Roman Bold"/>
                <a:cs typeface="Times New Roman Bold"/>
                <a:sym typeface="Times New Roman Bold"/>
              </a:rPr>
              <a:t>Milestone 1: User Authentication and Expense Management</a:t>
            </a:r>
          </a:p>
          <a:p>
            <a:pPr algn="l">
              <a:lnSpc>
                <a:spcPts val="4245"/>
              </a:lnSpc>
            </a:pPr>
            <a:r>
              <a:rPr lang="en-US" sz="3200" b="1" spc="233" dirty="0">
                <a:solidFill>
                  <a:srgbClr val="000000"/>
                </a:solidFill>
                <a:latin typeface="Times New Roman Bold"/>
                <a:ea typeface="Times New Roman Bold"/>
                <a:cs typeface="Times New Roman Bold"/>
                <a:sym typeface="Times New Roman Bold"/>
              </a:rPr>
              <a:t>Implemented secure user registration, login, and logout features. Developed expense management functionalities to add, update, delete, and view expenses. Validated forms and wrote test cases for authentication and expense services.</a:t>
            </a: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a:p>
            <a:pPr algn="l">
              <a:lnSpc>
                <a:spcPts val="4245"/>
              </a:lnSpc>
            </a:pPr>
            <a:r>
              <a:rPr lang="en-US" sz="3200" b="1" spc="233" dirty="0">
                <a:solidFill>
                  <a:srgbClr val="000000"/>
                </a:solidFill>
                <a:latin typeface="Times New Roman Bold"/>
                <a:ea typeface="Times New Roman Bold"/>
                <a:cs typeface="Times New Roman Bold"/>
                <a:sym typeface="Times New Roman Bold"/>
              </a:rPr>
              <a:t>Milestone 2: Financial Reporting</a:t>
            </a:r>
          </a:p>
          <a:p>
            <a:pPr algn="l">
              <a:lnSpc>
                <a:spcPts val="4245"/>
              </a:lnSpc>
            </a:pPr>
            <a:r>
              <a:rPr lang="en-US" sz="3200" b="1" spc="233" dirty="0">
                <a:solidFill>
                  <a:srgbClr val="000000"/>
                </a:solidFill>
                <a:latin typeface="Times New Roman Bold"/>
                <a:ea typeface="Times New Roman Bold"/>
                <a:cs typeface="Times New Roman Bold"/>
                <a:sym typeface="Times New Roman Bold"/>
              </a:rPr>
              <a:t>Created a reporting interface to generate expense summaries with totals and averages. Visualized spending patterns using charts and graphs and added PDF export functionality. Ensured accuracy with validations and test cases.</a:t>
            </a: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03</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Milestone</a:t>
            </a:r>
          </a:p>
        </p:txBody>
      </p:sp>
      <p:sp>
        <p:nvSpPr>
          <p:cNvPr id="13" name="TextBox 13"/>
          <p:cNvSpPr txBox="1"/>
          <p:nvPr/>
        </p:nvSpPr>
        <p:spPr>
          <a:xfrm>
            <a:off x="2370467" y="2508881"/>
            <a:ext cx="15252710" cy="5710885"/>
          </a:xfrm>
          <a:prstGeom prst="rect">
            <a:avLst/>
          </a:prstGeom>
        </p:spPr>
        <p:txBody>
          <a:bodyPr lIns="0" tIns="0" rIns="0" bIns="0" rtlCol="0" anchor="t">
            <a:spAutoFit/>
          </a:bodyPr>
          <a:lstStyle/>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Milestone 3: Dashboard and Visualization</a:t>
            </a: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Built a user dashboard displaying financial metrics with interactive charts and filters. Enabled real-time updates and responsive design for seamless usage across devices. Tested all dashboard components.</a:t>
            </a:r>
          </a:p>
          <a:p>
            <a:pPr algn="l">
              <a:lnSpc>
                <a:spcPts val="4973"/>
              </a:lnSpc>
              <a:spcBef>
                <a:spcPct val="0"/>
              </a:spcBef>
            </a:pPr>
            <a:endParaRPr lang="en-US" sz="3552" b="1" dirty="0">
              <a:solidFill>
                <a:srgbClr val="000000"/>
              </a:solidFill>
              <a:latin typeface="Times New Roman Bold"/>
              <a:ea typeface="Times New Roman Bold"/>
              <a:cs typeface="Times New Roman Bold"/>
              <a:sym typeface="Times New Roman Bold"/>
            </a:endParaRP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Milestone 4: Budget Planning and Alerts</a:t>
            </a: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Added budget planning with alerts for overspending. Implemented budget vs. actual comparisons and financial goal tracking. Ensured smooth functionality with error handling and thorough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306664" y="2458574"/>
            <a:ext cx="16230600" cy="7590939"/>
          </a:xfrm>
          <a:custGeom>
            <a:avLst/>
            <a:gdLst/>
            <a:ahLst/>
            <a:cxnLst/>
            <a:rect l="l" t="t" r="r" b="b"/>
            <a:pathLst>
              <a:path w="16230600" h="5850873">
                <a:moveTo>
                  <a:pt x="0" y="0"/>
                </a:moveTo>
                <a:lnTo>
                  <a:pt x="16230600" y="0"/>
                </a:lnTo>
                <a:lnTo>
                  <a:pt x="16230600" y="5850873"/>
                </a:lnTo>
                <a:lnTo>
                  <a:pt x="0" y="5850873"/>
                </a:lnTo>
                <a:lnTo>
                  <a:pt x="0" y="0"/>
                </a:lnTo>
                <a:close/>
              </a:path>
            </a:pathLst>
          </a:custGeom>
          <a:blipFill>
            <a:blip r:embed="rId9"/>
            <a:stretch>
              <a:fillRect t="-17238" b="-7594"/>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8060741" y="1023956"/>
            <a:ext cx="3140328" cy="95733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Times New Roman Bold"/>
                <a:ea typeface="Times New Roman Bold"/>
                <a:cs typeface="Times New Roman Bold"/>
                <a:sym typeface="Times New Roman Bold"/>
              </a:rPr>
              <a:t>Home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515318" y="1595298"/>
            <a:ext cx="15196502" cy="8229599"/>
          </a:xfrm>
          <a:custGeom>
            <a:avLst/>
            <a:gdLst/>
            <a:ahLst/>
            <a:cxnLst/>
            <a:rect l="l" t="t" r="r" b="b"/>
            <a:pathLst>
              <a:path w="15196502" h="6096191">
                <a:moveTo>
                  <a:pt x="0" y="0"/>
                </a:moveTo>
                <a:lnTo>
                  <a:pt x="15196501" y="0"/>
                </a:lnTo>
                <a:lnTo>
                  <a:pt x="15196501" y="6096190"/>
                </a:lnTo>
                <a:lnTo>
                  <a:pt x="0" y="6096190"/>
                </a:lnTo>
                <a:lnTo>
                  <a:pt x="0" y="0"/>
                </a:lnTo>
                <a:close/>
              </a:path>
            </a:pathLst>
          </a:custGeom>
          <a:blipFill>
            <a:blip r:embed="rId9"/>
            <a:stretch>
              <a:fillRect l="-563" t="-14700" r="-563"/>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576034" y="2247900"/>
            <a:ext cx="16109742" cy="7655081"/>
          </a:xfrm>
          <a:custGeom>
            <a:avLst/>
            <a:gdLst/>
            <a:ahLst/>
            <a:cxnLst/>
            <a:rect l="l" t="t" r="r" b="b"/>
            <a:pathLst>
              <a:path w="16109742" h="5836586">
                <a:moveTo>
                  <a:pt x="0" y="0"/>
                </a:moveTo>
                <a:lnTo>
                  <a:pt x="16109742" y="0"/>
                </a:lnTo>
                <a:lnTo>
                  <a:pt x="16109742" y="5836587"/>
                </a:lnTo>
                <a:lnTo>
                  <a:pt x="0" y="5836587"/>
                </a:lnTo>
                <a:lnTo>
                  <a:pt x="0" y="0"/>
                </a:lnTo>
                <a:close/>
              </a:path>
            </a:pathLst>
          </a:custGeom>
          <a:blipFill>
            <a:blip r:embed="rId9"/>
            <a:stretch>
              <a:fillRect t="-18279" b="-4201"/>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6707247" y="1020653"/>
            <a:ext cx="4798953"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Account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554</Words>
  <Application>Microsoft Office PowerPoint</Application>
  <PresentationFormat>Custom</PresentationFormat>
  <Paragraphs>104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Times New Roman Bold Italics</vt:lpstr>
      <vt:lpstr>Times New Roman</vt:lpstr>
      <vt:lpstr>Adirek Sans Bold</vt:lpstr>
      <vt:lpstr>Sugo Display</vt:lpstr>
      <vt:lpstr>Times New Roman Bold</vt:lpstr>
      <vt:lpstr>Adirek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White Abstract Shapes Project Proposal Presentation </dc:title>
  <cp:lastModifiedBy>Jayanth Ragavan M</cp:lastModifiedBy>
  <cp:revision>5</cp:revision>
  <dcterms:created xsi:type="dcterms:W3CDTF">2006-08-16T00:00:00Z</dcterms:created>
  <dcterms:modified xsi:type="dcterms:W3CDTF">2025-01-15T11:36:08Z</dcterms:modified>
  <dc:identifier>DAGak_wAlPQ</dc:identifier>
</cp:coreProperties>
</file>