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BDA1E-D818-4045-9B5D-CDB5305FC8A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D82B1-D0F5-4229-85A6-4449A4B1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1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07739-FE49-344D-9A12-065E992C95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8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07739-FE49-344D-9A12-065E992C95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7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07739-FE49-344D-9A12-065E992C95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0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4E17-7163-34D5-881E-0A5241AF6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F12F0-D7C5-2054-09A9-29CC6F739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226DA-D9A6-EE78-4245-FA771126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010-932D-4869-9791-9F942340B3B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82B1-C161-8561-F994-33D845BD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19DB0-914C-0E71-5887-376D5EC9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CD-A881-4901-9C94-DED135B3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173-3600-DD35-A44C-3E8AF733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C01E0-42B2-B532-D3FC-94644C0C0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45C3A-63B2-2BB5-F90B-28254EFB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010-932D-4869-9791-9F942340B3B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FCDC-766A-F38C-E405-74807118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F2FA-94B8-2D9B-F3CE-889BEEE9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CD-A881-4901-9C94-DED135B3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1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C1A3D-4C28-45A2-991A-9BC9FF221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0E151-2817-95D8-3BD5-B78E21EA7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67AA0-FBA7-7386-B8C5-222AC9A4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010-932D-4869-9791-9F942340B3B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50F0-23E9-5A02-C9E8-F979520C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C533B-06CD-324B-7884-6351808F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CD-A881-4901-9C94-DED135B3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6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F519-74BF-0A0F-E296-D730DB77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E96C-A564-41D0-B256-CC31E6102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7AC8-40FA-DA4E-E6F5-79FEEE09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010-932D-4869-9791-9F942340B3B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1ADA-FC7C-787E-4F2F-A2C43F16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B84CD-36F5-B6AF-473D-56558DF2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CD-A881-4901-9C94-DED135B3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8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6DEA-C1E7-8E4C-D16A-B580FCE1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3DAD4-F6C8-F979-F9E2-2A3E721EC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F4671-2FEE-FBDA-6A54-D32AE1ED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010-932D-4869-9791-9F942340B3B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4A86D-778E-6C16-74E1-506CC570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6576-47B1-845C-C1CE-01DE53EE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CD-A881-4901-9C94-DED135B3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E4AD-DC6E-6ED2-20CF-F70830E6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2B39-4C8C-4B03-E01E-E4A0B03CA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9F0C9-D6A2-A1E7-1379-AABC8A4FD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B2630-2387-EB3E-3065-8470A36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010-932D-4869-9791-9F942340B3B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3112F-3654-E968-D89C-06CD80AC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69921-42A7-3AA7-8E03-895AC93E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CD-A881-4901-9C94-DED135B3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FE24-E385-46C4-7D1A-B8DCFB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F8B9F-F8F5-778D-D171-9D270C5A4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5EF9E-74B7-EEA6-B101-94E9FCC96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1E893-034A-2A8E-215B-8EF6713FE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17332-45A7-AC03-82B5-863C14B89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8025D-FDF9-81D7-BBFC-401414BC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010-932D-4869-9791-9F942340B3B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3294E-BE2A-109F-2FDC-495D3E85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F0953-5C97-0A29-F4A6-4C3BA722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CD-A881-4901-9C94-DED135B3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C83E-B724-46EF-A409-D5275E7F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F8DB5-3608-9072-3474-85B3A7E9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010-932D-4869-9791-9F942340B3B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03FC5-C214-5D01-3267-5A70FD68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41317-02E4-3E1D-D540-C8C0EC1D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CD-A881-4901-9C94-DED135B3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3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1DE03-4F9D-2F7A-B1AB-D219BC61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010-932D-4869-9791-9F942340B3B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5022C-60A5-B213-4E0A-2672D18F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F3376-38B4-196D-4454-5773D629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CD-A881-4901-9C94-DED135B3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2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37D3-4622-575B-144C-064A2355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4A40-1245-098F-2274-7948FA28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98904-F013-B26E-B560-1BE5E7A66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70F07-AEF1-E84A-6F8B-4028F9E3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010-932D-4869-9791-9F942340B3B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EF015-1E12-ACB9-5FF0-04D764CB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70C3-CDD4-3987-2CF0-97ADE252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CD-A881-4901-9C94-DED135B3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BC65-2BC9-EEEF-8FBF-C636B9C4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2A8D9-69CE-E640-18CD-4E23B5937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6CD8C-A5F4-F15F-009C-38A1B1B42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7421F-8023-C2FB-62DC-CFC8F33E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010-932D-4869-9791-9F942340B3B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F1B3B-6342-B8C6-745C-5B6180B9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E2052-9164-EC8C-EC07-909A35EA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CD-A881-4901-9C94-DED135B3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9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92A6E-680F-A187-151F-BC29E7F1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69BB8-5396-65E1-F6D4-03E57E078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EE0EB-9566-071B-9509-775872ADF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9010-932D-4869-9791-9F942340B3B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FC3A-E85B-CD49-F7FA-13D4F60C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ACDF-49EE-6B3A-CE30-0317F516D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FCCD-A881-4901-9C94-DED135B3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6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C728-FDAC-B0F2-2AF3-F6E7FB9B2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5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Are machine learning cloud APIs used correctly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Reading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AA5B5-F057-9A3B-B5E6-A1A113CD4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258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Presented by:</a:t>
            </a:r>
          </a:p>
          <a:p>
            <a:pPr algn="l"/>
            <a:r>
              <a:rPr lang="en-US" dirty="0"/>
              <a:t>Kamma, Sriharibabu</a:t>
            </a:r>
          </a:p>
          <a:p>
            <a:pPr algn="l"/>
            <a:r>
              <a:rPr lang="en-US" dirty="0"/>
              <a:t>Khan, Anas</a:t>
            </a:r>
          </a:p>
          <a:p>
            <a:pPr algn="l"/>
            <a:r>
              <a:rPr lang="en-US" dirty="0"/>
              <a:t>Koduri, Sumana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2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E229-7560-593F-5E04-839E0D12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Performance related API misuses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371E-01F1-26A6-8B53-07E78171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8943" cy="435133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Forgetting parallel APIs</a:t>
            </a:r>
          </a:p>
          <a:p>
            <a:pPr lvl="1"/>
            <a:r>
              <a:rPr lang="en-US" sz="2200" dirty="0"/>
              <a:t>Forgetting task parallelism</a:t>
            </a:r>
          </a:p>
          <a:p>
            <a:pPr lvl="1"/>
            <a:r>
              <a:rPr lang="en-US" sz="2200" dirty="0"/>
              <a:t>Forgetting data parallelism</a:t>
            </a:r>
          </a:p>
          <a:p>
            <a:pPr lvl="1"/>
            <a:r>
              <a:rPr lang="en-US" sz="2200" dirty="0"/>
              <a:t>Email Classifier</a:t>
            </a:r>
          </a:p>
          <a:p>
            <a:pPr lvl="1"/>
            <a:r>
              <a:rPr lang="en-US" sz="2200" dirty="0"/>
              <a:t>Samaritan</a:t>
            </a:r>
          </a:p>
          <a:p>
            <a:pPr lvl="1"/>
            <a:r>
              <a:rPr lang="en-US" sz="2200" dirty="0"/>
              <a:t>Summary</a:t>
            </a:r>
          </a:p>
          <a:p>
            <a:r>
              <a:rPr lang="en-US" sz="2400" dirty="0"/>
              <a:t>Making skippable API calls</a:t>
            </a:r>
          </a:p>
          <a:p>
            <a:pPr lvl="1"/>
            <a:r>
              <a:rPr lang="en-US" sz="2200" dirty="0"/>
              <a:t>API calls with constant inputs.</a:t>
            </a:r>
          </a:p>
          <a:p>
            <a:pPr lvl="2"/>
            <a:r>
              <a:rPr lang="en-US" sz="1800" dirty="0"/>
              <a:t>60 benchmark applications use speech API</a:t>
            </a:r>
          </a:p>
          <a:p>
            <a:pPr lvl="1"/>
            <a:r>
              <a:rPr lang="en-US" sz="2200" dirty="0"/>
              <a:t>Sounds-Of-</a:t>
            </a:r>
            <a:r>
              <a:rPr lang="en-US" sz="2200" dirty="0" err="1"/>
              <a:t>Runeterra</a:t>
            </a:r>
            <a:endParaRPr lang="en-US" sz="2200" dirty="0"/>
          </a:p>
          <a:p>
            <a:pPr lvl="2"/>
            <a:r>
              <a:rPr lang="en-US" sz="1800" dirty="0"/>
              <a:t>Existing applications replace with audio clips</a:t>
            </a:r>
          </a:p>
          <a:p>
            <a:pPr lvl="1"/>
            <a:r>
              <a:rPr lang="en-US" sz="2200" dirty="0"/>
              <a:t>API calls with excessive frequency</a:t>
            </a:r>
          </a:p>
          <a:p>
            <a:pPr lvl="1"/>
            <a:r>
              <a:rPr lang="en-US" sz="2200" dirty="0"/>
              <a:t>Ns-Tool</a:t>
            </a:r>
          </a:p>
          <a:p>
            <a:pPr lvl="1"/>
            <a:r>
              <a:rPr lang="en-US" sz="2200" dirty="0"/>
              <a:t>Tags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CD8AC-FFCB-91B6-BE77-674ACF24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06686" y="6310312"/>
            <a:ext cx="2743200" cy="365125"/>
          </a:xfrm>
        </p:spPr>
        <p:txBody>
          <a:bodyPr/>
          <a:lstStyle/>
          <a:p>
            <a:pPr algn="ctr"/>
            <a:r>
              <a:rPr lang="en-US" dirty="0"/>
              <a:t>9/12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FD4CFF3-96B9-EDC4-DBC7-AC584DA98E53}"/>
              </a:ext>
            </a:extLst>
          </p:cNvPr>
          <p:cNvSpPr txBox="1">
            <a:spLocks/>
          </p:cNvSpPr>
          <p:nvPr/>
        </p:nvSpPr>
        <p:spPr>
          <a:xfrm>
            <a:off x="914400" y="63069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Koduri, Sumana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79B9FC-A8DD-69EB-C616-1272D179FD4C}"/>
              </a:ext>
            </a:extLst>
          </p:cNvPr>
          <p:cNvSpPr txBox="1">
            <a:spLocks/>
          </p:cNvSpPr>
          <p:nvPr/>
        </p:nvSpPr>
        <p:spPr>
          <a:xfrm>
            <a:off x="5987142" y="1825625"/>
            <a:ext cx="5366657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         Fig: Skippable call@sounds-of-runeterra</a:t>
            </a:r>
          </a:p>
          <a:p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CF47A4B-48DB-47F3-DD3D-D1A201842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091" y="2269943"/>
            <a:ext cx="4716359" cy="28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7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E229-7560-593F-5E04-839E0D12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76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V. Performance-related API misuses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CD8AC-FFCB-91B6-BE77-674ACF24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06686" y="6310312"/>
            <a:ext cx="2743200" cy="365125"/>
          </a:xfrm>
        </p:spPr>
        <p:txBody>
          <a:bodyPr/>
          <a:lstStyle/>
          <a:p>
            <a:pPr algn="ctr"/>
            <a:r>
              <a:rPr lang="en-US" dirty="0"/>
              <a:t>10/12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FD4CFF3-96B9-EDC4-DBC7-AC584DA98E53}"/>
              </a:ext>
            </a:extLst>
          </p:cNvPr>
          <p:cNvSpPr txBox="1">
            <a:spLocks/>
          </p:cNvSpPr>
          <p:nvPr/>
        </p:nvSpPr>
        <p:spPr>
          <a:xfrm>
            <a:off x="914400" y="63069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Koduri, Sumana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E892D4-B19C-8A77-3E1D-4A17377C2F4A}"/>
              </a:ext>
            </a:extLst>
          </p:cNvPr>
          <p:cNvSpPr txBox="1"/>
          <p:nvPr/>
        </p:nvSpPr>
        <p:spPr>
          <a:xfrm>
            <a:off x="1051560" y="4175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99422-B3DA-B303-7DF2-C851D02CE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895" y="1845333"/>
            <a:ext cx="4876800" cy="445817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Unnecessarily high-resolution inputs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Fig: Accuracy and latency with different input resolutions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B33424-A659-3704-37F7-D5278AE1C2A7}"/>
              </a:ext>
            </a:extLst>
          </p:cNvPr>
          <p:cNvSpPr txBox="1">
            <a:spLocks/>
          </p:cNvSpPr>
          <p:nvPr/>
        </p:nvSpPr>
        <p:spPr>
          <a:xfrm>
            <a:off x="5772027" y="470395"/>
            <a:ext cx="555391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r>
              <a:rPr lang="en-US" sz="3600" dirty="0"/>
              <a:t>VI. Cost related API misuses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B6B99A-60B8-09C0-2D47-4258EDF560A6}"/>
              </a:ext>
            </a:extLst>
          </p:cNvPr>
          <p:cNvSpPr/>
          <p:nvPr/>
        </p:nvSpPr>
        <p:spPr>
          <a:xfrm>
            <a:off x="752007" y="1848734"/>
            <a:ext cx="4962993" cy="445817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26901-0564-F90C-6503-2809823A8DF1}"/>
              </a:ext>
            </a:extLst>
          </p:cNvPr>
          <p:cNvSpPr/>
          <p:nvPr/>
        </p:nvSpPr>
        <p:spPr>
          <a:xfrm>
            <a:off x="5715000" y="1845332"/>
            <a:ext cx="6362205" cy="4461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B2B3-DFB3-9B85-81B0-4FEE48B56DB0}"/>
              </a:ext>
            </a:extLst>
          </p:cNvPr>
          <p:cNvSpPr/>
          <p:nvPr/>
        </p:nvSpPr>
        <p:spPr>
          <a:xfrm>
            <a:off x="5715000" y="1845332"/>
            <a:ext cx="6315075" cy="4461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FDCB46-0861-7D02-D426-EA343CAE9C47}"/>
              </a:ext>
            </a:extLst>
          </p:cNvPr>
          <p:cNvSpPr/>
          <p:nvPr/>
        </p:nvSpPr>
        <p:spPr>
          <a:xfrm>
            <a:off x="5715000" y="1845332"/>
            <a:ext cx="5610937" cy="4461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9032F-0CA5-9389-B934-E490AE6209D4}"/>
              </a:ext>
            </a:extLst>
          </p:cNvPr>
          <p:cNvSpPr txBox="1"/>
          <p:nvPr/>
        </p:nvSpPr>
        <p:spPr>
          <a:xfrm>
            <a:off x="5715000" y="1845332"/>
            <a:ext cx="55626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ML API multiple calls with single inputs create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Audio-sentence-split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ML charging policy creates trade-off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Table: Cost of google cloud AI services</a:t>
            </a:r>
          </a:p>
        </p:txBody>
      </p:sp>
      <p:pic>
        <p:nvPicPr>
          <p:cNvPr id="1029" name="Picture 5" descr="page9image64650272">
            <a:extLst>
              <a:ext uri="{FF2B5EF4-FFF2-40B4-BE49-F238E27FC236}">
                <a16:creationId xmlns:a16="http://schemas.microsoft.com/office/drawing/2014/main" id="{BC7E4344-5110-A874-7EF8-FDABEA245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13" y="2519525"/>
            <a:ext cx="4230817" cy="29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Table&#10;&#10;Description automatically generated">
            <a:extLst>
              <a:ext uri="{FF2B5EF4-FFF2-40B4-BE49-F238E27FC236}">
                <a16:creationId xmlns:a16="http://schemas.microsoft.com/office/drawing/2014/main" id="{5145270A-D7D4-3C7A-64C3-9E310256C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027" y="3864876"/>
            <a:ext cx="5496883" cy="1755838"/>
          </a:xfrm>
          <a:prstGeom prst="rect">
            <a:avLst/>
          </a:prstGeom>
        </p:spPr>
      </p:pic>
      <p:pic>
        <p:nvPicPr>
          <p:cNvPr id="1025" name="Picture 1" descr="page9image54402752">
            <a:extLst>
              <a:ext uri="{FF2B5EF4-FFF2-40B4-BE49-F238E27FC236}">
                <a16:creationId xmlns:a16="http://schemas.microsoft.com/office/drawing/2014/main" id="{E7909F03-4FE4-0670-5B76-C506ABFA1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06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9image54402368">
            <a:extLst>
              <a:ext uri="{FF2B5EF4-FFF2-40B4-BE49-F238E27FC236}">
                <a16:creationId xmlns:a16="http://schemas.microsoft.com/office/drawing/2014/main" id="{BA79CEF4-0841-9DAD-09C3-6AECF0952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06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9image54402752">
            <a:extLst>
              <a:ext uri="{FF2B5EF4-FFF2-40B4-BE49-F238E27FC236}">
                <a16:creationId xmlns:a16="http://schemas.microsoft.com/office/drawing/2014/main" id="{B3EE3C9E-5B76-4334-EF66-190BCEF82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06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age9image54402368">
            <a:extLst>
              <a:ext uri="{FF2B5EF4-FFF2-40B4-BE49-F238E27FC236}">
                <a16:creationId xmlns:a16="http://schemas.microsoft.com/office/drawing/2014/main" id="{1F557775-8E6F-7948-7FB2-30E4CC103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06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4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E229-7560-593F-5E04-839E0D12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76800" cy="1325563"/>
          </a:xfrm>
        </p:spPr>
        <p:txBody>
          <a:bodyPr>
            <a:normAutofit/>
          </a:bodyPr>
          <a:lstStyle/>
          <a:p>
            <a:r>
              <a:rPr lang="en-US" dirty="0"/>
              <a:t>VII. Solutions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CD8AC-FFCB-91B6-BE77-674ACF24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06686" y="6310312"/>
            <a:ext cx="2743200" cy="365125"/>
          </a:xfrm>
        </p:spPr>
        <p:txBody>
          <a:bodyPr/>
          <a:lstStyle/>
          <a:p>
            <a:pPr algn="ctr"/>
            <a:r>
              <a:rPr lang="en-US" dirty="0"/>
              <a:t>11/12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FD4CFF3-96B9-EDC4-DBC7-AC584DA98E53}"/>
              </a:ext>
            </a:extLst>
          </p:cNvPr>
          <p:cNvSpPr txBox="1">
            <a:spLocks/>
          </p:cNvSpPr>
          <p:nvPr/>
        </p:nvSpPr>
        <p:spPr>
          <a:xfrm>
            <a:off x="914400" y="63069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Koduri, Sumana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E892D4-B19C-8A77-3E1D-4A17377C2F4A}"/>
              </a:ext>
            </a:extLst>
          </p:cNvPr>
          <p:cNvSpPr txBox="1"/>
          <p:nvPr/>
        </p:nvSpPr>
        <p:spPr>
          <a:xfrm>
            <a:off x="1051560" y="4175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99422-B3DA-B303-7DF2-C851D02CE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735"/>
            <a:ext cx="4876800" cy="432822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Output Misinterpretation checker</a:t>
            </a:r>
          </a:p>
          <a:p>
            <a:r>
              <a:rPr lang="en-US" sz="2400" dirty="0"/>
              <a:t>Asynchronous API call checker</a:t>
            </a:r>
          </a:p>
          <a:p>
            <a:r>
              <a:rPr lang="en-US" sz="2400" dirty="0"/>
              <a:t>Constant-parameter API call checker</a:t>
            </a:r>
          </a:p>
          <a:p>
            <a:r>
              <a:rPr lang="en-US" sz="2400" dirty="0"/>
              <a:t>API wrappers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1800" b="0" dirty="0">
              <a:effectLst/>
              <a:latin typeface="NimbusRomNo9L"/>
            </a:endParaRPr>
          </a:p>
          <a:p>
            <a:pPr marL="0" indent="0">
              <a:buNone/>
            </a:pPr>
            <a:r>
              <a:rPr lang="en-US" sz="1800" b="0" dirty="0">
                <a:effectLst/>
              </a:rPr>
              <a:t>    Fig: Using </a:t>
            </a:r>
            <a:r>
              <a:rPr lang="en-US" sz="1800" dirty="0"/>
              <a:t>asynchronous API in synchronously</a:t>
            </a:r>
            <a:endParaRPr lang="en-US" sz="1800" b="0" dirty="0">
              <a:effectLst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B6B99A-60B8-09C0-2D47-4258EDF560A6}"/>
              </a:ext>
            </a:extLst>
          </p:cNvPr>
          <p:cNvSpPr/>
          <p:nvPr/>
        </p:nvSpPr>
        <p:spPr>
          <a:xfrm>
            <a:off x="752007" y="1848734"/>
            <a:ext cx="4962993" cy="445817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26901-0564-F90C-6503-2809823A8DF1}"/>
              </a:ext>
            </a:extLst>
          </p:cNvPr>
          <p:cNvSpPr/>
          <p:nvPr/>
        </p:nvSpPr>
        <p:spPr>
          <a:xfrm>
            <a:off x="5715000" y="1845332"/>
            <a:ext cx="6362205" cy="4461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B2B3-DFB3-9B85-81B0-4FEE48B56DB0}"/>
              </a:ext>
            </a:extLst>
          </p:cNvPr>
          <p:cNvSpPr/>
          <p:nvPr/>
        </p:nvSpPr>
        <p:spPr>
          <a:xfrm>
            <a:off x="5715000" y="1845332"/>
            <a:ext cx="6315075" cy="4461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FDCB46-0861-7D02-D426-EA343CAE9C47}"/>
              </a:ext>
            </a:extLst>
          </p:cNvPr>
          <p:cNvSpPr/>
          <p:nvPr/>
        </p:nvSpPr>
        <p:spPr>
          <a:xfrm>
            <a:off x="5715000" y="1845332"/>
            <a:ext cx="5724993" cy="4461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9032F-0CA5-9389-B934-E490AE6209D4}"/>
              </a:ext>
            </a:extLst>
          </p:cNvPr>
          <p:cNvSpPr txBox="1"/>
          <p:nvPr/>
        </p:nvSpPr>
        <p:spPr>
          <a:xfrm>
            <a:off x="5715000" y="1845332"/>
            <a:ext cx="6095999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Internal threats to validity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>
                <a:effectLst/>
              </a:rPr>
              <a:t>nputs used in inference-accuracy may not represent the exact workload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External threats to validity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Study ML API by google and AWS but not service providers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>
                <a:effectLst/>
              </a:rPr>
              <a:t>loud APIs with pre-trained DNNs designed for general purpose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Open- source projects on GitHub 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4B23FE8-95E2-2AFD-3956-74AE49C87368}"/>
              </a:ext>
            </a:extLst>
          </p:cNvPr>
          <p:cNvSpPr txBox="1">
            <a:spLocks/>
          </p:cNvSpPr>
          <p:nvPr/>
        </p:nvSpPr>
        <p:spPr>
          <a:xfrm>
            <a:off x="5715001" y="365124"/>
            <a:ext cx="56387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VIII. Threats to validity</a:t>
            </a:r>
          </a:p>
        </p:txBody>
      </p:sp>
      <p:pic>
        <p:nvPicPr>
          <p:cNvPr id="9" name="Picture 8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312567DB-7939-FFF9-7EF0-B9C241DEB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46" y="3429000"/>
            <a:ext cx="4001713" cy="21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6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E229-7560-593F-5E04-839E0D12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76800" cy="1325563"/>
          </a:xfrm>
        </p:spPr>
        <p:txBody>
          <a:bodyPr>
            <a:normAutofit/>
          </a:bodyPr>
          <a:lstStyle/>
          <a:p>
            <a:r>
              <a:rPr lang="en-US" dirty="0"/>
              <a:t>IX. Related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CD8AC-FFCB-91B6-BE77-674ACF24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06686" y="6310312"/>
            <a:ext cx="2743200" cy="365125"/>
          </a:xfrm>
        </p:spPr>
        <p:txBody>
          <a:bodyPr/>
          <a:lstStyle/>
          <a:p>
            <a:pPr algn="ctr"/>
            <a:r>
              <a:rPr lang="en-US" dirty="0"/>
              <a:t>12/12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FD4CFF3-96B9-EDC4-DBC7-AC584DA98E53}"/>
              </a:ext>
            </a:extLst>
          </p:cNvPr>
          <p:cNvSpPr txBox="1">
            <a:spLocks/>
          </p:cNvSpPr>
          <p:nvPr/>
        </p:nvSpPr>
        <p:spPr>
          <a:xfrm>
            <a:off x="914400" y="63069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Koduri, Sumana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E892D4-B19C-8A77-3E1D-4A17377C2F4A}"/>
              </a:ext>
            </a:extLst>
          </p:cNvPr>
          <p:cNvSpPr txBox="1"/>
          <p:nvPr/>
        </p:nvSpPr>
        <p:spPr>
          <a:xfrm>
            <a:off x="1051560" y="4175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99422-B3DA-B303-7DF2-C851D02CE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734"/>
            <a:ext cx="4876800" cy="445477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Applications design their own DNNs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Design and implementation of machine learning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Focuses on server side instead of client 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Designing and improving Faas platforms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B6B99A-60B8-09C0-2D47-4258EDF560A6}"/>
              </a:ext>
            </a:extLst>
          </p:cNvPr>
          <p:cNvSpPr/>
          <p:nvPr/>
        </p:nvSpPr>
        <p:spPr>
          <a:xfrm>
            <a:off x="752007" y="1848734"/>
            <a:ext cx="4962993" cy="445817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26901-0564-F90C-6503-2809823A8DF1}"/>
              </a:ext>
            </a:extLst>
          </p:cNvPr>
          <p:cNvSpPr/>
          <p:nvPr/>
        </p:nvSpPr>
        <p:spPr>
          <a:xfrm>
            <a:off x="5610224" y="1845332"/>
            <a:ext cx="6466981" cy="4331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B2B3-DFB3-9B85-81B0-4FEE48B56DB0}"/>
              </a:ext>
            </a:extLst>
          </p:cNvPr>
          <p:cNvSpPr/>
          <p:nvPr/>
        </p:nvSpPr>
        <p:spPr>
          <a:xfrm>
            <a:off x="5610226" y="1845332"/>
            <a:ext cx="6419850" cy="4461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FDCB46-0861-7D02-D426-EA343CAE9C47}"/>
              </a:ext>
            </a:extLst>
          </p:cNvPr>
          <p:cNvSpPr/>
          <p:nvPr/>
        </p:nvSpPr>
        <p:spPr>
          <a:xfrm>
            <a:off x="5714999" y="1845332"/>
            <a:ext cx="5638801" cy="4461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9032F-0CA5-9389-B934-E490AE6209D4}"/>
              </a:ext>
            </a:extLst>
          </p:cNvPr>
          <p:cNvSpPr txBox="1"/>
          <p:nvPr/>
        </p:nvSpPr>
        <p:spPr>
          <a:xfrm>
            <a:off x="5714999" y="1845332"/>
            <a:ext cx="56388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NimbusRomNo9L"/>
              </a:rPr>
              <a:t>Understand challenges using machine learning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NimbusRomNo9L"/>
              </a:rPr>
              <a:t>L</a:t>
            </a:r>
            <a:r>
              <a:rPr lang="en-US" sz="2600" b="0" dirty="0">
                <a:effectLst/>
                <a:latin typeface="NimbusRomNo9L"/>
              </a:rPr>
              <a:t>atest version of 360 open-source using g</a:t>
            </a:r>
            <a:r>
              <a:rPr lang="en-US" sz="2600" dirty="0">
                <a:latin typeface="NimbusRomNo9L"/>
              </a:rPr>
              <a:t>oogle and AWS ML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>
                <a:effectLst/>
                <a:latin typeface="NimbusRomNo9L"/>
              </a:rPr>
              <a:t>8 types of co</a:t>
            </a:r>
            <a:r>
              <a:rPr lang="en-US" sz="2600" dirty="0">
                <a:latin typeface="NimbusRomNo9L"/>
              </a:rPr>
              <a:t>mmon API misuses that cause functionality, service,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NimbusRomNo9L"/>
              </a:rPr>
              <a:t>S</a:t>
            </a:r>
            <a:r>
              <a:rPr lang="en-US" sz="2600" b="0" dirty="0">
                <a:effectLst/>
                <a:latin typeface="NimbusRomNo9L"/>
              </a:rPr>
              <a:t>tatic checker to automatically detect problems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4B23FE8-95E2-2AFD-3956-74AE49C87368}"/>
              </a:ext>
            </a:extLst>
          </p:cNvPr>
          <p:cNvSpPr txBox="1">
            <a:spLocks/>
          </p:cNvSpPr>
          <p:nvPr/>
        </p:nvSpPr>
        <p:spPr>
          <a:xfrm>
            <a:off x="5878286" y="365124"/>
            <a:ext cx="4876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X. Conclusion</a:t>
            </a:r>
          </a:p>
        </p:txBody>
      </p:sp>
    </p:spTree>
    <p:extLst>
      <p:ext uri="{BB962C8B-B14F-4D97-AF65-F5344CB8AC3E}">
        <p14:creationId xmlns:p14="http://schemas.microsoft.com/office/powerpoint/2010/main" val="69082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E229-7560-593F-5E04-839E0D12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371E-01F1-26A6-8B53-07E78171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8943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600" dirty="0"/>
              <a:t>ML cloud APIs enable developer's easy solutions into software systems</a:t>
            </a:r>
          </a:p>
          <a:p>
            <a:r>
              <a:rPr lang="en-US" sz="2600" dirty="0"/>
              <a:t>Challenge</a:t>
            </a:r>
          </a:p>
          <a:p>
            <a:pPr lvl="1"/>
            <a:r>
              <a:rPr lang="en-US" dirty="0"/>
              <a:t>Not to use APIs correctly and efficiently for</a:t>
            </a:r>
          </a:p>
          <a:p>
            <a:pPr lvl="2"/>
            <a:r>
              <a:rPr lang="en-US" sz="2200" dirty="0"/>
              <a:t>Unique semantics</a:t>
            </a:r>
          </a:p>
          <a:p>
            <a:pPr lvl="2"/>
            <a:r>
              <a:rPr lang="en-US" sz="2200" dirty="0"/>
              <a:t>Data requirements</a:t>
            </a:r>
          </a:p>
          <a:p>
            <a:pPr lvl="2"/>
            <a:r>
              <a:rPr lang="en-US" sz="2200" dirty="0"/>
              <a:t>Accuracy-performance tradeoffs</a:t>
            </a:r>
          </a:p>
          <a:p>
            <a:r>
              <a:rPr lang="en-US" sz="2400" dirty="0"/>
              <a:t>No studies made on open-source application usage</a:t>
            </a:r>
          </a:p>
          <a:p>
            <a:pPr lvl="2"/>
            <a:endParaRPr lang="en-US" sz="2200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CD8AC-FFCB-91B6-BE77-674ACF24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06686" y="6310312"/>
            <a:ext cx="2743200" cy="365125"/>
          </a:xfrm>
        </p:spPr>
        <p:txBody>
          <a:bodyPr/>
          <a:lstStyle/>
          <a:p>
            <a:pPr algn="ctr"/>
            <a:r>
              <a:rPr lang="en-US" dirty="0"/>
              <a:t>1/12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FD4CFF3-96B9-EDC4-DBC7-AC584DA98E53}"/>
              </a:ext>
            </a:extLst>
          </p:cNvPr>
          <p:cNvSpPr txBox="1">
            <a:spLocks/>
          </p:cNvSpPr>
          <p:nvPr/>
        </p:nvSpPr>
        <p:spPr>
          <a:xfrm>
            <a:off x="914400" y="63069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Kamma, Sriharibabu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79B9FC-A8DD-69EB-C616-1272D179FD4C}"/>
              </a:ext>
            </a:extLst>
          </p:cNvPr>
          <p:cNvSpPr txBox="1">
            <a:spLocks/>
          </p:cNvSpPr>
          <p:nvPr/>
        </p:nvSpPr>
        <p:spPr>
          <a:xfrm>
            <a:off x="5987142" y="1825625"/>
            <a:ext cx="5366657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Paper represents</a:t>
            </a:r>
          </a:p>
          <a:p>
            <a:pPr lvl="1"/>
            <a:r>
              <a:rPr lang="en-US" dirty="0"/>
              <a:t> Manual study on 360 open-source application indicate 70% misuse </a:t>
            </a:r>
          </a:p>
          <a:p>
            <a:pPr lvl="1"/>
            <a:r>
              <a:rPr lang="en-US" dirty="0"/>
              <a:t>The APIs issues in latest version are listed below</a:t>
            </a:r>
          </a:p>
          <a:p>
            <a:pPr lvl="2"/>
            <a:r>
              <a:rPr lang="en-US" sz="2200" dirty="0"/>
              <a:t>Degrade functional </a:t>
            </a:r>
          </a:p>
          <a:p>
            <a:pPr lvl="2"/>
            <a:r>
              <a:rPr lang="en-US" sz="2200" dirty="0"/>
              <a:t>Performance</a:t>
            </a:r>
          </a:p>
          <a:p>
            <a:pPr lvl="2"/>
            <a:r>
              <a:rPr lang="en-US" sz="2200" dirty="0"/>
              <a:t>Economical quality</a:t>
            </a:r>
          </a:p>
          <a:p>
            <a:r>
              <a:rPr lang="en-US" dirty="0"/>
              <a:t>To identify misuses:</a:t>
            </a:r>
          </a:p>
          <a:p>
            <a:pPr lvl="1"/>
            <a:r>
              <a:rPr lang="en-US" dirty="0"/>
              <a:t>Developed automatic checkers based on 8 Patterns</a:t>
            </a:r>
          </a:p>
        </p:txBody>
      </p:sp>
    </p:spTree>
    <p:extLst>
      <p:ext uri="{BB962C8B-B14F-4D97-AF65-F5344CB8AC3E}">
        <p14:creationId xmlns:p14="http://schemas.microsoft.com/office/powerpoint/2010/main" val="326667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E229-7560-593F-5E04-839E0D12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371E-01F1-26A6-8B53-07E78171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8943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Motivation</a:t>
            </a:r>
          </a:p>
          <a:p>
            <a:pPr lvl="1"/>
            <a:r>
              <a:rPr lang="en-US" sz="2000" dirty="0"/>
              <a:t>API is making easy for non-experts to inserts the modules in software system</a:t>
            </a:r>
          </a:p>
          <a:p>
            <a:pPr lvl="1"/>
            <a:r>
              <a:rPr lang="en-US" sz="2200" dirty="0"/>
              <a:t> </a:t>
            </a:r>
            <a:r>
              <a:rPr lang="en-US" sz="2000" dirty="0"/>
              <a:t>Challenges to be addressed are</a:t>
            </a:r>
          </a:p>
          <a:p>
            <a:pPr lvl="2"/>
            <a:r>
              <a:rPr lang="en-US" dirty="0"/>
              <a:t>Correct and efficient</a:t>
            </a:r>
          </a:p>
          <a:p>
            <a:pPr lvl="1"/>
            <a:r>
              <a:rPr lang="en-US" sz="2000" dirty="0"/>
              <a:t>challenges arise due to the nature of learning itself</a:t>
            </a:r>
          </a:p>
          <a:p>
            <a:r>
              <a:rPr lang="en-US" sz="2200" dirty="0"/>
              <a:t>Complicated data requirements</a:t>
            </a:r>
          </a:p>
          <a:p>
            <a:pPr lvl="1"/>
            <a:r>
              <a:rPr lang="en-US" sz="2000" dirty="0"/>
              <a:t>ML APIs uniquely defined by DNN training process </a:t>
            </a:r>
          </a:p>
          <a:p>
            <a:r>
              <a:rPr lang="en-US" sz="2200" dirty="0"/>
              <a:t>Complicated Cognitive semantics</a:t>
            </a:r>
          </a:p>
          <a:p>
            <a:pPr lvl="1"/>
            <a:r>
              <a:rPr lang="en-US" sz="2000" dirty="0"/>
              <a:t>The APIs are trained to perform the task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CD8AC-FFCB-91B6-BE77-674ACF24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06686" y="6310312"/>
            <a:ext cx="2743200" cy="365125"/>
          </a:xfrm>
        </p:spPr>
        <p:txBody>
          <a:bodyPr/>
          <a:lstStyle/>
          <a:p>
            <a:pPr algn="ctr"/>
            <a:r>
              <a:rPr lang="en-US" dirty="0"/>
              <a:t>2/12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FD4CFF3-96B9-EDC4-DBC7-AC584DA98E53}"/>
              </a:ext>
            </a:extLst>
          </p:cNvPr>
          <p:cNvSpPr txBox="1">
            <a:spLocks/>
          </p:cNvSpPr>
          <p:nvPr/>
        </p:nvSpPr>
        <p:spPr>
          <a:xfrm>
            <a:off x="914400" y="63069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Kamma, Sriharibabu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79B9FC-A8DD-69EB-C616-1272D179FD4C}"/>
              </a:ext>
            </a:extLst>
          </p:cNvPr>
          <p:cNvSpPr txBox="1">
            <a:spLocks/>
          </p:cNvSpPr>
          <p:nvPr/>
        </p:nvSpPr>
        <p:spPr>
          <a:xfrm>
            <a:off x="5987142" y="1825625"/>
            <a:ext cx="5366657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Semantics cannot be reduced to</a:t>
            </a:r>
          </a:p>
          <a:p>
            <a:pPr lvl="2"/>
            <a:r>
              <a:rPr lang="en-US" dirty="0"/>
              <a:t>Concise mathematical</a:t>
            </a:r>
          </a:p>
          <a:p>
            <a:pPr lvl="2"/>
            <a:r>
              <a:rPr lang="en-US" dirty="0"/>
              <a:t>Logical specifications</a:t>
            </a:r>
          </a:p>
          <a:p>
            <a:r>
              <a:rPr lang="en-US" sz="2400" dirty="0"/>
              <a:t>Complicated tradeoffs</a:t>
            </a:r>
          </a:p>
          <a:p>
            <a:pPr lvl="1"/>
            <a:r>
              <a:rPr lang="en-US" sz="2000" dirty="0"/>
              <a:t>ML APIs have additional trade off to consider</a:t>
            </a:r>
          </a:p>
          <a:p>
            <a:pPr lvl="2"/>
            <a:r>
              <a:rPr lang="en-US" dirty="0"/>
              <a:t>Accuracy</a:t>
            </a:r>
          </a:p>
          <a:p>
            <a:pPr lvl="3"/>
            <a:r>
              <a:rPr lang="en-US" sz="2000" dirty="0"/>
              <a:t>Software systems can suffer from inefficiencies, if accuracy is not addressed</a:t>
            </a:r>
            <a:endParaRPr lang="en-US" dirty="0"/>
          </a:p>
          <a:p>
            <a:r>
              <a:rPr lang="en-US" sz="2400" dirty="0"/>
              <a:t>Contributions</a:t>
            </a:r>
          </a:p>
          <a:p>
            <a:pPr lvl="1"/>
            <a:r>
              <a:rPr lang="en-US" sz="2000" dirty="0"/>
              <a:t>Misuses leads to reduced functionality</a:t>
            </a:r>
          </a:p>
          <a:p>
            <a:pPr lvl="1"/>
            <a:r>
              <a:rPr lang="en-US" sz="2000" dirty="0"/>
              <a:t>Degraded performance</a:t>
            </a:r>
          </a:p>
          <a:p>
            <a:pPr lvl="3"/>
            <a:endParaRPr lang="en-US" sz="2000" dirty="0"/>
          </a:p>
          <a:p>
            <a:pPr lvl="3"/>
            <a:endParaRPr lang="en-US" sz="1000" dirty="0"/>
          </a:p>
          <a:p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159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E229-7560-593F-5E04-839E0D12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371E-01F1-26A6-8B53-07E78171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05280"/>
            <a:ext cx="4820920" cy="457168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cloud servers covers three ML domains</a:t>
            </a:r>
          </a:p>
          <a:p>
            <a:pPr lvl="1"/>
            <a:r>
              <a:rPr lang="en-US" sz="2600" dirty="0"/>
              <a:t>Vision</a:t>
            </a:r>
          </a:p>
          <a:p>
            <a:pPr lvl="2"/>
            <a:r>
              <a:rPr lang="en-US" sz="2200" dirty="0"/>
              <a:t>Detecting objects, faces, landmarks, logos, texts from image or video</a:t>
            </a:r>
          </a:p>
          <a:p>
            <a:pPr lvl="1"/>
            <a:r>
              <a:rPr lang="en-US" sz="2600" dirty="0"/>
              <a:t>Language</a:t>
            </a:r>
          </a:p>
          <a:p>
            <a:pPr lvl="2"/>
            <a:r>
              <a:rPr lang="en-US" sz="2200" dirty="0"/>
              <a:t>Detecting or analyzing entity, sentiment, language from text</a:t>
            </a:r>
          </a:p>
          <a:p>
            <a:pPr lvl="1"/>
            <a:r>
              <a:rPr lang="en-US" sz="2600" dirty="0"/>
              <a:t>Speech</a:t>
            </a:r>
          </a:p>
          <a:p>
            <a:pPr lvl="2"/>
            <a:r>
              <a:rPr lang="en-US" sz="2200" dirty="0"/>
              <a:t>Text from audio input, audio from text input</a:t>
            </a:r>
          </a:p>
          <a:p>
            <a:pPr marL="914400" lvl="2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CD8AC-FFCB-91B6-BE77-674ACF24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06686" y="6310312"/>
            <a:ext cx="2743200" cy="365125"/>
          </a:xfrm>
        </p:spPr>
        <p:txBody>
          <a:bodyPr/>
          <a:lstStyle/>
          <a:p>
            <a:pPr algn="ctr"/>
            <a:r>
              <a:rPr lang="en-US" dirty="0"/>
              <a:t>3/12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FD4CFF3-96B9-EDC4-DBC7-AC584DA98E53}"/>
              </a:ext>
            </a:extLst>
          </p:cNvPr>
          <p:cNvSpPr txBox="1">
            <a:spLocks/>
          </p:cNvSpPr>
          <p:nvPr/>
        </p:nvSpPr>
        <p:spPr>
          <a:xfrm>
            <a:off x="914400" y="63069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Kamma, Sriharibabu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79B9FC-A8DD-69EB-C616-1272D179FD4C}"/>
              </a:ext>
            </a:extLst>
          </p:cNvPr>
          <p:cNvSpPr txBox="1">
            <a:spLocks/>
          </p:cNvSpPr>
          <p:nvPr/>
        </p:nvSpPr>
        <p:spPr>
          <a:xfrm>
            <a:off x="5659120" y="1605280"/>
            <a:ext cx="5694679" cy="45716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78A2C11-5350-3094-A184-0DF9649EA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80" y="1690688"/>
            <a:ext cx="3190240" cy="1590176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4FD36F-47D6-D68F-7F93-4B00225FE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80" y="3307365"/>
            <a:ext cx="5372460" cy="1576874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3C4FC90-9A84-6664-18A6-2B205DBC0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4910740"/>
            <a:ext cx="4480560" cy="11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4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E229-7560-593F-5E04-839E0D12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371E-01F1-26A6-8B53-07E78171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8943" cy="435133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sz="2400" dirty="0"/>
              <a:t>Application selection</a:t>
            </a:r>
          </a:p>
          <a:p>
            <a:pPr lvl="1"/>
            <a:r>
              <a:rPr lang="en-US" sz="2200" dirty="0"/>
              <a:t>For automated checking all 12666 python applications on GitHub used</a:t>
            </a:r>
          </a:p>
          <a:p>
            <a:pPr lvl="1"/>
            <a:r>
              <a:rPr lang="en-US" sz="2200" dirty="0"/>
              <a:t>Covered different programming languages, python(86%), JS (13%), java (3%) and others (4%)</a:t>
            </a:r>
          </a:p>
          <a:p>
            <a:pPr lvl="1"/>
            <a:r>
              <a:rPr lang="en-US" sz="2200" dirty="0"/>
              <a:t>Checked 1200 applications to obtain the suite of 360 non-trivial applications</a:t>
            </a:r>
          </a:p>
          <a:p>
            <a:r>
              <a:rPr lang="en-US" sz="2200" dirty="0"/>
              <a:t>Anti-pattern identification methodology</a:t>
            </a:r>
          </a:p>
          <a:p>
            <a:pPr lvl="1"/>
            <a:r>
              <a:rPr lang="en-US" sz="2200" dirty="0"/>
              <a:t>Since there is no prior study on ML API misuses our misuse cannot rely on any existing list of anti-patterns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CD8AC-FFCB-91B6-BE77-674ACF24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06686" y="6310312"/>
            <a:ext cx="2743200" cy="365125"/>
          </a:xfrm>
        </p:spPr>
        <p:txBody>
          <a:bodyPr/>
          <a:lstStyle/>
          <a:p>
            <a:pPr algn="ctr"/>
            <a:r>
              <a:rPr lang="en-US" dirty="0"/>
              <a:t>4/12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FD4CFF3-96B9-EDC4-DBC7-AC584DA98E53}"/>
              </a:ext>
            </a:extLst>
          </p:cNvPr>
          <p:cNvSpPr txBox="1">
            <a:spLocks/>
          </p:cNvSpPr>
          <p:nvPr/>
        </p:nvSpPr>
        <p:spPr>
          <a:xfrm>
            <a:off x="914400" y="63069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Kamma, Sriharibabu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79B9FC-A8DD-69EB-C616-1272D179FD4C}"/>
              </a:ext>
            </a:extLst>
          </p:cNvPr>
          <p:cNvSpPr txBox="1">
            <a:spLocks/>
          </p:cNvSpPr>
          <p:nvPr/>
        </p:nvSpPr>
        <p:spPr>
          <a:xfrm>
            <a:off x="5987142" y="1825625"/>
            <a:ext cx="5366657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/>
              <a:t>Designed test cases </a:t>
            </a:r>
            <a:r>
              <a:rPr lang="en-US" sz="2200"/>
              <a:t>and ran applications </a:t>
            </a:r>
            <a:r>
              <a:rPr lang="en-US" sz="2200" dirty="0"/>
              <a:t>to check misuse </a:t>
            </a:r>
          </a:p>
          <a:p>
            <a:pPr lvl="1"/>
            <a:r>
              <a:rPr lang="en-US" sz="2200" dirty="0"/>
              <a:t>To reduced functionality, degraded or increased cost comparing  with another ML API which designed newly</a:t>
            </a:r>
          </a:p>
          <a:p>
            <a:r>
              <a:rPr lang="en-US" sz="2400" dirty="0"/>
              <a:t>Profiling methodology</a:t>
            </a:r>
          </a:p>
          <a:p>
            <a:pPr lvl="1"/>
            <a:r>
              <a:rPr lang="en-US" sz="2200" dirty="0"/>
              <a:t>Profiled the end-to-end latency for each related module and the whole process from users input to final output</a:t>
            </a:r>
          </a:p>
          <a:p>
            <a:pPr lvl="1"/>
            <a:r>
              <a:rPr lang="en-US" sz="2200" dirty="0"/>
              <a:t>They applications ran for five times for each input to reported the average latency</a:t>
            </a:r>
          </a:p>
          <a:p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958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E229-7560-593F-5E04-839E0D12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Functionality related API misuses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371E-01F1-26A6-8B53-07E78171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8943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Accuracy bugs due to API misuse in  ML</a:t>
            </a:r>
          </a:p>
          <a:p>
            <a:pPr lvl="1"/>
            <a:r>
              <a:rPr lang="en-US" sz="2200" dirty="0"/>
              <a:t>Common in widely used API</a:t>
            </a:r>
          </a:p>
          <a:p>
            <a:pPr lvl="1"/>
            <a:r>
              <a:rPr lang="en-US" sz="2200" dirty="0"/>
              <a:t>Hard to debug</a:t>
            </a:r>
          </a:p>
          <a:p>
            <a:pPr lvl="1"/>
            <a:r>
              <a:rPr lang="en-US" sz="2200" dirty="0"/>
              <a:t>Program analysis, testing and DNN design help prevention</a:t>
            </a:r>
          </a:p>
          <a:p>
            <a:r>
              <a:rPr lang="en-US" sz="2200" dirty="0"/>
              <a:t>What API misuses lead to?</a:t>
            </a:r>
          </a:p>
          <a:p>
            <a:pPr lvl="1"/>
            <a:r>
              <a:rPr lang="en-US" sz="2200" dirty="0"/>
              <a:t>Affects the functional correctness of applications</a:t>
            </a:r>
          </a:p>
          <a:p>
            <a:pPr lvl="1"/>
            <a:r>
              <a:rPr lang="en-US" sz="2200" dirty="0"/>
              <a:t>Software misbehavior</a:t>
            </a:r>
          </a:p>
          <a:p>
            <a:pPr lvl="1"/>
            <a:r>
              <a:rPr lang="en-US" sz="2200" dirty="0"/>
              <a:t>Developers misunderstanding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CD8AC-FFCB-91B6-BE77-674ACF24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06686" y="6310312"/>
            <a:ext cx="2743200" cy="365125"/>
          </a:xfrm>
        </p:spPr>
        <p:txBody>
          <a:bodyPr/>
          <a:lstStyle/>
          <a:p>
            <a:pPr algn="ctr"/>
            <a:r>
              <a:rPr lang="en-US" dirty="0"/>
              <a:t>5/12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FD4CFF3-96B9-EDC4-DBC7-AC584DA98E53}"/>
              </a:ext>
            </a:extLst>
          </p:cNvPr>
          <p:cNvSpPr txBox="1">
            <a:spLocks/>
          </p:cNvSpPr>
          <p:nvPr/>
        </p:nvSpPr>
        <p:spPr>
          <a:xfrm>
            <a:off x="914400" y="63069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Khan, Anas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79B9FC-A8DD-69EB-C616-1272D179FD4C}"/>
              </a:ext>
            </a:extLst>
          </p:cNvPr>
          <p:cNvSpPr txBox="1">
            <a:spLocks/>
          </p:cNvSpPr>
          <p:nvPr/>
        </p:nvSpPr>
        <p:spPr>
          <a:xfrm>
            <a:off x="5987142" y="1825625"/>
            <a:ext cx="5366657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000" dirty="0"/>
              <a:t>Table: ML API misuses “A” stands for AWS and “G” for google</a:t>
            </a:r>
            <a:endParaRPr lang="en-US" sz="2200" dirty="0"/>
          </a:p>
          <a:p>
            <a:pPr marL="0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</p:txBody>
      </p:sp>
      <p:pic>
        <p:nvPicPr>
          <p:cNvPr id="4" name="Picture 3" descr="Table">
            <a:extLst>
              <a:ext uri="{FF2B5EF4-FFF2-40B4-BE49-F238E27FC236}">
                <a16:creationId xmlns:a16="http://schemas.microsoft.com/office/drawing/2014/main" id="{E0FFA6BC-74B7-E4B1-05DD-C9F87B8A0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15035"/>
            <a:ext cx="5257798" cy="24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E229-7560-593F-5E04-839E0D12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Functionality related API misuses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371E-01F1-26A6-8B53-07E78171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8943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Calling the wrong API examples </a:t>
            </a:r>
          </a:p>
          <a:p>
            <a:pPr lvl="1"/>
            <a:r>
              <a:rPr lang="en-US" sz="2200" dirty="0"/>
              <a:t>PDF-to-text</a:t>
            </a:r>
          </a:p>
          <a:p>
            <a:pPr lvl="2"/>
            <a:r>
              <a:rPr lang="en-US" dirty="0"/>
              <a:t>Uses text-detection to process document scans</a:t>
            </a:r>
          </a:p>
          <a:p>
            <a:pPr lvl="1"/>
            <a:r>
              <a:rPr lang="en-US" sz="2200" dirty="0"/>
              <a:t>Whats-in-your-fridge</a:t>
            </a:r>
          </a:p>
          <a:p>
            <a:pPr lvl="2"/>
            <a:r>
              <a:rPr lang="en-US" dirty="0"/>
              <a:t>Tell a user what products are currently inside the fridge</a:t>
            </a:r>
          </a:p>
          <a:p>
            <a:pPr lvl="1"/>
            <a:r>
              <a:rPr lang="en-US" sz="2200" dirty="0"/>
              <a:t>Phoenix</a:t>
            </a:r>
          </a:p>
          <a:p>
            <a:pPr lvl="2"/>
            <a:r>
              <a:rPr lang="en-US" dirty="0"/>
              <a:t>Detect fire in photos and warn users</a:t>
            </a:r>
          </a:p>
          <a:p>
            <a:r>
              <a:rPr lang="en-US" sz="2400" dirty="0"/>
              <a:t>Misinterpreting outputs</a:t>
            </a:r>
          </a:p>
          <a:p>
            <a:pPr lvl="1"/>
            <a:r>
              <a:rPr lang="en-US" sz="2200" dirty="0"/>
              <a:t>Journal Bot</a:t>
            </a:r>
          </a:p>
          <a:p>
            <a:pPr lvl="2"/>
            <a:r>
              <a:rPr lang="en-US" dirty="0"/>
              <a:t>API to judge emotion in a user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CD8AC-FFCB-91B6-BE77-674ACF24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06686" y="6310312"/>
            <a:ext cx="2743200" cy="365125"/>
          </a:xfrm>
        </p:spPr>
        <p:txBody>
          <a:bodyPr/>
          <a:lstStyle/>
          <a:p>
            <a:pPr algn="ctr"/>
            <a:r>
              <a:rPr lang="en-US" dirty="0"/>
              <a:t>6/12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FD4CFF3-96B9-EDC4-DBC7-AC584DA98E53}"/>
              </a:ext>
            </a:extLst>
          </p:cNvPr>
          <p:cNvSpPr txBox="1">
            <a:spLocks/>
          </p:cNvSpPr>
          <p:nvPr/>
        </p:nvSpPr>
        <p:spPr>
          <a:xfrm>
            <a:off x="914400" y="63069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Khan, Anas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79B9FC-A8DD-69EB-C616-1272D179FD4C}"/>
              </a:ext>
            </a:extLst>
          </p:cNvPr>
          <p:cNvSpPr txBox="1">
            <a:spLocks/>
          </p:cNvSpPr>
          <p:nvPr/>
        </p:nvSpPr>
        <p:spPr>
          <a:xfrm>
            <a:off x="5987142" y="1825625"/>
            <a:ext cx="5366657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Missing input validation </a:t>
            </a:r>
          </a:p>
          <a:p>
            <a:pPr lvl="1"/>
            <a:r>
              <a:rPr lang="en-US" sz="2200" dirty="0"/>
              <a:t>Automatic-door</a:t>
            </a:r>
          </a:p>
          <a:p>
            <a:pPr lvl="2"/>
            <a:r>
              <a:rPr lang="en-US" dirty="0"/>
              <a:t>Take Input camera images</a:t>
            </a:r>
          </a:p>
          <a:p>
            <a:pPr lvl="2"/>
            <a:r>
              <a:rPr lang="en-US" dirty="0"/>
              <a:t>Decides to open or close a door using face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Fig: Misinterpreting outputs in </a:t>
            </a:r>
            <a:r>
              <a:rPr lang="en-US" sz="2000" b="1" dirty="0"/>
              <a:t>JournalBot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ECD66-3696-3ADB-DC41-A34E2324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40" y="3615214"/>
            <a:ext cx="4632960" cy="18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5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A038EBD-18AC-CC91-2952-E3301F9FA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87" y="1824035"/>
            <a:ext cx="3407228" cy="435292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4FC7F08-0590-B16F-0F3F-C5A96E1B8BB3}"/>
              </a:ext>
            </a:extLst>
          </p:cNvPr>
          <p:cNvSpPr txBox="1">
            <a:spLocks/>
          </p:cNvSpPr>
          <p:nvPr/>
        </p:nvSpPr>
        <p:spPr>
          <a:xfrm>
            <a:off x="838201" y="365125"/>
            <a:ext cx="503834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IV. Functionality related API misuses(cond..)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99CC5-6B2A-85BE-4A6D-B5D36D7B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06686" y="6310312"/>
            <a:ext cx="2743200" cy="365125"/>
          </a:xfrm>
        </p:spPr>
        <p:txBody>
          <a:bodyPr/>
          <a:lstStyle/>
          <a:p>
            <a:pPr algn="ctr"/>
            <a:r>
              <a:rPr lang="en-US" dirty="0"/>
              <a:t>7/12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28D23B1-20B7-B28A-98EC-C96D0A9741CB}"/>
              </a:ext>
            </a:extLst>
          </p:cNvPr>
          <p:cNvSpPr txBox="1">
            <a:spLocks/>
          </p:cNvSpPr>
          <p:nvPr/>
        </p:nvSpPr>
        <p:spPr>
          <a:xfrm>
            <a:off x="914400" y="63069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Khan, Anas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1AED2E-28F5-D949-965C-580C9255BDA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48943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Challenges and Solutions in DNN Models to detect APIs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Sentiment detection API from Google NLP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39% of 62 applications using the API misinterpreted results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Static program analysis to detect misuses of ML API results to alleviate these problems</a:t>
            </a:r>
          </a:p>
          <a:p>
            <a:pPr algn="l"/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algn="l"/>
            <a:endParaRPr lang="en-US" sz="2400" dirty="0"/>
          </a:p>
          <a:p>
            <a:pPr lvl="1" algn="l"/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04485B-6AE7-A7C5-D474-D0FD6E66E90D}"/>
              </a:ext>
            </a:extLst>
          </p:cNvPr>
          <p:cNvSpPr txBox="1">
            <a:spLocks/>
          </p:cNvSpPr>
          <p:nvPr/>
        </p:nvSpPr>
        <p:spPr>
          <a:xfrm>
            <a:off x="5987142" y="1825625"/>
            <a:ext cx="5366657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4FB04-096E-BF71-60A7-46A5077C9781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78866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V. Performance related API misuses</a:t>
            </a:r>
          </a:p>
        </p:txBody>
      </p:sp>
    </p:spTree>
    <p:extLst>
      <p:ext uri="{BB962C8B-B14F-4D97-AF65-F5344CB8AC3E}">
        <p14:creationId xmlns:p14="http://schemas.microsoft.com/office/powerpoint/2010/main" val="114622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FC7F08-0590-B16F-0F3F-C5A96E1B8B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599" cy="11974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V. Performance related API misuses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99CC5-6B2A-85BE-4A6D-B5D36D7B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06686" y="6310312"/>
            <a:ext cx="2743200" cy="365125"/>
          </a:xfrm>
        </p:spPr>
        <p:txBody>
          <a:bodyPr/>
          <a:lstStyle/>
          <a:p>
            <a:pPr algn="ctr"/>
            <a:r>
              <a:rPr lang="en-US" dirty="0"/>
              <a:t>8/12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28D23B1-20B7-B28A-98EC-C96D0A9741CB}"/>
              </a:ext>
            </a:extLst>
          </p:cNvPr>
          <p:cNvSpPr txBox="1">
            <a:spLocks/>
          </p:cNvSpPr>
          <p:nvPr/>
        </p:nvSpPr>
        <p:spPr>
          <a:xfrm>
            <a:off x="914400" y="63069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Khan, Anas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1AED2E-28F5-D949-965C-580C9255BDA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48943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Performance anti-patterns</a:t>
            </a:r>
            <a:r>
              <a:rPr lang="en-US" sz="2600" dirty="0"/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Time taken to process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Delaying affects user experience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Inefficient use of ML APIs is must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Misuse of Asynchronous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Poor performance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Tradeoff between accuracy and stability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Synchronous &amp; Asynchronous ML API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Asynchronous ML APIs allows longer audio/text input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Jiang-Jung-Dian is an application that automatically generates meeting reports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 algn="l"/>
            <a:endParaRPr lang="en-US" sz="2200" dirty="0"/>
          </a:p>
          <a:p>
            <a:pPr lvl="1" algn="l"/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04485B-6AE7-A7C5-D474-D0FD6E66E90D}"/>
              </a:ext>
            </a:extLst>
          </p:cNvPr>
          <p:cNvSpPr txBox="1">
            <a:spLocks/>
          </p:cNvSpPr>
          <p:nvPr/>
        </p:nvSpPr>
        <p:spPr>
          <a:xfrm>
            <a:off x="5987142" y="1825625"/>
            <a:ext cx="5366657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64FD01-DAD0-094D-F805-2B6E43614132}"/>
              </a:ext>
            </a:extLst>
          </p:cNvPr>
          <p:cNvSpPr txBox="1"/>
          <p:nvPr/>
        </p:nvSpPr>
        <p:spPr>
          <a:xfrm>
            <a:off x="5948578" y="1785679"/>
            <a:ext cx="55877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Replacing with streaming call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Streaming API directly upload to audio file and confusion among developer synchronous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Example : Potty-Pot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Detects offensive language in audio streamed from a microphone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Class-scribe 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Records lecture audio and then calls the asynchronous API to generate lecture notes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52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955</Words>
  <Application>Microsoft Office PowerPoint</Application>
  <PresentationFormat>Widescreen</PresentationFormat>
  <Paragraphs>262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NimbusRomNo9L</vt:lpstr>
      <vt:lpstr>Office Theme</vt:lpstr>
      <vt:lpstr>Are machine learning cloud APIs used correctly   Reading summary</vt:lpstr>
      <vt:lpstr>Abstract</vt:lpstr>
      <vt:lpstr>I. Introduction</vt:lpstr>
      <vt:lpstr>II. Background</vt:lpstr>
      <vt:lpstr>III. Methodology</vt:lpstr>
      <vt:lpstr>IV. Functionality related API misuses</vt:lpstr>
      <vt:lpstr>IV. Functionality related API misuses</vt:lpstr>
      <vt:lpstr>PowerPoint Presentation</vt:lpstr>
      <vt:lpstr>PowerPoint Presentation</vt:lpstr>
      <vt:lpstr>V. Performance related API misuses</vt:lpstr>
      <vt:lpstr>V. Performance-related API misuses</vt:lpstr>
      <vt:lpstr>VII. Solutions</vt:lpstr>
      <vt:lpstr>IX. Related work</vt:lpstr>
    </vt:vector>
  </TitlesOfParts>
  <Company>CSU San Bernardino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machine cloud APIs used correctly   Reading summary</dc:title>
  <dc:creator>SRIHARIBABU KAMMA</dc:creator>
  <cp:lastModifiedBy>SRIHARIBABU KAMMA</cp:lastModifiedBy>
  <cp:revision>23</cp:revision>
  <dcterms:created xsi:type="dcterms:W3CDTF">2023-02-10T04:26:10Z</dcterms:created>
  <dcterms:modified xsi:type="dcterms:W3CDTF">2023-02-16T22:29:28Z</dcterms:modified>
</cp:coreProperties>
</file>