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706" autoAdjust="0"/>
  </p:normalViewPr>
  <p:slideViewPr>
    <p:cSldViewPr snapToGrid="0" snapToObjects="1" showGuides="1">
      <p:cViewPr varScale="1">
        <p:scale>
          <a:sx n="29" d="100"/>
          <a:sy n="29" d="100"/>
        </p:scale>
        <p:origin x="1152" y="84"/>
      </p:cViewPr>
      <p:guideLst>
        <p:guide orient="horz" pos="1659"/>
        <p:guide orient="horz" pos="144"/>
        <p:guide orient="horz" pos="10080"/>
        <p:guide orient="horz"/>
        <p:guide pos="358"/>
        <p:guide pos="18099"/>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815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amu.instructure.com/groups/31131/users/8152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https://famu.instructure.com/groups/31131/users/862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609900" y="3665351"/>
            <a:ext cx="6704542" cy="5003554"/>
          </a:xfrm>
        </p:spPr>
        <p:txBody>
          <a:bodyPr/>
          <a:lstStyle/>
          <a:p>
            <a:r>
              <a:rPr lang="en-US" sz="2800" dirty="0"/>
              <a:t>While living in an era with</a:t>
            </a:r>
            <a:r>
              <a:rPr lang="en-US" sz="2800" dirty="0">
                <a:latin typeface="Calibri" panose="020F0502020204030204" pitchFamily="34" charset="0"/>
                <a:cs typeface="Calibri" panose="020F0502020204030204" pitchFamily="34" charset="0"/>
              </a:rPr>
              <a:t> living costs going up and the need to understand money is becoming more important, Clutch Funds is a simple app to help you track your expenses. Made for everyone specifically young professionals and students. </a:t>
            </a:r>
            <a:r>
              <a:rPr lang="en-US" sz="2800" dirty="0"/>
              <a:t>I</a:t>
            </a:r>
            <a:r>
              <a:rPr lang="en-US" sz="2800" dirty="0">
                <a:latin typeface="Calibri" panose="020F0502020204030204" pitchFamily="34" charset="0"/>
                <a:cs typeface="Calibri" panose="020F0502020204030204" pitchFamily="34" charset="0"/>
              </a:rPr>
              <a:t>t helps you manage your spending with easy-to-use tracking, budgeting tools, and helpful insights. Clutch Funds helps you see where your money is going and encourages smart spending and reaching your financial goals.</a:t>
            </a: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a:xfrm>
            <a:off x="608842" y="3074035"/>
            <a:ext cx="6699250" cy="450228"/>
          </a:xfrm>
        </p:spPr>
        <p:txBody>
          <a:bodyPr/>
          <a:lstStyle/>
          <a:p>
            <a:r>
              <a:rPr lang="en-US" dirty="0">
                <a:latin typeface="Calibri" panose="020F0502020204030204" pitchFamily="34" charset="0"/>
                <a:cs typeface="Calibri" panose="020F0502020204030204" pitchFamily="34" charset="0"/>
              </a:rPr>
              <a:t>INTRODUCTION</a:t>
            </a:r>
          </a:p>
        </p:txBody>
      </p:sp>
      <p:sp>
        <p:nvSpPr>
          <p:cNvPr id="4" name="Text Placeholder 3">
            <a:extLst>
              <a:ext uri="{FF2B5EF4-FFF2-40B4-BE49-F238E27FC236}">
                <a16:creationId xmlns:a16="http://schemas.microsoft.com/office/drawing/2014/main" id="{49656F8B-235B-8B4C-801F-88103EEA1428}"/>
              </a:ext>
            </a:extLst>
          </p:cNvPr>
          <p:cNvSpPr>
            <a:spLocks noGrp="1"/>
          </p:cNvSpPr>
          <p:nvPr>
            <p:ph type="body" sz="quarter" idx="19"/>
          </p:nvPr>
        </p:nvSpPr>
        <p:spPr>
          <a:xfrm>
            <a:off x="608842" y="9260023"/>
            <a:ext cx="6705600" cy="5939901"/>
          </a:xfrm>
        </p:spPr>
        <p:txBody>
          <a:bodyPr/>
          <a:lstStyle/>
          <a:p>
            <a:pPr rtl="0">
              <a:spcBef>
                <a:spcPts val="0"/>
              </a:spcBef>
              <a:spcAft>
                <a:spcPts val="0"/>
              </a:spcAft>
            </a:pPr>
            <a:r>
              <a:rPr lang="en-US" sz="2800" b="0" i="0" u="none" strike="noStrike" dirty="0">
                <a:solidFill>
                  <a:srgbClr val="222222"/>
                </a:solidFill>
                <a:effectLst/>
                <a:latin typeface="+mj-lt"/>
              </a:rPr>
              <a:t>- Create an easy-to-use platform so people can track their expenses without any hassle. </a:t>
            </a:r>
            <a:endParaRPr lang="en-US" sz="2800" b="0" dirty="0">
              <a:effectLst/>
              <a:latin typeface="+mj-lt"/>
            </a:endParaRPr>
          </a:p>
          <a:p>
            <a:pPr rtl="0">
              <a:spcBef>
                <a:spcPts val="0"/>
              </a:spcBef>
              <a:spcAft>
                <a:spcPts val="0"/>
              </a:spcAft>
            </a:pPr>
            <a:r>
              <a:rPr lang="en-US" sz="2800" b="0" i="0" u="none" strike="noStrike" dirty="0">
                <a:solidFill>
                  <a:srgbClr val="222222"/>
                </a:solidFill>
                <a:effectLst/>
                <a:latin typeface="+mj-lt"/>
              </a:rPr>
              <a:t>- Offer all the tools needed for budgeting to help with smart financial planning.</a:t>
            </a:r>
            <a:endParaRPr lang="en-US" sz="2800" b="0" dirty="0">
              <a:effectLst/>
              <a:latin typeface="+mj-lt"/>
            </a:endParaRPr>
          </a:p>
          <a:p>
            <a:pPr rtl="0">
              <a:spcBef>
                <a:spcPts val="0"/>
              </a:spcBef>
              <a:spcAft>
                <a:spcPts val="0"/>
              </a:spcAft>
            </a:pPr>
            <a:r>
              <a:rPr lang="en-US" sz="2800" b="0" i="0" u="none" strike="noStrike" dirty="0">
                <a:solidFill>
                  <a:srgbClr val="222222"/>
                </a:solidFill>
                <a:effectLst/>
                <a:latin typeface="+mj-lt"/>
              </a:rPr>
              <a:t>- Give users useful insights and analytics to make better money decisions. </a:t>
            </a:r>
            <a:endParaRPr lang="en-US" sz="2800" b="0" dirty="0">
              <a:effectLst/>
              <a:latin typeface="+mj-lt"/>
            </a:endParaRPr>
          </a:p>
          <a:p>
            <a:pPr rtl="0">
              <a:spcBef>
                <a:spcPts val="0"/>
              </a:spcBef>
              <a:spcAft>
                <a:spcPts val="0"/>
              </a:spcAft>
            </a:pPr>
            <a:r>
              <a:rPr lang="en-US" sz="2800" b="0" i="0" u="none" strike="noStrike" dirty="0">
                <a:solidFill>
                  <a:srgbClr val="222222"/>
                </a:solidFill>
                <a:effectLst/>
                <a:latin typeface="+mj-lt"/>
              </a:rPr>
              <a:t>- Make sure the app is secure and user-friendly for everyone, no matter their financial knowledge.</a:t>
            </a:r>
            <a:endParaRPr lang="en-US" sz="2800" b="0" dirty="0">
              <a:effectLst/>
              <a:latin typeface="+mj-lt"/>
            </a:endParaRPr>
          </a:p>
          <a:p>
            <a:pPr rtl="0">
              <a:spcBef>
                <a:spcPts val="0"/>
              </a:spcBef>
              <a:spcAft>
                <a:spcPts val="0"/>
              </a:spcAft>
            </a:pPr>
            <a:r>
              <a:rPr lang="en-US" sz="2800" b="0" i="0" u="none" strike="noStrike" dirty="0">
                <a:solidFill>
                  <a:srgbClr val="222222"/>
                </a:solidFill>
                <a:effectLst/>
                <a:latin typeface="+mj-lt"/>
              </a:rPr>
              <a:t>- Plan to add cool features like automatic expense categorization and linking with digital banking services in future updates.</a:t>
            </a:r>
            <a:endParaRPr lang="en-US" sz="2800" b="0" dirty="0">
              <a:effectLst/>
              <a:latin typeface="+mj-lt"/>
            </a:endParaRPr>
          </a:p>
          <a:p>
            <a:br>
              <a:rPr lang="en-US" dirty="0"/>
            </a:br>
            <a:endParaRPr lang="en-US" dirty="0">
              <a:latin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E079C153-2356-8A41-9571-F057A61C5A68}"/>
              </a:ext>
            </a:extLst>
          </p:cNvPr>
          <p:cNvSpPr>
            <a:spLocks noGrp="1"/>
          </p:cNvSpPr>
          <p:nvPr>
            <p:ph type="body" sz="quarter" idx="20"/>
          </p:nvPr>
        </p:nvSpPr>
        <p:spPr>
          <a:xfrm>
            <a:off x="556366" y="8887439"/>
            <a:ext cx="6700308" cy="450228"/>
          </a:xfrm>
        </p:spPr>
        <p:txBody>
          <a:bodyPr/>
          <a:lstStyle/>
          <a:p>
            <a:r>
              <a:rPr lang="en-US" dirty="0">
                <a:latin typeface="Calibri" panose="020F0502020204030204" pitchFamily="34" charset="0"/>
                <a:cs typeface="Calibri" panose="020F0502020204030204" pitchFamily="34" charset="0"/>
              </a:rPr>
              <a:t>OBJECTIVES</a:t>
            </a:r>
          </a:p>
        </p:txBody>
      </p:sp>
      <p:sp>
        <p:nvSpPr>
          <p:cNvPr id="6" name="Text Placeholder 5">
            <a:extLst>
              <a:ext uri="{FF2B5EF4-FFF2-40B4-BE49-F238E27FC236}">
                <a16:creationId xmlns:a16="http://schemas.microsoft.com/office/drawing/2014/main" id="{4CBAB54E-5EEE-564E-B8C6-4A57067AC91B}"/>
              </a:ext>
            </a:extLst>
          </p:cNvPr>
          <p:cNvSpPr>
            <a:spLocks noGrp="1"/>
          </p:cNvSpPr>
          <p:nvPr>
            <p:ph type="body" sz="quarter" idx="21"/>
          </p:nvPr>
        </p:nvSpPr>
        <p:spPr>
          <a:xfrm>
            <a:off x="7724776" y="3258413"/>
            <a:ext cx="13813365" cy="6246972"/>
          </a:xfrm>
        </p:spPr>
        <p:txBody>
          <a:bodyPr/>
          <a:lstStyle/>
          <a:p>
            <a:r>
              <a:rPr lang="en-US" sz="2400" dirty="0">
                <a:latin typeface="Calibri" panose="020F0502020204030204" pitchFamily="34" charset="0"/>
                <a:cs typeface="Calibri" panose="020F0502020204030204" pitchFamily="34" charset="0"/>
              </a:rPr>
              <a:t>Project Management Tools: Utilized GitHub for version control and collaboration, allowing for efficient code management and tracking changes throughout the development process. This platform enabled seamless collaboration among team members and facilitated code reviews, ensuring code quality and integrity.</a:t>
            </a:r>
          </a:p>
          <a:p>
            <a:endParaRPr lang="en-US" sz="2400" dirty="0"/>
          </a:p>
          <a:p>
            <a:r>
              <a:rPr lang="en-US" sz="2400" dirty="0">
                <a:latin typeface="Calibri" panose="020F0502020204030204" pitchFamily="34" charset="0"/>
                <a:cs typeface="Calibri" panose="020F0502020204030204" pitchFamily="34" charset="0"/>
              </a:rPr>
              <a:t>Integrated Development Environment (IDE): Employed IntelliJ IDEA, a powerful IDE for Java, to develop the back-end functionalities of Clutch Funds. IntelliJ’s features such as code completion, debugging tools, and integrated testing frameworks streamlined the coding process and enhanced productivity.</a:t>
            </a:r>
          </a:p>
          <a:p>
            <a:endParaRPr lang="en-US" sz="2400" dirty="0"/>
          </a:p>
          <a:p>
            <a:r>
              <a:rPr lang="en-US" sz="2400" dirty="0">
                <a:latin typeface="Calibri" panose="020F0502020204030204" pitchFamily="34" charset="0"/>
                <a:cs typeface="Calibri" panose="020F0502020204030204" pitchFamily="34" charset="0"/>
              </a:rPr>
              <a:t>Prototyping: Developed wireframes and mockups utilizing tools like Adobe XD or Figma to visualize the app’s user interface and navigation flows.</a:t>
            </a:r>
          </a:p>
          <a:p>
            <a:endParaRPr lang="en-US" sz="2400" dirty="0"/>
          </a:p>
          <a:p>
            <a:r>
              <a:rPr lang="en-US" sz="2400" dirty="0">
                <a:latin typeface="Calibri" panose="020F0502020204030204" pitchFamily="34" charset="0"/>
                <a:cs typeface="Calibri" panose="020F0502020204030204" pitchFamily="34" charset="0"/>
              </a:rPr>
              <a:t>Back-End Database Management: Implemented Firebase as the back-end solution for user data storage and authentication. Firebase’s real-time database feature allowed for seamless data synchronization across different devices, while its authentication services ensured secure user login and data protection. Firebase Analytics was also utilized to gain insights on user behavior and app usage.</a:t>
            </a: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p:txBody>
          <a:bodyPr/>
          <a:lstStyle/>
          <a:p>
            <a:r>
              <a:rPr lang="en-US" dirty="0">
                <a:latin typeface="Calibri" panose="020F0502020204030204" pitchFamily="34" charset="0"/>
                <a:cs typeface="Calibri" panose="020F0502020204030204" pitchFamily="34" charset="0"/>
              </a:rPr>
              <a:t>MATERIALS AND METHODS</a:t>
            </a:r>
          </a:p>
        </p:txBody>
      </p:sp>
      <p:sp>
        <p:nvSpPr>
          <p:cNvPr id="8" name="Text Placeholder 7">
            <a:extLst>
              <a:ext uri="{FF2B5EF4-FFF2-40B4-BE49-F238E27FC236}">
                <a16:creationId xmlns:a16="http://schemas.microsoft.com/office/drawing/2014/main" id="{B23EFC28-1F0E-A14A-AF90-BA267B4254DE}"/>
              </a:ext>
            </a:extLst>
          </p:cNvPr>
          <p:cNvSpPr>
            <a:spLocks noGrp="1"/>
          </p:cNvSpPr>
          <p:nvPr>
            <p:ph type="body" sz="quarter" idx="23"/>
          </p:nvPr>
        </p:nvSpPr>
        <p:spPr>
          <a:xfrm>
            <a:off x="7724776" y="10453763"/>
            <a:ext cx="13813366" cy="5574736"/>
          </a:xfrm>
        </p:spPr>
        <p:txBody>
          <a:bodyPr/>
          <a:lstStyle/>
          <a:p>
            <a:pPr marL="0" marR="0" lvl="0" indent="0" algn="l" defTabSz="2675223"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As a result of the development process, Clutch Funds successfully incorporates essential features that include:</a:t>
            </a:r>
          </a:p>
          <a:p>
            <a:pPr marL="0" marR="0" lvl="0" indent="0" algn="l" defTabSz="2675223"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0" marR="0" lvl="0" indent="0" algn="l" defTabSz="2675223"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Seamless user registration and authentication, ensuring user data security.</a:t>
            </a:r>
          </a:p>
          <a:p>
            <a:pPr marL="0" marR="0" lvl="0" indent="0" algn="l" defTabSz="2675223"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 versatile expense logging system that allows users to categorize expenses and view their spending history.</a:t>
            </a:r>
          </a:p>
          <a:p>
            <a:pPr marL="0" marR="0" lvl="0" indent="0" algn="l" defTabSz="2675223"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 dynamic dashboard providing monthly spending summaries and insights into spending habits.</a:t>
            </a:r>
          </a:p>
          <a:p>
            <a:pPr marL="457200" marR="0" lvl="0" indent="-457200" algn="l" defTabSz="2675223"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Positive user feedback highlighting the app's ease of use, aesthetic design, and overall effectiveness in managing personal finances.</a:t>
            </a:r>
          </a:p>
          <a:p>
            <a:pPr marL="457200" marR="0" lvl="0" indent="-457200" algn="l" defTabSz="2675223"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2 app features: Alerts, Notifications, and Dark mode On/Off.</a:t>
            </a:r>
          </a:p>
          <a:p>
            <a:pPr marL="0" marR="0" lvl="0" indent="0" algn="l" defTabSz="2675223"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EF806257-4E45-D344-A7E5-B0F221EA30AC}"/>
              </a:ext>
            </a:extLst>
          </p:cNvPr>
          <p:cNvSpPr>
            <a:spLocks noGrp="1"/>
          </p:cNvSpPr>
          <p:nvPr>
            <p:ph type="body" sz="quarter" idx="24"/>
          </p:nvPr>
        </p:nvSpPr>
        <p:spPr>
          <a:xfrm>
            <a:off x="7720981" y="9794615"/>
            <a:ext cx="13813366" cy="450228"/>
          </a:xfrm>
        </p:spPr>
        <p:txBody>
          <a:bodyPr/>
          <a:lstStyle/>
          <a:p>
            <a:r>
              <a:rPr lang="en-US" dirty="0">
                <a:latin typeface="Calibri" panose="020F0502020204030204" pitchFamily="34" charset="0"/>
                <a:cs typeface="Calibri" panose="020F0502020204030204" pitchFamily="34" charset="0"/>
              </a:rPr>
              <a:t>RESULTS</a:t>
            </a: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p:txBody>
          <a:bodyPr/>
          <a:lstStyle/>
          <a:p>
            <a:r>
              <a:rPr lang="en-US" dirty="0">
                <a:latin typeface="Calibri" panose="020F0502020204030204" pitchFamily="34" charset="0"/>
                <a:cs typeface="Calibri" panose="020F0502020204030204" pitchFamily="34" charset="0"/>
              </a:rPr>
              <a:t>CONCLUSION</a:t>
            </a: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1973955" y="3262384"/>
            <a:ext cx="6698012" cy="5065110"/>
          </a:xfrm>
        </p:spPr>
        <p:txBody>
          <a:bodyPr/>
          <a:lstStyle/>
          <a:p>
            <a:r>
              <a:rPr lang="en-US" sz="2400" dirty="0">
                <a:latin typeface="Calibri" panose="020F0502020204030204" pitchFamily="34" charset="0"/>
                <a:cs typeface="Calibri" panose="020F0502020204030204" pitchFamily="34" charset="0"/>
              </a:rPr>
              <a:t>Clutch Funds stands to make a significant impact on the financial wellbeing of its users by providing a simple and effective tool for expense tracking and budgeting. The clear and user-friendly interface addresses common challenges associated with personal finance management, making it an appealing choice for young professionals and students. Future iterations of the app will focus on expanding its capabilities, including the integration of additional features to enhance user engagement and satisfaction. By promoting better financial practices, Clutch Funds aims to foster a more financially literate and responsible user base.</a:t>
            </a:r>
          </a:p>
        </p:txBody>
      </p:sp>
      <p:sp>
        <p:nvSpPr>
          <p:cNvPr id="14" name="Text Placeholder 13">
            <a:extLst>
              <a:ext uri="{FF2B5EF4-FFF2-40B4-BE49-F238E27FC236}">
                <a16:creationId xmlns:a16="http://schemas.microsoft.com/office/drawing/2014/main" id="{288D987E-FD59-7640-9071-C7FE1787C4D4}"/>
              </a:ext>
            </a:extLst>
          </p:cNvPr>
          <p:cNvSpPr>
            <a:spLocks noGrp="1"/>
          </p:cNvSpPr>
          <p:nvPr>
            <p:ph type="body" sz="quarter" idx="29"/>
          </p:nvPr>
        </p:nvSpPr>
        <p:spPr>
          <a:xfrm>
            <a:off x="21948475" y="8744088"/>
            <a:ext cx="6698012" cy="450228"/>
          </a:xfrm>
        </p:spPr>
        <p:txBody>
          <a:bodyPr/>
          <a:lstStyle/>
          <a:p>
            <a:r>
              <a:rPr lang="en-US" dirty="0">
                <a:latin typeface="Calibri" panose="020F0502020204030204" pitchFamily="34" charset="0"/>
                <a:cs typeface="Calibri" panose="020F0502020204030204" pitchFamily="34" charset="0"/>
              </a:rPr>
              <a:t>AKNOWLEDGMENTS OR CONTACT</a:t>
            </a:r>
          </a:p>
        </p:txBody>
      </p:sp>
      <p:sp>
        <p:nvSpPr>
          <p:cNvPr id="15" name="Text Placeholder 14">
            <a:extLst>
              <a:ext uri="{FF2B5EF4-FFF2-40B4-BE49-F238E27FC236}">
                <a16:creationId xmlns:a16="http://schemas.microsoft.com/office/drawing/2014/main" id="{1B828A8D-3196-E34B-8D82-A94729E11CEF}"/>
              </a:ext>
            </a:extLst>
          </p:cNvPr>
          <p:cNvSpPr>
            <a:spLocks noGrp="1"/>
          </p:cNvSpPr>
          <p:nvPr>
            <p:ph type="body" sz="quarter" idx="30"/>
          </p:nvPr>
        </p:nvSpPr>
        <p:spPr>
          <a:xfrm>
            <a:off x="21945121" y="9382728"/>
            <a:ext cx="6701366" cy="1371791"/>
          </a:xfrm>
        </p:spPr>
        <p:txBody>
          <a:bodyPr/>
          <a:lstStyle/>
          <a:p>
            <a:r>
              <a:rPr lang="en-US" sz="2400" dirty="0">
                <a:latin typeface="Calibri" panose="020F0502020204030204" pitchFamily="34" charset="0"/>
                <a:cs typeface="Calibri" panose="020F0502020204030204" pitchFamily="34" charset="0"/>
              </a:rPr>
              <a:t>We would like to thank Professor </a:t>
            </a:r>
            <a:r>
              <a:rPr lang="en-US" sz="2400" dirty="0" err="1">
                <a:latin typeface="Calibri" panose="020F0502020204030204" pitchFamily="34" charset="0"/>
                <a:cs typeface="Calibri" panose="020F0502020204030204" pitchFamily="34" charset="0"/>
              </a:rPr>
              <a:t>Coote</a:t>
            </a:r>
            <a:r>
              <a:rPr lang="en-US" sz="2400" dirty="0">
                <a:latin typeface="Calibri" panose="020F0502020204030204" pitchFamily="34" charset="0"/>
                <a:cs typeface="Calibri" panose="020F0502020204030204" pitchFamily="34" charset="0"/>
              </a:rPr>
              <a:t> for her invaluable guidance and support during the course of this project.</a:t>
            </a: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a:lstStyle/>
          <a:p>
            <a:r>
              <a:rPr lang="en-US" b="0" i="0" u="sng" dirty="0">
                <a:effectLst/>
                <a:latin typeface="Lato Extended"/>
                <a:hlinkClick r:id="rId3">
                  <a:extLst>
                    <a:ext uri="{A12FA001-AC4F-418D-AE19-62706E023703}">
                      <ahyp:hlinkClr xmlns:ahyp="http://schemas.microsoft.com/office/drawing/2018/hyperlinkcolor" val="tx"/>
                    </a:ext>
                  </a:extLst>
                </a:hlinkClick>
              </a:rPr>
              <a:t>Dandre Victor</a:t>
            </a:r>
            <a:r>
              <a:rPr lang="en-US" b="0" i="0" u="sng" dirty="0">
                <a:effectLst/>
                <a:latin typeface="Lato Extended"/>
              </a:rPr>
              <a:t>, Antonio Alsto</a:t>
            </a:r>
            <a:r>
              <a:rPr lang="en-US" u="sng" dirty="0">
                <a:latin typeface="Lato Extended"/>
              </a:rPr>
              <a:t>n, </a:t>
            </a:r>
            <a:r>
              <a:rPr lang="en-US" b="0" i="0" u="none" strike="noStrike" dirty="0" err="1">
                <a:effectLst/>
                <a:latin typeface="Lato Extended"/>
                <a:hlinkClick r:id="rId4">
                  <a:extLst>
                    <a:ext uri="{A12FA001-AC4F-418D-AE19-62706E023703}">
                      <ahyp:hlinkClr xmlns:ahyp="http://schemas.microsoft.com/office/drawing/2018/hyperlinkcolor" val="tx"/>
                    </a:ext>
                  </a:extLst>
                </a:hlinkClick>
              </a:rPr>
              <a:t>Janielle</a:t>
            </a:r>
            <a:r>
              <a:rPr lang="en-US" b="0" i="0" u="none" strike="noStrike" dirty="0">
                <a:effectLst/>
                <a:latin typeface="Lato Extended"/>
                <a:hlinkClick r:id="rId4">
                  <a:extLst>
                    <a:ext uri="{A12FA001-AC4F-418D-AE19-62706E023703}">
                      <ahyp:hlinkClr xmlns:ahyp="http://schemas.microsoft.com/office/drawing/2018/hyperlinkcolor" val="tx"/>
                    </a:ext>
                  </a:extLst>
                </a:hlinkClick>
              </a:rPr>
              <a:t> </a:t>
            </a:r>
            <a:r>
              <a:rPr lang="en-US" b="0" i="0" u="none" strike="noStrike" dirty="0" err="1">
                <a:effectLst/>
                <a:latin typeface="Lato Extended"/>
                <a:hlinkClick r:id="rId4">
                  <a:extLst>
                    <a:ext uri="{A12FA001-AC4F-418D-AE19-62706E023703}">
                      <ahyp:hlinkClr xmlns:ahyp="http://schemas.microsoft.com/office/drawing/2018/hyperlinkcolor" val="tx"/>
                    </a:ext>
                  </a:extLst>
                </a:hlinkClick>
              </a:rPr>
              <a:t>Olugbade</a:t>
            </a:r>
            <a:endParaRPr lang="en-US" dirty="0">
              <a:latin typeface="Calibri" panose="020F0502020204030204" pitchFamily="34" charset="0"/>
              <a:cs typeface="Calibri" panose="020F0502020204030204" pitchFamily="34" charset="0"/>
            </a:endParaRPr>
          </a:p>
        </p:txBody>
      </p:sp>
      <p:sp>
        <p:nvSpPr>
          <p:cNvPr id="17" name="Text Placeholder 16">
            <a:extLst>
              <a:ext uri="{FF2B5EF4-FFF2-40B4-BE49-F238E27FC236}">
                <a16:creationId xmlns:a16="http://schemas.microsoft.com/office/drawing/2014/main" id="{E09C5EF0-BADA-AD47-953C-48BC0458D964}"/>
              </a:ext>
            </a:extLst>
          </p:cNvPr>
          <p:cNvSpPr>
            <a:spLocks noGrp="1"/>
          </p:cNvSpPr>
          <p:nvPr>
            <p:ph type="body" sz="quarter" idx="184"/>
          </p:nvPr>
        </p:nvSpPr>
        <p:spPr>
          <a:xfrm>
            <a:off x="3906520" y="1811348"/>
            <a:ext cx="21447761" cy="676859"/>
          </a:xfrm>
        </p:spPr>
        <p:txBody>
          <a:bodyPr/>
          <a:lstStyle/>
          <a:p>
            <a:r>
              <a:rPr lang="en-US" dirty="0"/>
              <a:t>Florida A&amp;M University</a:t>
            </a:r>
            <a:endParaRPr lang="en-US" dirty="0">
              <a:latin typeface="Calibri" panose="020F0502020204030204" pitchFamily="34" charset="0"/>
              <a:cs typeface="Calibri" panose="020F0502020204030204" pitchFamily="34" charset="0"/>
            </a:endParaRP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a:lstStyle/>
          <a:p>
            <a:r>
              <a:rPr lang="en-US" dirty="0">
                <a:latin typeface="Calibri" panose="020F0502020204030204" pitchFamily="34" charset="0"/>
                <a:cs typeface="Calibri" panose="020F0502020204030204" pitchFamily="34" charset="0"/>
              </a:rPr>
              <a:t>CLUTCH FUNDS</a:t>
            </a: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6A32F745-2AC2-0DEA-6746-226CF85C98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40886" y="10754519"/>
            <a:ext cx="6705601" cy="5081932"/>
          </a:xfrm>
          <a:prstGeom prst="rect">
            <a:avLst/>
          </a:prstGeom>
        </p:spPr>
      </p:pic>
    </p:spTree>
    <p:extLst>
      <p:ext uri="{BB962C8B-B14F-4D97-AF65-F5344CB8AC3E}">
        <p14:creationId xmlns:p14="http://schemas.microsoft.com/office/powerpoint/2010/main" val="3565046513"/>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5823</TotalTime>
  <Words>574</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Lato Extended</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Antonio Alston</cp:lastModifiedBy>
  <cp:revision>49</cp:revision>
  <dcterms:created xsi:type="dcterms:W3CDTF">2012-02-06T18:46:22Z</dcterms:created>
  <dcterms:modified xsi:type="dcterms:W3CDTF">2024-12-13T15:53:40Z</dcterms:modified>
  <cp:category>Research poster templates</cp:category>
</cp:coreProperties>
</file>