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747775"/>
          </p15:clr>
        </p15:guide>
        <p15:guide id="2" pos="1678">
          <p15:clr>
            <a:srgbClr val="747775"/>
          </p15:clr>
        </p15:guide>
        <p15:guide id="3" pos="135">
          <p15:clr>
            <a:srgbClr val="747775"/>
          </p15:clr>
        </p15:guide>
        <p15:guide id="4" orient="horz" pos="183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1678"/>
        <p:guide pos="135"/>
        <p:guide pos="183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e3d9f475b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e3d9f475b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e3d9f475b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e3d9f475b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3d9f475b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3d9f475b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e3d9f475b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e3d9f475b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EED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749" y="1349499"/>
            <a:ext cx="2444498" cy="24444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8600" y="395200"/>
            <a:ext cx="270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</a:rPr>
              <a:t>Demographic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Age: 20-35 years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Gender: everyone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Education: Art degrees or correlated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33000" y="302800"/>
            <a:ext cx="2702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</a:rPr>
              <a:t>Behavior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Active museum’s visitors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Basic knowledge necessary to navigate through an app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Art enjoyers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8600" y="3794000"/>
            <a:ext cx="270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</a:rPr>
              <a:t>Geographic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Milan residents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Italian art students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Foreign tourists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33000" y="3609200"/>
            <a:ext cx="2702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</a:rPr>
              <a:t>Challenges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Curious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Open Minded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Exploration and Discovery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Creatives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2905400" cy="29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225875" y="205900"/>
            <a:ext cx="5580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800">
                <a:solidFill>
                  <a:schemeClr val="dk1"/>
                </a:solidFill>
              </a:rPr>
              <a:t>Personas 1</a:t>
            </a:r>
            <a:endParaRPr b="1" i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dk1"/>
                </a:solidFill>
              </a:rPr>
              <a:t>Demographic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Age</a:t>
            </a:r>
            <a:r>
              <a:rPr lang="it" sz="2200">
                <a:solidFill>
                  <a:schemeClr val="dk1"/>
                </a:solidFill>
              </a:rPr>
              <a:t>: 27 years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Gender</a:t>
            </a:r>
            <a:r>
              <a:rPr lang="it" sz="2200">
                <a:solidFill>
                  <a:schemeClr val="dk1"/>
                </a:solidFill>
              </a:rPr>
              <a:t>: female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Education</a:t>
            </a:r>
            <a:r>
              <a:rPr lang="it" sz="2200">
                <a:solidFill>
                  <a:schemeClr val="dk1"/>
                </a:solidFill>
              </a:rPr>
              <a:t>: Art degree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Occupation</a:t>
            </a:r>
            <a:r>
              <a:rPr lang="it" sz="2200">
                <a:solidFill>
                  <a:schemeClr val="dk1"/>
                </a:solidFill>
              </a:rPr>
              <a:t>: Photographer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809950" y="3199525"/>
            <a:ext cx="352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Behavior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Active museum’s visitors,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High knowledge of new technologies,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Art enjoyer,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01500" y="3199525"/>
            <a:ext cx="270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Geographic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Milan resident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34050" y="3199525"/>
            <a:ext cx="270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Challenges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Exploration and Discovery,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Creatives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600" y="289250"/>
            <a:ext cx="2680900" cy="26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225875" y="205900"/>
            <a:ext cx="5580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800">
                <a:solidFill>
                  <a:schemeClr val="dk1"/>
                </a:solidFill>
              </a:rPr>
              <a:t>Personas 2</a:t>
            </a:r>
            <a:endParaRPr b="1" i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dk1"/>
                </a:solidFill>
              </a:rPr>
              <a:t>Demographic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Age</a:t>
            </a:r>
            <a:r>
              <a:rPr lang="it" sz="2200">
                <a:solidFill>
                  <a:schemeClr val="dk1"/>
                </a:solidFill>
              </a:rPr>
              <a:t>: </a:t>
            </a:r>
            <a:r>
              <a:rPr lang="it" sz="2200">
                <a:solidFill>
                  <a:schemeClr val="dk1"/>
                </a:solidFill>
              </a:rPr>
              <a:t>25 </a:t>
            </a:r>
            <a:r>
              <a:rPr lang="it" sz="2200">
                <a:solidFill>
                  <a:schemeClr val="dk1"/>
                </a:solidFill>
              </a:rPr>
              <a:t>years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Gender</a:t>
            </a:r>
            <a:r>
              <a:rPr lang="it" sz="2200">
                <a:solidFill>
                  <a:schemeClr val="dk1"/>
                </a:solidFill>
              </a:rPr>
              <a:t>: female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Education</a:t>
            </a:r>
            <a:r>
              <a:rPr lang="it" sz="2200">
                <a:solidFill>
                  <a:schemeClr val="dk1"/>
                </a:solidFill>
              </a:rPr>
              <a:t>: Graphic Design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Occupation</a:t>
            </a:r>
            <a:r>
              <a:rPr lang="it" sz="2200">
                <a:solidFill>
                  <a:schemeClr val="dk1"/>
                </a:solidFill>
              </a:rPr>
              <a:t>: Student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741263" y="3230950"/>
            <a:ext cx="352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Behavior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Active museum’s visitors,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Really active on Socials,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Mobile Gamer,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Competitive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5838" y="3230950"/>
            <a:ext cx="270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Geographic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Rome (italian student)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265363" y="3230950"/>
            <a:ext cx="284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Challenges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Be the top 1 in everything she do,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Creatives,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be the first to complete something new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63" y="164200"/>
            <a:ext cx="2792675" cy="27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225875" y="205900"/>
            <a:ext cx="5580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800">
                <a:solidFill>
                  <a:schemeClr val="dk1"/>
                </a:solidFill>
              </a:rPr>
              <a:t>Personas 3</a:t>
            </a:r>
            <a:endParaRPr b="1" i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dk1"/>
                </a:solidFill>
              </a:rPr>
              <a:t>Demographic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Age</a:t>
            </a:r>
            <a:r>
              <a:rPr lang="it" sz="2200">
                <a:solidFill>
                  <a:schemeClr val="dk1"/>
                </a:solidFill>
              </a:rPr>
              <a:t>: 35 years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Gender</a:t>
            </a:r>
            <a:r>
              <a:rPr lang="it" sz="2200">
                <a:solidFill>
                  <a:schemeClr val="dk1"/>
                </a:solidFill>
              </a:rPr>
              <a:t>: male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Education</a:t>
            </a:r>
            <a:r>
              <a:rPr lang="it" sz="2200">
                <a:solidFill>
                  <a:schemeClr val="dk1"/>
                </a:solidFill>
              </a:rPr>
              <a:t>: Art degree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Occupation</a:t>
            </a:r>
            <a:r>
              <a:rPr lang="it" sz="2200">
                <a:solidFill>
                  <a:schemeClr val="dk1"/>
                </a:solidFill>
              </a:rPr>
              <a:t>: Art University Professor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792675" y="3235900"/>
            <a:ext cx="352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Behavior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Active museum’s visitors,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Good knowledge of new technologies,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Art enjoyer,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Use often his mobile phone,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flash mobile gamer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01500" y="3235900"/>
            <a:ext cx="270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Geographic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USA (foreign tourist)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381000" y="3235900"/>
            <a:ext cx="270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Challenges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Always keep his knowledge updated </a:t>
            </a:r>
            <a:r>
              <a:rPr lang="it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Creatives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