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4" r:id="rId7"/>
    <p:sldId id="265" r:id="rId8"/>
    <p:sldId id="263"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54" d="100"/>
          <a:sy n="154" d="100"/>
        </p:scale>
        <p:origin x="4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AA9-1757-B5E6-1486-B61B8A163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3A38C-B05C-C5FA-8FFB-9E53E5C4E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F689A6-DCFF-5BD1-7AF8-F15E8C9D6793}"/>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5" name="Footer Placeholder 4">
            <a:extLst>
              <a:ext uri="{FF2B5EF4-FFF2-40B4-BE49-F238E27FC236}">
                <a16:creationId xmlns:a16="http://schemas.microsoft.com/office/drawing/2014/main" id="{59D92561-BF58-1032-D544-D5CB50AD1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7E062-A5B5-1FAE-A41E-DC38065B482F}"/>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29969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080C-4A07-B1F3-1487-90BAB39F2C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BDC67-6FA1-753F-2DFF-B9157675E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11FC0-8BDF-7E28-2924-B9D78AA35143}"/>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5" name="Footer Placeholder 4">
            <a:extLst>
              <a:ext uri="{FF2B5EF4-FFF2-40B4-BE49-F238E27FC236}">
                <a16:creationId xmlns:a16="http://schemas.microsoft.com/office/drawing/2014/main" id="{E7E34473-C179-C49E-2CBD-AAE9E736B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828DB-AC79-CDAD-6658-1F6DB420C1FC}"/>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183551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0EF70-A524-F2B6-016C-9AD19C5A22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D13FF5-1A8D-8583-C605-767601DC84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507FD-DBA7-C253-C0EE-91285E536371}"/>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5" name="Footer Placeholder 4">
            <a:extLst>
              <a:ext uri="{FF2B5EF4-FFF2-40B4-BE49-F238E27FC236}">
                <a16:creationId xmlns:a16="http://schemas.microsoft.com/office/drawing/2014/main" id="{A2142163-AA59-10A1-487F-2FF3C81C3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8CE3E-22D3-28ED-5023-F2BCF0A3158C}"/>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381020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76C1-664E-27AB-1C2E-182ECB2D94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CE1B94-485F-7E9F-49C5-C94B94ABC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53D40-E895-2514-9A6E-3A26BDE687EA}"/>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5" name="Footer Placeholder 4">
            <a:extLst>
              <a:ext uri="{FF2B5EF4-FFF2-40B4-BE49-F238E27FC236}">
                <a16:creationId xmlns:a16="http://schemas.microsoft.com/office/drawing/2014/main" id="{5C6363BC-CDE8-746A-5E93-D4B8B9EFA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02CD8-B57E-E5F5-2F6C-E09C7CCE79E9}"/>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208710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C771-5B43-1BF6-69DB-39B5DD4B66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891A3F-36B2-B848-5A1A-9E24B52E6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FA7FB-BD7F-6130-C2B7-10C89516A30E}"/>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5" name="Footer Placeholder 4">
            <a:extLst>
              <a:ext uri="{FF2B5EF4-FFF2-40B4-BE49-F238E27FC236}">
                <a16:creationId xmlns:a16="http://schemas.microsoft.com/office/drawing/2014/main" id="{259C2034-A137-E037-AB4F-A8751F801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94D5F-5E6D-1E32-1456-AD0A2710AA31}"/>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8265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45CC-A056-9012-5DAC-4ED32AF0F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0A238-9DCA-6165-FABF-44AC237C6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6FAC3-EAA9-D4FD-7778-480B7D76E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5EA87-0CDD-5F79-6BBC-8C54E3841F33}"/>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6" name="Footer Placeholder 5">
            <a:extLst>
              <a:ext uri="{FF2B5EF4-FFF2-40B4-BE49-F238E27FC236}">
                <a16:creationId xmlns:a16="http://schemas.microsoft.com/office/drawing/2014/main" id="{BE99C16C-2668-2775-8ABE-61D85D352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0EC5E-F8CC-985E-3577-221A39EC5DBB}"/>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405529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6573-7CE0-99C9-3CC0-E1548DB62F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62558-5333-B9A9-B42A-CAAC2A6BA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7B91D-33F7-3ABB-7670-49071250B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2CECFE-F387-4280-7AB6-6B1C6706D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E2A866-B39A-FAB1-7746-F4693AE72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A3366A-AB2D-D619-7017-318E5FCC73A4}"/>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8" name="Footer Placeholder 7">
            <a:extLst>
              <a:ext uri="{FF2B5EF4-FFF2-40B4-BE49-F238E27FC236}">
                <a16:creationId xmlns:a16="http://schemas.microsoft.com/office/drawing/2014/main" id="{058C2748-5E51-275C-D49E-44EFB8D85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A638C-9EA4-2241-96BE-AAA3ACCFB692}"/>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344776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62D-EEAA-8547-17FA-C404D622D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7CDB8-D748-2D1A-064D-A633DFB07EF2}"/>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4" name="Footer Placeholder 3">
            <a:extLst>
              <a:ext uri="{FF2B5EF4-FFF2-40B4-BE49-F238E27FC236}">
                <a16:creationId xmlns:a16="http://schemas.microsoft.com/office/drawing/2014/main" id="{0F3BE39B-84F7-1F34-4491-4E067027E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F7CEB4-F2E9-EE0B-C39A-291ABC93F140}"/>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337515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7C3B4-6883-4517-0309-3D4466E80D9E}"/>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3" name="Footer Placeholder 2">
            <a:extLst>
              <a:ext uri="{FF2B5EF4-FFF2-40B4-BE49-F238E27FC236}">
                <a16:creationId xmlns:a16="http://schemas.microsoft.com/office/drawing/2014/main" id="{D15F0A4B-778B-7858-E131-5B1566122D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3C32D4-1BEC-70D4-EB67-FB9FA79F0623}"/>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7154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D7CF-0E0F-5C67-0F0D-4E2FC830E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DCEE6B-67C2-B6AD-63E2-9FC8FF39C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1B7EC7-08A3-507D-6EA0-ECF92233B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7402B-C7B7-036C-A114-10D44FAC0CF8}"/>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6" name="Footer Placeholder 5">
            <a:extLst>
              <a:ext uri="{FF2B5EF4-FFF2-40B4-BE49-F238E27FC236}">
                <a16:creationId xmlns:a16="http://schemas.microsoft.com/office/drawing/2014/main" id="{8FC9C91C-472B-4F9E-45E6-CE51B197F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907AE-0901-7215-71BB-3332D0100315}"/>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110238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4919-9166-1E71-8C6B-581A47818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347FC8-A414-FAE6-CCE9-382B2B54B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192F-8554-AC8C-1B32-F74AFF166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FD178-6398-68F1-94C4-C0E3FA68E07B}"/>
              </a:ext>
            </a:extLst>
          </p:cNvPr>
          <p:cNvSpPr>
            <a:spLocks noGrp="1"/>
          </p:cNvSpPr>
          <p:nvPr>
            <p:ph type="dt" sz="half" idx="10"/>
          </p:nvPr>
        </p:nvSpPr>
        <p:spPr/>
        <p:txBody>
          <a:bodyPr/>
          <a:lstStyle/>
          <a:p>
            <a:fld id="{50B2CC59-8B1B-4A70-AACD-CDEED6F93840}" type="datetimeFigureOut">
              <a:rPr lang="en-US" smtClean="0"/>
              <a:t>4/19/2023</a:t>
            </a:fld>
            <a:endParaRPr lang="en-US"/>
          </a:p>
        </p:txBody>
      </p:sp>
      <p:sp>
        <p:nvSpPr>
          <p:cNvPr id="6" name="Footer Placeholder 5">
            <a:extLst>
              <a:ext uri="{FF2B5EF4-FFF2-40B4-BE49-F238E27FC236}">
                <a16:creationId xmlns:a16="http://schemas.microsoft.com/office/drawing/2014/main" id="{8D3BF1BF-A8F1-7F20-E764-FEE39EA79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FA01F-257A-8099-B502-96E23EB194AC}"/>
              </a:ext>
            </a:extLst>
          </p:cNvPr>
          <p:cNvSpPr>
            <a:spLocks noGrp="1"/>
          </p:cNvSpPr>
          <p:nvPr>
            <p:ph type="sldNum" sz="quarter" idx="12"/>
          </p:nvPr>
        </p:nvSpPr>
        <p:spPr/>
        <p:txBody>
          <a:bodyPr/>
          <a:lstStyle/>
          <a:p>
            <a:fld id="{6B8EB798-D5E0-4051-B493-682F4E33127C}" type="slidenum">
              <a:rPr lang="en-US" smtClean="0"/>
              <a:t>‹#›</a:t>
            </a:fld>
            <a:endParaRPr lang="en-US"/>
          </a:p>
        </p:txBody>
      </p:sp>
    </p:spTree>
    <p:extLst>
      <p:ext uri="{BB962C8B-B14F-4D97-AF65-F5344CB8AC3E}">
        <p14:creationId xmlns:p14="http://schemas.microsoft.com/office/powerpoint/2010/main" val="106015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5E02D-9875-BA57-B1FB-52E3C553E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CDE742-3301-E4C8-15C0-AE326609C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86968-B6E3-9CFB-8B57-72B634F88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2CC59-8B1B-4A70-AACD-CDEED6F93840}" type="datetimeFigureOut">
              <a:rPr lang="en-US" smtClean="0"/>
              <a:t>4/19/2023</a:t>
            </a:fld>
            <a:endParaRPr lang="en-US"/>
          </a:p>
        </p:txBody>
      </p:sp>
      <p:sp>
        <p:nvSpPr>
          <p:cNvPr id="5" name="Footer Placeholder 4">
            <a:extLst>
              <a:ext uri="{FF2B5EF4-FFF2-40B4-BE49-F238E27FC236}">
                <a16:creationId xmlns:a16="http://schemas.microsoft.com/office/drawing/2014/main" id="{45464A82-C8E4-169D-90FB-DCB497684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F4CB67-80D4-E332-5FAB-E5109B5A8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EB798-D5E0-4051-B493-682F4E33127C}" type="slidenum">
              <a:rPr lang="en-US" smtClean="0"/>
              <a:t>‹#›</a:t>
            </a:fld>
            <a:endParaRPr lang="en-US"/>
          </a:p>
        </p:txBody>
      </p:sp>
    </p:spTree>
    <p:extLst>
      <p:ext uri="{BB962C8B-B14F-4D97-AF65-F5344CB8AC3E}">
        <p14:creationId xmlns:p14="http://schemas.microsoft.com/office/powerpoint/2010/main" val="3351083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rgs/Team-3-CMSC-447"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Team-3-CMSC-447-Spring-2023/CrimeDatabase.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FFA9-C3DC-ED9E-DC7F-45AF839AAC28}"/>
              </a:ext>
            </a:extLst>
          </p:cNvPr>
          <p:cNvSpPr>
            <a:spLocks noGrp="1"/>
          </p:cNvSpPr>
          <p:nvPr>
            <p:ph type="ctrTitle"/>
          </p:nvPr>
        </p:nvSpPr>
        <p:spPr/>
        <p:txBody>
          <a:bodyPr/>
          <a:lstStyle/>
          <a:p>
            <a:r>
              <a:rPr lang="en-US" dirty="0"/>
              <a:t>How to use branch from Jira</a:t>
            </a:r>
          </a:p>
        </p:txBody>
      </p:sp>
      <p:sp>
        <p:nvSpPr>
          <p:cNvPr id="3" name="Subtitle 2">
            <a:extLst>
              <a:ext uri="{FF2B5EF4-FFF2-40B4-BE49-F238E27FC236}">
                <a16:creationId xmlns:a16="http://schemas.microsoft.com/office/drawing/2014/main" id="{FB11A309-5BFC-DBB8-54E6-C6DB1B5BC11E}"/>
              </a:ext>
            </a:extLst>
          </p:cNvPr>
          <p:cNvSpPr>
            <a:spLocks noGrp="1"/>
          </p:cNvSpPr>
          <p:nvPr>
            <p:ph type="subTitle" idx="1"/>
          </p:nvPr>
        </p:nvSpPr>
        <p:spPr/>
        <p:txBody>
          <a:bodyPr/>
          <a:lstStyle/>
          <a:p>
            <a:r>
              <a:rPr lang="en-US" dirty="0"/>
              <a:t>The purpose of this </a:t>
            </a:r>
            <a:r>
              <a:rPr lang="en-US" dirty="0" err="1"/>
              <a:t>powerpoint</a:t>
            </a:r>
            <a:r>
              <a:rPr lang="en-US" dirty="0"/>
              <a:t> is to show you how to use a branch on </a:t>
            </a:r>
            <a:r>
              <a:rPr lang="en-US" dirty="0" err="1"/>
              <a:t>jira</a:t>
            </a:r>
            <a:r>
              <a:rPr lang="en-US" dirty="0"/>
              <a:t>. We will use the branch to update the README file and enter you name. The steps are just to show you the process, you can use the same method when working on your codes.</a:t>
            </a:r>
          </a:p>
        </p:txBody>
      </p:sp>
    </p:spTree>
    <p:extLst>
      <p:ext uri="{BB962C8B-B14F-4D97-AF65-F5344CB8AC3E}">
        <p14:creationId xmlns:p14="http://schemas.microsoft.com/office/powerpoint/2010/main" val="320885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D20D-DC37-D299-5BA0-1F1BD427D22C}"/>
              </a:ext>
            </a:extLst>
          </p:cNvPr>
          <p:cNvSpPr>
            <a:spLocks noGrp="1"/>
          </p:cNvSpPr>
          <p:nvPr>
            <p:ph type="title"/>
          </p:nvPr>
        </p:nvSpPr>
        <p:spPr/>
        <p:txBody>
          <a:bodyPr/>
          <a:lstStyle/>
          <a:p>
            <a:r>
              <a:rPr lang="en-US" dirty="0"/>
              <a:t>Commit and push</a:t>
            </a:r>
          </a:p>
        </p:txBody>
      </p:sp>
      <p:sp>
        <p:nvSpPr>
          <p:cNvPr id="3" name="Content Placeholder 2">
            <a:extLst>
              <a:ext uri="{FF2B5EF4-FFF2-40B4-BE49-F238E27FC236}">
                <a16:creationId xmlns:a16="http://schemas.microsoft.com/office/drawing/2014/main" id="{E6831B1F-C78C-C22A-95C2-4CD868BBAF0C}"/>
              </a:ext>
            </a:extLst>
          </p:cNvPr>
          <p:cNvSpPr>
            <a:spLocks noGrp="1"/>
          </p:cNvSpPr>
          <p:nvPr>
            <p:ph idx="1"/>
          </p:nvPr>
        </p:nvSpPr>
        <p:spPr>
          <a:xfrm>
            <a:off x="838200" y="1825625"/>
            <a:ext cx="5257800" cy="4351338"/>
          </a:xfrm>
        </p:spPr>
        <p:txBody>
          <a:bodyPr>
            <a:normAutofit/>
          </a:bodyPr>
          <a:lstStyle/>
          <a:p>
            <a:r>
              <a:rPr lang="en-US" sz="1600" dirty="0"/>
              <a:t>After adding the new changes, we want to commit it. </a:t>
            </a:r>
          </a:p>
          <a:p>
            <a:r>
              <a:rPr lang="en-US" sz="1600" dirty="0"/>
              <a:t>Type the command “git commit –m “enter a short text summarizing the changes made”. So for my example I will type “git commit –m “Adding my name in README”</a:t>
            </a:r>
          </a:p>
          <a:p>
            <a:r>
              <a:rPr lang="en-US" sz="1600" dirty="0"/>
              <a:t>Now you might run into the problem shown in the first screenshot. This is asking to enter the email and name. I choose to enter my email that I am using for </a:t>
            </a:r>
            <a:r>
              <a:rPr lang="en-US" sz="1600" dirty="0" err="1"/>
              <a:t>github</a:t>
            </a:r>
            <a:r>
              <a:rPr lang="en-US" sz="1600" dirty="0"/>
              <a:t>. The commands as shown in the screenshot. Type:</a:t>
            </a:r>
          </a:p>
          <a:p>
            <a:pPr lvl="1"/>
            <a:r>
              <a:rPr lang="en-US" sz="1200" dirty="0"/>
              <a:t>git config –global </a:t>
            </a:r>
            <a:r>
              <a:rPr lang="en-US" sz="1200" dirty="0" err="1"/>
              <a:t>user.email</a:t>
            </a:r>
            <a:r>
              <a:rPr lang="en-US" sz="1200" dirty="0"/>
              <a:t> “your email”</a:t>
            </a:r>
          </a:p>
          <a:p>
            <a:pPr lvl="1"/>
            <a:r>
              <a:rPr lang="en-US" sz="1200" dirty="0"/>
              <a:t>git config –global user.name “your name”</a:t>
            </a:r>
          </a:p>
          <a:p>
            <a:r>
              <a:rPr lang="en-US" sz="1600" dirty="0"/>
              <a:t>Now type in the commit command again</a:t>
            </a:r>
          </a:p>
          <a:p>
            <a:pPr lvl="1"/>
            <a:r>
              <a:rPr lang="en-US" sz="1200" dirty="0"/>
              <a:t>“git commit –m “Adding my name in README”</a:t>
            </a:r>
          </a:p>
          <a:p>
            <a:r>
              <a:rPr lang="en-US" sz="1600" dirty="0"/>
              <a:t>Now we want to push the commit to </a:t>
            </a:r>
            <a:r>
              <a:rPr lang="en-US" sz="1600" dirty="0" err="1"/>
              <a:t>jira</a:t>
            </a:r>
            <a:r>
              <a:rPr lang="en-US" sz="1600" dirty="0"/>
              <a:t> so </a:t>
            </a:r>
            <a:r>
              <a:rPr lang="en-US" sz="1600" dirty="0" err="1"/>
              <a:t>jira</a:t>
            </a:r>
            <a:r>
              <a:rPr lang="en-US" sz="1600" dirty="0"/>
              <a:t> can see it </a:t>
            </a:r>
          </a:p>
          <a:p>
            <a:pPr lvl="1"/>
            <a:r>
              <a:rPr lang="en-US" sz="1200" dirty="0"/>
              <a:t>git push</a:t>
            </a:r>
          </a:p>
        </p:txBody>
      </p:sp>
      <p:pic>
        <p:nvPicPr>
          <p:cNvPr id="5" name="Picture 4">
            <a:extLst>
              <a:ext uri="{FF2B5EF4-FFF2-40B4-BE49-F238E27FC236}">
                <a16:creationId xmlns:a16="http://schemas.microsoft.com/office/drawing/2014/main" id="{F3B41954-6FF1-DA9E-72A3-D5C9FD1A11FF}"/>
              </a:ext>
            </a:extLst>
          </p:cNvPr>
          <p:cNvPicPr>
            <a:picLocks noChangeAspect="1"/>
          </p:cNvPicPr>
          <p:nvPr/>
        </p:nvPicPr>
        <p:blipFill>
          <a:blip r:embed="rId2"/>
          <a:stretch>
            <a:fillRect/>
          </a:stretch>
        </p:blipFill>
        <p:spPr>
          <a:xfrm>
            <a:off x="7862597" y="142106"/>
            <a:ext cx="4136571" cy="2003876"/>
          </a:xfrm>
          <a:prstGeom prst="rect">
            <a:avLst/>
          </a:prstGeom>
        </p:spPr>
      </p:pic>
      <p:pic>
        <p:nvPicPr>
          <p:cNvPr id="7" name="Picture 6">
            <a:extLst>
              <a:ext uri="{FF2B5EF4-FFF2-40B4-BE49-F238E27FC236}">
                <a16:creationId xmlns:a16="http://schemas.microsoft.com/office/drawing/2014/main" id="{1FB365D1-4C2C-22F3-12EE-C8149A073D0F}"/>
              </a:ext>
            </a:extLst>
          </p:cNvPr>
          <p:cNvPicPr>
            <a:picLocks noChangeAspect="1"/>
          </p:cNvPicPr>
          <p:nvPr/>
        </p:nvPicPr>
        <p:blipFill>
          <a:blip r:embed="rId3"/>
          <a:stretch>
            <a:fillRect/>
          </a:stretch>
        </p:blipFill>
        <p:spPr>
          <a:xfrm>
            <a:off x="7862596" y="2369001"/>
            <a:ext cx="4136571" cy="1121903"/>
          </a:xfrm>
          <a:prstGeom prst="rect">
            <a:avLst/>
          </a:prstGeom>
        </p:spPr>
      </p:pic>
      <p:pic>
        <p:nvPicPr>
          <p:cNvPr id="11" name="Picture 10">
            <a:extLst>
              <a:ext uri="{FF2B5EF4-FFF2-40B4-BE49-F238E27FC236}">
                <a16:creationId xmlns:a16="http://schemas.microsoft.com/office/drawing/2014/main" id="{A80F77AA-93F8-AB6E-8750-6BD81232605B}"/>
              </a:ext>
            </a:extLst>
          </p:cNvPr>
          <p:cNvPicPr>
            <a:picLocks noChangeAspect="1"/>
          </p:cNvPicPr>
          <p:nvPr/>
        </p:nvPicPr>
        <p:blipFill>
          <a:blip r:embed="rId4"/>
          <a:stretch>
            <a:fillRect/>
          </a:stretch>
        </p:blipFill>
        <p:spPr>
          <a:xfrm>
            <a:off x="7862596" y="3713923"/>
            <a:ext cx="4136570" cy="2857097"/>
          </a:xfrm>
          <a:prstGeom prst="rect">
            <a:avLst/>
          </a:prstGeom>
        </p:spPr>
      </p:pic>
    </p:spTree>
    <p:extLst>
      <p:ext uri="{BB962C8B-B14F-4D97-AF65-F5344CB8AC3E}">
        <p14:creationId xmlns:p14="http://schemas.microsoft.com/office/powerpoint/2010/main" val="259057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E5B4-0288-0697-2495-48E566EC01AC}"/>
              </a:ext>
            </a:extLst>
          </p:cNvPr>
          <p:cNvSpPr>
            <a:spLocks noGrp="1"/>
          </p:cNvSpPr>
          <p:nvPr>
            <p:ph type="title"/>
          </p:nvPr>
        </p:nvSpPr>
        <p:spPr/>
        <p:txBody>
          <a:bodyPr/>
          <a:lstStyle/>
          <a:p>
            <a:r>
              <a:rPr lang="en-US" dirty="0"/>
              <a:t>Jira</a:t>
            </a:r>
          </a:p>
        </p:txBody>
      </p:sp>
      <p:sp>
        <p:nvSpPr>
          <p:cNvPr id="3" name="Content Placeholder 2">
            <a:extLst>
              <a:ext uri="{FF2B5EF4-FFF2-40B4-BE49-F238E27FC236}">
                <a16:creationId xmlns:a16="http://schemas.microsoft.com/office/drawing/2014/main" id="{79554931-AA88-A7AE-4A7B-2C2D89D7FEB5}"/>
              </a:ext>
            </a:extLst>
          </p:cNvPr>
          <p:cNvSpPr>
            <a:spLocks noGrp="1"/>
          </p:cNvSpPr>
          <p:nvPr>
            <p:ph idx="1"/>
          </p:nvPr>
        </p:nvSpPr>
        <p:spPr>
          <a:xfrm>
            <a:off x="838200" y="1825625"/>
            <a:ext cx="5257800" cy="4351338"/>
          </a:xfrm>
        </p:spPr>
        <p:txBody>
          <a:bodyPr>
            <a:normAutofit/>
          </a:bodyPr>
          <a:lstStyle/>
          <a:p>
            <a:r>
              <a:rPr lang="en-US" sz="1600" dirty="0"/>
              <a:t>Go back to the </a:t>
            </a:r>
            <a:r>
              <a:rPr lang="en-US" sz="1600" dirty="0" err="1"/>
              <a:t>jira</a:t>
            </a:r>
            <a:r>
              <a:rPr lang="en-US" sz="1600" dirty="0"/>
              <a:t> ticket and click on the branches. Select the branch and it should open up a new tab. </a:t>
            </a:r>
          </a:p>
          <a:p>
            <a:r>
              <a:rPr lang="en-US" sz="1600" dirty="0"/>
              <a:t>Click on compare and pull request, then create pull request and then merge pull request and confirm merge.</a:t>
            </a:r>
          </a:p>
          <a:p>
            <a:r>
              <a:rPr lang="en-US" sz="1600" dirty="0"/>
              <a:t>You are done. The changes you made on the branch is now in main repository. So now when you check the </a:t>
            </a:r>
            <a:r>
              <a:rPr lang="en-US" sz="1600" dirty="0" err="1"/>
              <a:t>github</a:t>
            </a:r>
            <a:r>
              <a:rPr lang="en-US" sz="1600" dirty="0"/>
              <a:t> repository of </a:t>
            </a:r>
            <a:r>
              <a:rPr lang="en-US" sz="1600" dirty="0" err="1"/>
              <a:t>CrimeDatabase</a:t>
            </a:r>
            <a:r>
              <a:rPr lang="en-US" sz="1600" dirty="0"/>
              <a:t>, you will see your new changes.</a:t>
            </a:r>
          </a:p>
          <a:p>
            <a:r>
              <a:rPr lang="en-US" sz="1600" dirty="0"/>
              <a:t>The purpose of branches is to allow simultaneous work to co-exist without disturbing one another.</a:t>
            </a:r>
          </a:p>
        </p:txBody>
      </p:sp>
      <p:pic>
        <p:nvPicPr>
          <p:cNvPr id="7" name="Picture 6">
            <a:extLst>
              <a:ext uri="{FF2B5EF4-FFF2-40B4-BE49-F238E27FC236}">
                <a16:creationId xmlns:a16="http://schemas.microsoft.com/office/drawing/2014/main" id="{B84E5043-8B26-B92C-2AB9-81E4D0240CC6}"/>
              </a:ext>
            </a:extLst>
          </p:cNvPr>
          <p:cNvPicPr>
            <a:picLocks noChangeAspect="1"/>
          </p:cNvPicPr>
          <p:nvPr/>
        </p:nvPicPr>
        <p:blipFill>
          <a:blip r:embed="rId2"/>
          <a:stretch>
            <a:fillRect/>
          </a:stretch>
        </p:blipFill>
        <p:spPr>
          <a:xfrm>
            <a:off x="7075290" y="3011109"/>
            <a:ext cx="4881643" cy="2772568"/>
          </a:xfrm>
          <a:prstGeom prst="rect">
            <a:avLst/>
          </a:prstGeom>
        </p:spPr>
      </p:pic>
      <p:pic>
        <p:nvPicPr>
          <p:cNvPr id="8" name="Picture 7">
            <a:extLst>
              <a:ext uri="{FF2B5EF4-FFF2-40B4-BE49-F238E27FC236}">
                <a16:creationId xmlns:a16="http://schemas.microsoft.com/office/drawing/2014/main" id="{D8D491AA-0BD1-8378-3A97-54F8BF46DB3E}"/>
              </a:ext>
            </a:extLst>
          </p:cNvPr>
          <p:cNvPicPr>
            <a:picLocks noChangeAspect="1"/>
          </p:cNvPicPr>
          <p:nvPr/>
        </p:nvPicPr>
        <p:blipFill rotWithShape="1">
          <a:blip r:embed="rId3"/>
          <a:srcRect l="18088" r="16066" b="28332"/>
          <a:stretch/>
        </p:blipFill>
        <p:spPr>
          <a:xfrm>
            <a:off x="7075290" y="187952"/>
            <a:ext cx="4881643" cy="2645984"/>
          </a:xfrm>
          <a:prstGeom prst="rect">
            <a:avLst/>
          </a:prstGeom>
        </p:spPr>
      </p:pic>
    </p:spTree>
    <p:extLst>
      <p:ext uri="{BB962C8B-B14F-4D97-AF65-F5344CB8AC3E}">
        <p14:creationId xmlns:p14="http://schemas.microsoft.com/office/powerpoint/2010/main" val="367184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2939-E6C5-E2C5-6423-9939C7766E6F}"/>
              </a:ext>
            </a:extLst>
          </p:cNvPr>
          <p:cNvSpPr>
            <a:spLocks noGrp="1"/>
          </p:cNvSpPr>
          <p:nvPr>
            <p:ph type="title"/>
          </p:nvPr>
        </p:nvSpPr>
        <p:spPr/>
        <p:txBody>
          <a:bodyPr/>
          <a:lstStyle/>
          <a:p>
            <a:r>
              <a:rPr lang="en-US" dirty="0"/>
              <a:t>Checkout and Pull</a:t>
            </a:r>
          </a:p>
        </p:txBody>
      </p:sp>
      <p:sp>
        <p:nvSpPr>
          <p:cNvPr id="3" name="Content Placeholder 2">
            <a:extLst>
              <a:ext uri="{FF2B5EF4-FFF2-40B4-BE49-F238E27FC236}">
                <a16:creationId xmlns:a16="http://schemas.microsoft.com/office/drawing/2014/main" id="{0834A8AF-0F07-A5A6-7D27-DF935364987C}"/>
              </a:ext>
            </a:extLst>
          </p:cNvPr>
          <p:cNvSpPr>
            <a:spLocks noGrp="1"/>
          </p:cNvSpPr>
          <p:nvPr>
            <p:ph idx="1"/>
          </p:nvPr>
        </p:nvSpPr>
        <p:spPr>
          <a:xfrm>
            <a:off x="838200" y="1825625"/>
            <a:ext cx="5257800" cy="4351338"/>
          </a:xfrm>
        </p:spPr>
        <p:txBody>
          <a:bodyPr/>
          <a:lstStyle/>
          <a:p>
            <a:r>
              <a:rPr lang="en-US" sz="1600" dirty="0"/>
              <a:t>In </a:t>
            </a:r>
            <a:r>
              <a:rPr lang="en-US" sz="1600" dirty="0" err="1"/>
              <a:t>gitbash</a:t>
            </a:r>
            <a:r>
              <a:rPr lang="en-US" sz="1600" dirty="0"/>
              <a:t>, checkout of the branch by typing the command “git checkout main”</a:t>
            </a:r>
          </a:p>
          <a:p>
            <a:pPr lvl="1"/>
            <a:r>
              <a:rPr lang="en-US" sz="1200" dirty="0"/>
              <a:t>The most important thing to know is that this will go back to the </a:t>
            </a:r>
            <a:r>
              <a:rPr lang="en-US" sz="1200" dirty="0" err="1"/>
              <a:t>CrimeDatabase</a:t>
            </a:r>
            <a:r>
              <a:rPr lang="en-US" sz="1200" dirty="0"/>
              <a:t> before you started the ticket. In order to update the Repository, you can simply delete the repository and clone again or you can go to the </a:t>
            </a:r>
            <a:r>
              <a:rPr lang="en-US" sz="1200" dirty="0" err="1"/>
              <a:t>CrimeDatabase</a:t>
            </a:r>
            <a:r>
              <a:rPr lang="en-US" sz="1200" dirty="0"/>
              <a:t> level in </a:t>
            </a:r>
            <a:r>
              <a:rPr lang="en-US" sz="1200" dirty="0" err="1"/>
              <a:t>gitbash</a:t>
            </a:r>
            <a:r>
              <a:rPr lang="en-US" sz="1200" dirty="0"/>
              <a:t> and type “git pull”. This will update the repository to the newest version </a:t>
            </a:r>
          </a:p>
          <a:p>
            <a:r>
              <a:rPr lang="en-US" sz="1600" dirty="0"/>
              <a:t>You can see from the screenshot, I went back to main and after typing git pull, it pulled the new merges from </a:t>
            </a:r>
            <a:r>
              <a:rPr lang="en-US" sz="1600" dirty="0" err="1"/>
              <a:t>github</a:t>
            </a:r>
            <a:r>
              <a:rPr lang="en-US" sz="1600" dirty="0"/>
              <a:t> and updates my local repository.</a:t>
            </a:r>
          </a:p>
          <a:p>
            <a:r>
              <a:rPr lang="en-US" sz="1600" dirty="0"/>
              <a:t>You are done. Any questions ask me.</a:t>
            </a:r>
          </a:p>
        </p:txBody>
      </p:sp>
      <p:pic>
        <p:nvPicPr>
          <p:cNvPr id="7" name="Picture 6">
            <a:extLst>
              <a:ext uri="{FF2B5EF4-FFF2-40B4-BE49-F238E27FC236}">
                <a16:creationId xmlns:a16="http://schemas.microsoft.com/office/drawing/2014/main" id="{18EAA3EB-8CD3-EA26-1F8F-199B185D897D}"/>
              </a:ext>
            </a:extLst>
          </p:cNvPr>
          <p:cNvPicPr>
            <a:picLocks noChangeAspect="1"/>
          </p:cNvPicPr>
          <p:nvPr/>
        </p:nvPicPr>
        <p:blipFill>
          <a:blip r:embed="rId2"/>
          <a:stretch>
            <a:fillRect/>
          </a:stretch>
        </p:blipFill>
        <p:spPr>
          <a:xfrm>
            <a:off x="7056083" y="733200"/>
            <a:ext cx="4383248" cy="3652707"/>
          </a:xfrm>
          <a:prstGeom prst="rect">
            <a:avLst/>
          </a:prstGeom>
        </p:spPr>
      </p:pic>
    </p:spTree>
    <p:extLst>
      <p:ext uri="{BB962C8B-B14F-4D97-AF65-F5344CB8AC3E}">
        <p14:creationId xmlns:p14="http://schemas.microsoft.com/office/powerpoint/2010/main" val="4656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2B17-6A9A-7963-D0EE-D43BEA314F28}"/>
              </a:ext>
            </a:extLst>
          </p:cNvPr>
          <p:cNvSpPr>
            <a:spLocks noGrp="1"/>
          </p:cNvSpPr>
          <p:nvPr>
            <p:ph type="title"/>
          </p:nvPr>
        </p:nvSpPr>
        <p:spPr/>
        <p:txBody>
          <a:bodyPr/>
          <a:lstStyle/>
          <a:p>
            <a:r>
              <a:rPr lang="en-US" dirty="0"/>
              <a:t>Install </a:t>
            </a:r>
            <a:r>
              <a:rPr lang="en-US" dirty="0" err="1"/>
              <a:t>Gitbash</a:t>
            </a:r>
            <a:r>
              <a:rPr lang="en-US" dirty="0"/>
              <a:t> </a:t>
            </a:r>
            <a:r>
              <a:rPr lang="en-US"/>
              <a:t>and Update Credential </a:t>
            </a:r>
            <a:r>
              <a:rPr lang="en-US" dirty="0"/>
              <a:t>Manager</a:t>
            </a:r>
          </a:p>
        </p:txBody>
      </p:sp>
      <p:pic>
        <p:nvPicPr>
          <p:cNvPr id="5" name="Content Placeholder 4" descr="A screenshot of a cell phone&#10;&#10;Description automatically generated with medium confidence">
            <a:extLst>
              <a:ext uri="{FF2B5EF4-FFF2-40B4-BE49-F238E27FC236}">
                <a16:creationId xmlns:a16="http://schemas.microsoft.com/office/drawing/2014/main" id="{97D62B66-66EA-D77E-AB80-019F7DEABC27}"/>
              </a:ext>
            </a:extLst>
          </p:cNvPr>
          <p:cNvPicPr>
            <a:picLocks noGrp="1" noChangeAspect="1"/>
          </p:cNvPicPr>
          <p:nvPr>
            <p:ph idx="1"/>
          </p:nvPr>
        </p:nvPicPr>
        <p:blipFill>
          <a:blip r:embed="rId2"/>
          <a:stretch>
            <a:fillRect/>
          </a:stretch>
        </p:blipFill>
        <p:spPr>
          <a:xfrm>
            <a:off x="7885221" y="1278229"/>
            <a:ext cx="3616314" cy="2733934"/>
          </a:xfrm>
          <a:prstGeom prst="rect">
            <a:avLst/>
          </a:prstGeom>
        </p:spPr>
      </p:pic>
      <p:sp>
        <p:nvSpPr>
          <p:cNvPr id="6" name="TextBox 5">
            <a:extLst>
              <a:ext uri="{FF2B5EF4-FFF2-40B4-BE49-F238E27FC236}">
                <a16:creationId xmlns:a16="http://schemas.microsoft.com/office/drawing/2014/main" id="{C03D6FA4-0085-649E-B828-A7DF88F1D196}"/>
              </a:ext>
            </a:extLst>
          </p:cNvPr>
          <p:cNvSpPr txBox="1"/>
          <p:nvPr/>
        </p:nvSpPr>
        <p:spPr>
          <a:xfrm>
            <a:off x="690465" y="1642188"/>
            <a:ext cx="533711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Download </a:t>
            </a:r>
            <a:r>
              <a:rPr lang="en-US" sz="1600" dirty="0" err="1"/>
              <a:t>gitbash</a:t>
            </a:r>
            <a:r>
              <a:rPr lang="en-US" sz="1600" dirty="0"/>
              <a:t>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https://gitforwindows.org/</a:t>
            </a:r>
            <a:endParaRPr lang="en-US" sz="2400" dirty="0"/>
          </a:p>
          <a:p>
            <a:pPr marL="285750" indent="-285750">
              <a:buFont typeface="Arial" panose="020B0604020202020204" pitchFamily="34" charset="0"/>
              <a:buChar char="•"/>
            </a:pPr>
            <a:r>
              <a:rPr lang="en-US" sz="1600" dirty="0"/>
              <a:t>In search bar open Credential manager and open it</a:t>
            </a:r>
          </a:p>
          <a:p>
            <a:pPr marL="285750" indent="-285750">
              <a:buFont typeface="Arial" panose="020B0604020202020204" pitchFamily="34" charset="0"/>
              <a:buChar char="•"/>
            </a:pPr>
            <a:r>
              <a:rPr lang="en-US" sz="1600" dirty="0"/>
              <a:t>In there select Windows Credentials and click “Add a generic credential</a:t>
            </a:r>
          </a:p>
          <a:p>
            <a:pPr marL="285750" indent="-285750">
              <a:buFont typeface="Arial" panose="020B0604020202020204" pitchFamily="34" charset="0"/>
              <a:buChar char="•"/>
            </a:pPr>
            <a:endParaRPr lang="en-US" sz="1600" dirty="0"/>
          </a:p>
        </p:txBody>
      </p:sp>
      <p:pic>
        <p:nvPicPr>
          <p:cNvPr id="7" name="Content Placeholder 3" descr="Graphical user interface, text, application, email&#10;&#10;Description automatically generated">
            <a:extLst>
              <a:ext uri="{FF2B5EF4-FFF2-40B4-BE49-F238E27FC236}">
                <a16:creationId xmlns:a16="http://schemas.microsoft.com/office/drawing/2014/main" id="{DB5968AE-FD3F-F0F7-A884-C7CF335F068D}"/>
              </a:ext>
            </a:extLst>
          </p:cNvPr>
          <p:cNvPicPr>
            <a:picLocks noChangeAspect="1"/>
          </p:cNvPicPr>
          <p:nvPr/>
        </p:nvPicPr>
        <p:blipFill>
          <a:blip r:embed="rId4"/>
          <a:stretch>
            <a:fillRect/>
          </a:stretch>
        </p:blipFill>
        <p:spPr>
          <a:xfrm>
            <a:off x="6092792" y="4167430"/>
            <a:ext cx="5408743" cy="2243591"/>
          </a:xfrm>
          <a:prstGeom prst="rect">
            <a:avLst/>
          </a:prstGeom>
        </p:spPr>
      </p:pic>
    </p:spTree>
    <p:extLst>
      <p:ext uri="{BB962C8B-B14F-4D97-AF65-F5344CB8AC3E}">
        <p14:creationId xmlns:p14="http://schemas.microsoft.com/office/powerpoint/2010/main" val="189851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588A-8145-2978-D239-3F858765F171}"/>
              </a:ext>
            </a:extLst>
          </p:cNvPr>
          <p:cNvSpPr>
            <a:spLocks noGrp="1"/>
          </p:cNvSpPr>
          <p:nvPr>
            <p:ph type="title"/>
          </p:nvPr>
        </p:nvSpPr>
        <p:spPr/>
        <p:txBody>
          <a:bodyPr/>
          <a:lstStyle/>
          <a:p>
            <a:r>
              <a:rPr lang="en-US" dirty="0"/>
              <a:t>Credential Manager</a:t>
            </a:r>
          </a:p>
        </p:txBody>
      </p:sp>
      <p:pic>
        <p:nvPicPr>
          <p:cNvPr id="4" name="Content Placeholder 3" descr="Graphical user interface, application&#10;&#10;Description automatically generated">
            <a:extLst>
              <a:ext uri="{FF2B5EF4-FFF2-40B4-BE49-F238E27FC236}">
                <a16:creationId xmlns:a16="http://schemas.microsoft.com/office/drawing/2014/main" id="{818C5339-CC99-250A-3474-7557442ECDAA}"/>
              </a:ext>
            </a:extLst>
          </p:cNvPr>
          <p:cNvPicPr>
            <a:picLocks noGrp="1" noChangeAspect="1"/>
          </p:cNvPicPr>
          <p:nvPr>
            <p:ph idx="1"/>
          </p:nvPr>
        </p:nvPicPr>
        <p:blipFill>
          <a:blip r:embed="rId2"/>
          <a:stretch>
            <a:fillRect/>
          </a:stretch>
        </p:blipFill>
        <p:spPr>
          <a:xfrm>
            <a:off x="7415536" y="1901241"/>
            <a:ext cx="4057470" cy="2802359"/>
          </a:xfrm>
          <a:prstGeom prst="rect">
            <a:avLst/>
          </a:prstGeom>
        </p:spPr>
      </p:pic>
      <p:sp>
        <p:nvSpPr>
          <p:cNvPr id="5" name="TextBox 4">
            <a:extLst>
              <a:ext uri="{FF2B5EF4-FFF2-40B4-BE49-F238E27FC236}">
                <a16:creationId xmlns:a16="http://schemas.microsoft.com/office/drawing/2014/main" id="{F11A81FD-551D-7402-0943-47FB5A487C01}"/>
              </a:ext>
            </a:extLst>
          </p:cNvPr>
          <p:cNvSpPr txBox="1"/>
          <p:nvPr/>
        </p:nvSpPr>
        <p:spPr>
          <a:xfrm>
            <a:off x="827314" y="2052735"/>
            <a:ext cx="5728996"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Enter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https://github.com/orgs/Team-3-CMSC-447</a:t>
            </a:r>
            <a:r>
              <a:rPr lang="en-US" sz="1600" dirty="0">
                <a:effectLst/>
                <a:latin typeface="Calibri" panose="020F0502020204030204" pitchFamily="34" charset="0"/>
                <a:ea typeface="Calibri" panose="020F0502020204030204" pitchFamily="34" charset="0"/>
                <a:cs typeface="Times New Roman" panose="02020603050405020304" pitchFamily="18" charset="0"/>
              </a:rPr>
              <a:t> as the address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Use </a:t>
            </a:r>
            <a:r>
              <a:rPr lang="en-US" sz="1600" dirty="0" err="1">
                <a:latin typeface="Calibri" panose="020F0502020204030204" pitchFamily="34" charset="0"/>
                <a:ea typeface="Calibri" panose="020F0502020204030204" pitchFamily="34" charset="0"/>
                <a:cs typeface="Times New Roman" panose="02020603050405020304" pitchFamily="18" charset="0"/>
              </a:rPr>
              <a:t>your</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600" dirty="0">
                <a:effectLst/>
                <a:latin typeface="Calibri" panose="020F0502020204030204" pitchFamily="34" charset="0"/>
                <a:ea typeface="Calibri" panose="020F0502020204030204" pitchFamily="34" charset="0"/>
                <a:cs typeface="Times New Roman" panose="02020603050405020304" pitchFamily="18" charset="0"/>
              </a:rPr>
              <a:t> login for username and password and click ok.</a:t>
            </a: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will now allow you to use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gitbash</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clone any repositories from your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600" dirty="0">
                <a:effectLst/>
                <a:latin typeface="Calibri" panose="020F0502020204030204" pitchFamily="34" charset="0"/>
                <a:ea typeface="Calibri" panose="020F0502020204030204" pitchFamily="34" charset="0"/>
                <a:cs typeface="Times New Roman" panose="02020603050405020304" pitchFamily="18" charset="0"/>
              </a:rPr>
              <a:t> to your computer</a:t>
            </a:r>
            <a:endParaRPr lang="en-US" sz="1600" dirty="0"/>
          </a:p>
        </p:txBody>
      </p:sp>
    </p:spTree>
    <p:extLst>
      <p:ext uri="{BB962C8B-B14F-4D97-AF65-F5344CB8AC3E}">
        <p14:creationId xmlns:p14="http://schemas.microsoft.com/office/powerpoint/2010/main" val="40301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06B7-03E3-32B3-8243-EB1FB5899342}"/>
              </a:ext>
            </a:extLst>
          </p:cNvPr>
          <p:cNvSpPr>
            <a:spLocks noGrp="1"/>
          </p:cNvSpPr>
          <p:nvPr>
            <p:ph type="title"/>
          </p:nvPr>
        </p:nvSpPr>
        <p:spPr/>
        <p:txBody>
          <a:bodyPr/>
          <a:lstStyle/>
          <a:p>
            <a:r>
              <a:rPr lang="en-US" dirty="0"/>
              <a:t>Open </a:t>
            </a:r>
            <a:r>
              <a:rPr lang="en-US" dirty="0" err="1"/>
              <a:t>gitbash</a:t>
            </a:r>
            <a:r>
              <a:rPr lang="en-US" dirty="0"/>
              <a:t> and “cd Desktop/”</a:t>
            </a:r>
          </a:p>
        </p:txBody>
      </p:sp>
      <p:pic>
        <p:nvPicPr>
          <p:cNvPr id="4" name="Content Placeholder 3" descr="Text&#10;&#10;Description automatically generated">
            <a:extLst>
              <a:ext uri="{FF2B5EF4-FFF2-40B4-BE49-F238E27FC236}">
                <a16:creationId xmlns:a16="http://schemas.microsoft.com/office/drawing/2014/main" id="{11696F1F-61B6-730A-E854-05CD6C8F0078}"/>
              </a:ext>
            </a:extLst>
          </p:cNvPr>
          <p:cNvPicPr>
            <a:picLocks noGrp="1" noChangeAspect="1"/>
          </p:cNvPicPr>
          <p:nvPr>
            <p:ph idx="1"/>
          </p:nvPr>
        </p:nvPicPr>
        <p:blipFill>
          <a:blip r:embed="rId2"/>
          <a:stretch>
            <a:fillRect/>
          </a:stretch>
        </p:blipFill>
        <p:spPr>
          <a:xfrm>
            <a:off x="8141775" y="1172647"/>
            <a:ext cx="3758871" cy="5586461"/>
          </a:xfrm>
          <a:prstGeom prst="rect">
            <a:avLst/>
          </a:prstGeom>
        </p:spPr>
      </p:pic>
      <p:sp>
        <p:nvSpPr>
          <p:cNvPr id="6" name="TextBox 5">
            <a:extLst>
              <a:ext uri="{FF2B5EF4-FFF2-40B4-BE49-F238E27FC236}">
                <a16:creationId xmlns:a16="http://schemas.microsoft.com/office/drawing/2014/main" id="{9DDECA83-52B9-C8A5-B959-8C3EAB2A89A1}"/>
              </a:ext>
            </a:extLst>
          </p:cNvPr>
          <p:cNvSpPr txBox="1"/>
          <p:nvPr/>
        </p:nvSpPr>
        <p:spPr>
          <a:xfrm>
            <a:off x="605118" y="1882588"/>
            <a:ext cx="6360458"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opening a new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gitbash,type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“ls”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See if you can see </a:t>
            </a:r>
            <a:r>
              <a:rPr lang="en-US" sz="1800" dirty="0">
                <a:effectLst/>
                <a:latin typeface="Calibri" panose="020F0502020204030204" pitchFamily="34" charset="0"/>
                <a:ea typeface="Calibri" panose="020F0502020204030204" pitchFamily="34" charset="0"/>
                <a:cs typeface="Times New Roman" panose="02020603050405020304" pitchFamily="18" charset="0"/>
              </a:rPr>
              <a:t>“Desktop/”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Type “cd Desktop/”</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If you want to use a special folder to clone the repository then cd into that folder but for this example, we will cd into Desktop</a:t>
            </a:r>
          </a:p>
        </p:txBody>
      </p:sp>
    </p:spTree>
    <p:extLst>
      <p:ext uri="{BB962C8B-B14F-4D97-AF65-F5344CB8AC3E}">
        <p14:creationId xmlns:p14="http://schemas.microsoft.com/office/powerpoint/2010/main" val="310655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7B49-8ADE-AD85-5FF6-526DFBD4BD04}"/>
              </a:ext>
            </a:extLst>
          </p:cNvPr>
          <p:cNvSpPr>
            <a:spLocks noGrp="1"/>
          </p:cNvSpPr>
          <p:nvPr>
            <p:ph type="title"/>
          </p:nvPr>
        </p:nvSpPr>
        <p:spPr/>
        <p:txBody>
          <a:bodyPr/>
          <a:lstStyle/>
          <a:p>
            <a:r>
              <a:rPr lang="en-US" dirty="0"/>
              <a:t>Git clone</a:t>
            </a:r>
          </a:p>
        </p:txBody>
      </p:sp>
      <p:sp>
        <p:nvSpPr>
          <p:cNvPr id="3" name="Content Placeholder 2">
            <a:extLst>
              <a:ext uri="{FF2B5EF4-FFF2-40B4-BE49-F238E27FC236}">
                <a16:creationId xmlns:a16="http://schemas.microsoft.com/office/drawing/2014/main" id="{0A8947C2-BC0B-2044-D8DA-9A26F71D07D6}"/>
              </a:ext>
            </a:extLst>
          </p:cNvPr>
          <p:cNvSpPr>
            <a:spLocks noGrp="1"/>
          </p:cNvSpPr>
          <p:nvPr>
            <p:ph idx="1"/>
          </p:nvPr>
        </p:nvSpPr>
        <p:spPr>
          <a:xfrm>
            <a:off x="838200" y="1825625"/>
            <a:ext cx="6208059" cy="4351338"/>
          </a:xfrm>
        </p:spPr>
        <p:txBody>
          <a:bodyPr>
            <a:normAutofit/>
          </a:bodyPr>
          <a:lstStyle/>
          <a:p>
            <a:r>
              <a:rPr lang="en-US" sz="2000" dirty="0"/>
              <a:t>Once you are in the level you want to be, type the command below</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“git clone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https://github.com/Team-3-CMSC-447-Spring-2023/</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CrimeDatabase.git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cs typeface="Times New Roman" panose="02020603050405020304" pitchFamily="18" charset="0"/>
              </a:rPr>
              <a:t>This command clones the repository “</a:t>
            </a:r>
            <a:r>
              <a:rPr lang="en-US" sz="2000" dirty="0" err="1">
                <a:latin typeface="Calibri" panose="020F0502020204030204" pitchFamily="34" charset="0"/>
                <a:cs typeface="Times New Roman" panose="02020603050405020304" pitchFamily="18" charset="0"/>
              </a:rPr>
              <a:t>CrimeDatabase</a:t>
            </a:r>
            <a:r>
              <a:rPr lang="en-US" sz="2000" dirty="0">
                <a:latin typeface="Calibri" panose="020F0502020204030204" pitchFamily="34" charset="0"/>
                <a:cs typeface="Times New Roman" panose="02020603050405020304" pitchFamily="18" charset="0"/>
              </a:rPr>
              <a:t>” from our </a:t>
            </a:r>
            <a:r>
              <a:rPr lang="en-US" sz="2000" dirty="0" err="1">
                <a:latin typeface="Calibri" panose="020F0502020204030204" pitchFamily="34" charset="0"/>
                <a:cs typeface="Times New Roman" panose="02020603050405020304" pitchFamily="18" charset="0"/>
              </a:rPr>
              <a:t>github</a:t>
            </a:r>
            <a:r>
              <a:rPr lang="en-US" sz="2000" dirty="0">
                <a:latin typeface="Calibri" panose="020F0502020204030204" pitchFamily="34" charset="0"/>
                <a:cs typeface="Times New Roman" panose="02020603050405020304" pitchFamily="18" charset="0"/>
              </a:rPr>
              <a:t> into your desktop or whatever folder you are in.</a:t>
            </a:r>
          </a:p>
          <a:p>
            <a:r>
              <a:rPr lang="en-US" sz="2000" dirty="0">
                <a:latin typeface="Calibri" panose="020F0502020204030204" pitchFamily="34" charset="0"/>
                <a:cs typeface="Times New Roman" panose="02020603050405020304" pitchFamily="18" charset="0"/>
              </a:rPr>
              <a:t>If you open Desktop in file explorer, you will see </a:t>
            </a:r>
            <a:r>
              <a:rPr lang="en-US" sz="2000" dirty="0" err="1">
                <a:latin typeface="Calibri" panose="020F0502020204030204" pitchFamily="34" charset="0"/>
                <a:cs typeface="Times New Roman" panose="02020603050405020304" pitchFamily="18" charset="0"/>
              </a:rPr>
              <a:t>CrimeDatabase</a:t>
            </a:r>
            <a:endParaRPr lang="en-US" sz="2000" dirty="0">
              <a:latin typeface="Calibri" panose="020F0502020204030204" pitchFamily="34"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41FB94ED-C8BB-E860-2E9F-2473BA447651}"/>
              </a:ext>
            </a:extLst>
          </p:cNvPr>
          <p:cNvPicPr>
            <a:picLocks noChangeAspect="1"/>
          </p:cNvPicPr>
          <p:nvPr/>
        </p:nvPicPr>
        <p:blipFill>
          <a:blip r:embed="rId3"/>
          <a:stretch>
            <a:fillRect/>
          </a:stretch>
        </p:blipFill>
        <p:spPr>
          <a:xfrm>
            <a:off x="7494774" y="1825625"/>
            <a:ext cx="4410075" cy="1410970"/>
          </a:xfrm>
          <a:prstGeom prst="rect">
            <a:avLst/>
          </a:prstGeom>
        </p:spPr>
      </p:pic>
    </p:spTree>
    <p:extLst>
      <p:ext uri="{BB962C8B-B14F-4D97-AF65-F5344CB8AC3E}">
        <p14:creationId xmlns:p14="http://schemas.microsoft.com/office/powerpoint/2010/main" val="205586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Teams&#10;&#10;Description automatically generated">
            <a:extLst>
              <a:ext uri="{FF2B5EF4-FFF2-40B4-BE49-F238E27FC236}">
                <a16:creationId xmlns:a16="http://schemas.microsoft.com/office/drawing/2014/main" id="{83D11B63-8D1E-6454-3F0F-9D57173867BF}"/>
              </a:ext>
            </a:extLst>
          </p:cNvPr>
          <p:cNvPicPr>
            <a:picLocks noChangeAspect="1"/>
          </p:cNvPicPr>
          <p:nvPr/>
        </p:nvPicPr>
        <p:blipFill rotWithShape="1">
          <a:blip r:embed="rId2"/>
          <a:srcRect l="21430" t="1180" r="7569" b="39797"/>
          <a:stretch/>
        </p:blipFill>
        <p:spPr bwMode="auto">
          <a:xfrm>
            <a:off x="5675330" y="274909"/>
            <a:ext cx="6409679" cy="2966496"/>
          </a:xfrm>
          <a:prstGeom prst="rect">
            <a:avLst/>
          </a:prstGeom>
          <a:ln>
            <a:solidFill>
              <a:schemeClr val="tx1"/>
            </a:solid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2E2875EF-D950-D174-437E-AA65FE2DD1B9}"/>
              </a:ext>
            </a:extLst>
          </p:cNvPr>
          <p:cNvSpPr>
            <a:spLocks noGrp="1"/>
          </p:cNvSpPr>
          <p:nvPr>
            <p:ph type="title"/>
          </p:nvPr>
        </p:nvSpPr>
        <p:spPr/>
        <p:txBody>
          <a:bodyPr/>
          <a:lstStyle/>
          <a:p>
            <a:r>
              <a:rPr lang="en-US" dirty="0"/>
              <a:t>Creating a Branch</a:t>
            </a:r>
          </a:p>
        </p:txBody>
      </p:sp>
      <p:sp>
        <p:nvSpPr>
          <p:cNvPr id="3" name="Content Placeholder 2">
            <a:extLst>
              <a:ext uri="{FF2B5EF4-FFF2-40B4-BE49-F238E27FC236}">
                <a16:creationId xmlns:a16="http://schemas.microsoft.com/office/drawing/2014/main" id="{392879D4-FB28-0235-8086-002FDB8ACB72}"/>
              </a:ext>
            </a:extLst>
          </p:cNvPr>
          <p:cNvSpPr>
            <a:spLocks noGrp="1"/>
          </p:cNvSpPr>
          <p:nvPr>
            <p:ph idx="1"/>
          </p:nvPr>
        </p:nvSpPr>
        <p:spPr>
          <a:xfrm>
            <a:off x="838201" y="1825625"/>
            <a:ext cx="4594412" cy="4351338"/>
          </a:xfrm>
        </p:spPr>
        <p:txBody>
          <a:bodyPr>
            <a:normAutofit/>
          </a:bodyPr>
          <a:lstStyle/>
          <a:p>
            <a:r>
              <a:rPr lang="en-US" sz="1600" dirty="0"/>
              <a:t>Go to the </a:t>
            </a:r>
            <a:r>
              <a:rPr lang="en-US" sz="1600" dirty="0" err="1"/>
              <a:t>jira</a:t>
            </a:r>
            <a:r>
              <a:rPr lang="en-US" sz="1600" dirty="0"/>
              <a:t> ticket and click create a branch</a:t>
            </a:r>
          </a:p>
          <a:p>
            <a:r>
              <a:rPr lang="en-US" sz="1600" dirty="0"/>
              <a:t>Pick </a:t>
            </a:r>
            <a:r>
              <a:rPr lang="en-US" sz="1600" dirty="0" err="1"/>
              <a:t>CrimeDatabase</a:t>
            </a:r>
            <a:r>
              <a:rPr lang="en-US" sz="1600" dirty="0"/>
              <a:t> as the repository. In this example we will chose </a:t>
            </a:r>
            <a:r>
              <a:rPr lang="en-US" sz="1600" dirty="0" err="1"/>
              <a:t>CrimeDatabase</a:t>
            </a:r>
            <a:r>
              <a:rPr lang="en-US" sz="1600" dirty="0"/>
              <a:t> but you can use any repository you want to make changes in. For example if we have a repo inside </a:t>
            </a:r>
            <a:r>
              <a:rPr lang="en-US" sz="1600" dirty="0" err="1"/>
              <a:t>CrimeDatabase</a:t>
            </a:r>
            <a:r>
              <a:rPr lang="en-US" sz="1600" dirty="0"/>
              <a:t> called “documents” and you want to make changes to that folder, then you choose documents as the repository</a:t>
            </a:r>
          </a:p>
          <a:p>
            <a:r>
              <a:rPr lang="en-US" sz="1600" dirty="0"/>
              <a:t>Make sure you select “main” for Branch from</a:t>
            </a:r>
          </a:p>
          <a:p>
            <a:r>
              <a:rPr lang="en-US" sz="1600" dirty="0"/>
              <a:t>Name the branch anything but best practice is to just name it the </a:t>
            </a:r>
            <a:r>
              <a:rPr lang="en-US" sz="1600" dirty="0" err="1"/>
              <a:t>jira</a:t>
            </a:r>
            <a:r>
              <a:rPr lang="en-US" sz="1600" dirty="0"/>
              <a:t> ticket. In the screenshot, I will erase the highlighted part and name it only CTS-25</a:t>
            </a:r>
          </a:p>
          <a:p>
            <a:pPr marL="0" indent="0">
              <a:buNone/>
            </a:pPr>
            <a:endParaRPr lang="en-US" sz="1600" dirty="0"/>
          </a:p>
        </p:txBody>
      </p:sp>
      <p:pic>
        <p:nvPicPr>
          <p:cNvPr id="5" name="Picture 4" descr="Graphical user interface, application&#10;&#10;Description automatically generated">
            <a:extLst>
              <a:ext uri="{FF2B5EF4-FFF2-40B4-BE49-F238E27FC236}">
                <a16:creationId xmlns:a16="http://schemas.microsoft.com/office/drawing/2014/main" id="{E927342B-D7F0-2A42-0CBB-A2FFF0C57276}"/>
              </a:ext>
            </a:extLst>
          </p:cNvPr>
          <p:cNvPicPr>
            <a:picLocks noChangeAspect="1"/>
          </p:cNvPicPr>
          <p:nvPr/>
        </p:nvPicPr>
        <p:blipFill rotWithShape="1">
          <a:blip r:embed="rId3"/>
          <a:srcRect l="15128" t="13443" r="26923" b="24982"/>
          <a:stretch/>
        </p:blipFill>
        <p:spPr bwMode="auto">
          <a:xfrm>
            <a:off x="8492152" y="3331621"/>
            <a:ext cx="3441700" cy="334137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978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46FC-B642-4698-DFAC-6A94B4C8C84F}"/>
              </a:ext>
            </a:extLst>
          </p:cNvPr>
          <p:cNvSpPr>
            <a:spLocks noGrp="1"/>
          </p:cNvSpPr>
          <p:nvPr>
            <p:ph type="title"/>
          </p:nvPr>
        </p:nvSpPr>
        <p:spPr/>
        <p:txBody>
          <a:bodyPr/>
          <a:lstStyle/>
          <a:p>
            <a:r>
              <a:rPr lang="en-US" dirty="0"/>
              <a:t>Branch on Jira Ticket</a:t>
            </a:r>
          </a:p>
        </p:txBody>
      </p:sp>
      <p:sp>
        <p:nvSpPr>
          <p:cNvPr id="3" name="Content Placeholder 2">
            <a:extLst>
              <a:ext uri="{FF2B5EF4-FFF2-40B4-BE49-F238E27FC236}">
                <a16:creationId xmlns:a16="http://schemas.microsoft.com/office/drawing/2014/main" id="{E3EDA0BE-1B35-1686-46D1-2E4CD6824577}"/>
              </a:ext>
            </a:extLst>
          </p:cNvPr>
          <p:cNvSpPr>
            <a:spLocks noGrp="1"/>
          </p:cNvSpPr>
          <p:nvPr>
            <p:ph idx="1"/>
          </p:nvPr>
        </p:nvSpPr>
        <p:spPr>
          <a:xfrm>
            <a:off x="838200" y="1825625"/>
            <a:ext cx="4150659" cy="4351338"/>
          </a:xfrm>
        </p:spPr>
        <p:txBody>
          <a:bodyPr>
            <a:normAutofit/>
          </a:bodyPr>
          <a:lstStyle/>
          <a:p>
            <a:r>
              <a:rPr lang="en-US" sz="1600" dirty="0"/>
              <a:t>On the right side you see 2 branches, this is because I made two branches by mistake. </a:t>
            </a:r>
          </a:p>
          <a:p>
            <a:r>
              <a:rPr lang="en-US" sz="1600" dirty="0"/>
              <a:t>If you click on it the branches will show up, if you want to check the changes you made you can click on the branch name</a:t>
            </a:r>
          </a:p>
        </p:txBody>
      </p:sp>
      <p:pic>
        <p:nvPicPr>
          <p:cNvPr id="5" name="Picture 4">
            <a:extLst>
              <a:ext uri="{FF2B5EF4-FFF2-40B4-BE49-F238E27FC236}">
                <a16:creationId xmlns:a16="http://schemas.microsoft.com/office/drawing/2014/main" id="{438E3931-ADC9-8E97-CAB1-07683F3584D1}"/>
              </a:ext>
            </a:extLst>
          </p:cNvPr>
          <p:cNvPicPr>
            <a:picLocks noChangeAspect="1"/>
          </p:cNvPicPr>
          <p:nvPr/>
        </p:nvPicPr>
        <p:blipFill rotWithShape="1">
          <a:blip r:embed="rId2"/>
          <a:srcRect l="18088" r="16066" b="28332"/>
          <a:stretch/>
        </p:blipFill>
        <p:spPr>
          <a:xfrm>
            <a:off x="5351930" y="1825624"/>
            <a:ext cx="6605004" cy="3580093"/>
          </a:xfrm>
          <a:prstGeom prst="rect">
            <a:avLst/>
          </a:prstGeom>
        </p:spPr>
      </p:pic>
    </p:spTree>
    <p:extLst>
      <p:ext uri="{BB962C8B-B14F-4D97-AF65-F5344CB8AC3E}">
        <p14:creationId xmlns:p14="http://schemas.microsoft.com/office/powerpoint/2010/main" val="188775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912B-6464-0322-2CC7-03D373D4147B}"/>
              </a:ext>
            </a:extLst>
          </p:cNvPr>
          <p:cNvSpPr>
            <a:spLocks noGrp="1"/>
          </p:cNvSpPr>
          <p:nvPr>
            <p:ph type="title"/>
          </p:nvPr>
        </p:nvSpPr>
        <p:spPr/>
        <p:txBody>
          <a:bodyPr/>
          <a:lstStyle/>
          <a:p>
            <a:r>
              <a:rPr lang="en-US" dirty="0"/>
              <a:t>Branch Checkout</a:t>
            </a:r>
          </a:p>
        </p:txBody>
      </p:sp>
      <p:sp>
        <p:nvSpPr>
          <p:cNvPr id="3" name="Content Placeholder 2">
            <a:extLst>
              <a:ext uri="{FF2B5EF4-FFF2-40B4-BE49-F238E27FC236}">
                <a16:creationId xmlns:a16="http://schemas.microsoft.com/office/drawing/2014/main" id="{403D09CF-8C36-551A-53F2-B2428FE3A1E0}"/>
              </a:ext>
            </a:extLst>
          </p:cNvPr>
          <p:cNvSpPr>
            <a:spLocks noGrp="1"/>
          </p:cNvSpPr>
          <p:nvPr>
            <p:ph idx="1"/>
          </p:nvPr>
        </p:nvSpPr>
        <p:spPr>
          <a:xfrm>
            <a:off x="817137" y="1372851"/>
            <a:ext cx="4911309" cy="5364125"/>
          </a:xfrm>
        </p:spPr>
        <p:txBody>
          <a:bodyPr>
            <a:normAutofit fontScale="92500" lnSpcReduction="10000"/>
          </a:bodyPr>
          <a:lstStyle/>
          <a:p>
            <a:r>
              <a:rPr lang="en-US" sz="2000" dirty="0"/>
              <a:t>Open </a:t>
            </a:r>
            <a:r>
              <a:rPr lang="en-US" sz="2000" dirty="0" err="1"/>
              <a:t>gitbash</a:t>
            </a:r>
            <a:r>
              <a:rPr lang="en-US" sz="2000" dirty="0"/>
              <a:t> and cd into the </a:t>
            </a:r>
            <a:r>
              <a:rPr lang="en-US" sz="2000" dirty="0" err="1"/>
              <a:t>CrimeDatabase</a:t>
            </a:r>
            <a:r>
              <a:rPr lang="en-US" sz="2000" dirty="0"/>
              <a:t>.</a:t>
            </a:r>
          </a:p>
          <a:p>
            <a:r>
              <a:rPr lang="en-US" sz="2000" dirty="0"/>
              <a:t>You will see that it says (main) in blue, we need to change that</a:t>
            </a:r>
          </a:p>
          <a:p>
            <a:r>
              <a:rPr lang="en-US" sz="2000" dirty="0"/>
              <a:t>Type “git fetch”. This will fetch the newest branch in </a:t>
            </a:r>
            <a:r>
              <a:rPr lang="en-US" sz="2000" dirty="0" err="1"/>
              <a:t>gitbash</a:t>
            </a:r>
            <a:r>
              <a:rPr lang="en-US" sz="2000" dirty="0"/>
              <a:t> if not already. Usually if you clone the repository after creating the branch, you won’t have to git fetch</a:t>
            </a:r>
          </a:p>
          <a:p>
            <a:r>
              <a:rPr lang="en-US" sz="2000" dirty="0"/>
              <a:t>After fetching the newest branch, if necessary, type “git checkout branch-name”.</a:t>
            </a:r>
          </a:p>
          <a:p>
            <a:r>
              <a:rPr lang="en-US" sz="2000" dirty="0"/>
              <a:t>The branch name is the one you gave when creating the branch so in my example I will type</a:t>
            </a:r>
          </a:p>
          <a:p>
            <a:pPr lvl="1"/>
            <a:r>
              <a:rPr lang="en-US" sz="1600" dirty="0"/>
              <a:t>Git checkout CTS-25</a:t>
            </a:r>
          </a:p>
          <a:p>
            <a:r>
              <a:rPr lang="en-US" sz="2000" dirty="0"/>
              <a:t>See how it says (CTS-25) in blue now. This is saying that now whatever changes you make in </a:t>
            </a:r>
            <a:r>
              <a:rPr lang="en-US" sz="2000" dirty="0" err="1"/>
              <a:t>CrimeDatabase</a:t>
            </a:r>
            <a:r>
              <a:rPr lang="en-US" sz="2000" dirty="0"/>
              <a:t> or whatever repository you make the branch, it will not change the main repository in </a:t>
            </a:r>
            <a:r>
              <a:rPr lang="en-US" sz="2000" dirty="0" err="1"/>
              <a:t>github</a:t>
            </a:r>
            <a:r>
              <a:rPr lang="en-US" sz="2000" dirty="0"/>
              <a:t> until it has been merged</a:t>
            </a:r>
          </a:p>
        </p:txBody>
      </p:sp>
      <p:pic>
        <p:nvPicPr>
          <p:cNvPr id="4" name="Picture 3" descr="Text&#10;&#10;Description automatically generated">
            <a:extLst>
              <a:ext uri="{FF2B5EF4-FFF2-40B4-BE49-F238E27FC236}">
                <a16:creationId xmlns:a16="http://schemas.microsoft.com/office/drawing/2014/main" id="{1ED2FA5E-80A1-207D-7E57-122902C8625B}"/>
              </a:ext>
            </a:extLst>
          </p:cNvPr>
          <p:cNvPicPr>
            <a:picLocks noChangeAspect="1"/>
          </p:cNvPicPr>
          <p:nvPr/>
        </p:nvPicPr>
        <p:blipFill rotWithShape="1">
          <a:blip r:embed="rId2"/>
          <a:srcRect b="49877"/>
          <a:stretch/>
        </p:blipFill>
        <p:spPr bwMode="auto">
          <a:xfrm>
            <a:off x="6096000" y="365125"/>
            <a:ext cx="5278862" cy="2015453"/>
          </a:xfrm>
          <a:prstGeom prst="rect">
            <a:avLst/>
          </a:prstGeom>
          <a:ln>
            <a:noFill/>
          </a:ln>
          <a:extLst>
            <a:ext uri="{53640926-AAD7-44D8-BBD7-CCE9431645EC}">
              <a14:shadowObscured xmlns:a14="http://schemas.microsoft.com/office/drawing/2010/main"/>
            </a:ext>
          </a:extLst>
        </p:spPr>
      </p:pic>
      <p:pic>
        <p:nvPicPr>
          <p:cNvPr id="5" name="Picture 4" descr="Text&#10;&#10;Description automatically generated">
            <a:extLst>
              <a:ext uri="{FF2B5EF4-FFF2-40B4-BE49-F238E27FC236}">
                <a16:creationId xmlns:a16="http://schemas.microsoft.com/office/drawing/2014/main" id="{A4064AF5-2325-8A2F-6DE9-ADDC39C0F811}"/>
              </a:ext>
            </a:extLst>
          </p:cNvPr>
          <p:cNvPicPr>
            <a:picLocks noChangeAspect="1"/>
          </p:cNvPicPr>
          <p:nvPr/>
        </p:nvPicPr>
        <p:blipFill>
          <a:blip r:embed="rId3"/>
          <a:stretch>
            <a:fillRect/>
          </a:stretch>
        </p:blipFill>
        <p:spPr>
          <a:xfrm>
            <a:off x="6096000" y="2556815"/>
            <a:ext cx="5257800" cy="3981399"/>
          </a:xfrm>
          <a:prstGeom prst="rect">
            <a:avLst/>
          </a:prstGeom>
        </p:spPr>
      </p:pic>
    </p:spTree>
    <p:extLst>
      <p:ext uri="{BB962C8B-B14F-4D97-AF65-F5344CB8AC3E}">
        <p14:creationId xmlns:p14="http://schemas.microsoft.com/office/powerpoint/2010/main" val="413438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0A4E-DC05-DE60-9423-CCBE11A54805}"/>
              </a:ext>
            </a:extLst>
          </p:cNvPr>
          <p:cNvSpPr>
            <a:spLocks noGrp="1"/>
          </p:cNvSpPr>
          <p:nvPr>
            <p:ph type="title"/>
          </p:nvPr>
        </p:nvSpPr>
        <p:spPr>
          <a:xfrm>
            <a:off x="242047" y="0"/>
            <a:ext cx="10515600" cy="1325563"/>
          </a:xfrm>
        </p:spPr>
        <p:txBody>
          <a:bodyPr/>
          <a:lstStyle/>
          <a:p>
            <a:r>
              <a:rPr lang="en-US" dirty="0"/>
              <a:t>Open the </a:t>
            </a:r>
            <a:r>
              <a:rPr lang="en-US" dirty="0" err="1"/>
              <a:t>CrimeDatabase</a:t>
            </a:r>
            <a:endParaRPr lang="en-US" dirty="0"/>
          </a:p>
        </p:txBody>
      </p:sp>
      <p:sp>
        <p:nvSpPr>
          <p:cNvPr id="3" name="Content Placeholder 2">
            <a:extLst>
              <a:ext uri="{FF2B5EF4-FFF2-40B4-BE49-F238E27FC236}">
                <a16:creationId xmlns:a16="http://schemas.microsoft.com/office/drawing/2014/main" id="{93148C40-28B8-C6D0-95E9-6EE488209965}"/>
              </a:ext>
            </a:extLst>
          </p:cNvPr>
          <p:cNvSpPr>
            <a:spLocks noGrp="1"/>
          </p:cNvSpPr>
          <p:nvPr>
            <p:ph idx="1"/>
          </p:nvPr>
        </p:nvSpPr>
        <p:spPr>
          <a:xfrm>
            <a:off x="242047" y="1159102"/>
            <a:ext cx="6108307" cy="5443404"/>
          </a:xfrm>
        </p:spPr>
        <p:txBody>
          <a:bodyPr>
            <a:normAutofit/>
          </a:bodyPr>
          <a:lstStyle/>
          <a:p>
            <a:r>
              <a:rPr lang="en-US" sz="1800" dirty="0"/>
              <a:t>In file explorer, find where you cloned </a:t>
            </a:r>
            <a:r>
              <a:rPr lang="en-US" sz="1800" dirty="0" err="1"/>
              <a:t>CrimeDatabse</a:t>
            </a:r>
            <a:endParaRPr lang="en-US" sz="1800" dirty="0"/>
          </a:p>
          <a:p>
            <a:r>
              <a:rPr lang="en-US" sz="1800" dirty="0"/>
              <a:t>Open it and open readme</a:t>
            </a:r>
          </a:p>
          <a:p>
            <a:r>
              <a:rPr lang="en-US" sz="1800" dirty="0"/>
              <a:t>In readme, type your name and hit save.</a:t>
            </a:r>
          </a:p>
          <a:p>
            <a:r>
              <a:rPr lang="en-US" sz="1800" dirty="0"/>
              <a:t>In git bash type “git status”</a:t>
            </a:r>
          </a:p>
          <a:p>
            <a:r>
              <a:rPr lang="en-US" sz="1800" dirty="0"/>
              <a:t>This command tells you any changes you have made</a:t>
            </a:r>
          </a:p>
          <a:p>
            <a:r>
              <a:rPr lang="en-US" sz="1800" dirty="0"/>
              <a:t>See how it says in red that README.md has been modified</a:t>
            </a:r>
          </a:p>
          <a:p>
            <a:pPr lvl="1"/>
            <a:r>
              <a:rPr lang="en-US" sz="1400" dirty="0"/>
              <a:t>If you accidentally made that change and don’t want </a:t>
            </a:r>
            <a:r>
              <a:rPr lang="en-US" sz="1400" dirty="0" err="1"/>
              <a:t>gitbash</a:t>
            </a:r>
            <a:r>
              <a:rPr lang="en-US" sz="1400" dirty="0"/>
              <a:t> to track that and </a:t>
            </a:r>
            <a:r>
              <a:rPr lang="en-US" sz="1400" dirty="0" err="1"/>
              <a:t>resotre</a:t>
            </a:r>
            <a:r>
              <a:rPr lang="en-US" sz="1400" dirty="0"/>
              <a:t> to the original type “git restore file-name” file-name will be the name of the file you want to restore. So “git restore README.md”</a:t>
            </a:r>
          </a:p>
          <a:p>
            <a:pPr lvl="1"/>
            <a:r>
              <a:rPr lang="en-US" sz="1400" dirty="0"/>
              <a:t>If you want to make the changes you made be committed so </a:t>
            </a:r>
            <a:r>
              <a:rPr lang="en-US" sz="1400" dirty="0" err="1"/>
              <a:t>jira</a:t>
            </a:r>
            <a:r>
              <a:rPr lang="en-US" sz="1400" dirty="0"/>
              <a:t> can see it, you will need to add it and then commit.</a:t>
            </a:r>
          </a:p>
          <a:p>
            <a:r>
              <a:rPr lang="en-US" sz="1800" dirty="0"/>
              <a:t>“git add file-name” file-name = README.md so type “git add README.md”</a:t>
            </a:r>
          </a:p>
          <a:p>
            <a:endParaRPr lang="en-US" sz="1800" dirty="0"/>
          </a:p>
        </p:txBody>
      </p:sp>
      <p:pic>
        <p:nvPicPr>
          <p:cNvPr id="5" name="Picture 4">
            <a:extLst>
              <a:ext uri="{FF2B5EF4-FFF2-40B4-BE49-F238E27FC236}">
                <a16:creationId xmlns:a16="http://schemas.microsoft.com/office/drawing/2014/main" id="{0EE62680-8261-9C56-8174-2930144B268C}"/>
              </a:ext>
            </a:extLst>
          </p:cNvPr>
          <p:cNvPicPr>
            <a:picLocks noChangeAspect="1"/>
          </p:cNvPicPr>
          <p:nvPr/>
        </p:nvPicPr>
        <p:blipFill>
          <a:blip r:embed="rId2"/>
          <a:stretch>
            <a:fillRect/>
          </a:stretch>
        </p:blipFill>
        <p:spPr>
          <a:xfrm>
            <a:off x="6350356" y="869040"/>
            <a:ext cx="5841644" cy="2318204"/>
          </a:xfrm>
          <a:prstGeom prst="rect">
            <a:avLst/>
          </a:prstGeom>
          <a:ln>
            <a:solidFill>
              <a:schemeClr val="tx1"/>
            </a:solidFill>
          </a:ln>
        </p:spPr>
      </p:pic>
      <p:pic>
        <p:nvPicPr>
          <p:cNvPr id="7" name="Picture 6">
            <a:extLst>
              <a:ext uri="{FF2B5EF4-FFF2-40B4-BE49-F238E27FC236}">
                <a16:creationId xmlns:a16="http://schemas.microsoft.com/office/drawing/2014/main" id="{7E4D740E-7713-6028-1CBA-2BA955CD4823}"/>
              </a:ext>
            </a:extLst>
          </p:cNvPr>
          <p:cNvPicPr>
            <a:picLocks noChangeAspect="1"/>
          </p:cNvPicPr>
          <p:nvPr/>
        </p:nvPicPr>
        <p:blipFill>
          <a:blip r:embed="rId3"/>
          <a:stretch>
            <a:fillRect/>
          </a:stretch>
        </p:blipFill>
        <p:spPr>
          <a:xfrm>
            <a:off x="6350356" y="3594531"/>
            <a:ext cx="5841644" cy="2600688"/>
          </a:xfrm>
          <a:prstGeom prst="rect">
            <a:avLst/>
          </a:prstGeom>
          <a:ln>
            <a:solidFill>
              <a:schemeClr val="tx1"/>
            </a:solidFill>
          </a:ln>
        </p:spPr>
      </p:pic>
    </p:spTree>
    <p:extLst>
      <p:ext uri="{BB962C8B-B14F-4D97-AF65-F5344CB8AC3E}">
        <p14:creationId xmlns:p14="http://schemas.microsoft.com/office/powerpoint/2010/main" val="678717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1083</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How to use branch from Jira</vt:lpstr>
      <vt:lpstr>Install Gitbash and Update Credential Manager</vt:lpstr>
      <vt:lpstr>Credential Manager</vt:lpstr>
      <vt:lpstr>Open gitbash and “cd Desktop/”</vt:lpstr>
      <vt:lpstr>Git clone</vt:lpstr>
      <vt:lpstr>Creating a Branch</vt:lpstr>
      <vt:lpstr>Branch on Jira Ticket</vt:lpstr>
      <vt:lpstr>Branch Checkout</vt:lpstr>
      <vt:lpstr>Open the CrimeDatabase</vt:lpstr>
      <vt:lpstr>Commit and push</vt:lpstr>
      <vt:lpstr>Jira</vt:lpstr>
      <vt:lpstr>Checkout and Pull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branch from Jira</dc:title>
  <dc:creator>Hasan Ali</dc:creator>
  <cp:lastModifiedBy>Hasan Ali</cp:lastModifiedBy>
  <cp:revision>12</cp:revision>
  <dcterms:created xsi:type="dcterms:W3CDTF">2023-04-19T20:24:53Z</dcterms:created>
  <dcterms:modified xsi:type="dcterms:W3CDTF">2023-04-20T01:56:52Z</dcterms:modified>
</cp:coreProperties>
</file>