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jelII+Qp4MJa3dtww8zsi3WkZB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4D94C51-F4E3-4136-8078-7ED79BBD7D1F}">
  <a:tblStyle styleId="{D4D94C51-F4E3-4136-8078-7ED79BBD7D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182038"/>
            <a:ext cx="8229600" cy="9911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Donation Place</a:t>
            </a:r>
            <a:br>
              <a:rPr lang="en-US" sz="2400"/>
            </a:br>
            <a:r>
              <a:rPr lang="en-US" sz="2400"/>
              <a:t>Context Diagram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 rot="-2417875">
            <a:off x="1246420" y="4665762"/>
            <a:ext cx="24226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user account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84225" y="6233200"/>
            <a:ext cx="2179500" cy="607800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Administration Portal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"/>
          <p:cNvGrpSpPr/>
          <p:nvPr/>
        </p:nvGrpSpPr>
        <p:grpSpPr>
          <a:xfrm>
            <a:off x="650797" y="619414"/>
            <a:ext cx="414549" cy="537369"/>
            <a:chOff x="935472" y="1852219"/>
            <a:chExt cx="414549" cy="537369"/>
          </a:xfrm>
        </p:grpSpPr>
        <p:sp>
          <p:nvSpPr>
            <p:cNvPr id="93" name="Google Shape;93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Google Shape;94;p1"/>
            <p:cNvCxnSpPr>
              <a:stCxn id="93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95" name="Google Shape;95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96" name="Google Shape;96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97" name="Google Shape;97;p1"/>
            <p:cNvCxnSpPr>
              <a:stCxn id="93" idx="4"/>
              <a:endCxn id="93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98" name="Google Shape;98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99" name="Google Shape;99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100" name="Google Shape;100;p1"/>
          <p:cNvSpPr txBox="1"/>
          <p:nvPr/>
        </p:nvSpPr>
        <p:spPr>
          <a:xfrm>
            <a:off x="220950" y="1340919"/>
            <a:ext cx="1744500" cy="607800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Individual Donor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1115952" y="5581079"/>
            <a:ext cx="414549" cy="537369"/>
            <a:chOff x="935472" y="1852219"/>
            <a:chExt cx="414549" cy="537369"/>
          </a:xfrm>
        </p:grpSpPr>
        <p:sp>
          <p:nvSpPr>
            <p:cNvPr id="102" name="Google Shape;102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"/>
            <p:cNvCxnSpPr>
              <a:stCxn id="102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4" name="Google Shape;104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5" name="Google Shape;105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6" name="Google Shape;106;p1"/>
            <p:cNvCxnSpPr>
              <a:stCxn id="102" idx="4"/>
              <a:endCxn id="102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109" name="Google Shape;109;p1"/>
          <p:cNvGrpSpPr/>
          <p:nvPr/>
        </p:nvGrpSpPr>
        <p:grpSpPr>
          <a:xfrm>
            <a:off x="7795359" y="624992"/>
            <a:ext cx="414549" cy="537369"/>
            <a:chOff x="935472" y="1852219"/>
            <a:chExt cx="414549" cy="537369"/>
          </a:xfrm>
        </p:grpSpPr>
        <p:sp>
          <p:nvSpPr>
            <p:cNvPr id="110" name="Google Shape;110;p1"/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rgbClr val="8CB3E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"/>
            <p:cNvCxnSpPr>
              <a:stCxn id="110" idx="4"/>
            </p:cNvCxnSpPr>
            <p:nvPr/>
          </p:nvCxnSpPr>
          <p:spPr>
            <a:xfrm flipH="1">
              <a:off x="1124400" y="2040538"/>
              <a:ext cx="1500" cy="260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12" name="Google Shape;112;p1"/>
            <p:cNvCxnSpPr/>
            <p:nvPr/>
          </p:nvCxnSpPr>
          <p:spPr>
            <a:xfrm flipH="1">
              <a:off x="952051" y="2089260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13" name="Google Shape;113;p1"/>
            <p:cNvCxnSpPr/>
            <p:nvPr/>
          </p:nvCxnSpPr>
          <p:spPr>
            <a:xfrm flipH="1">
              <a:off x="935472" y="2299195"/>
              <a:ext cx="173850" cy="903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14" name="Google Shape;114;p1"/>
            <p:cNvCxnSpPr>
              <a:stCxn id="110" idx="4"/>
              <a:endCxn id="110" idx="4"/>
            </p:cNvCxnSpPr>
            <p:nvPr/>
          </p:nvCxnSpPr>
          <p:spPr>
            <a:xfrm>
              <a:off x="1125900" y="2040538"/>
              <a:ext cx="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1125900" y="2072382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1143745" y="2288357"/>
              <a:ext cx="206276" cy="985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117" name="Google Shape;117;p1"/>
          <p:cNvSpPr txBox="1"/>
          <p:nvPr/>
        </p:nvSpPr>
        <p:spPr>
          <a:xfrm>
            <a:off x="7018651" y="1270433"/>
            <a:ext cx="1124026" cy="369332"/>
          </a:xfrm>
          <a:prstGeom prst="rect">
            <a:avLst/>
          </a:prstGeom>
          <a:solidFill>
            <a:srgbClr val="538CD5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 Desk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"/>
          <p:cNvCxnSpPr/>
          <p:nvPr/>
        </p:nvCxnSpPr>
        <p:spPr>
          <a:xfrm>
            <a:off x="1593716" y="1983505"/>
            <a:ext cx="1740153" cy="112764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19" name="Google Shape;119;p1"/>
          <p:cNvCxnSpPr/>
          <p:nvPr/>
        </p:nvCxnSpPr>
        <p:spPr>
          <a:xfrm rot="10800000">
            <a:off x="1109315" y="2020592"/>
            <a:ext cx="1917321" cy="12092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20" name="Google Shape;120;p1"/>
          <p:cNvCxnSpPr/>
          <p:nvPr/>
        </p:nvCxnSpPr>
        <p:spPr>
          <a:xfrm>
            <a:off x="362565" y="1952289"/>
            <a:ext cx="2747100" cy="1847100"/>
          </a:xfrm>
          <a:prstGeom prst="bentConnector3">
            <a:avLst>
              <a:gd fmla="val -43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21" name="Google Shape;121;p1"/>
          <p:cNvSpPr txBox="1"/>
          <p:nvPr/>
        </p:nvSpPr>
        <p:spPr>
          <a:xfrm rot="1998801">
            <a:off x="1748225" y="2208502"/>
            <a:ext cx="18015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Authentication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 rot="1959921">
            <a:off x="1616113" y="2765661"/>
            <a:ext cx="1131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661209" y="3267345"/>
            <a:ext cx="18830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donation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"/>
          <p:cNvGrpSpPr/>
          <p:nvPr/>
        </p:nvGrpSpPr>
        <p:grpSpPr>
          <a:xfrm>
            <a:off x="621824" y="1930317"/>
            <a:ext cx="2415667" cy="1701443"/>
            <a:chOff x="1114589" y="2847687"/>
            <a:chExt cx="1975452" cy="1036313"/>
          </a:xfrm>
        </p:grpSpPr>
        <p:cxnSp>
          <p:nvCxnSpPr>
            <p:cNvPr id="125" name="Google Shape;125;p1"/>
            <p:cNvCxnSpPr/>
            <p:nvPr/>
          </p:nvCxnSpPr>
          <p:spPr>
            <a:xfrm rot="10800000">
              <a:off x="1114589" y="2847687"/>
              <a:ext cx="0" cy="102801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114589" y="3884000"/>
              <a:ext cx="197545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</p:grpSp>
      <p:cxnSp>
        <p:nvCxnSpPr>
          <p:cNvPr id="127" name="Google Shape;127;p1"/>
          <p:cNvCxnSpPr/>
          <p:nvPr/>
        </p:nvCxnSpPr>
        <p:spPr>
          <a:xfrm flipH="1" rot="10800000">
            <a:off x="1782938" y="4471366"/>
            <a:ext cx="1611237" cy="136319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28" name="Google Shape;128;p1"/>
          <p:cNvCxnSpPr/>
          <p:nvPr/>
        </p:nvCxnSpPr>
        <p:spPr>
          <a:xfrm flipH="1" rot="10800000">
            <a:off x="5184822" y="1871109"/>
            <a:ext cx="2063716" cy="13715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29" name="Google Shape;129;p1"/>
          <p:cNvCxnSpPr/>
          <p:nvPr/>
        </p:nvCxnSpPr>
        <p:spPr>
          <a:xfrm flipH="1">
            <a:off x="4804265" y="1881850"/>
            <a:ext cx="1972532" cy="130312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0" name="Google Shape;130;p1"/>
          <p:cNvSpPr txBox="1"/>
          <p:nvPr/>
        </p:nvSpPr>
        <p:spPr>
          <a:xfrm rot="-2090975">
            <a:off x="4647814" y="2284475"/>
            <a:ext cx="18015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Authentication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 rot="-2049169">
            <a:off x="5763837" y="2602610"/>
            <a:ext cx="1131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 flipH="1">
            <a:off x="5546800" y="1909018"/>
            <a:ext cx="2886000" cy="1865100"/>
          </a:xfrm>
          <a:prstGeom prst="bentConnector3">
            <a:avLst>
              <a:gd fmla="val -244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33" name="Google Shape;133;p1"/>
          <p:cNvCxnSpPr/>
          <p:nvPr/>
        </p:nvCxnSpPr>
        <p:spPr>
          <a:xfrm flipH="1" rot="10800000">
            <a:off x="5528837" y="1952182"/>
            <a:ext cx="2681100" cy="1644000"/>
          </a:xfrm>
          <a:prstGeom prst="bentConnector3">
            <a:avLst>
              <a:gd fmla="val 99952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4" name="Google Shape;134;p1"/>
          <p:cNvSpPr txBox="1"/>
          <p:nvPr/>
        </p:nvSpPr>
        <p:spPr>
          <a:xfrm>
            <a:off x="5787844" y="3168613"/>
            <a:ext cx="2126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Facilitate donating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 flipH="1">
            <a:off x="1948873" y="4532587"/>
            <a:ext cx="1717872" cy="148028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36" name="Google Shape;136;p1"/>
          <p:cNvSpPr txBox="1"/>
          <p:nvPr/>
        </p:nvSpPr>
        <p:spPr>
          <a:xfrm rot="-2537902">
            <a:off x="1968780" y="5289798"/>
            <a:ext cx="17552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User Accounts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 rot="5400000">
            <a:off x="3556481" y="2579549"/>
            <a:ext cx="9372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 shipping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"/>
          <p:cNvCxnSpPr>
            <a:stCxn id="139" idx="2"/>
          </p:cNvCxnSpPr>
          <p:nvPr/>
        </p:nvCxnSpPr>
        <p:spPr>
          <a:xfrm>
            <a:off x="4382976" y="1915117"/>
            <a:ext cx="10200" cy="1196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40" name="Google Shape;140;p1"/>
          <p:cNvSpPr txBox="1"/>
          <p:nvPr/>
        </p:nvSpPr>
        <p:spPr>
          <a:xfrm>
            <a:off x="723477" y="3877972"/>
            <a:ext cx="24522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Shipping Arrangement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5741659" y="3873271"/>
            <a:ext cx="23927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and Validate donation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3427305" y="3429000"/>
            <a:ext cx="1911341" cy="7520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DonationPlace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3427306" y="1307316"/>
            <a:ext cx="1911340" cy="60780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Delivery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398175" y="5908525"/>
            <a:ext cx="1654200" cy="738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Non-Profit Organizations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"/>
          <p:cNvCxnSpPr/>
          <p:nvPr/>
        </p:nvCxnSpPr>
        <p:spPr>
          <a:xfrm rot="10800000">
            <a:off x="5269263" y="4181048"/>
            <a:ext cx="2311401" cy="165350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45" name="Google Shape;145;p1"/>
          <p:cNvSpPr txBox="1"/>
          <p:nvPr/>
        </p:nvSpPr>
        <p:spPr>
          <a:xfrm rot="2164756">
            <a:off x="5854568" y="4994897"/>
            <a:ext cx="202960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"/>
          <p:cNvCxnSpPr/>
          <p:nvPr/>
        </p:nvCxnSpPr>
        <p:spPr>
          <a:xfrm>
            <a:off x="5066883" y="4291714"/>
            <a:ext cx="2326320" cy="16167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47" name="Google Shape;147;p1"/>
          <p:cNvSpPr txBox="1"/>
          <p:nvPr/>
        </p:nvSpPr>
        <p:spPr>
          <a:xfrm rot="2191497">
            <a:off x="5288656" y="5349985"/>
            <a:ext cx="225289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requested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160524" y="6033431"/>
            <a:ext cx="1911340" cy="78566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Government Agencies (EPA, IRS)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"/>
          <p:cNvCxnSpPr>
            <a:endCxn id="142" idx="2"/>
          </p:cNvCxnSpPr>
          <p:nvPr/>
        </p:nvCxnSpPr>
        <p:spPr>
          <a:xfrm rot="10800000">
            <a:off x="4382976" y="4181048"/>
            <a:ext cx="31200" cy="183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50" name="Google Shape;150;p1"/>
          <p:cNvCxnSpPr>
            <a:endCxn id="148" idx="0"/>
          </p:cNvCxnSpPr>
          <p:nvPr/>
        </p:nvCxnSpPr>
        <p:spPr>
          <a:xfrm>
            <a:off x="4096094" y="4240331"/>
            <a:ext cx="20100" cy="179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51" name="Google Shape;151;p1"/>
          <p:cNvSpPr txBox="1"/>
          <p:nvPr/>
        </p:nvSpPr>
        <p:spPr>
          <a:xfrm rot="5400000">
            <a:off x="3927095" y="5107685"/>
            <a:ext cx="16711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Tax Return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 rot="-5400000">
            <a:off x="3350056" y="5179259"/>
            <a:ext cx="9372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Donation Data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/>
        </p:nvSpPr>
        <p:spPr>
          <a:xfrm>
            <a:off x="2708499" y="378456"/>
            <a:ext cx="39258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DonationPlace Solution System Interface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"/>
          <p:cNvGraphicFramePr/>
          <p:nvPr/>
        </p:nvGraphicFramePr>
        <p:xfrm>
          <a:off x="514350" y="1238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{D4D94C51-F4E3-4136-8078-7ED79BBD7D1F}</a:tableStyleId>
              </a:tblPr>
              <a:tblGrid>
                <a:gridCol w="471675"/>
                <a:gridCol w="2331350"/>
                <a:gridCol w="1403500"/>
                <a:gridCol w="1374850"/>
                <a:gridCol w="676900"/>
                <a:gridCol w="1760025"/>
              </a:tblGrid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Frequency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</a:tr>
              <a:tr h="78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Donate Item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DonationPlace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 Time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donates an item, the item is then shipped from</a:t>
                      </a:r>
                      <a:r>
                        <a:rPr lang="en-US" sz="1600"/>
                        <a:t> </a:t>
                      </a:r>
                      <a:r>
                        <a:rPr lang="en-US" sz="1600" u="none" cap="none" strike="noStrike"/>
                        <a:t>the vendor’s office to DonationPlace’s office.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Ship Item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Delivery System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DonationPlace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 Time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User donates an item, the item is then shipped from the vendor’s office to DonationPlace’s office.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Send Requested Item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DonationPlace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Non Profit Organizations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 Time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68575" marL="6857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Organization’s request items from DonationPlace that have already been processed.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4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Provide Donation Information</a:t>
                      </a:r>
                      <a:endParaRPr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DonationPlace</a:t>
                      </a:r>
                      <a:endParaRPr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Government Agencies (EPA, IRS)</a:t>
                      </a:r>
                      <a:endParaRPr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 Time</a:t>
                      </a:r>
                      <a:endParaRPr sz="16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DonationPlace sends information to Government Agencies corresponding to the amount of items donated, and their value for each user. 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/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Provide Tax Return Information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Government Agencies (EPA, IRS)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DonationPlace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Real Time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68575" marL="6857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Government Agencies process tax information for each user based on the value and quantity of their donated items.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Create User ID and Profile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/ Delete account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Donor’s input of personal data,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Portal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Portal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Login successful,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Deletion successful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7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View / Edit  User,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Donor Profile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Donor’s  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Portal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Portal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Donor hits enter and submits updated profile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8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Provide Support</a:t>
                      </a:r>
                      <a:endParaRPr sz="1600" u="none" cap="none" strike="noStrike"/>
                    </a:p>
                  </a:txBody>
                  <a:tcPr marT="45725" marB="45725" marR="45725" marL="457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Tech Support Team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Help Desk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User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User  / Customer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Satisfaction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9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Pack / Ship / Drop off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Donation Item(s)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Donor;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Delivery Systems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Non-profit Receiving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User receives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Confirmation of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Donation Value.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Non-profit Receives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Donated Items 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10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Verify Donation Quantity and Quality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User’s Input Donation Data;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Donation Receiving in the Shipping Department;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Donation Database System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User receives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Feedback of value and count,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Donations Database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Time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Items received match User input of quantity and value on packing slip.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11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Validate Donation Value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Donations Database of item values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(Updated) User’s Account ;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(Updated)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 Inventory Value; (Updated) Donation Database System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(depreciation)Value of Donated items match User’s claim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IRS Tax Return Itemized donation deductions are filed accurately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12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Update User’s Itemized Donations Tax Deduction Amount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Update IRS Tax Return Filings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/. 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Allowances &amp;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Tax Return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Laws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User’s Account;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IRS Tax Return Itemized donation deductions are filed accurately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13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System Version Control, Analytics and Debugging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 Development Team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Application </a:t>
                      </a:r>
                      <a:r>
                        <a:rPr lang="en-US" sz="1400" u="none" cap="none" strike="noStrike"/>
                        <a:t>Usage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Agile Process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Errors resolved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14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Update Framework of Database(s)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 Database Systems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Multiple Databases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Databases are current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15</a:t>
                      </a:r>
                      <a:endParaRPr sz="1600" u="none" cap="none" strike="noStrike"/>
                    </a:p>
                  </a:txBody>
                  <a:tcPr marT="45725" marB="45725" marR="68575" marL="6857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Non-Profit Organization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Requests and Receives Donations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Non-Profit Communications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Liaison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Donations Database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DonationPlace Application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DonationPlace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Donations Database System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Non-profit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Requests are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fulfilled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successfully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575" marL="731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2016-12-16T20:32:01Z</dcterms:created>
  <dc:creator>Claire Wang</dc:creator>
</cp:coreProperties>
</file>