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j46wEnsBzwb8+xxLMrJPXoaUKi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AEFB247-7D4F-4D42-B83A-868C301EDEDE}">
  <a:tblStyle styleId="{8AEFB247-7D4F-4D42-B83A-868C301EDED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ED"/>
          </a:solidFill>
        </a:fill>
      </a:tcStyle>
    </a:wholeTbl>
    <a:band1H>
      <a:tcTxStyle/>
      <a:tcStyle>
        <a:fill>
          <a:solidFill>
            <a:srgbClr val="CBDDD9"/>
          </a:solidFill>
        </a:fill>
      </a:tcStyle>
    </a:band1H>
    <a:band2H>
      <a:tcTxStyle/>
    </a:band2H>
    <a:band1V>
      <a:tcTxStyle/>
      <a:tcStyle>
        <a:fill>
          <a:solidFill>
            <a:srgbClr val="CBDDD9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2" name="Google Shape;52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idx="1" type="body"/>
          </p:nvPr>
        </p:nvSpPr>
        <p:spPr>
          <a:xfrm>
            <a:off x="576101" y="224963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DonationPlace Solution/ Donation Platform BRM</a:t>
            </a:r>
            <a:endParaRPr/>
          </a:p>
        </p:txBody>
      </p:sp>
      <p:sp>
        <p:nvSpPr>
          <p:cNvPr id="70" name="Google Shape;70;p1"/>
          <p:cNvSpPr/>
          <p:nvPr/>
        </p:nvSpPr>
        <p:spPr>
          <a:xfrm rot="-5400000">
            <a:off x="-531025" y="2044126"/>
            <a:ext cx="3701100" cy="2034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 rot="5400000">
            <a:off x="6198404" y="2067073"/>
            <a:ext cx="3701100" cy="1915772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622210" y="1194504"/>
            <a:ext cx="4240325" cy="3701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471228" y="750376"/>
            <a:ext cx="409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Selected Parts</a:t>
            </a:r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6874154" y="739693"/>
            <a:ext cx="20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302350" y="739693"/>
            <a:ext cx="203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477770" y="1410028"/>
            <a:ext cx="1674729" cy="1090506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Non-Profit Organizations (i.e. NY Cares, Red Cross)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477770" y="2571751"/>
            <a:ext cx="1589450" cy="738416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Companies (FedEx/ USPS)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493588" y="3453401"/>
            <a:ext cx="1559952" cy="1049992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Government Agencies (IRS, EPA)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232460" y="2136997"/>
            <a:ext cx="1598100" cy="671400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Subscribed Users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899669" y="4100626"/>
            <a:ext cx="1926343" cy="534505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853095" y="1321079"/>
            <a:ext cx="1929601" cy="523800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Distribution Department 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"/>
          <p:cNvCxnSpPr>
            <a:stCxn id="76" idx="3"/>
            <a:endCxn id="81" idx="1"/>
          </p:cNvCxnSpPr>
          <p:nvPr/>
        </p:nvCxnSpPr>
        <p:spPr>
          <a:xfrm flipH="1" rot="10800000">
            <a:off x="2152499" y="1582981"/>
            <a:ext cx="700500" cy="37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3" name="Google Shape;83;p1"/>
          <p:cNvCxnSpPr>
            <a:stCxn id="77" idx="3"/>
            <a:endCxn id="84" idx="1"/>
          </p:cNvCxnSpPr>
          <p:nvPr/>
        </p:nvCxnSpPr>
        <p:spPr>
          <a:xfrm flipH="1" rot="10800000">
            <a:off x="2067220" y="2805659"/>
            <a:ext cx="790800" cy="135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4" name="Google Shape;84;p1"/>
          <p:cNvSpPr/>
          <p:nvPr/>
        </p:nvSpPr>
        <p:spPr>
          <a:xfrm>
            <a:off x="2857987" y="2543839"/>
            <a:ext cx="1940128" cy="523800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Fleet Team Management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>
            <a:endCxn id="80" idx="1"/>
          </p:cNvCxnSpPr>
          <p:nvPr/>
        </p:nvCxnSpPr>
        <p:spPr>
          <a:xfrm>
            <a:off x="2067169" y="4235879"/>
            <a:ext cx="832500" cy="1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6" name="Google Shape;86;p1"/>
          <p:cNvSpPr/>
          <p:nvPr/>
        </p:nvSpPr>
        <p:spPr>
          <a:xfrm>
            <a:off x="2857987" y="3258105"/>
            <a:ext cx="1940128" cy="588387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stCxn id="78" idx="3"/>
            <a:endCxn id="86" idx="1"/>
          </p:cNvCxnSpPr>
          <p:nvPr/>
        </p:nvCxnSpPr>
        <p:spPr>
          <a:xfrm flipH="1" rot="10800000">
            <a:off x="2053540" y="3552397"/>
            <a:ext cx="804300" cy="426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" name="Google Shape;88;p1"/>
          <p:cNvSpPr/>
          <p:nvPr/>
        </p:nvSpPr>
        <p:spPr>
          <a:xfrm>
            <a:off x="6395466" y="2775034"/>
            <a:ext cx="1033279" cy="4335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418422" y="1597927"/>
            <a:ext cx="1195703" cy="523800"/>
          </a:xfrm>
          <a:prstGeom prst="flowChartAlternateProcess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Center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>
            <a:endCxn id="81" idx="3"/>
          </p:cNvCxnSpPr>
          <p:nvPr/>
        </p:nvCxnSpPr>
        <p:spPr>
          <a:xfrm rot="10800000">
            <a:off x="4782696" y="1582979"/>
            <a:ext cx="635700" cy="314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1" name="Google Shape;91;p1"/>
          <p:cNvCxnSpPr>
            <a:endCxn id="84" idx="3"/>
          </p:cNvCxnSpPr>
          <p:nvPr/>
        </p:nvCxnSpPr>
        <p:spPr>
          <a:xfrm flipH="1">
            <a:off x="4798115" y="1897039"/>
            <a:ext cx="620400" cy="908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2" name="Google Shape;92;p1"/>
          <p:cNvCxnSpPr>
            <a:endCxn id="80" idx="1"/>
          </p:cNvCxnSpPr>
          <p:nvPr/>
        </p:nvCxnSpPr>
        <p:spPr>
          <a:xfrm>
            <a:off x="2088769" y="2946479"/>
            <a:ext cx="810900" cy="1421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>
            <a:endCxn id="84" idx="1"/>
          </p:cNvCxnSpPr>
          <p:nvPr/>
        </p:nvCxnSpPr>
        <p:spPr>
          <a:xfrm flipH="1" rot="10800000">
            <a:off x="2054287" y="2805739"/>
            <a:ext cx="803700" cy="1702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"/>
          <p:cNvGraphicFramePr/>
          <p:nvPr/>
        </p:nvGraphicFramePr>
        <p:xfrm>
          <a:off x="1575303" y="17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{8AEFB247-7D4F-4D42-B83A-868C301EDEDE}</a:tableStyleId>
              </a:tblPr>
              <a:tblGrid>
                <a:gridCol w="1763100"/>
                <a:gridCol w="2078925"/>
                <a:gridCol w="2078925"/>
              </a:tblGrid>
              <a:tr h="41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Organization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Team Members (Proxy)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Distribution Department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Distribution Manager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Daniel, Javier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Fleet Team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Manager, Data Analyst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Daniel, Javier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Fund and grant distribution Manager, Development Associate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Danni, Daniel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Danni, Daniel, Javier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40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 Center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Support, Application Support, Deployment Specialist, Systems Administrator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Juan, Daniel, Javier, Guanggeng, Juel, Raya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