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1" r:id="rId2"/>
    <p:sldId id="562" r:id="rId3"/>
    <p:sldId id="564" r:id="rId4"/>
    <p:sldId id="543" r:id="rId5"/>
    <p:sldId id="5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A17C91-454E-4DD8-B015-761723849FD4}">
          <p14:sldIdLst>
            <p14:sldId id="361"/>
            <p14:sldId id="562"/>
            <p14:sldId id="564"/>
            <p14:sldId id="543"/>
            <p14:sldId id="5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5F"/>
    <a:srgbClr val="EFA9C7"/>
    <a:srgbClr val="A81E5B"/>
    <a:srgbClr val="FFFFFF"/>
    <a:srgbClr val="767171"/>
    <a:srgbClr val="8EB4E3"/>
    <a:srgbClr val="3366FF"/>
    <a:srgbClr val="D6E8FF"/>
    <a:srgbClr val="8CBDD8"/>
    <a:srgbClr val="C2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100" autoAdjust="0"/>
  </p:normalViewPr>
  <p:slideViewPr>
    <p:cSldViewPr snapToGrid="0">
      <p:cViewPr varScale="1">
        <p:scale>
          <a:sx n="52" d="100"/>
          <a:sy n="52" d="100"/>
        </p:scale>
        <p:origin x="1138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1F83-72B6-46B8-A374-CFD5BC803FA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9015B-902D-4BEA-9F46-42BE0B7F9E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8B52B-A70E-46A6-8207-94C8286DBAB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5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5" y="1654628"/>
            <a:ext cx="11675865" cy="47416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2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2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3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85" y="3048000"/>
            <a:ext cx="11662833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4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85" y="3048000"/>
            <a:ext cx="11662833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07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835" y="657646"/>
            <a:ext cx="11675865" cy="639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835" y="1698170"/>
            <a:ext cx="11675865" cy="469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0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kern="1200" dirty="0">
          <a:solidFill>
            <a:schemeClr val="accent1">
              <a:lumMod val="20000"/>
              <a:lumOff val="80000"/>
            </a:schemeClr>
          </a:solidFill>
          <a:effectLst/>
          <a:latin typeface="DIN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DIN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­"/>
        <a:defRPr sz="2400" kern="1200">
          <a:solidFill>
            <a:schemeClr val="bg1"/>
          </a:solidFill>
          <a:latin typeface="DIN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DIN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914457" y="2130427"/>
            <a:ext cx="10363200" cy="5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5pPr>
            <a:lvl6pPr marL="544237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6pPr>
            <a:lvl7pPr marL="1088473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7pPr>
            <a:lvl8pPr marL="1632711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8pPr>
            <a:lvl9pPr marL="2176947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0">
              <a:defRPr/>
            </a:pPr>
            <a:r>
              <a:rPr lang="en-US" sz="4000" kern="0" dirty="0" err="1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PrepPool</a:t>
            </a:r>
            <a:r>
              <a:rPr lang="en-US" sz="4000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 – </a:t>
            </a:r>
            <a:r>
              <a:rPr lang="en-US" sz="4000" kern="0" dirty="0" err="1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Aufgabenpool</a:t>
            </a:r>
            <a:r>
              <a:rPr lang="en-US" sz="4000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 für </a:t>
            </a:r>
            <a:r>
              <a:rPr lang="en-US" sz="4000" kern="0" dirty="0" err="1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Lehrpersonen</a:t>
            </a:r>
            <a:r>
              <a:rPr lang="en-US" sz="4000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 </a:t>
            </a:r>
            <a:endParaRPr kumimoji="0" lang="en-US" sz="3333" b="0" i="0" u="none" strike="noStrike" kern="0" cap="none" spc="0" normalizeH="0" baseline="0" noProof="0" dirty="0">
              <a:ln>
                <a:noFill/>
              </a:ln>
              <a:solidFill>
                <a:srgbClr val="4F0E2B">
                  <a:lumMod val="25000"/>
                  <a:lumOff val="75000"/>
                </a:srgbClr>
              </a:solidFill>
              <a:effectLst/>
              <a:uLnTx/>
              <a:uFillTx/>
              <a:latin typeface="DINPro-Bold"/>
              <a:ea typeface="+mj-ea"/>
              <a:cs typeface="+mj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 bwMode="auto">
          <a:xfrm>
            <a:off x="914456" y="3108960"/>
            <a:ext cx="9604211" cy="121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1428"/>
              </a:spcBef>
              <a:spcAft>
                <a:spcPct val="0"/>
              </a:spcAft>
              <a:buClr>
                <a:schemeClr val="accent1">
                  <a:lumMod val="75000"/>
                  <a:lumOff val="25000"/>
                </a:schemeClr>
              </a:buClr>
              <a:buSzPct val="55000"/>
              <a:buFont typeface="Wingdings 2" pitchFamily="18" charset="2"/>
              <a:buNone/>
              <a:defRPr sz="241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237" indent="0" algn="ct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None/>
              <a:defRPr sz="2167" i="1">
                <a:solidFill>
                  <a:schemeClr val="bg1"/>
                </a:solidFill>
                <a:latin typeface="DINPro" pitchFamily="34" charset="0"/>
              </a:defRPr>
            </a:lvl2pPr>
            <a:lvl3pPr marL="1088473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 sz="2417">
                <a:solidFill>
                  <a:schemeClr val="bg1"/>
                </a:solidFill>
                <a:latin typeface="DINPro" pitchFamily="34" charset="0"/>
              </a:defRPr>
            </a:lvl3pPr>
            <a:lvl4pPr marL="1632711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DINPro" pitchFamily="34" charset="0"/>
              </a:defRPr>
            </a:lvl4pPr>
            <a:lvl5pPr marL="2176947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DINPro" pitchFamily="34" charset="0"/>
              </a:defRPr>
            </a:lvl5pPr>
            <a:lvl6pPr marL="272118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6pPr>
            <a:lvl7pPr marL="326542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7pPr>
            <a:lvl8pPr marL="3809657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8pPr>
            <a:lvl9pPr marL="435389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F0E2B">
                  <a:lumMod val="75000"/>
                  <a:lumOff val="25000"/>
                </a:srgbClr>
              </a:buClr>
              <a:buSzPct val="55000"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F0E2B">
                    <a:lumMod val="25000"/>
                    <a:lumOff val="75000"/>
                  </a:srgbClr>
                </a:solidFill>
                <a:effectLst/>
                <a:uLnTx/>
                <a:uFillTx/>
                <a:latin typeface="DINPro-Bold"/>
                <a:ea typeface="+mn-ea"/>
                <a:cs typeface="+mn-cs"/>
              </a:rPr>
              <a:t>Annette Müller, Gisela Philips, Melanie Rast,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4F0E2B">
                    <a:lumMod val="25000"/>
                    <a:lumOff val="75000"/>
                  </a:srgbClr>
                </a:solidFill>
                <a:effectLst/>
                <a:uLnTx/>
                <a:uFillTx/>
                <a:latin typeface="DINPro-Bold"/>
                <a:ea typeface="+mn-ea"/>
                <a:cs typeface="+mn-cs"/>
              </a:rPr>
              <a:t> Patrick Weber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4F0E2B">
                  <a:lumMod val="25000"/>
                  <a:lumOff val="75000"/>
                </a:srgbClr>
              </a:solidFill>
              <a:effectLst/>
              <a:uLnTx/>
              <a:uFillTx/>
              <a:latin typeface="DINPro-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48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6" y="1654628"/>
            <a:ext cx="6352332" cy="47416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Arbeitsblätter</a:t>
            </a:r>
            <a:r>
              <a:rPr lang="en-US" sz="2400" dirty="0"/>
              <a:t> </a:t>
            </a:r>
            <a:r>
              <a:rPr lang="en-US" sz="2400" dirty="0" err="1"/>
              <a:t>berücksichtigen</a:t>
            </a:r>
            <a:r>
              <a:rPr lang="en-US" sz="2400" dirty="0"/>
              <a:t> </a:t>
            </a:r>
            <a:r>
              <a:rPr lang="en-US" sz="2400" dirty="0" err="1"/>
              <a:t>Differenzen</a:t>
            </a:r>
            <a:r>
              <a:rPr lang="en-US" sz="2400" dirty="0"/>
              <a:t> in der </a:t>
            </a:r>
            <a:r>
              <a:rPr lang="en-US" sz="2400" dirty="0" err="1"/>
              <a:t>Lerngeschwindigkeit</a:t>
            </a:r>
            <a:r>
              <a:rPr lang="en-US" sz="2400" dirty="0"/>
              <a:t> und </a:t>
            </a:r>
            <a:r>
              <a:rPr lang="en-US" sz="2400" dirty="0" err="1"/>
              <a:t>beim</a:t>
            </a:r>
            <a:r>
              <a:rPr lang="en-US" sz="2400" dirty="0"/>
              <a:t> </a:t>
            </a:r>
            <a:r>
              <a:rPr lang="en-US" sz="2400" dirty="0" err="1"/>
              <a:t>Übungsbedarf</a:t>
            </a:r>
            <a:r>
              <a:rPr lang="en-US" sz="2400" dirty="0"/>
              <a:t> der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nicht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Binnendifferenzierung</a:t>
            </a:r>
            <a:r>
              <a:rPr lang="en-US" sz="2400" dirty="0"/>
              <a:t> </a:t>
            </a:r>
            <a:r>
              <a:rPr lang="en-US" sz="2400" dirty="0" err="1"/>
              <a:t>zwischen</a:t>
            </a:r>
            <a:r>
              <a:rPr lang="en-US" sz="2400" dirty="0"/>
              <a:t> den </a:t>
            </a:r>
            <a:r>
              <a:rPr lang="en-US" sz="2400" dirty="0" err="1"/>
              <a:t>Lernenden</a:t>
            </a:r>
            <a:r>
              <a:rPr lang="en-US" sz="2400" dirty="0"/>
              <a:t> in </a:t>
            </a:r>
            <a:r>
              <a:rPr lang="en-US" sz="2400" dirty="0" err="1"/>
              <a:t>Bezug</a:t>
            </a:r>
            <a:r>
              <a:rPr lang="en-US" sz="2400" dirty="0"/>
              <a:t> auf HA, </a:t>
            </a:r>
            <a:r>
              <a:rPr lang="en-US" sz="2400" dirty="0" err="1"/>
              <a:t>Fernunterricht</a:t>
            </a:r>
            <a:r>
              <a:rPr lang="en-US" sz="2400" dirty="0"/>
              <a:t> und </a:t>
            </a:r>
            <a:r>
              <a:rPr lang="en-US" sz="2400" dirty="0" err="1"/>
              <a:t>Prüfungsvorbereitung</a:t>
            </a:r>
            <a:r>
              <a:rPr lang="en-US" sz="2400" dirty="0"/>
              <a:t> </a:t>
            </a:r>
            <a:r>
              <a:rPr lang="en-US" sz="2400" dirty="0" err="1"/>
              <a:t>wäre</a:t>
            </a:r>
            <a:r>
              <a:rPr lang="en-US" sz="2400" dirty="0"/>
              <a:t> </a:t>
            </a:r>
            <a:r>
              <a:rPr lang="en-US" sz="2400" dirty="0" err="1"/>
              <a:t>notwendig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Arbeitsblätter</a:t>
            </a:r>
            <a:r>
              <a:rPr lang="en-US" sz="2400" dirty="0"/>
              <a:t> </a:t>
            </a:r>
            <a:r>
              <a:rPr lang="en-US" sz="2400" dirty="0" err="1"/>
              <a:t>müssten</a:t>
            </a:r>
            <a:r>
              <a:rPr lang="en-US" sz="2400" dirty="0"/>
              <a:t> </a:t>
            </a:r>
            <a:r>
              <a:rPr lang="en-US" sz="2400" dirty="0" err="1"/>
              <a:t>sich</a:t>
            </a:r>
            <a:r>
              <a:rPr lang="en-US" sz="2400" dirty="0"/>
              <a:t> </a:t>
            </a:r>
            <a:r>
              <a:rPr lang="en-US" sz="2400" dirty="0" err="1"/>
              <a:t>individuell</a:t>
            </a:r>
            <a:r>
              <a:rPr lang="en-US" sz="2400" dirty="0"/>
              <a:t> in der </a:t>
            </a:r>
            <a:r>
              <a:rPr lang="en-US" sz="2400" dirty="0" err="1"/>
              <a:t>Anzahl</a:t>
            </a:r>
            <a:r>
              <a:rPr lang="en-US" sz="2400" dirty="0"/>
              <a:t> der </a:t>
            </a:r>
            <a:r>
              <a:rPr lang="en-US" sz="2400" dirty="0" err="1"/>
              <a:t>Aufgaben</a:t>
            </a:r>
            <a:r>
              <a:rPr lang="en-US" sz="2400" dirty="0"/>
              <a:t> und dem </a:t>
            </a:r>
            <a:r>
              <a:rPr lang="en-US" sz="2400" dirty="0" err="1"/>
              <a:t>Schwierigkeitsgrad</a:t>
            </a:r>
            <a:r>
              <a:rPr lang="en-US" sz="2400" dirty="0"/>
              <a:t> </a:t>
            </a:r>
            <a:r>
              <a:rPr lang="en-US" sz="2400" dirty="0" err="1"/>
              <a:t>unterscheiden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Manuelle</a:t>
            </a:r>
            <a:r>
              <a:rPr lang="en-US" sz="2400" dirty="0"/>
              <a:t> </a:t>
            </a:r>
            <a:r>
              <a:rPr lang="en-US" sz="2400" dirty="0" err="1"/>
              <a:t>Erstellung</a:t>
            </a:r>
            <a:r>
              <a:rPr lang="en-US" sz="2400" dirty="0"/>
              <a:t> </a:t>
            </a:r>
            <a:r>
              <a:rPr lang="en-US" sz="2400" dirty="0" err="1"/>
              <a:t>individualisierter</a:t>
            </a:r>
            <a:r>
              <a:rPr lang="en-US" sz="2400" dirty="0"/>
              <a:t> </a:t>
            </a:r>
            <a:r>
              <a:rPr lang="en-US" sz="2400" dirty="0" err="1"/>
              <a:t>Arbeitsblätter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zeitaufwändig</a:t>
            </a:r>
            <a:endParaRPr lang="en-US" sz="2400" dirty="0"/>
          </a:p>
        </p:txBody>
      </p:sp>
      <p:pic>
        <p:nvPicPr>
          <p:cNvPr id="6" name="Grafik 5" descr="Ein Bild, das Text, computer, arbeitend, Computer enthält.&#10;&#10;Automatisch generierte Beschreibung">
            <a:extLst>
              <a:ext uri="{FF2B5EF4-FFF2-40B4-BE49-F238E27FC236}">
                <a16:creationId xmlns:a16="http://schemas.microsoft.com/office/drawing/2014/main" id="{6721E79D-87B1-496D-846F-28E4470DBA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2" r="25207"/>
          <a:stretch/>
        </p:blipFill>
        <p:spPr>
          <a:xfrm>
            <a:off x="6909607" y="1020626"/>
            <a:ext cx="4867632" cy="51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6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PrepPool</a:t>
            </a:r>
            <a:r>
              <a:rPr lang="en-US" dirty="0"/>
              <a:t>: </a:t>
            </a:r>
            <a:r>
              <a:rPr lang="en-US" dirty="0" err="1"/>
              <a:t>Beschreibung</a:t>
            </a:r>
            <a:r>
              <a:rPr lang="en-US" dirty="0"/>
              <a:t> und </a:t>
            </a:r>
            <a:r>
              <a:rPr lang="en-US" dirty="0" err="1"/>
              <a:t>Nutzen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59" y="1654628"/>
            <a:ext cx="7185709" cy="4741667"/>
          </a:xfrm>
        </p:spPr>
        <p:txBody>
          <a:bodyPr/>
          <a:lstStyle/>
          <a:p>
            <a:r>
              <a:rPr lang="en-US" dirty="0" err="1">
                <a:solidFill>
                  <a:srgbClr val="EFA9C7"/>
                </a:solidFill>
              </a:rPr>
              <a:t>Beschreibung</a:t>
            </a:r>
            <a:endParaRPr lang="en-US" dirty="0">
              <a:solidFill>
                <a:srgbClr val="EFA9C7"/>
              </a:solidFill>
            </a:endParaRPr>
          </a:p>
          <a:p>
            <a:pPr lvl="1"/>
            <a:r>
              <a:rPr lang="en-US" dirty="0" err="1"/>
              <a:t>Webapplikation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Pools von </a:t>
            </a:r>
            <a:r>
              <a:rPr lang="en-US" dirty="0" err="1"/>
              <a:t>Übungs</a:t>
            </a:r>
            <a:r>
              <a:rPr lang="en-US" dirty="0"/>
              <a:t>- und </a:t>
            </a:r>
            <a:r>
              <a:rPr lang="en-US" dirty="0" err="1"/>
              <a:t>Prüfungsaufgaben</a:t>
            </a:r>
            <a:endParaRPr lang="en-US" dirty="0"/>
          </a:p>
          <a:p>
            <a:pPr lvl="1"/>
            <a:r>
              <a:rPr lang="en-US" dirty="0" err="1"/>
              <a:t>Arbeitsblätter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Thema</a:t>
            </a:r>
            <a:r>
              <a:rPr lang="en-US" dirty="0"/>
              <a:t>, </a:t>
            </a:r>
            <a:r>
              <a:rPr lang="en-US" dirty="0" err="1"/>
              <a:t>Bezeichnung</a:t>
            </a:r>
            <a:r>
              <a:rPr lang="en-US" dirty="0"/>
              <a:t> und </a:t>
            </a:r>
            <a:r>
              <a:rPr lang="en-US" dirty="0" err="1"/>
              <a:t>Schwierigkeitsniveau</a:t>
            </a:r>
            <a:r>
              <a:rPr lang="en-US" dirty="0"/>
              <a:t> </a:t>
            </a:r>
            <a:r>
              <a:rPr lang="en-US" dirty="0" err="1"/>
              <a:t>zusammengestellt</a:t>
            </a:r>
            <a:r>
              <a:rPr lang="en-US" dirty="0"/>
              <a:t> und </a:t>
            </a:r>
            <a:r>
              <a:rPr lang="en-US" dirty="0" err="1"/>
              <a:t>ausgegeben</a:t>
            </a:r>
            <a:endParaRPr lang="en-US" dirty="0"/>
          </a:p>
          <a:p>
            <a:r>
              <a:rPr lang="en-US" dirty="0" err="1">
                <a:solidFill>
                  <a:srgbClr val="EFA9C7"/>
                </a:solidFill>
              </a:rPr>
              <a:t>Nutzen</a:t>
            </a:r>
            <a:endParaRPr lang="en-US" dirty="0">
              <a:solidFill>
                <a:srgbClr val="EFA9C7"/>
              </a:solidFill>
            </a:endParaRPr>
          </a:p>
          <a:p>
            <a:pPr lvl="1"/>
            <a:r>
              <a:rPr lang="en-US" dirty="0" err="1"/>
              <a:t>Erleichterte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</a:t>
            </a:r>
            <a:r>
              <a:rPr lang="en-US" dirty="0" err="1"/>
              <a:t>Prüfungen</a:t>
            </a:r>
            <a:r>
              <a:rPr lang="en-US" dirty="0"/>
              <a:t> und </a:t>
            </a:r>
            <a:r>
              <a:rPr lang="en-US" dirty="0" err="1"/>
              <a:t>individualisierten</a:t>
            </a:r>
            <a:r>
              <a:rPr lang="en-US" dirty="0"/>
              <a:t> </a:t>
            </a:r>
            <a:r>
              <a:rPr lang="en-US" dirty="0" err="1"/>
              <a:t>Arbeitsblättern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Ortsunabhängiger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  <a:p>
            <a:pPr lvl="1"/>
            <a:r>
              <a:rPr lang="en-US" dirty="0" err="1"/>
              <a:t>Zukünftige</a:t>
            </a:r>
            <a:r>
              <a:rPr lang="en-US" dirty="0"/>
              <a:t> </a:t>
            </a:r>
            <a:r>
              <a:rPr lang="en-US" dirty="0" err="1"/>
              <a:t>Erweiterung</a:t>
            </a:r>
            <a:r>
              <a:rPr lang="en-US" dirty="0"/>
              <a:t> auf </a:t>
            </a:r>
            <a:r>
              <a:rPr lang="en-US" dirty="0" err="1"/>
              <a:t>gemeisamen</a:t>
            </a:r>
            <a:r>
              <a:rPr lang="en-US" dirty="0"/>
              <a:t> </a:t>
            </a:r>
            <a:r>
              <a:rPr lang="en-US" dirty="0" err="1"/>
              <a:t>Aufgabenpool</a:t>
            </a:r>
            <a:r>
              <a:rPr lang="en-US" dirty="0"/>
              <a:t> für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Lehrpersonen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EFA9C7"/>
                </a:solidFill>
              </a:rPr>
              <a:t> </a:t>
            </a:r>
          </a:p>
          <a:p>
            <a:pPr lvl="1"/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D60718D-F30B-401A-9715-1BB8D1A985E8}"/>
              </a:ext>
            </a:extLst>
          </p:cNvPr>
          <p:cNvGrpSpPr/>
          <p:nvPr/>
        </p:nvGrpSpPr>
        <p:grpSpPr>
          <a:xfrm>
            <a:off x="230048" y="1883778"/>
            <a:ext cx="4008216" cy="3957966"/>
            <a:chOff x="7782528" y="1831692"/>
            <a:chExt cx="4008216" cy="3957966"/>
          </a:xfrm>
        </p:grpSpPr>
        <p:pic>
          <p:nvPicPr>
            <p:cNvPr id="1026" name="Picture 2" descr="Bildergebnis für happy teacher happy kids">
              <a:extLst>
                <a:ext uri="{FF2B5EF4-FFF2-40B4-BE49-F238E27FC236}">
                  <a16:creationId xmlns:a16="http://schemas.microsoft.com/office/drawing/2014/main" id="{0865F6B8-8FBE-439E-ADC4-06EC61CA0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766" y="2156367"/>
              <a:ext cx="3313253" cy="331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2F440C-2EA4-44B3-A152-3BCB82530AA6}"/>
                </a:ext>
              </a:extLst>
            </p:cNvPr>
            <p:cNvSpPr/>
            <p:nvPr/>
          </p:nvSpPr>
          <p:spPr>
            <a:xfrm>
              <a:off x="7782528" y="1831692"/>
              <a:ext cx="3871731" cy="399327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582C35B-3F62-425A-96D2-0E8BAF126652}"/>
                </a:ext>
              </a:extLst>
            </p:cNvPr>
            <p:cNvSpPr/>
            <p:nvPr/>
          </p:nvSpPr>
          <p:spPr>
            <a:xfrm>
              <a:off x="7919013" y="5390331"/>
              <a:ext cx="3871731" cy="399327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28981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E22813E9-26E3-419B-9F33-B67A800E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33" y="700723"/>
            <a:ext cx="5674662" cy="54565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F7AAB92-D873-44EA-AA30-2CC91F01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" y="1719971"/>
            <a:ext cx="5674664" cy="34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0.21771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F7AAB92-D873-44EA-AA30-2CC91F01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719971"/>
            <a:ext cx="5674664" cy="34180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2813E9-26E3-419B-9F33-B67A800E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33" y="700723"/>
            <a:ext cx="5674662" cy="54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25716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ellbl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BF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Breitbild</PresentationFormat>
  <Paragraphs>19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DINPro</vt:lpstr>
      <vt:lpstr>DINPro-Bold</vt:lpstr>
      <vt:lpstr>Wingdings</vt:lpstr>
      <vt:lpstr>Wingdings 2</vt:lpstr>
      <vt:lpstr>Office Theme</vt:lpstr>
      <vt:lpstr>PowerPoint-Präsentation</vt:lpstr>
      <vt:lpstr>PrepPool</vt:lpstr>
      <vt:lpstr>PrepPool: Beschreibung und Nutzen</vt:lpstr>
      <vt:lpstr>PowerPoint-Präsentation</vt:lpstr>
      <vt:lpstr>PowerPoint-Präsentation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Viper A Verification Infrastructure for Permission‐based Reasoning</dc:title>
  <dc:creator/>
  <cp:lastModifiedBy>Annette Mueller</cp:lastModifiedBy>
  <cp:revision>757</cp:revision>
  <cp:lastPrinted>2018-12-10T07:02:05Z</cp:lastPrinted>
  <dcterms:created xsi:type="dcterms:W3CDTF">2016-01-05T15:58:21Z</dcterms:created>
  <dcterms:modified xsi:type="dcterms:W3CDTF">2021-02-06T16:52:05Z</dcterms:modified>
</cp:coreProperties>
</file>