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1" r:id="rId2"/>
    <p:sldId id="522" r:id="rId3"/>
    <p:sldId id="543" r:id="rId4"/>
    <p:sldId id="523" r:id="rId5"/>
    <p:sldId id="524" r:id="rId6"/>
    <p:sldId id="560" r:id="rId7"/>
    <p:sldId id="558" r:id="rId8"/>
    <p:sldId id="561" r:id="rId9"/>
    <p:sldId id="557" r:id="rId10"/>
    <p:sldId id="5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17C91-454E-4DD8-B015-761723849FD4}">
          <p14:sldIdLst>
            <p14:sldId id="361"/>
            <p14:sldId id="522"/>
            <p14:sldId id="543"/>
            <p14:sldId id="523"/>
            <p14:sldId id="524"/>
            <p14:sldId id="560"/>
            <p14:sldId id="558"/>
            <p14:sldId id="561"/>
            <p14:sldId id="557"/>
            <p14:sldId id="5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EFA9C7"/>
    <a:srgbClr val="A81E5B"/>
    <a:srgbClr val="8EB4E3"/>
    <a:srgbClr val="3366FF"/>
    <a:srgbClr val="D6E8FF"/>
    <a:srgbClr val="8CBDD8"/>
    <a:srgbClr val="C2FFC5"/>
    <a:srgbClr val="002B5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0" autoAdjust="0"/>
  </p:normalViewPr>
  <p:slideViewPr>
    <p:cSldViewPr snapToGrid="0">
      <p:cViewPr varScale="1">
        <p:scale>
          <a:sx n="55" d="100"/>
          <a:sy n="55" d="100"/>
        </p:scale>
        <p:origin x="1078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1F83-72B6-46B8-A374-CFD5BC803FAE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015B-902D-4BEA-9F46-42BE0B7F9E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18B52B-A70E-46A6-8207-94C8286DBAB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property is control-plane, next two are data plane  -&gt; REMOVE????</a:t>
            </a:r>
          </a:p>
          <a:p>
            <a:endParaRPr lang="en-US" baseline="0" dirty="0"/>
          </a:p>
          <a:p>
            <a:r>
              <a:rPr lang="en-US" baseline="0" dirty="0"/>
              <a:t>Attacker </a:t>
            </a:r>
            <a:r>
              <a:rPr lang="en-US" baseline="0" dirty="0" err="1"/>
              <a:t>kann</a:t>
            </a:r>
            <a:r>
              <a:rPr lang="en-US" baseline="0" dirty="0"/>
              <a:t> Prefix </a:t>
            </a:r>
            <a:r>
              <a:rPr lang="en-US" baseline="0" dirty="0" err="1"/>
              <a:t>inkl</a:t>
            </a:r>
            <a:r>
              <a:rPr lang="en-US" baseline="0" dirty="0"/>
              <a:t> </a:t>
            </a:r>
            <a:r>
              <a:rPr lang="en-US" baseline="0" dirty="0" err="1"/>
              <a:t>eigenes</a:t>
            </a:r>
            <a:r>
              <a:rPr lang="en-US" baseline="0" dirty="0"/>
              <a:t> Hop-Field </a:t>
            </a:r>
            <a:r>
              <a:rPr lang="en-US" baseline="0" dirty="0" err="1"/>
              <a:t>aus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</a:t>
            </a:r>
            <a:r>
              <a:rPr lang="en-US" baseline="0" dirty="0" err="1"/>
              <a:t>Pfad</a:t>
            </a:r>
            <a:r>
              <a:rPr lang="en-US" baseline="0" dirty="0"/>
              <a:t> </a:t>
            </a:r>
            <a:r>
              <a:rPr lang="en-US" baseline="0" dirty="0" err="1"/>
              <a:t>herausnehmen</a:t>
            </a:r>
            <a:r>
              <a:rPr lang="en-US" baseline="0" dirty="0"/>
              <a:t> um </a:t>
            </a:r>
            <a:r>
              <a:rPr lang="en-US" baseline="0" dirty="0" err="1"/>
              <a:t>vorzutäuschen</a:t>
            </a:r>
            <a:r>
              <a:rPr lang="en-US" baseline="0" dirty="0"/>
              <a:t> </a:t>
            </a:r>
            <a:r>
              <a:rPr lang="en-US" baseline="0" dirty="0" err="1"/>
              <a:t>dass</a:t>
            </a:r>
            <a:r>
              <a:rPr lang="en-US" baseline="0" dirty="0"/>
              <a:t> das </a:t>
            </a:r>
            <a:r>
              <a:rPr lang="en-US" baseline="0" dirty="0" err="1"/>
              <a:t>Paket</a:t>
            </a:r>
            <a:r>
              <a:rPr lang="en-US" baseline="0" dirty="0"/>
              <a:t> von </a:t>
            </a:r>
            <a:r>
              <a:rPr lang="en-US" baseline="0" dirty="0" err="1"/>
              <a:t>woanders</a:t>
            </a:r>
            <a:r>
              <a:rPr lang="en-US" baseline="0" dirty="0"/>
              <a:t> </a:t>
            </a:r>
            <a:r>
              <a:rPr lang="en-US" baseline="0" dirty="0" err="1"/>
              <a:t>kommt</a:t>
            </a:r>
            <a:r>
              <a:rPr lang="en-US" baseline="0" dirty="0"/>
              <a:t>. Aber das </a:t>
            </a:r>
            <a:r>
              <a:rPr lang="en-US" baseline="0" dirty="0" err="1"/>
              <a:t>nächste</a:t>
            </a:r>
            <a:r>
              <a:rPr lang="en-US" baseline="0" dirty="0"/>
              <a:t> </a:t>
            </a:r>
            <a:r>
              <a:rPr lang="en-US" baseline="0" dirty="0" err="1"/>
              <a:t>Hoppfield</a:t>
            </a:r>
            <a:r>
              <a:rPr lang="en-US" baseline="0" dirty="0"/>
              <a:t> </a:t>
            </a:r>
            <a:r>
              <a:rPr lang="en-US" baseline="0" dirty="0" err="1"/>
              <a:t>kennt</a:t>
            </a:r>
            <a:r>
              <a:rPr lang="en-US" baseline="0" dirty="0"/>
              <a:t> den input port, und </a:t>
            </a:r>
            <a:r>
              <a:rPr lang="en-US" baseline="0" dirty="0" err="1"/>
              <a:t>aus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Beaconing </a:t>
            </a:r>
            <a:r>
              <a:rPr lang="en-US" baseline="0" dirty="0" err="1"/>
              <a:t>wissen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, </a:t>
            </a:r>
            <a:r>
              <a:rPr lang="en-US" baseline="0" dirty="0" err="1"/>
              <a:t>wer</a:t>
            </a:r>
            <a:r>
              <a:rPr lang="en-US" baseline="0" dirty="0"/>
              <a:t> da </a:t>
            </a:r>
            <a:r>
              <a:rPr lang="en-US" baseline="0" dirty="0" err="1"/>
              <a:t>dran</a:t>
            </a:r>
            <a:r>
              <a:rPr lang="en-US" baseline="0" dirty="0"/>
              <a:t> </a:t>
            </a:r>
            <a:r>
              <a:rPr lang="en-US" baseline="0" dirty="0" err="1"/>
              <a:t>hängt</a:t>
            </a:r>
            <a:r>
              <a:rPr lang="en-US" baseline="0" dirty="0"/>
              <a:t>.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erkennen</a:t>
            </a:r>
            <a:r>
              <a:rPr lang="en-US" baseline="0" dirty="0"/>
              <a:t> </a:t>
            </a:r>
            <a:r>
              <a:rPr lang="en-US" baseline="0" dirty="0" err="1"/>
              <a:t>gefälschte</a:t>
            </a:r>
            <a:r>
              <a:rPr lang="en-US" baseline="0" dirty="0"/>
              <a:t> </a:t>
            </a:r>
            <a:r>
              <a:rPr lang="en-US" baseline="0" dirty="0" err="1"/>
              <a:t>Pakete</a:t>
            </a:r>
            <a:r>
              <a:rPr lang="en-US" baseline="0" dirty="0"/>
              <a:t> NICHT. Aber </a:t>
            </a:r>
            <a:r>
              <a:rPr lang="en-US" baseline="0" dirty="0" err="1"/>
              <a:t>wenn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sie</a:t>
            </a:r>
            <a:r>
              <a:rPr lang="en-US" baseline="0" dirty="0"/>
              <a:t> </a:t>
            </a:r>
            <a:r>
              <a:rPr lang="en-US" baseline="0" dirty="0" err="1"/>
              <a:t>erkennen</a:t>
            </a:r>
            <a:r>
              <a:rPr lang="en-US" baseline="0" dirty="0"/>
              <a:t>, </a:t>
            </a:r>
            <a:r>
              <a:rPr lang="en-US" baseline="0" dirty="0" err="1"/>
              <a:t>kennen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Obermenge</a:t>
            </a:r>
            <a:r>
              <a:rPr lang="en-US" baseline="0" dirty="0"/>
              <a:t> der </a:t>
            </a:r>
            <a:r>
              <a:rPr lang="en-US" baseline="0" dirty="0" err="1"/>
              <a:t>Angreifer</a:t>
            </a:r>
            <a:r>
              <a:rPr lang="en-US" baseline="0" dirty="0"/>
              <a:t>. SCION hat </a:t>
            </a:r>
            <a:r>
              <a:rPr lang="en-US" baseline="0" dirty="0" err="1"/>
              <a:t>keine</a:t>
            </a:r>
            <a:r>
              <a:rPr lang="en-US" baseline="0" dirty="0"/>
              <a:t> Source authentication.</a:t>
            </a:r>
          </a:p>
          <a:p>
            <a:r>
              <a:rPr lang="en-US" baseline="0" dirty="0"/>
              <a:t>Only on-path attackers can influence the path, but only along authorized paths.</a:t>
            </a:r>
          </a:p>
          <a:p>
            <a:r>
              <a:rPr lang="en-US" baseline="0" dirty="0"/>
              <a:t>Weak detectability means we know a superset of the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serves also as outline for talk</a:t>
            </a:r>
          </a:p>
          <a:p>
            <a:r>
              <a:rPr lang="en-US" dirty="0"/>
              <a:t>focus here: data plane (it’s possible for Scion)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just say or add to the first bullet point that this leads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simple proofs and clear understanding of how different features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 correctness.   [Otherwise it may not be obvious to non-specialists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even bother with refinement.  To the extent that they know anything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verification at all, they may just think “do it post hoc in one go”.]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David: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not be clear to listener how ALL the properties from slide 3 have been covered.  The point is that some of them are at network level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at code, and properties at network level STILL hold thanks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GLUE results.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Gobra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-jar -Xss128m gobra.jar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zune.go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000" dirty="0"/>
              <a:t>David: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might try to sell more by adding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slide stressing WHAT THIS MEANS FOR THE ISP &amp; END-USER 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how unique this is.  E.g.,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Cisco/Juniper/Huawei: routers far too complicated/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/… to verify.  No attempt even made.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They have both design and code-level bugs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Some of these can be used of backdoors (comparison: back-door freedom)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015B-902D-4BEA-9F46-42BE0B7F9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5" y="1654628"/>
            <a:ext cx="11675865" cy="474166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4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5" y="3048000"/>
            <a:ext cx="11662833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0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835" y="657646"/>
            <a:ext cx="11675865" cy="639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835" y="1698170"/>
            <a:ext cx="11675865" cy="46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86274" y="6544875"/>
            <a:ext cx="3521750" cy="244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DINPro"/>
              </a:defRPr>
            </a:lvl1pPr>
          </a:lstStyle>
          <a:p>
            <a:fld id="{7F6D50E8-09C0-4F39-8C46-4E6B194B98D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dirty="0">
          <a:solidFill>
            <a:schemeClr val="accent1">
              <a:lumMod val="20000"/>
              <a:lumOff val="80000"/>
            </a:schemeClr>
          </a:solidFill>
          <a:effectLst/>
          <a:latin typeface="DIN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DIN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­"/>
        <a:defRPr sz="2400" kern="1200">
          <a:solidFill>
            <a:schemeClr val="bg1"/>
          </a:solidFill>
          <a:latin typeface="DIN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DIN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914457" y="2130427"/>
            <a:ext cx="10363200" cy="5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Calibri" pitchFamily="34" charset="0"/>
              </a:defRPr>
            </a:lvl5pPr>
            <a:lvl6pPr marL="54423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6pPr>
            <a:lvl7pPr marL="1088473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7pPr>
            <a:lvl8pPr marL="1632711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8pPr>
            <a:lvl9pPr marL="2176947" algn="l" rtl="0" eaLnBrk="0" fontAlgn="base" hangingPunct="0">
              <a:spcBef>
                <a:spcPct val="0"/>
              </a:spcBef>
              <a:spcAft>
                <a:spcPct val="0"/>
              </a:spcAft>
              <a:defRPr sz="425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0">
              <a:defRPr/>
            </a:pPr>
            <a:r>
              <a:rPr lang="en-US" sz="4000" kern="0" dirty="0" err="1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PrepPool</a:t>
            </a:r>
            <a:r>
              <a:rPr lang="en-US" sz="4000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</a:rPr>
              <a:t> – </a:t>
            </a:r>
            <a:endParaRPr kumimoji="0" lang="en-US" sz="3333" b="0" i="0" u="none" strike="noStrike" kern="0" cap="none" spc="0" normalizeH="0" baseline="0" noProof="0" dirty="0">
              <a:ln>
                <a:noFill/>
              </a:ln>
              <a:solidFill>
                <a:srgbClr val="4F0E2B">
                  <a:lumMod val="25000"/>
                  <a:lumOff val="75000"/>
                </a:srgbClr>
              </a:solidFill>
              <a:effectLst/>
              <a:uLnTx/>
              <a:uFillTx/>
              <a:latin typeface="DINPro-Bold"/>
              <a:ea typeface="+mj-ea"/>
              <a:cs typeface="+mj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914457" y="3108960"/>
            <a:ext cx="8534400" cy="121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1428"/>
              </a:spcBef>
              <a:spcAft>
                <a:spcPct val="0"/>
              </a:spcAft>
              <a:buClr>
                <a:schemeClr val="accent1">
                  <a:lumMod val="75000"/>
                  <a:lumOff val="25000"/>
                </a:schemeClr>
              </a:buClr>
              <a:buSzPct val="55000"/>
              <a:buFont typeface="Wingdings 2" pitchFamily="18" charset="2"/>
              <a:buNone/>
              <a:defRPr sz="241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4237" indent="0"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itchFamily="2" charset="2"/>
              <a:buNone/>
              <a:defRPr sz="2167" i="1">
                <a:solidFill>
                  <a:schemeClr val="bg1"/>
                </a:solidFill>
                <a:latin typeface="DINPro" pitchFamily="34" charset="0"/>
              </a:defRPr>
            </a:lvl2pPr>
            <a:lvl3pPr marL="1088473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 sz="2417">
                <a:solidFill>
                  <a:schemeClr val="bg1"/>
                </a:solidFill>
                <a:latin typeface="DINPro" pitchFamily="34" charset="0"/>
              </a:defRPr>
            </a:lvl3pPr>
            <a:lvl4pPr marL="1632711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4pPr>
            <a:lvl5pPr marL="217694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DINPro" pitchFamily="34" charset="0"/>
              </a:defRPr>
            </a:lvl5pPr>
            <a:lvl6pPr marL="272118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6pPr>
            <a:lvl7pPr marL="326542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7pPr>
            <a:lvl8pPr marL="3809657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8pPr>
            <a:lvl9pPr marL="435389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17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F0E2B">
                  <a:lumMod val="75000"/>
                  <a:lumOff val="25000"/>
                </a:srgbClr>
              </a:buClr>
              <a:buSzPct val="55000"/>
              <a:buFont typeface="Wingdings 2" pitchFamily="18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F0E2B">
                    <a:lumMod val="25000"/>
                    <a:lumOff val="75000"/>
                  </a:srgbClr>
                </a:solidFill>
                <a:effectLst/>
                <a:uLnTx/>
                <a:uFillTx/>
                <a:latin typeface="DINPro-Bold"/>
                <a:ea typeface="+mn-ea"/>
                <a:cs typeface="+mn-cs"/>
              </a:rPr>
              <a:t>Annette Müller</a:t>
            </a:r>
          </a:p>
        </p:txBody>
      </p:sp>
    </p:spTree>
    <p:extLst>
      <p:ext uri="{BB962C8B-B14F-4D97-AF65-F5344CB8AC3E}">
        <p14:creationId xmlns:p14="http://schemas.microsoft.com/office/powerpoint/2010/main" val="30414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IP implementations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large</a:t>
            </a:r>
          </a:p>
          <a:p>
            <a:pPr lvl="1"/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inevitably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en-US" dirty="0"/>
              <a:t>both design and code-level bugs</a:t>
            </a:r>
          </a:p>
          <a:p>
            <a:pPr lvl="1"/>
            <a:r>
              <a:rPr lang="en-US" dirty="0"/>
              <a:t>Some of these bugs can be exploited by attackers</a:t>
            </a:r>
          </a:p>
          <a:p>
            <a:pPr lvl="2"/>
            <a:endParaRPr lang="de-CH" dirty="0"/>
          </a:p>
          <a:p>
            <a:r>
              <a:rPr lang="de-CH" dirty="0"/>
              <a:t>The design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Scion</a:t>
            </a:r>
            <a:r>
              <a:rPr lang="de-CH" dirty="0"/>
              <a:t> </a:t>
            </a:r>
            <a:r>
              <a:rPr lang="de-CH" dirty="0" err="1"/>
              <a:t>enables</a:t>
            </a:r>
            <a:r>
              <a:rPr lang="de-CH" dirty="0"/>
              <a:t> formal </a:t>
            </a:r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protocol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code</a:t>
            </a:r>
            <a:endParaRPr lang="de-CH" dirty="0"/>
          </a:p>
          <a:p>
            <a:pPr lvl="2"/>
            <a:endParaRPr lang="de-CH" dirty="0"/>
          </a:p>
          <a:p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unprecedented</a:t>
            </a:r>
            <a:r>
              <a:rPr lang="de-CH" dirty="0"/>
              <a:t> </a:t>
            </a:r>
            <a:r>
              <a:rPr lang="de-CH" dirty="0" err="1"/>
              <a:t>guarantees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ISPs </a:t>
            </a:r>
            <a:r>
              <a:rPr lang="de-CH" dirty="0" err="1"/>
              <a:t>and</a:t>
            </a:r>
            <a:r>
              <a:rPr lang="de-CH" dirty="0"/>
              <a:t> end </a:t>
            </a:r>
            <a:r>
              <a:rPr lang="de-CH" dirty="0" err="1"/>
              <a:t>users</a:t>
            </a:r>
            <a:endParaRPr lang="de-CH" dirty="0"/>
          </a:p>
          <a:p>
            <a:pPr lvl="1"/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correctness</a:t>
            </a:r>
            <a:endParaRPr lang="de-CH" dirty="0"/>
          </a:p>
          <a:p>
            <a:pPr lvl="1"/>
            <a:r>
              <a:rPr lang="de-CH" dirty="0" err="1"/>
              <a:t>Availability</a:t>
            </a:r>
            <a:endParaRPr lang="de-CH" dirty="0"/>
          </a:p>
          <a:p>
            <a:pPr lvl="1"/>
            <a:r>
              <a:rPr lang="de-CH" dirty="0"/>
              <a:t>Security, in </a:t>
            </a:r>
            <a:r>
              <a:rPr lang="de-CH" dirty="0" err="1"/>
              <a:t>particular</a:t>
            </a:r>
            <a:r>
              <a:rPr lang="de-CH" dirty="0"/>
              <a:t>, </a:t>
            </a:r>
            <a:r>
              <a:rPr lang="de-CH" dirty="0" err="1"/>
              <a:t>backdoor</a:t>
            </a:r>
            <a:r>
              <a:rPr lang="de-CH" dirty="0"/>
              <a:t> </a:t>
            </a:r>
            <a:r>
              <a:rPr lang="de-CH" dirty="0" err="1"/>
              <a:t>freedom</a:t>
            </a:r>
            <a:endParaRPr lang="de-CH" dirty="0"/>
          </a:p>
          <a:p>
            <a:pPr lvl="1"/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D50E8-09C0-4F39-8C46-4E6B194B98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A9C7"/>
                </a:solidFill>
              </a:rPr>
              <a:t>Protocol-level properties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Path validity</a:t>
            </a:r>
            <a:r>
              <a:rPr lang="en-US" dirty="0"/>
              <a:t>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Constructed paths are valid and reflect the routing decisions by on-path </a:t>
            </a:r>
            <a:r>
              <a:rPr lang="en-US" dirty="0" err="1"/>
              <a:t>ASes</a:t>
            </a:r>
            <a:endParaRPr lang="en-US" dirty="0"/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Path authorization</a:t>
            </a:r>
            <a:r>
              <a:rPr lang="en-US" dirty="0"/>
              <a:t>: Packets travel only along previously authorized paths</a:t>
            </a:r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Detectability</a:t>
            </a:r>
            <a:r>
              <a:rPr lang="en-US" dirty="0"/>
              <a:t>: An active attacker cannot hide their presence on the path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EFA9C7"/>
                </a:solidFill>
              </a:rPr>
              <a:t>Code-level properties</a:t>
            </a:r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Safety</a:t>
            </a:r>
            <a:r>
              <a:rPr lang="en-US" dirty="0"/>
              <a:t>: No run-time errors</a:t>
            </a:r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Correctness</a:t>
            </a:r>
            <a:r>
              <a:rPr lang="en-US" dirty="0"/>
              <a:t>: Routers and servers implement protocol correctly</a:t>
            </a:r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Progress</a:t>
            </a:r>
            <a:r>
              <a:rPr lang="en-US" dirty="0"/>
              <a:t>: Required I/O happens eventually</a:t>
            </a:r>
          </a:p>
          <a:p>
            <a:pPr lvl="1"/>
            <a:r>
              <a:rPr lang="en-US" b="1" kern="0" dirty="0">
                <a:solidFill>
                  <a:srgbClr val="002B5F">
                    <a:lumMod val="10000"/>
                    <a:lumOff val="90000"/>
                  </a:srgbClr>
                </a:solidFill>
                <a:latin typeface="DINPro-Bold"/>
                <a:ea typeface="+mj-ea"/>
                <a:cs typeface="+mj-cs"/>
              </a:rPr>
              <a:t>Backdoor freedom</a:t>
            </a:r>
            <a:r>
              <a:rPr lang="en-US" dirty="0"/>
              <a:t>: Code does not leak information about crypto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D50E8-09C0-4F39-8C46-4E6B194B98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C562DF8-EFF8-4FD1-909D-2009FC10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r="6328" b="10913"/>
          <a:stretch/>
        </p:blipFill>
        <p:spPr>
          <a:xfrm>
            <a:off x="578734" y="598540"/>
            <a:ext cx="9045615" cy="55071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44EED1-5643-475B-BFE9-D5910B27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19" y="0"/>
            <a:ext cx="7253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D50E8-09C0-4F39-8C46-4E6B194B98D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7116" y="1208371"/>
            <a:ext cx="2446438" cy="1605950"/>
            <a:chOff x="4399280" y="1513551"/>
            <a:chExt cx="7074538" cy="4644039"/>
          </a:xfrm>
        </p:grpSpPr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920" y="1537735"/>
              <a:ext cx="7057898" cy="461985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5920" y="1538630"/>
              <a:ext cx="7007587" cy="44908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"/>
            <p:cNvSpPr/>
            <p:nvPr/>
          </p:nvSpPr>
          <p:spPr>
            <a:xfrm>
              <a:off x="4399280" y="1513551"/>
              <a:ext cx="136168" cy="140498"/>
            </a:xfrm>
            <a:prstGeom prst="rect">
              <a:avLst/>
            </a:prstGeom>
            <a:solidFill>
              <a:srgbClr val="002B5F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algn="l" defTabSz="508000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Rectangle"/>
            <p:cNvSpPr/>
            <p:nvPr/>
          </p:nvSpPr>
          <p:spPr>
            <a:xfrm>
              <a:off x="11315841" y="5900636"/>
              <a:ext cx="136168" cy="140498"/>
            </a:xfrm>
            <a:prstGeom prst="rect">
              <a:avLst/>
            </a:prstGeom>
            <a:solidFill>
              <a:srgbClr val="002B5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l" defTabSz="508000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896706" y="1211081"/>
            <a:ext cx="2446438" cy="1605950"/>
            <a:chOff x="4399280" y="1513551"/>
            <a:chExt cx="7074538" cy="464403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920" y="1537735"/>
              <a:ext cx="7057898" cy="461985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5920" y="1538630"/>
              <a:ext cx="7007587" cy="44908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Rectangle"/>
            <p:cNvSpPr/>
            <p:nvPr/>
          </p:nvSpPr>
          <p:spPr>
            <a:xfrm>
              <a:off x="4399280" y="1513551"/>
              <a:ext cx="136168" cy="140498"/>
            </a:xfrm>
            <a:prstGeom prst="rect">
              <a:avLst/>
            </a:prstGeom>
            <a:solidFill>
              <a:srgbClr val="002B5F"/>
            </a:solidFill>
            <a:ln w="1270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algn="l" defTabSz="508000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" name="Rectangle"/>
            <p:cNvSpPr/>
            <p:nvPr/>
          </p:nvSpPr>
          <p:spPr>
            <a:xfrm>
              <a:off x="11315841" y="5900636"/>
              <a:ext cx="136168" cy="140498"/>
            </a:xfrm>
            <a:prstGeom prst="rect">
              <a:avLst/>
            </a:prstGeom>
            <a:solidFill>
              <a:srgbClr val="002B5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l" defTabSz="508000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30143" y="1162494"/>
            <a:ext cx="2621694" cy="1706064"/>
            <a:chOff x="4830143" y="1162494"/>
            <a:chExt cx="2621694" cy="170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4830143" y="1162494"/>
              <a:ext cx="2621694" cy="1706064"/>
              <a:chOff x="4523087" y="1513170"/>
              <a:chExt cx="3115781" cy="202759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523087" y="1513170"/>
                <a:ext cx="1899920" cy="2027590"/>
              </a:xfrm>
              <a:prstGeom prst="rect">
                <a:avLst/>
              </a:prstGeom>
              <a:solidFill>
                <a:srgbClr val="BFBFBF">
                  <a:alpha val="6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09585" y="1513170"/>
                <a:ext cx="929283" cy="2027590"/>
              </a:xfrm>
              <a:prstGeom prst="rect">
                <a:avLst/>
              </a:prstGeom>
              <a:solidFill>
                <a:srgbClr val="BFBFBF">
                  <a:alpha val="6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22879" y="1513170"/>
                <a:ext cx="286706" cy="1062390"/>
              </a:xfrm>
              <a:prstGeom prst="rect">
                <a:avLst/>
              </a:prstGeom>
              <a:solidFill>
                <a:srgbClr val="BFBFBF">
                  <a:alpha val="6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23543" y="2912880"/>
                <a:ext cx="286706" cy="627880"/>
              </a:xfrm>
              <a:prstGeom prst="rect">
                <a:avLst/>
              </a:prstGeom>
              <a:solidFill>
                <a:srgbClr val="BFBFBF">
                  <a:alpha val="6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427747" y="2042827"/>
              <a:ext cx="247917" cy="2933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76" y="4138329"/>
            <a:ext cx="2665509" cy="15231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2192" y="437922"/>
            <a:ext cx="2356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Mathematical model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of entire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62053" y="479194"/>
            <a:ext cx="2356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Mathematical model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of border router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8129" y="5700347"/>
            <a:ext cx="261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Router implementation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01" y="4138329"/>
            <a:ext cx="2239804" cy="15266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992365" y="5700347"/>
            <a:ext cx="226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Router specification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182977" y="1595573"/>
            <a:ext cx="1711395" cy="795920"/>
          </a:xfrm>
          <a:prstGeom prst="rightArrow">
            <a:avLst/>
          </a:prstGeom>
          <a:solidFill>
            <a:srgbClr val="EF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Refinement</a:t>
            </a:r>
          </a:p>
        </p:txBody>
      </p:sp>
      <p:sp>
        <p:nvSpPr>
          <p:cNvPr id="33" name="Left-Right Arrow 32"/>
          <p:cNvSpPr/>
          <p:nvPr/>
        </p:nvSpPr>
        <p:spPr>
          <a:xfrm rot="16200000">
            <a:off x="5319590" y="3089728"/>
            <a:ext cx="1718937" cy="795920"/>
          </a:xfrm>
          <a:prstGeom prst="leftRightArrow">
            <a:avLst/>
          </a:prstGeom>
          <a:solidFill>
            <a:srgbClr val="EF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Equivalence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7137483" y="4501943"/>
            <a:ext cx="1718937" cy="795920"/>
          </a:xfrm>
          <a:prstGeom prst="leftRightArrow">
            <a:avLst/>
          </a:prstGeom>
          <a:solidFill>
            <a:srgbClr val="EF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Verification</a:t>
            </a:r>
          </a:p>
        </p:txBody>
      </p:sp>
      <p:pic>
        <p:nvPicPr>
          <p:cNvPr id="36" name="intro-SCION-AS-zoom.pdf" descr="intro-SCION-AS-zoom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294" y="777209"/>
            <a:ext cx="4489172" cy="20438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Rectangle 36"/>
          <p:cNvSpPr/>
          <p:nvPr/>
        </p:nvSpPr>
        <p:spPr>
          <a:xfrm>
            <a:off x="10104120" y="949960"/>
            <a:ext cx="1051560" cy="706120"/>
          </a:xfrm>
          <a:prstGeom prst="rect">
            <a:avLst/>
          </a:prstGeom>
          <a:solidFill>
            <a:srgbClr val="00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 animBg="1"/>
      <p:bldP spid="33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Verification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249069" y="1588933"/>
            <a:ext cx="5699760" cy="4852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EFA9C7"/>
                </a:solidFill>
              </a:rPr>
              <a:t>Design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02458" y="6544875"/>
            <a:ext cx="3521750" cy="244398"/>
          </a:xfrm>
        </p:spPr>
        <p:txBody>
          <a:bodyPr/>
          <a:lstStyle/>
          <a:p>
            <a:fld id="{7F6D50E8-09C0-4F39-8C46-4E6B194B98D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554966" y="2811674"/>
            <a:ext cx="5615809" cy="1891754"/>
            <a:chOff x="6177354" y="251600"/>
            <a:chExt cx="6208324" cy="2091350"/>
          </a:xfrm>
        </p:grpSpPr>
        <p:grpSp>
          <p:nvGrpSpPr>
            <p:cNvPr id="19" name="Group 18"/>
            <p:cNvGrpSpPr/>
            <p:nvPr/>
          </p:nvGrpSpPr>
          <p:grpSpPr>
            <a:xfrm>
              <a:off x="6177354" y="251600"/>
              <a:ext cx="6208324" cy="2091350"/>
              <a:chOff x="6054422" y="657646"/>
              <a:chExt cx="6208324" cy="2091350"/>
            </a:xfrm>
          </p:grpSpPr>
          <p:grpSp>
            <p:nvGrpSpPr>
              <p:cNvPr id="5" name="Group 4"/>
              <p:cNvGrpSpPr>
                <a:grpSpLocks noChangeAspect="1"/>
              </p:cNvGrpSpPr>
              <p:nvPr/>
            </p:nvGrpSpPr>
            <p:grpSpPr>
              <a:xfrm>
                <a:off x="6054422" y="1042932"/>
                <a:ext cx="2621694" cy="1706064"/>
                <a:chOff x="4523087" y="1513170"/>
                <a:chExt cx="3115781" cy="2027590"/>
              </a:xfrm>
            </p:grpSpPr>
            <p:grpSp>
              <p:nvGrpSpPr>
                <p:cNvPr id="6" name="Group 5"/>
                <p:cNvGrpSpPr>
                  <a:grpSpLocks noChangeAspect="1"/>
                </p:cNvGrpSpPr>
                <p:nvPr/>
              </p:nvGrpSpPr>
              <p:grpSpPr>
                <a:xfrm>
                  <a:off x="4602196" y="1570912"/>
                  <a:ext cx="2907496" cy="1908609"/>
                  <a:chOff x="4399280" y="1513551"/>
                  <a:chExt cx="7074538" cy="4644039"/>
                </a:xfrm>
              </p:grpSpPr>
              <p:pic>
                <p:nvPicPr>
                  <p:cNvPr id="13" name="Image" descr="Image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415920" y="1537735"/>
                    <a:ext cx="7057898" cy="4619855"/>
                  </a:xfrm>
                  <a:prstGeom prst="rect">
                    <a:avLst/>
                  </a:prstGeom>
                  <a:ln w="12700">
                    <a:miter lim="400000"/>
                  </a:ln>
                </p:spPr>
              </p:pic>
              <p:pic>
                <p:nvPicPr>
                  <p:cNvPr id="14" name="Image" descr="Image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15920" y="1538630"/>
                    <a:ext cx="7007587" cy="4490857"/>
                  </a:xfrm>
                  <a:prstGeom prst="rect">
                    <a:avLst/>
                  </a:prstGeom>
                  <a:ln w="12700">
                    <a:miter lim="400000"/>
                  </a:ln>
                </p:spPr>
              </p:pic>
              <p:sp>
                <p:nvSpPr>
                  <p:cNvPr id="15" name="Rectangle"/>
                  <p:cNvSpPr/>
                  <p:nvPr/>
                </p:nvSpPr>
                <p:spPr>
                  <a:xfrm>
                    <a:off x="4399280" y="1513551"/>
                    <a:ext cx="136168" cy="140498"/>
                  </a:xfrm>
                  <a:prstGeom prst="rect">
                    <a:avLst/>
                  </a:prstGeom>
                  <a:solidFill>
                    <a:srgbClr val="002B5F"/>
                  </a:solidFill>
                  <a:ln w="12700">
                    <a:noFill/>
                    <a:miter lim="400000"/>
                  </a:ln>
                </p:spPr>
                <p:txBody>
                  <a:bodyPr lIns="50800" tIns="50800" rIns="50800" bIns="50800" anchor="ctr"/>
                  <a:lstStyle/>
                  <a:p>
                    <a:pPr algn="l" defTabSz="508000">
                      <a:def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6" name="Rectangle"/>
                  <p:cNvSpPr/>
                  <p:nvPr/>
                </p:nvSpPr>
                <p:spPr>
                  <a:xfrm>
                    <a:off x="11315841" y="5900636"/>
                    <a:ext cx="136168" cy="140498"/>
                  </a:xfrm>
                  <a:prstGeom prst="rect">
                    <a:avLst/>
                  </a:prstGeom>
                  <a:solidFill>
                    <a:srgbClr val="002B5F"/>
                  </a:solidFill>
                  <a:ln w="12700">
                    <a:miter lim="400000"/>
                  </a:ln>
                </p:spPr>
                <p:txBody>
                  <a:bodyPr lIns="50800" tIns="50800" rIns="50800" bIns="50800" anchor="ctr"/>
                  <a:lstStyle/>
                  <a:p>
                    <a:pPr algn="l" defTabSz="508000">
                      <a:def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523087" y="1513170"/>
                  <a:ext cx="3115781" cy="2027590"/>
                  <a:chOff x="4523087" y="1513170"/>
                  <a:chExt cx="3115781" cy="202759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523087" y="1513170"/>
                    <a:ext cx="1899920" cy="2027590"/>
                  </a:xfrm>
                  <a:prstGeom prst="rect">
                    <a:avLst/>
                  </a:prstGeom>
                  <a:solidFill>
                    <a:srgbClr val="BFBFBF">
                      <a:alpha val="6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6709585" y="1513170"/>
                    <a:ext cx="929283" cy="2027590"/>
                  </a:xfrm>
                  <a:prstGeom prst="rect">
                    <a:avLst/>
                  </a:prstGeom>
                  <a:solidFill>
                    <a:srgbClr val="BFBFBF">
                      <a:alpha val="6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6422879" y="1513170"/>
                    <a:ext cx="286706" cy="1062390"/>
                  </a:xfrm>
                  <a:prstGeom prst="rect">
                    <a:avLst/>
                  </a:prstGeom>
                  <a:solidFill>
                    <a:srgbClr val="BFBFBF">
                      <a:alpha val="6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423543" y="2912880"/>
                    <a:ext cx="286706" cy="627880"/>
                  </a:xfrm>
                  <a:prstGeom prst="rect">
                    <a:avLst/>
                  </a:prstGeom>
                  <a:solidFill>
                    <a:srgbClr val="BFBFBF">
                      <a:alpha val="65098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6421784" y="2559415"/>
                  <a:ext cx="294640" cy="34867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intro-SCION-AS-zoom.pdf" descr="intro-SCION-AS-zoom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3574" y="657646"/>
                <a:ext cx="4489172" cy="204385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11334118" y="521158"/>
              <a:ext cx="1051560" cy="706120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Line Callout 1 23"/>
          <p:cNvSpPr/>
          <p:nvPr/>
        </p:nvSpPr>
        <p:spPr>
          <a:xfrm>
            <a:off x="3656102" y="1744301"/>
            <a:ext cx="2047240" cy="797560"/>
          </a:xfrm>
          <a:prstGeom prst="borderCallout1">
            <a:avLst>
              <a:gd name="adj1" fmla="val 99642"/>
              <a:gd name="adj2" fmla="val 51717"/>
              <a:gd name="adj3" fmla="val 160908"/>
              <a:gd name="adj4" fmla="val 8069"/>
            </a:avLst>
          </a:prstGeom>
          <a:solidFill>
            <a:srgbClr val="8CBDD8"/>
          </a:solidFill>
          <a:ln>
            <a:solidFill>
              <a:srgbClr val="8CB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System: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Border router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2339251" y="5010230"/>
            <a:ext cx="2047240" cy="1164632"/>
          </a:xfrm>
          <a:prstGeom prst="borderCallout1">
            <a:avLst>
              <a:gd name="adj1" fmla="val 29578"/>
              <a:gd name="adj2" fmla="val -144"/>
              <a:gd name="adj3" fmla="val -31804"/>
              <a:gd name="adj4" fmla="val -36348"/>
            </a:avLst>
          </a:prstGeom>
          <a:solidFill>
            <a:srgbClr val="8CBDD8"/>
          </a:solidFill>
          <a:ln>
            <a:solidFill>
              <a:srgbClr val="8CB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Environment: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Attacker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6219425" y="1601942"/>
            <a:ext cx="5701958" cy="4839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200" b="1" dirty="0" err="1">
                <a:solidFill>
                  <a:srgbClr val="EFA9C7"/>
                </a:solidFill>
              </a:rPr>
              <a:t>Stepwise</a:t>
            </a:r>
            <a:r>
              <a:rPr lang="de-CH" sz="3200" b="1" dirty="0">
                <a:solidFill>
                  <a:srgbClr val="EFA9C7"/>
                </a:solidFill>
              </a:rPr>
              <a:t> </a:t>
            </a:r>
            <a:r>
              <a:rPr lang="de-CH" sz="3200" b="1" dirty="0" err="1">
                <a:solidFill>
                  <a:srgbClr val="EFA9C7"/>
                </a:solidFill>
              </a:rPr>
              <a:t>refinement</a:t>
            </a:r>
            <a:endParaRPr lang="de-CH" sz="3200" b="1" dirty="0">
              <a:solidFill>
                <a:srgbClr val="EFA9C7"/>
              </a:solidFill>
            </a:endParaRPr>
          </a:p>
          <a:p>
            <a:r>
              <a:rPr lang="en-US" dirty="0"/>
              <a:t>Prove properties of most abstract model</a:t>
            </a:r>
          </a:p>
          <a:p>
            <a:pPr lvl="3"/>
            <a:endParaRPr lang="en-US" dirty="0"/>
          </a:p>
          <a:p>
            <a:r>
              <a:rPr lang="en-US" dirty="0"/>
              <a:t>Each refinement</a:t>
            </a:r>
          </a:p>
          <a:p>
            <a:pPr lvl="1"/>
            <a:r>
              <a:rPr lang="en-US" dirty="0"/>
              <a:t>Incorporates additional system requirements</a:t>
            </a:r>
          </a:p>
          <a:p>
            <a:pPr lvl="1"/>
            <a:r>
              <a:rPr lang="en-US" dirty="0"/>
              <a:t>Preserves properties of more-abstract system</a:t>
            </a:r>
          </a:p>
          <a:p>
            <a:pPr lvl="3"/>
            <a:endParaRPr lang="en-US" dirty="0"/>
          </a:p>
          <a:p>
            <a:r>
              <a:rPr lang="en-US" dirty="0"/>
              <a:t>Strategy: strengthen attacker while increasing 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1804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Verification: Forwarding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249068" y="1588933"/>
            <a:ext cx="6209181" cy="4852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EFA9C7"/>
                </a:solidFill>
              </a:rPr>
              <a:t>Main property</a:t>
            </a:r>
          </a:p>
          <a:p>
            <a:pPr marL="0" indent="0">
              <a:buNone/>
            </a:pPr>
            <a:r>
              <a:rPr lang="en-US" dirty="0"/>
              <a:t>Path authorization: Packets travel only along previously authorized paths</a:t>
            </a:r>
          </a:p>
          <a:p>
            <a:pPr marL="0" indent="0">
              <a:buNone/>
            </a:pPr>
            <a:endParaRPr lang="en-US" sz="3200" b="1" dirty="0">
              <a:solidFill>
                <a:srgbClr val="EFA9C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02458" y="6544875"/>
            <a:ext cx="3521750" cy="244398"/>
          </a:xfrm>
        </p:spPr>
        <p:txBody>
          <a:bodyPr/>
          <a:lstStyle/>
          <a:p>
            <a:fld id="{7F6D50E8-09C0-4F39-8C46-4E6B194B98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6878083" y="1601942"/>
            <a:ext cx="5043300" cy="4839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200" b="1" dirty="0" err="1">
                <a:solidFill>
                  <a:srgbClr val="EFA9C7"/>
                </a:solidFill>
              </a:rPr>
              <a:t>Verification</a:t>
            </a:r>
            <a:endParaRPr lang="de-CH" sz="3200" b="1" dirty="0">
              <a:solidFill>
                <a:srgbClr val="EFA9C7"/>
              </a:solidFill>
            </a:endParaRPr>
          </a:p>
          <a:p>
            <a:r>
              <a:rPr lang="en-US" dirty="0"/>
              <a:t>Parameterized verification for a class of protocols</a:t>
            </a:r>
          </a:p>
          <a:p>
            <a:pPr lvl="1"/>
            <a:endParaRPr lang="en-US" dirty="0"/>
          </a:p>
          <a:p>
            <a:r>
              <a:rPr lang="en-US" dirty="0"/>
              <a:t>Strong guarantees by formalization in interactive theorem prover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07856" y="3326168"/>
            <a:ext cx="2759850" cy="2834588"/>
            <a:chOff x="68490" y="3533126"/>
            <a:chExt cx="2759850" cy="2834588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919188" y="3533126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722679" y="4106821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039295" y="4808978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2360340" y="4808978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252492" y="5899714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8490" y="4471745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cxnSp>
          <p:nvCxnSpPr>
            <p:cNvPr id="33" name="Straight Connector 32"/>
            <p:cNvCxnSpPr>
              <a:stCxn id="32" idx="7"/>
              <a:endCxn id="3" idx="3"/>
            </p:cNvCxnSpPr>
            <p:nvPr/>
          </p:nvCxnSpPr>
          <p:spPr>
            <a:xfrm flipV="1">
              <a:off x="467953" y="3932589"/>
              <a:ext cx="519772" cy="607693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0"/>
            </p:cNvCxnSpPr>
            <p:nvPr/>
          </p:nvCxnSpPr>
          <p:spPr>
            <a:xfrm flipH="1" flipV="1">
              <a:off x="1116592" y="4014945"/>
              <a:ext cx="156703" cy="794033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" idx="5"/>
              <a:endCxn id="28" idx="1"/>
            </p:cNvCxnSpPr>
            <p:nvPr/>
          </p:nvCxnSpPr>
          <p:spPr>
            <a:xfrm>
              <a:off x="1318651" y="3932589"/>
              <a:ext cx="472565" cy="242769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4"/>
              <a:endCxn id="31" idx="0"/>
            </p:cNvCxnSpPr>
            <p:nvPr/>
          </p:nvCxnSpPr>
          <p:spPr>
            <a:xfrm>
              <a:off x="302490" y="4939745"/>
              <a:ext cx="184002" cy="959969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7"/>
              <a:endCxn id="29" idx="3"/>
            </p:cNvCxnSpPr>
            <p:nvPr/>
          </p:nvCxnSpPr>
          <p:spPr>
            <a:xfrm flipV="1">
              <a:off x="651955" y="5208441"/>
              <a:ext cx="455877" cy="75981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7"/>
              <a:endCxn id="28" idx="3"/>
            </p:cNvCxnSpPr>
            <p:nvPr/>
          </p:nvCxnSpPr>
          <p:spPr>
            <a:xfrm flipV="1">
              <a:off x="1438758" y="4506284"/>
              <a:ext cx="352458" cy="371231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1"/>
              <a:endCxn id="28" idx="5"/>
            </p:cNvCxnSpPr>
            <p:nvPr/>
          </p:nvCxnSpPr>
          <p:spPr>
            <a:xfrm flipH="1" flipV="1">
              <a:off x="2122142" y="4506284"/>
              <a:ext cx="306735" cy="371231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6"/>
              <a:endCxn id="30" idx="2"/>
            </p:cNvCxnSpPr>
            <p:nvPr/>
          </p:nvCxnSpPr>
          <p:spPr>
            <a:xfrm>
              <a:off x="1507295" y="5042978"/>
              <a:ext cx="853045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/>
            <p:cNvSpPr/>
            <p:nvPr/>
          </p:nvSpPr>
          <p:spPr>
            <a:xfrm>
              <a:off x="584068" y="4040086"/>
              <a:ext cx="557116" cy="1814946"/>
            </a:xfrm>
            <a:custGeom>
              <a:avLst/>
              <a:gdLst>
                <a:gd name="connsiteX0" fmla="*/ 0 w 545768"/>
                <a:gd name="connsiteY0" fmla="*/ 1728263 h 1728263"/>
                <a:gd name="connsiteX1" fmla="*/ 426082 w 545768"/>
                <a:gd name="connsiteY1" fmla="*/ 928762 h 1728263"/>
                <a:gd name="connsiteX2" fmla="*/ 545768 w 545768"/>
                <a:gd name="connsiteY2" fmla="*/ 0 h 1728263"/>
                <a:gd name="connsiteX3" fmla="*/ 545768 w 545768"/>
                <a:gd name="connsiteY3" fmla="*/ 0 h 1728263"/>
                <a:gd name="connsiteX0" fmla="*/ 0 w 554633"/>
                <a:gd name="connsiteY0" fmla="*/ 1815624 h 1815624"/>
                <a:gd name="connsiteX1" fmla="*/ 426082 w 554633"/>
                <a:gd name="connsiteY1" fmla="*/ 1016123 h 1815624"/>
                <a:gd name="connsiteX2" fmla="*/ 545768 w 554633"/>
                <a:gd name="connsiteY2" fmla="*/ 87361 h 1815624"/>
                <a:gd name="connsiteX3" fmla="*/ 545768 w 554633"/>
                <a:gd name="connsiteY3" fmla="*/ 25125 h 1815624"/>
                <a:gd name="connsiteX0" fmla="*/ 0 w 557116"/>
                <a:gd name="connsiteY0" fmla="*/ 1814946 h 1814946"/>
                <a:gd name="connsiteX1" fmla="*/ 392570 w 557116"/>
                <a:gd name="connsiteY1" fmla="*/ 1005871 h 1814946"/>
                <a:gd name="connsiteX2" fmla="*/ 545768 w 557116"/>
                <a:gd name="connsiteY2" fmla="*/ 86683 h 1814946"/>
                <a:gd name="connsiteX3" fmla="*/ 545768 w 557116"/>
                <a:gd name="connsiteY3" fmla="*/ 24447 h 181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16" h="1814946">
                  <a:moveTo>
                    <a:pt x="0" y="1814946"/>
                  </a:moveTo>
                  <a:cubicBezTo>
                    <a:pt x="167560" y="1559217"/>
                    <a:pt x="301609" y="1293915"/>
                    <a:pt x="392570" y="1005871"/>
                  </a:cubicBezTo>
                  <a:cubicBezTo>
                    <a:pt x="483531" y="717827"/>
                    <a:pt x="520235" y="250254"/>
                    <a:pt x="545768" y="86683"/>
                  </a:cubicBezTo>
                  <a:cubicBezTo>
                    <a:pt x="571301" y="-76888"/>
                    <a:pt x="545768" y="45192"/>
                    <a:pt x="545768" y="24447"/>
                  </a:cubicBezTo>
                </a:path>
              </a:pathLst>
            </a:custGeom>
            <a:noFill/>
            <a:ln w="57150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32" idx="5"/>
              <a:endCxn id="29" idx="2"/>
            </p:cNvCxnSpPr>
            <p:nvPr/>
          </p:nvCxnSpPr>
          <p:spPr>
            <a:xfrm>
              <a:off x="467953" y="4871208"/>
              <a:ext cx="571342" cy="17177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504554" y="3326168"/>
            <a:ext cx="2856215" cy="2834588"/>
            <a:chOff x="3317846" y="3522451"/>
            <a:chExt cx="2856215" cy="2834588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68544" y="3522451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972035" y="4096146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288651" y="4798303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609696" y="4798303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3501848" y="5889039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3317846" y="4461070"/>
              <a:ext cx="468000" cy="46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cxnSp>
          <p:nvCxnSpPr>
            <p:cNvPr id="69" name="Straight Connector 68"/>
            <p:cNvCxnSpPr>
              <a:stCxn id="68" idx="7"/>
              <a:endCxn id="63" idx="3"/>
            </p:cNvCxnSpPr>
            <p:nvPr/>
          </p:nvCxnSpPr>
          <p:spPr>
            <a:xfrm flipV="1">
              <a:off x="3717309" y="3921914"/>
              <a:ext cx="519772" cy="607693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0"/>
            </p:cNvCxnSpPr>
            <p:nvPr/>
          </p:nvCxnSpPr>
          <p:spPr>
            <a:xfrm flipH="1" flipV="1">
              <a:off x="4365948" y="4004270"/>
              <a:ext cx="156703" cy="794033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3" idx="5"/>
              <a:endCxn id="64" idx="1"/>
            </p:cNvCxnSpPr>
            <p:nvPr/>
          </p:nvCxnSpPr>
          <p:spPr>
            <a:xfrm>
              <a:off x="4568007" y="3921914"/>
              <a:ext cx="472565" cy="242769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4"/>
              <a:endCxn id="67" idx="0"/>
            </p:cNvCxnSpPr>
            <p:nvPr/>
          </p:nvCxnSpPr>
          <p:spPr>
            <a:xfrm>
              <a:off x="3551846" y="4929070"/>
              <a:ext cx="184002" cy="959969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7"/>
              <a:endCxn id="65" idx="3"/>
            </p:cNvCxnSpPr>
            <p:nvPr/>
          </p:nvCxnSpPr>
          <p:spPr>
            <a:xfrm flipV="1">
              <a:off x="3901311" y="5197766"/>
              <a:ext cx="455877" cy="75981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5" idx="7"/>
              <a:endCxn id="64" idx="3"/>
            </p:cNvCxnSpPr>
            <p:nvPr/>
          </p:nvCxnSpPr>
          <p:spPr>
            <a:xfrm flipV="1">
              <a:off x="4688114" y="4495609"/>
              <a:ext cx="352458" cy="371231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6" idx="1"/>
              <a:endCxn id="64" idx="5"/>
            </p:cNvCxnSpPr>
            <p:nvPr/>
          </p:nvCxnSpPr>
          <p:spPr>
            <a:xfrm flipH="1" flipV="1">
              <a:off x="5371498" y="4495609"/>
              <a:ext cx="306735" cy="371231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5" idx="6"/>
              <a:endCxn id="66" idx="2"/>
            </p:cNvCxnSpPr>
            <p:nvPr/>
          </p:nvCxnSpPr>
          <p:spPr>
            <a:xfrm>
              <a:off x="4756651" y="5032303"/>
              <a:ext cx="853045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3833425" y="3958548"/>
              <a:ext cx="2340636" cy="1885808"/>
            </a:xfrm>
            <a:custGeom>
              <a:avLst/>
              <a:gdLst>
                <a:gd name="connsiteX0" fmla="*/ 0 w 545768"/>
                <a:gd name="connsiteY0" fmla="*/ 1728263 h 1728263"/>
                <a:gd name="connsiteX1" fmla="*/ 426082 w 545768"/>
                <a:gd name="connsiteY1" fmla="*/ 928762 h 1728263"/>
                <a:gd name="connsiteX2" fmla="*/ 545768 w 545768"/>
                <a:gd name="connsiteY2" fmla="*/ 0 h 1728263"/>
                <a:gd name="connsiteX3" fmla="*/ 545768 w 545768"/>
                <a:gd name="connsiteY3" fmla="*/ 0 h 1728263"/>
                <a:gd name="connsiteX0" fmla="*/ 0 w 554633"/>
                <a:gd name="connsiteY0" fmla="*/ 1815624 h 1815624"/>
                <a:gd name="connsiteX1" fmla="*/ 426082 w 554633"/>
                <a:gd name="connsiteY1" fmla="*/ 1016123 h 1815624"/>
                <a:gd name="connsiteX2" fmla="*/ 545768 w 554633"/>
                <a:gd name="connsiteY2" fmla="*/ 87361 h 1815624"/>
                <a:gd name="connsiteX3" fmla="*/ 545768 w 554633"/>
                <a:gd name="connsiteY3" fmla="*/ 25125 h 1815624"/>
                <a:gd name="connsiteX0" fmla="*/ 0 w 557116"/>
                <a:gd name="connsiteY0" fmla="*/ 1814946 h 1814946"/>
                <a:gd name="connsiteX1" fmla="*/ 392570 w 557116"/>
                <a:gd name="connsiteY1" fmla="*/ 1005871 h 1814946"/>
                <a:gd name="connsiteX2" fmla="*/ 545768 w 557116"/>
                <a:gd name="connsiteY2" fmla="*/ 86683 h 1814946"/>
                <a:gd name="connsiteX3" fmla="*/ 545768 w 557116"/>
                <a:gd name="connsiteY3" fmla="*/ 24447 h 1814946"/>
                <a:gd name="connsiteX0" fmla="*/ 0 w 1379339"/>
                <a:gd name="connsiteY0" fmla="*/ 1913143 h 1913143"/>
                <a:gd name="connsiteX1" fmla="*/ 392570 w 1379339"/>
                <a:gd name="connsiteY1" fmla="*/ 1104068 h 1913143"/>
                <a:gd name="connsiteX2" fmla="*/ 1378781 w 1379339"/>
                <a:gd name="connsiteY2" fmla="*/ 55619 h 1913143"/>
                <a:gd name="connsiteX3" fmla="*/ 545768 w 1379339"/>
                <a:gd name="connsiteY3" fmla="*/ 122644 h 1913143"/>
                <a:gd name="connsiteX0" fmla="*/ 0 w 2403293"/>
                <a:gd name="connsiteY0" fmla="*/ 1857648 h 1857648"/>
                <a:gd name="connsiteX1" fmla="*/ 392570 w 2403293"/>
                <a:gd name="connsiteY1" fmla="*/ 1048573 h 1857648"/>
                <a:gd name="connsiteX2" fmla="*/ 1378781 w 2403293"/>
                <a:gd name="connsiteY2" fmla="*/ 124 h 1857648"/>
                <a:gd name="connsiteX3" fmla="*/ 2403293 w 2403293"/>
                <a:gd name="connsiteY3" fmla="*/ 1115597 h 1857648"/>
                <a:gd name="connsiteX0" fmla="*/ 0 w 2403293"/>
                <a:gd name="connsiteY0" fmla="*/ 1858003 h 1858003"/>
                <a:gd name="connsiteX1" fmla="*/ 392570 w 2403293"/>
                <a:gd name="connsiteY1" fmla="*/ 1048928 h 1858003"/>
                <a:gd name="connsiteX2" fmla="*/ 1378781 w 2403293"/>
                <a:gd name="connsiteY2" fmla="*/ 479 h 1858003"/>
                <a:gd name="connsiteX3" fmla="*/ 2265768 w 2403293"/>
                <a:gd name="connsiteY3" fmla="*/ 915979 h 1858003"/>
                <a:gd name="connsiteX4" fmla="*/ 2403293 w 2403293"/>
                <a:gd name="connsiteY4" fmla="*/ 1115952 h 1858003"/>
                <a:gd name="connsiteX0" fmla="*/ 0 w 2276231"/>
                <a:gd name="connsiteY0" fmla="*/ 1858003 h 1858003"/>
                <a:gd name="connsiteX1" fmla="*/ 392570 w 2276231"/>
                <a:gd name="connsiteY1" fmla="*/ 1048928 h 1858003"/>
                <a:gd name="connsiteX2" fmla="*/ 1378781 w 2276231"/>
                <a:gd name="connsiteY2" fmla="*/ 479 h 1858003"/>
                <a:gd name="connsiteX3" fmla="*/ 2265768 w 2276231"/>
                <a:gd name="connsiteY3" fmla="*/ 915979 h 1858003"/>
                <a:gd name="connsiteX4" fmla="*/ 483532 w 2276231"/>
                <a:gd name="connsiteY4" fmla="*/ 91441 h 1858003"/>
                <a:gd name="connsiteX0" fmla="*/ 0 w 2333400"/>
                <a:gd name="connsiteY0" fmla="*/ 1858592 h 1858592"/>
                <a:gd name="connsiteX1" fmla="*/ 392570 w 2333400"/>
                <a:gd name="connsiteY1" fmla="*/ 1049517 h 1858592"/>
                <a:gd name="connsiteX2" fmla="*/ 1378781 w 2333400"/>
                <a:gd name="connsiteY2" fmla="*/ 1068 h 1858592"/>
                <a:gd name="connsiteX3" fmla="*/ 2323217 w 2333400"/>
                <a:gd name="connsiteY3" fmla="*/ 1251688 h 1858592"/>
                <a:gd name="connsiteX4" fmla="*/ 483532 w 2333400"/>
                <a:gd name="connsiteY4" fmla="*/ 92030 h 1858592"/>
                <a:gd name="connsiteX0" fmla="*/ 0 w 2323217"/>
                <a:gd name="connsiteY0" fmla="*/ 1858592 h 1858592"/>
                <a:gd name="connsiteX1" fmla="*/ 392570 w 2323217"/>
                <a:gd name="connsiteY1" fmla="*/ 1049517 h 1858592"/>
                <a:gd name="connsiteX2" fmla="*/ 1378781 w 2323217"/>
                <a:gd name="connsiteY2" fmla="*/ 1068 h 1858592"/>
                <a:gd name="connsiteX3" fmla="*/ 2323217 w 2323217"/>
                <a:gd name="connsiteY3" fmla="*/ 1251688 h 1858592"/>
                <a:gd name="connsiteX4" fmla="*/ 483532 w 2323217"/>
                <a:gd name="connsiteY4" fmla="*/ 92030 h 1858592"/>
                <a:gd name="connsiteX0" fmla="*/ 0 w 2366430"/>
                <a:gd name="connsiteY0" fmla="*/ 1858592 h 1858592"/>
                <a:gd name="connsiteX1" fmla="*/ 392570 w 2366430"/>
                <a:gd name="connsiteY1" fmla="*/ 1049517 h 1858592"/>
                <a:gd name="connsiteX2" fmla="*/ 1378781 w 2366430"/>
                <a:gd name="connsiteY2" fmla="*/ 1068 h 1858592"/>
                <a:gd name="connsiteX3" fmla="*/ 2323217 w 2366430"/>
                <a:gd name="connsiteY3" fmla="*/ 1251688 h 1858592"/>
                <a:gd name="connsiteX4" fmla="*/ 483532 w 2366430"/>
                <a:gd name="connsiteY4" fmla="*/ 92030 h 1858592"/>
                <a:gd name="connsiteX0" fmla="*/ 0 w 2323261"/>
                <a:gd name="connsiteY0" fmla="*/ 1858592 h 1858592"/>
                <a:gd name="connsiteX1" fmla="*/ 392570 w 2323261"/>
                <a:gd name="connsiteY1" fmla="*/ 1049517 h 1858592"/>
                <a:gd name="connsiteX2" fmla="*/ 1378781 w 2323261"/>
                <a:gd name="connsiteY2" fmla="*/ 1068 h 1858592"/>
                <a:gd name="connsiteX3" fmla="*/ 2323217 w 2323261"/>
                <a:gd name="connsiteY3" fmla="*/ 1251688 h 1858592"/>
                <a:gd name="connsiteX4" fmla="*/ 1341792 w 2323261"/>
                <a:gd name="connsiteY4" fmla="*/ 801671 h 1858592"/>
                <a:gd name="connsiteX5" fmla="*/ 483532 w 2323261"/>
                <a:gd name="connsiteY5" fmla="*/ 92030 h 1858592"/>
                <a:gd name="connsiteX0" fmla="*/ 0 w 2323261"/>
                <a:gd name="connsiteY0" fmla="*/ 1858592 h 1858592"/>
                <a:gd name="connsiteX1" fmla="*/ 392570 w 2323261"/>
                <a:gd name="connsiteY1" fmla="*/ 1049517 h 1858592"/>
                <a:gd name="connsiteX2" fmla="*/ 1378781 w 2323261"/>
                <a:gd name="connsiteY2" fmla="*/ 1068 h 1858592"/>
                <a:gd name="connsiteX3" fmla="*/ 2323217 w 2323261"/>
                <a:gd name="connsiteY3" fmla="*/ 1251688 h 1858592"/>
                <a:gd name="connsiteX4" fmla="*/ 480054 w 2323261"/>
                <a:gd name="connsiteY4" fmla="*/ 1342651 h 1858592"/>
                <a:gd name="connsiteX5" fmla="*/ 483532 w 2323261"/>
                <a:gd name="connsiteY5" fmla="*/ 92030 h 1858592"/>
                <a:gd name="connsiteX0" fmla="*/ 0 w 2323261"/>
                <a:gd name="connsiteY0" fmla="*/ 1881250 h 1881250"/>
                <a:gd name="connsiteX1" fmla="*/ 392570 w 2323261"/>
                <a:gd name="connsiteY1" fmla="*/ 1072175 h 1881250"/>
                <a:gd name="connsiteX2" fmla="*/ 1378781 w 2323261"/>
                <a:gd name="connsiteY2" fmla="*/ 23726 h 1881250"/>
                <a:gd name="connsiteX3" fmla="*/ 2323217 w 2323261"/>
                <a:gd name="connsiteY3" fmla="*/ 1274346 h 1881250"/>
                <a:gd name="connsiteX4" fmla="*/ 480054 w 2323261"/>
                <a:gd name="connsiteY4" fmla="*/ 1365309 h 1881250"/>
                <a:gd name="connsiteX5" fmla="*/ 483532 w 2323261"/>
                <a:gd name="connsiteY5" fmla="*/ 114688 h 1881250"/>
                <a:gd name="connsiteX0" fmla="*/ 0 w 2323261"/>
                <a:gd name="connsiteY0" fmla="*/ 1881250 h 1881250"/>
                <a:gd name="connsiteX1" fmla="*/ 392570 w 2323261"/>
                <a:gd name="connsiteY1" fmla="*/ 933340 h 1881250"/>
                <a:gd name="connsiteX2" fmla="*/ 1378781 w 2323261"/>
                <a:gd name="connsiteY2" fmla="*/ 23726 h 1881250"/>
                <a:gd name="connsiteX3" fmla="*/ 2323217 w 2323261"/>
                <a:gd name="connsiteY3" fmla="*/ 1274346 h 1881250"/>
                <a:gd name="connsiteX4" fmla="*/ 480054 w 2323261"/>
                <a:gd name="connsiteY4" fmla="*/ 1365309 h 1881250"/>
                <a:gd name="connsiteX5" fmla="*/ 483532 w 2323261"/>
                <a:gd name="connsiteY5" fmla="*/ 114688 h 1881250"/>
                <a:gd name="connsiteX0" fmla="*/ 0 w 2337331"/>
                <a:gd name="connsiteY0" fmla="*/ 1881250 h 1881250"/>
                <a:gd name="connsiteX1" fmla="*/ 392570 w 2337331"/>
                <a:gd name="connsiteY1" fmla="*/ 933340 h 1881250"/>
                <a:gd name="connsiteX2" fmla="*/ 1378781 w 2337331"/>
                <a:gd name="connsiteY2" fmla="*/ 23726 h 1881250"/>
                <a:gd name="connsiteX3" fmla="*/ 2323217 w 2337331"/>
                <a:gd name="connsiteY3" fmla="*/ 1274346 h 1881250"/>
                <a:gd name="connsiteX4" fmla="*/ 480054 w 2337331"/>
                <a:gd name="connsiteY4" fmla="*/ 1365309 h 1881250"/>
                <a:gd name="connsiteX5" fmla="*/ 483532 w 2337331"/>
                <a:gd name="connsiteY5" fmla="*/ 114688 h 1881250"/>
                <a:gd name="connsiteX0" fmla="*/ 0 w 2337331"/>
                <a:gd name="connsiteY0" fmla="*/ 1881250 h 1881250"/>
                <a:gd name="connsiteX1" fmla="*/ 392570 w 2337331"/>
                <a:gd name="connsiteY1" fmla="*/ 933340 h 1881250"/>
                <a:gd name="connsiteX2" fmla="*/ 1378781 w 2337331"/>
                <a:gd name="connsiteY2" fmla="*/ 23726 h 1881250"/>
                <a:gd name="connsiteX3" fmla="*/ 2323217 w 2337331"/>
                <a:gd name="connsiteY3" fmla="*/ 1274346 h 1881250"/>
                <a:gd name="connsiteX4" fmla="*/ 480054 w 2337331"/>
                <a:gd name="connsiteY4" fmla="*/ 1365309 h 1881250"/>
                <a:gd name="connsiteX5" fmla="*/ 483532 w 2337331"/>
                <a:gd name="connsiteY5" fmla="*/ 114688 h 1881250"/>
                <a:gd name="connsiteX0" fmla="*/ 0 w 2337331"/>
                <a:gd name="connsiteY0" fmla="*/ 1885808 h 1885808"/>
                <a:gd name="connsiteX1" fmla="*/ 392570 w 2337331"/>
                <a:gd name="connsiteY1" fmla="*/ 937898 h 1885808"/>
                <a:gd name="connsiteX2" fmla="*/ 1378781 w 2337331"/>
                <a:gd name="connsiteY2" fmla="*/ 28284 h 1885808"/>
                <a:gd name="connsiteX3" fmla="*/ 2323217 w 2337331"/>
                <a:gd name="connsiteY3" fmla="*/ 1278904 h 1885808"/>
                <a:gd name="connsiteX4" fmla="*/ 480054 w 2337331"/>
                <a:gd name="connsiteY4" fmla="*/ 1369867 h 1885808"/>
                <a:gd name="connsiteX5" fmla="*/ 483532 w 2337331"/>
                <a:gd name="connsiteY5" fmla="*/ 119246 h 1885808"/>
                <a:gd name="connsiteX0" fmla="*/ 0 w 2337331"/>
                <a:gd name="connsiteY0" fmla="*/ 1885808 h 1885808"/>
                <a:gd name="connsiteX1" fmla="*/ 392570 w 2337331"/>
                <a:gd name="connsiteY1" fmla="*/ 937898 h 1885808"/>
                <a:gd name="connsiteX2" fmla="*/ 1378781 w 2337331"/>
                <a:gd name="connsiteY2" fmla="*/ 28284 h 1885808"/>
                <a:gd name="connsiteX3" fmla="*/ 2323217 w 2337331"/>
                <a:gd name="connsiteY3" fmla="*/ 1278904 h 1885808"/>
                <a:gd name="connsiteX4" fmla="*/ 480054 w 2337331"/>
                <a:gd name="connsiteY4" fmla="*/ 1369867 h 1885808"/>
                <a:gd name="connsiteX5" fmla="*/ 483532 w 2337331"/>
                <a:gd name="connsiteY5" fmla="*/ 119246 h 1885808"/>
                <a:gd name="connsiteX0" fmla="*/ 0 w 2340634"/>
                <a:gd name="connsiteY0" fmla="*/ 1885808 h 1885808"/>
                <a:gd name="connsiteX1" fmla="*/ 392570 w 2340634"/>
                <a:gd name="connsiteY1" fmla="*/ 937898 h 1885808"/>
                <a:gd name="connsiteX2" fmla="*/ 1378781 w 2340634"/>
                <a:gd name="connsiteY2" fmla="*/ 28284 h 1885808"/>
                <a:gd name="connsiteX3" fmla="*/ 2323217 w 2340634"/>
                <a:gd name="connsiteY3" fmla="*/ 1278904 h 1885808"/>
                <a:gd name="connsiteX4" fmla="*/ 480054 w 2340634"/>
                <a:gd name="connsiteY4" fmla="*/ 1369867 h 1885808"/>
                <a:gd name="connsiteX5" fmla="*/ 483532 w 2340634"/>
                <a:gd name="connsiteY5" fmla="*/ 119246 h 1885808"/>
                <a:gd name="connsiteX0" fmla="*/ 0 w 2340636"/>
                <a:gd name="connsiteY0" fmla="*/ 1885808 h 1885808"/>
                <a:gd name="connsiteX1" fmla="*/ 392570 w 2340636"/>
                <a:gd name="connsiteY1" fmla="*/ 937898 h 1885808"/>
                <a:gd name="connsiteX2" fmla="*/ 1378781 w 2340636"/>
                <a:gd name="connsiteY2" fmla="*/ 28284 h 1885808"/>
                <a:gd name="connsiteX3" fmla="*/ 2323217 w 2340636"/>
                <a:gd name="connsiteY3" fmla="*/ 1278904 h 1885808"/>
                <a:gd name="connsiteX4" fmla="*/ 480054 w 2340636"/>
                <a:gd name="connsiteY4" fmla="*/ 1369867 h 1885808"/>
                <a:gd name="connsiteX5" fmla="*/ 483532 w 2340636"/>
                <a:gd name="connsiteY5" fmla="*/ 119246 h 1885808"/>
                <a:gd name="connsiteX0" fmla="*/ 0 w 2340636"/>
                <a:gd name="connsiteY0" fmla="*/ 1885808 h 1885808"/>
                <a:gd name="connsiteX1" fmla="*/ 392570 w 2340636"/>
                <a:gd name="connsiteY1" fmla="*/ 937898 h 1885808"/>
                <a:gd name="connsiteX2" fmla="*/ 1378781 w 2340636"/>
                <a:gd name="connsiteY2" fmla="*/ 28284 h 1885808"/>
                <a:gd name="connsiteX3" fmla="*/ 2323217 w 2340636"/>
                <a:gd name="connsiteY3" fmla="*/ 1278904 h 1885808"/>
                <a:gd name="connsiteX4" fmla="*/ 480054 w 2340636"/>
                <a:gd name="connsiteY4" fmla="*/ 1369867 h 1885808"/>
                <a:gd name="connsiteX5" fmla="*/ 483532 w 2340636"/>
                <a:gd name="connsiteY5" fmla="*/ 119246 h 188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636" h="1885808">
                  <a:moveTo>
                    <a:pt x="0" y="1885808"/>
                  </a:moveTo>
                  <a:cubicBezTo>
                    <a:pt x="225009" y="1256659"/>
                    <a:pt x="162773" y="1247485"/>
                    <a:pt x="392570" y="937898"/>
                  </a:cubicBezTo>
                  <a:cubicBezTo>
                    <a:pt x="622367" y="628311"/>
                    <a:pt x="961135" y="25512"/>
                    <a:pt x="1378781" y="28284"/>
                  </a:cubicBezTo>
                  <a:cubicBezTo>
                    <a:pt x="1868211" y="31532"/>
                    <a:pt x="2449068" y="800775"/>
                    <a:pt x="2323217" y="1278904"/>
                  </a:cubicBezTo>
                  <a:cubicBezTo>
                    <a:pt x="2240453" y="1685222"/>
                    <a:pt x="949441" y="1701979"/>
                    <a:pt x="480054" y="1369867"/>
                  </a:cubicBezTo>
                  <a:cubicBezTo>
                    <a:pt x="173440" y="1095204"/>
                    <a:pt x="655300" y="-432721"/>
                    <a:pt x="483532" y="1192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68" idx="5"/>
              <a:endCxn id="65" idx="2"/>
            </p:cNvCxnSpPr>
            <p:nvPr/>
          </p:nvCxnSpPr>
          <p:spPr>
            <a:xfrm>
              <a:off x="3717309" y="4860533"/>
              <a:ext cx="571342" cy="17177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39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2" y="4263262"/>
            <a:ext cx="21336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9FDEF-3A14-1440-8DC0-E9DE838FDDF9}"/>
              </a:ext>
            </a:extLst>
          </p:cNvPr>
          <p:cNvSpPr txBox="1"/>
          <p:nvPr/>
        </p:nvSpPr>
        <p:spPr>
          <a:xfrm>
            <a:off x="289824" y="5439174"/>
            <a:ext cx="292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solidFill>
                  <a:schemeClr val="bg1"/>
                </a:solidFill>
              </a:rPr>
              <a:t>Program</a:t>
            </a:r>
            <a:r>
              <a:rPr lang="de-CH" sz="2400" dirty="0">
                <a:solidFill>
                  <a:schemeClr val="bg1"/>
                </a:solidFill>
              </a:rPr>
              <a:t>: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b="1" dirty="0" err="1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de-CH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is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the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behavior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achieved</a:t>
            </a:r>
            <a:r>
              <a:rPr lang="de-CH" sz="2400" dirty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2" y="1489264"/>
            <a:ext cx="2130901" cy="1452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9FDEF-3A14-1440-8DC0-E9DE838FDDF9}"/>
              </a:ext>
            </a:extLst>
          </p:cNvPr>
          <p:cNvSpPr txBox="1"/>
          <p:nvPr/>
        </p:nvSpPr>
        <p:spPr>
          <a:xfrm>
            <a:off x="289824" y="2906856"/>
            <a:ext cx="292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solidFill>
                  <a:schemeClr val="bg1"/>
                </a:solidFill>
              </a:rPr>
              <a:t>Specification</a:t>
            </a:r>
            <a:r>
              <a:rPr lang="de-CH" sz="2400" dirty="0">
                <a:solidFill>
                  <a:schemeClr val="bg1"/>
                </a:solidFill>
              </a:rPr>
              <a:t>: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b="1" dirty="0" err="1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de-CH" sz="2400" dirty="0"/>
              <a:t> </a:t>
            </a:r>
            <a:r>
              <a:rPr lang="de-CH" sz="2400" dirty="0" err="1">
                <a:solidFill>
                  <a:schemeClr val="bg1"/>
                </a:solidFill>
              </a:rPr>
              <a:t>is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the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intended</a:t>
            </a:r>
            <a:r>
              <a:rPr lang="de-CH" sz="2400" dirty="0">
                <a:solidFill>
                  <a:schemeClr val="bg1"/>
                </a:solidFill>
              </a:rPr>
              <a:t> </a:t>
            </a:r>
            <a:r>
              <a:rPr lang="de-CH" sz="2400" dirty="0" err="1">
                <a:solidFill>
                  <a:schemeClr val="bg1"/>
                </a:solidFill>
              </a:rPr>
              <a:t>behavior</a:t>
            </a:r>
            <a:r>
              <a:rPr lang="de-CH" sz="2400" dirty="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2"/>
          <a:stretch/>
        </p:blipFill>
        <p:spPr>
          <a:xfrm>
            <a:off x="3533422" y="2687853"/>
            <a:ext cx="2709223" cy="16470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80518" y="1985251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7461" y="3630429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8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 flipV="1">
            <a:off x="2818052" y="3511396"/>
            <a:ext cx="715370" cy="13614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2815353" y="2215475"/>
            <a:ext cx="718069" cy="12959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6242645" y="2646971"/>
            <a:ext cx="537873" cy="8644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2" idx="1"/>
          </p:cNvCxnSpPr>
          <p:nvPr/>
        </p:nvCxnSpPr>
        <p:spPr>
          <a:xfrm>
            <a:off x="6242645" y="3511396"/>
            <a:ext cx="614816" cy="7807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39984" y="1820940"/>
            <a:ext cx="4175260" cy="376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­"/>
              <a:defRPr sz="24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200" b="1" dirty="0" err="1">
                <a:solidFill>
                  <a:srgbClr val="EFA9C7"/>
                </a:solidFill>
              </a:rPr>
              <a:t>Verified</a:t>
            </a:r>
            <a:r>
              <a:rPr lang="de-CH" sz="3200" b="1" dirty="0">
                <a:solidFill>
                  <a:srgbClr val="EFA9C7"/>
                </a:solidFill>
              </a:rPr>
              <a:t> </a:t>
            </a:r>
            <a:r>
              <a:rPr lang="de-CH" sz="3200" b="1" dirty="0" err="1">
                <a:solidFill>
                  <a:srgbClr val="EFA9C7"/>
                </a:solidFill>
              </a:rPr>
              <a:t>properties</a:t>
            </a:r>
            <a:endParaRPr lang="en-US" sz="3200" b="1" dirty="0">
              <a:solidFill>
                <a:srgbClr val="EFA9C7"/>
              </a:solidFill>
            </a:endParaRPr>
          </a:p>
          <a:p>
            <a:r>
              <a:rPr lang="en-US" dirty="0"/>
              <a:t>No run-time errors</a:t>
            </a:r>
          </a:p>
          <a:p>
            <a:r>
              <a:rPr lang="en-US" dirty="0"/>
              <a:t>Termination</a:t>
            </a:r>
          </a:p>
          <a:p>
            <a:r>
              <a:rPr lang="en-US" dirty="0"/>
              <a:t>Functional properties</a:t>
            </a:r>
          </a:p>
          <a:p>
            <a:r>
              <a:rPr lang="en-US" dirty="0"/>
              <a:t>I/O behavior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Backdoor freedom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1950" y="6553843"/>
            <a:ext cx="3521750" cy="244398"/>
          </a:xfrm>
        </p:spPr>
        <p:txBody>
          <a:bodyPr/>
          <a:lstStyle/>
          <a:p>
            <a:fld id="{15E5612A-7591-413B-9976-072FFADE73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Verification: </a:t>
            </a:r>
            <a:r>
              <a:rPr lang="en-US" dirty="0" err="1"/>
              <a:t>Gobra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1365" y="4141131"/>
            <a:ext cx="3822446" cy="2255164"/>
          </a:xfrm>
        </p:spPr>
        <p:txBody>
          <a:bodyPr/>
          <a:lstStyle/>
          <a:p>
            <a:r>
              <a:rPr lang="en-US" dirty="0"/>
              <a:t>Zune 30 did not work on Dec. 31, 2008</a:t>
            </a:r>
          </a:p>
          <a:p>
            <a:r>
              <a:rPr lang="en-US" dirty="0"/>
              <a:t>Official fix: drain battery and recharge on Jan. 01, 2009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D50E8-09C0-4F39-8C46-4E6B194B9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64" y="1612010"/>
            <a:ext cx="1683922" cy="2401804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505547" y="1612010"/>
            <a:ext cx="5783223" cy="4648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BOOL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ConvertDays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(UINT32 days, ...) {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year = 1980;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(days &gt; 365) {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IsLeapYear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(year)) {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(days &gt; 366) {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days -= 366; year += 1;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 </a:t>
            </a:r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days -= 365; year += 1;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89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</a:t>
            </a:r>
            <a:r>
              <a:rPr lang="de-CH" dirty="0" err="1"/>
              <a:t>and</a:t>
            </a:r>
            <a:r>
              <a:rPr lang="de-CH" dirty="0"/>
              <a:t>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835" y="1654628"/>
            <a:ext cx="5496523" cy="4741667"/>
          </a:xfrm>
        </p:spPr>
        <p:txBody>
          <a:bodyPr/>
          <a:lstStyle/>
          <a:p>
            <a:pPr marL="0" indent="0">
              <a:buNone/>
            </a:pPr>
            <a:r>
              <a:rPr lang="de-CH" sz="3200" b="1" dirty="0">
                <a:solidFill>
                  <a:srgbClr val="EFA9C7"/>
                </a:solidFill>
              </a:rPr>
              <a:t>Key </a:t>
            </a:r>
            <a:r>
              <a:rPr lang="de-CH" sz="3200" b="1" dirty="0" err="1">
                <a:solidFill>
                  <a:srgbClr val="EFA9C7"/>
                </a:solidFill>
              </a:rPr>
              <a:t>results</a:t>
            </a:r>
            <a:endParaRPr lang="de-CH" sz="3200" b="1" dirty="0">
              <a:solidFill>
                <a:srgbClr val="EFA9C7"/>
              </a:solidFill>
            </a:endParaRPr>
          </a:p>
          <a:p>
            <a:r>
              <a:rPr lang="de-CH" dirty="0" err="1"/>
              <a:t>Theory</a:t>
            </a:r>
            <a:r>
              <a:rPr lang="de-CH" dirty="0"/>
              <a:t> &amp; </a:t>
            </a:r>
            <a:r>
              <a:rPr lang="de-CH" dirty="0" err="1"/>
              <a:t>technology</a:t>
            </a:r>
            <a:endParaRPr lang="de-CH" dirty="0"/>
          </a:p>
          <a:p>
            <a:pPr lvl="1"/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Integration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protocol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verification</a:t>
            </a:r>
            <a:endParaRPr lang="de-CH" dirty="0"/>
          </a:p>
          <a:p>
            <a:pPr lvl="3"/>
            <a:endParaRPr lang="de-CH" dirty="0"/>
          </a:p>
          <a:p>
            <a:r>
              <a:rPr lang="de-CH" dirty="0"/>
              <a:t>Proof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concept</a:t>
            </a:r>
            <a:endParaRPr lang="de-CH" dirty="0"/>
          </a:p>
          <a:p>
            <a:pPr lvl="1"/>
            <a:r>
              <a:rPr lang="de-CH" dirty="0" err="1"/>
              <a:t>Verification</a:t>
            </a:r>
            <a:r>
              <a:rPr lang="de-CH" dirty="0"/>
              <a:t> of packet </a:t>
            </a:r>
            <a:r>
              <a:rPr lang="de-CH" dirty="0" err="1"/>
              <a:t>forwarding</a:t>
            </a:r>
            <a:r>
              <a:rPr lang="de-CH" dirty="0"/>
              <a:t>, </a:t>
            </a:r>
            <a:r>
              <a:rPr lang="en-US" dirty="0"/>
              <a:t>path authorization, and detectability </a:t>
            </a:r>
            <a:endParaRPr lang="de-CH" dirty="0"/>
          </a:p>
          <a:p>
            <a:pPr lvl="1"/>
            <a:r>
              <a:rPr lang="de-CH" dirty="0" err="1"/>
              <a:t>Verification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Python prototype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D50E8-09C0-4F39-8C46-4E6B194B98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59856" y="1654628"/>
            <a:ext cx="5496523" cy="4741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­"/>
              <a:defRPr sz="24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DINPr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200" b="1" dirty="0" err="1">
                <a:solidFill>
                  <a:srgbClr val="EFA9C7"/>
                </a:solidFill>
              </a:rPr>
              <a:t>Upcoming</a:t>
            </a:r>
            <a:r>
              <a:rPr lang="de-CH" sz="3200" b="1" dirty="0">
                <a:solidFill>
                  <a:srgbClr val="EFA9C7"/>
                </a:solidFill>
              </a:rPr>
              <a:t> </a:t>
            </a:r>
            <a:r>
              <a:rPr lang="de-CH" sz="3200" b="1" dirty="0" err="1">
                <a:solidFill>
                  <a:srgbClr val="EFA9C7"/>
                </a:solidFill>
              </a:rPr>
              <a:t>milestones</a:t>
            </a:r>
            <a:endParaRPr lang="de-CH" sz="3200" b="1" dirty="0">
              <a:solidFill>
                <a:srgbClr val="EFA9C7"/>
              </a:solidFill>
            </a:endParaRPr>
          </a:p>
          <a:p>
            <a:r>
              <a:rPr lang="de-CH" dirty="0"/>
              <a:t>Q4/20</a:t>
            </a:r>
          </a:p>
          <a:p>
            <a:pPr lvl="1"/>
            <a:r>
              <a:rPr lang="de-CH" dirty="0" err="1"/>
              <a:t>Verification</a:t>
            </a:r>
            <a:r>
              <a:rPr lang="de-CH" dirty="0"/>
              <a:t> of </a:t>
            </a:r>
            <a:r>
              <a:rPr lang="de-CH" dirty="0" err="1"/>
              <a:t>parts</a:t>
            </a:r>
            <a:r>
              <a:rPr lang="de-CH" dirty="0"/>
              <a:t> of the Go </a:t>
            </a:r>
            <a:r>
              <a:rPr lang="de-CH" dirty="0" err="1"/>
              <a:t>code</a:t>
            </a:r>
            <a:endParaRPr lang="de-CH" dirty="0"/>
          </a:p>
          <a:p>
            <a:pPr lvl="1"/>
            <a:endParaRPr lang="en-US" dirty="0"/>
          </a:p>
          <a:p>
            <a:r>
              <a:rPr lang="de-CH" dirty="0"/>
              <a:t>Q1/21 </a:t>
            </a:r>
          </a:p>
          <a:p>
            <a:pPr lvl="1"/>
            <a:r>
              <a:rPr lang="de-CH" dirty="0"/>
              <a:t>Formal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plane</a:t>
            </a:r>
          </a:p>
          <a:p>
            <a:pPr lvl="1"/>
            <a:r>
              <a:rPr lang="de-CH" dirty="0"/>
              <a:t>Formal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bandwidth</a:t>
            </a:r>
            <a:r>
              <a:rPr lang="de-CH" dirty="0"/>
              <a:t> </a:t>
            </a:r>
            <a:r>
              <a:rPr lang="de-CH" dirty="0" err="1"/>
              <a:t>reservation</a:t>
            </a:r>
            <a:endParaRPr lang="de-CH" dirty="0"/>
          </a:p>
          <a:p>
            <a:pPr lvl="1"/>
            <a:r>
              <a:rPr lang="de-CH" dirty="0" err="1"/>
              <a:t>Verification</a:t>
            </a:r>
            <a:r>
              <a:rPr lang="de-CH" dirty="0"/>
              <a:t> of packet </a:t>
            </a:r>
            <a:r>
              <a:rPr lang="de-CH" dirty="0" err="1"/>
              <a:t>forwarding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latest</a:t>
            </a:r>
            <a:r>
              <a:rPr lang="de-CH" dirty="0"/>
              <a:t> SCION </a:t>
            </a:r>
            <a:r>
              <a:rPr lang="de-CH" dirty="0" err="1"/>
              <a:t>version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40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llbl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BF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Breitbild</PresentationFormat>
  <Paragraphs>152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DINPro</vt:lpstr>
      <vt:lpstr>DINPro-Bold</vt:lpstr>
      <vt:lpstr>Wingdings</vt:lpstr>
      <vt:lpstr>Wingdings 2</vt:lpstr>
      <vt:lpstr>Office Theme</vt:lpstr>
      <vt:lpstr>PowerPoint-Präsentation</vt:lpstr>
      <vt:lpstr>Security and Correctness</vt:lpstr>
      <vt:lpstr>PowerPoint-Präsentation</vt:lpstr>
      <vt:lpstr>PowerPoint-Präsentation</vt:lpstr>
      <vt:lpstr>Protocol Verification</vt:lpstr>
      <vt:lpstr>Protocol Verification: Forwarding</vt:lpstr>
      <vt:lpstr>Program Verification</vt:lpstr>
      <vt:lpstr>Program Verification: Gobra</vt:lpstr>
      <vt:lpstr>Status and Milestones</vt:lpstr>
      <vt:lpstr>Conclusion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Viper A Verification Infrastructure for Permission‐based Reasoning</dc:title>
  <dc:creator>Mueller  Peter</dc:creator>
  <cp:lastModifiedBy>Annette Mueller</cp:lastModifiedBy>
  <cp:revision>744</cp:revision>
  <cp:lastPrinted>2018-12-10T07:02:05Z</cp:lastPrinted>
  <dcterms:created xsi:type="dcterms:W3CDTF">2016-01-05T15:58:21Z</dcterms:created>
  <dcterms:modified xsi:type="dcterms:W3CDTF">2021-02-06T11:02:43Z</dcterms:modified>
</cp:coreProperties>
</file>