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oboto Medium"/>
      <p:regular r:id="rId44"/>
      <p:bold r:id="rId45"/>
      <p:italic r:id="rId46"/>
      <p:boldItalic r:id="rId47"/>
    </p:embeddedFont>
    <p:embeddedFont>
      <p:font typeface="Roboto"/>
      <p:regular r:id="rId48"/>
      <p:bold r:id="rId49"/>
      <p:italic r:id="rId50"/>
      <p:boldItalic r:id="rId51"/>
    </p:embeddedFont>
    <p:embeddedFont>
      <p:font typeface="Roboto Light"/>
      <p:regular r:id="rId52"/>
      <p:bold r:id="rId53"/>
      <p:italic r:id="rId54"/>
      <p:boldItalic r:id="rId55"/>
    </p:embeddedFont>
    <p:embeddedFont>
      <p:font typeface="Roboto Mon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3CBB33-7A29-4FE0-BECE-AFCF2FD2E342}">
  <a:tblStyle styleId="{E93CBB33-7A29-4FE0-BECE-AFCF2FD2E3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Medium-regular.fntdata"/><Relationship Id="rId43" Type="http://schemas.openxmlformats.org/officeDocument/2006/relationships/slide" Target="slides/slide37.xml"/><Relationship Id="rId46" Type="http://schemas.openxmlformats.org/officeDocument/2006/relationships/font" Target="fonts/RobotoMedium-italic.fntdata"/><Relationship Id="rId45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regular.fntdata"/><Relationship Id="rId47" Type="http://schemas.openxmlformats.org/officeDocument/2006/relationships/font" Target="fonts/RobotoMedium-boldItalic.fntdata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RobotoLight-bold.fntdata"/><Relationship Id="rId52" Type="http://schemas.openxmlformats.org/officeDocument/2006/relationships/font" Target="fonts/RobotoLight-regular.fntdata"/><Relationship Id="rId11" Type="http://schemas.openxmlformats.org/officeDocument/2006/relationships/slide" Target="slides/slide5.xml"/><Relationship Id="rId55" Type="http://schemas.openxmlformats.org/officeDocument/2006/relationships/font" Target="fonts/RobotoLight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Light-italic.fntdata"/><Relationship Id="rId13" Type="http://schemas.openxmlformats.org/officeDocument/2006/relationships/slide" Target="slides/slide7.xml"/><Relationship Id="rId57" Type="http://schemas.openxmlformats.org/officeDocument/2006/relationships/font" Target="fonts/RobotoMono-bold.fntdata"/><Relationship Id="rId12" Type="http://schemas.openxmlformats.org/officeDocument/2006/relationships/slide" Target="slides/slide6.xml"/><Relationship Id="rId56" Type="http://schemas.openxmlformats.org/officeDocument/2006/relationships/font" Target="fonts/RobotoMono-regular.fntdata"/><Relationship Id="rId15" Type="http://schemas.openxmlformats.org/officeDocument/2006/relationships/slide" Target="slides/slide9.xml"/><Relationship Id="rId59" Type="http://schemas.openxmlformats.org/officeDocument/2006/relationships/font" Target="fonts/RobotoMono-boldItalic.fntdata"/><Relationship Id="rId14" Type="http://schemas.openxmlformats.org/officeDocument/2006/relationships/slide" Target="slides/slide8.xml"/><Relationship Id="rId58" Type="http://schemas.openxmlformats.org/officeDocument/2006/relationships/font" Target="fonts/RobotoMon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7d4c285d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7d4c285d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7d4c285d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7d4c285d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is to go over an important thing u see in most programming languages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Explain code, where issues are, and any notes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7d4c285d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7d4c285d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Also, any line of code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7d4c285d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7d4c285d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of </a:t>
            </a:r>
            <a:r>
              <a:rPr lang="en"/>
              <a:t>actual</a:t>
            </a:r>
            <a:r>
              <a:rPr lang="en"/>
              <a:t> cs concepts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ec00ad1d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8ec00ad1d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7d4c285d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7d4c285d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7d4c285d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7d4c285d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ab64d9dc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ab64d9dc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ab64d9dc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ab64d9dc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c2167c90e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c2167c90e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d4c285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d4c285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c3f7f12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c3f7f12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c2167c90e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c2167c90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17513b44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17513b44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17513b44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17513b44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c2167c90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c2167c9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c2167c90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c2167c90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c2167c90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c2167c90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a706858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a706858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c882cd66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c882cd66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ake sure to save the file before trying to run (or just turn on autosave)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17513b4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17513b4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7d4c285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7d4c285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0ecb397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0ecb397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this to access notes / cheat sheet / activity questions / answers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0ecb397c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0ecb397c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e36a4f8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ee36a4f8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0ecb397c8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0ecb397c8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e36a4f8d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e36a4f8d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e36a4f8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e36a4f8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17513b44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17513b44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17513b44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17513b44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7d4c285d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7d4c285d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8ec00ad1d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8ec00ad1d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is to get u teach how to create ur own java program and see if java will actually run on your device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17513b4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17513b4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17513b4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17513b4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“By default java programs output to the terminal” </a:t>
            </a:r>
            <a:r>
              <a:rPr lang="en"/>
              <a:t>&lt;--</a:t>
            </a:r>
            <a:r>
              <a:rPr lang="en"/>
              <a:t>&gt; System.out.println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ab64d9d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ab64d9d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7d4c285d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7d4c285d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94 Them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9150" y="1201800"/>
            <a:ext cx="8225700" cy="2739900"/>
          </a:xfrm>
          <a:prstGeom prst="rect">
            <a:avLst/>
          </a:prstGeom>
          <a:solidFill>
            <a:srgbClr val="FFFFFF"/>
          </a:solidFill>
          <a:ln cap="flat" cmpd="sng" w="228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Roboto"/>
              <a:buNone/>
              <a:defRPr b="1" sz="6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14275" y="4211863"/>
            <a:ext cx="7315200" cy="548700"/>
          </a:xfrm>
          <a:prstGeom prst="rect">
            <a:avLst/>
          </a:prstGeom>
          <a:solidFill>
            <a:srgbClr val="FFFFFF">
              <a:alpha val="93330"/>
            </a:srgbClr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77" y="58807"/>
            <a:ext cx="2638426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6538" y="318776"/>
            <a:ext cx="210312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57200" y="4263390"/>
            <a:ext cx="8229600" cy="4572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17300" y="100276"/>
            <a:ext cx="2309408" cy="10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ln cap="flat" cmpd="sng" w="152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3292950"/>
            <a:ext cx="8520600" cy="1300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292100" lvl="2" marL="13716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7500" y="649500"/>
            <a:ext cx="3428998" cy="150134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rgbClr val="FF0000"/>
          </a:solidFill>
          <a:ln cap="flat" cmpd="sng" w="228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  <a:solidFill>
            <a:srgbClr val="FFFFFF">
              <a:alpha val="93330"/>
            </a:srgbClr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41148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half body">
  <p:cSld name="CUSTOM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code">
  <p:cSld name="CUSTOM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  <a:solidFill>
            <a:srgbClr val="1E1E1E"/>
          </a:solidFill>
          <a:ln cap="flat" cmpd="sng" w="76200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●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445025"/>
            <a:ext cx="4114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1152475"/>
            <a:ext cx="41148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5702654" y="1606000"/>
            <a:ext cx="4089875" cy="17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3330"/>
            </a:srgbClr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Char char="○"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794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794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794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794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794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794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0" y="5143500"/>
            <a:ext cx="9144000" cy="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StuyPulse #</a:t>
            </a:r>
            <a:fld id="{00000000-1234-1234-1234-123412341234}" type="slidenum">
              <a:rPr b="1" lang="en" sz="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r>
              <a:rPr b="1" lang="en" sz="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459150" y="1201800"/>
            <a:ext cx="8225700" cy="27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Basics</a:t>
            </a:r>
            <a:endParaRPr baseline="30000"/>
          </a:p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914275" y="4211863"/>
            <a:ext cx="7315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/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and Semicolons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will ignore anything in </a:t>
            </a:r>
            <a:r>
              <a:rPr lang="en"/>
              <a:t>comments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Single-line</a:t>
            </a:r>
            <a:r>
              <a:rPr lang="en"/>
              <a:t> comments start with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Multi-line </a:t>
            </a:r>
            <a:r>
              <a:rPr lang="en"/>
              <a:t>comments start with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lang="en"/>
              <a:t>, and end with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Comments can be used to </a:t>
            </a:r>
            <a:r>
              <a:rPr lang="en"/>
              <a:t>explain </a:t>
            </a:r>
            <a:r>
              <a:rPr lang="en"/>
              <a:t>code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Writing </a:t>
            </a:r>
            <a:r>
              <a:rPr lang="en" u="sng"/>
              <a:t>human-readable code</a:t>
            </a:r>
            <a:r>
              <a:rPr lang="en"/>
              <a:t> is very important, and adding comments can help with readability</a:t>
            </a:r>
            <a:endParaRPr/>
          </a:p>
        </p:txBody>
      </p:sp>
      <p:sp>
        <p:nvSpPr>
          <p:cNvPr id="133" name="Google Shape;133;p25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I don't do anything!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/* Yeah,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me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neither */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* I look fancy!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*/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370" y="4157875"/>
            <a:ext cx="469825" cy="6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Semicolons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Semicolons</a:t>
            </a:r>
            <a:r>
              <a:rPr lang="en"/>
              <a:t> separate each line of code!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General rules of thumb: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should put them after every line that doesn’t have a bracket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lines with </a:t>
            </a:r>
            <a:r>
              <a:rPr lang="en"/>
              <a:t>semicolons</a:t>
            </a:r>
            <a:r>
              <a:rPr lang="en"/>
              <a:t> are actually executed</a:t>
            </a:r>
            <a:endParaRPr sz="11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Not here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Nope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"Semicolon right!"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"Next to me too!"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Not here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Not here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&amp; Operators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are variables?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probably heard of variables in math class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 in Java work in a similar fashion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They store data values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Java, variables have different </a:t>
            </a:r>
            <a:r>
              <a:rPr b="1" lang="en"/>
              <a:t>types</a:t>
            </a:r>
            <a:r>
              <a:rPr lang="en"/>
              <a:t>, which indicate what type of data can be stored in the variable.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For example, a variable can contain a number, like 5, or a string of text, like "hello"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825" y="1339550"/>
            <a:ext cx="1031775" cy="11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a variable and assign it a value, use the syntax below: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[data </a:t>
            </a:r>
            <a:r>
              <a:rPr lang="en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ype]</a:t>
            </a:r>
            <a:r>
              <a:rPr lang="en"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name]</a:t>
            </a:r>
            <a:r>
              <a:rPr lang="en"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value]</a:t>
            </a:r>
            <a:r>
              <a:rPr lang="en">
                <a:solidFill>
                  <a:srgbClr val="FFFF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In the example to the right, variable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TeamNumber</a:t>
            </a:r>
            <a:r>
              <a:rPr lang="en"/>
              <a:t> is assigned to an </a:t>
            </a:r>
            <a:r>
              <a:rPr b="1" lang="en"/>
              <a:t>int</a:t>
            </a:r>
            <a:r>
              <a:rPr lang="en"/>
              <a:t> value of </a:t>
            </a:r>
            <a:r>
              <a:rPr b="1" lang="en"/>
              <a:t>1</a:t>
            </a:r>
            <a:r>
              <a:rPr lang="en"/>
              <a:t>. Variable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teamName </a:t>
            </a:r>
            <a:r>
              <a:rPr lang="en"/>
              <a:t>is assigned to a </a:t>
            </a:r>
            <a:r>
              <a:rPr b="1" lang="en"/>
              <a:t>String</a:t>
            </a:r>
            <a:r>
              <a:rPr lang="en"/>
              <a:t> value of </a:t>
            </a:r>
            <a:r>
              <a:rPr b="1" lang="en"/>
              <a:t>"Hello World!"</a:t>
            </a:r>
            <a:endParaRPr b="1"/>
          </a:p>
        </p:txBody>
      </p:sp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Assignment</a:t>
            </a:r>
            <a:endParaRPr/>
          </a:p>
        </p:txBody>
      </p:sp>
      <p:sp>
        <p:nvSpPr>
          <p:cNvPr id="160" name="Google Shape;160;p29"/>
          <p:cNvSpPr txBox="1"/>
          <p:nvPr>
            <p:ph idx="2" type="body"/>
          </p:nvPr>
        </p:nvSpPr>
        <p:spPr>
          <a:xfrm>
            <a:off x="4717500" y="1152475"/>
            <a:ext cx="41616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teamNumber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694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teamName 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"StuyPulse"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Data Types</a:t>
            </a:r>
            <a:endParaRPr/>
          </a:p>
        </p:txBody>
      </p:sp>
      <p:graphicFrame>
        <p:nvGraphicFramePr>
          <p:cNvPr id="166" name="Google Shape;166;p30"/>
          <p:cNvGraphicFramePr/>
          <p:nvPr/>
        </p:nvGraphicFramePr>
        <p:xfrm>
          <a:off x="311700" y="124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{E93CBB33-7A29-4FE0-BECE-AFCF2FD2E342}</a:tableStyleId>
              </a:tblPr>
              <a:tblGrid>
                <a:gridCol w="1067550"/>
                <a:gridCol w="4280900"/>
                <a:gridCol w="3172150"/>
              </a:tblGrid>
              <a:tr h="70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</a:tr>
              <a:tr h="70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 non-decimal number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teamNumber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694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</a:tr>
              <a:tr h="70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 decimal number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3.14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</a:tr>
              <a:tr h="70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 value that is either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or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amICool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</a:tr>
              <a:tr h="70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 list of characters (a.k.a. text)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*note the 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capitalization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in </a:t>
                      </a: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coolMessage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20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 World"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using these variables!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we’ve assigned these variables to values we can try using them.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do you think will happen when we run the code to the right?</a:t>
            </a:r>
            <a:endParaRPr/>
          </a:p>
        </p:txBody>
      </p:sp>
      <p:sp>
        <p:nvSpPr>
          <p:cNvPr id="173" name="Google Shape;173;p31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teamNumber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694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teamName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"StuyPulse"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teamName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teamNumber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670" y="2744276"/>
            <a:ext cx="1685425" cy="173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continued...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283800" y="1143000"/>
            <a:ext cx="85554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That’s right! It prints out the values for  </a:t>
            </a:r>
            <a:r>
              <a:rPr b="1" lang="en" sz="2200"/>
              <a:t>te</a:t>
            </a:r>
            <a:r>
              <a:rPr b="1" lang="en" sz="2200"/>
              <a:t>amName </a:t>
            </a:r>
            <a:r>
              <a:rPr lang="en" sz="2200"/>
              <a:t>and </a:t>
            </a:r>
            <a:r>
              <a:rPr b="1" lang="en" sz="2200"/>
              <a:t>teamNumber.</a:t>
            </a:r>
            <a:endParaRPr b="1" sz="2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32"/>
          <p:cNvGrpSpPr/>
          <p:nvPr/>
        </p:nvGrpSpPr>
        <p:grpSpPr>
          <a:xfrm>
            <a:off x="1844574" y="2895600"/>
            <a:ext cx="5454851" cy="740950"/>
            <a:chOff x="284700" y="2533950"/>
            <a:chExt cx="5454851" cy="740950"/>
          </a:xfrm>
        </p:grpSpPr>
        <p:pic>
          <p:nvPicPr>
            <p:cNvPr id="182" name="Google Shape;182;p32"/>
            <p:cNvPicPr preferRelativeResize="0"/>
            <p:nvPr/>
          </p:nvPicPr>
          <p:blipFill rotWithShape="1">
            <a:blip r:embed="rId3">
              <a:alphaModFix/>
            </a:blip>
            <a:srcRect b="0" l="0" r="40344" t="68158"/>
            <a:stretch/>
          </p:blipFill>
          <p:spPr>
            <a:xfrm>
              <a:off x="284700" y="2799450"/>
              <a:ext cx="5454851" cy="475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32"/>
            <p:cNvPicPr preferRelativeResize="0"/>
            <p:nvPr/>
          </p:nvPicPr>
          <p:blipFill rotWithShape="1">
            <a:blip r:embed="rId3">
              <a:alphaModFix/>
            </a:blip>
            <a:srcRect b="81065" l="0" r="40344" t="0"/>
            <a:stretch/>
          </p:blipFill>
          <p:spPr>
            <a:xfrm>
              <a:off x="284699" y="2533950"/>
              <a:ext cx="5454851" cy="282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 can also make variables without assigning them values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This is called declaring a variable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Or change the values of already existing variables</a:t>
            </a:r>
            <a:endParaRPr b="1" sz="2200"/>
          </a:p>
        </p:txBody>
      </p:sp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Variables, Declaration, and Assignment</a:t>
            </a:r>
            <a:endParaRPr/>
          </a:p>
        </p:txBody>
      </p:sp>
      <p:sp>
        <p:nvSpPr>
          <p:cNvPr id="190" name="Google Shape;190;p33"/>
          <p:cNvSpPr txBox="1"/>
          <p:nvPr>
            <p:ph idx="2" type="body"/>
          </p:nvPr>
        </p:nvSpPr>
        <p:spPr>
          <a:xfrm>
            <a:off x="4717500" y="1152475"/>
            <a:ext cx="41616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emptyMessage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Java and why you need to learn it</a:t>
            </a:r>
            <a:endParaRPr/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 is a </a:t>
            </a:r>
            <a:r>
              <a:rPr b="1" lang="en"/>
              <a:t>programming</a:t>
            </a:r>
            <a:r>
              <a:rPr lang="en"/>
              <a:t> language -- it tells your </a:t>
            </a:r>
            <a:r>
              <a:rPr b="1" lang="en"/>
              <a:t>computer</a:t>
            </a:r>
            <a:r>
              <a:rPr lang="en"/>
              <a:t> to do </a:t>
            </a:r>
            <a:r>
              <a:rPr b="1" lang="en"/>
              <a:t>stuff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 Java because it’s </a:t>
            </a:r>
            <a:r>
              <a:rPr lang="en"/>
              <a:t>one</a:t>
            </a:r>
            <a:r>
              <a:rPr lang="en"/>
              <a:t> </a:t>
            </a:r>
            <a:r>
              <a:rPr b="1" lang="en"/>
              <a:t>of</a:t>
            </a:r>
            <a:r>
              <a:rPr lang="en"/>
              <a:t> </a:t>
            </a:r>
            <a:r>
              <a:rPr lang="en"/>
              <a:t>three</a:t>
            </a:r>
            <a:r>
              <a:rPr lang="en"/>
              <a:t> supported languages of WPILib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Java, like many programming languages, runs in the terminal 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There are commands to run java programs from the terminal (we </a:t>
            </a:r>
            <a:r>
              <a:rPr i="1" lang="en"/>
              <a:t>don’t</a:t>
            </a:r>
            <a:r>
              <a:rPr lang="en"/>
              <a:t> use these)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By default, Java programs output to the terminal (so you still have to deal with terminals)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/>
              <a:t>Java programs are just files with the .java extension </a:t>
            </a:r>
            <a:endParaRPr i="1"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680" y="3251530"/>
            <a:ext cx="1784025" cy="17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I name my variable?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73700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</a:t>
            </a:r>
            <a:r>
              <a:rPr lang="en"/>
              <a:t>team and general standard, we use camelCase for Java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word lowercase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Capitalize the beginning of each word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22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revolutionsPerSecond</a:t>
            </a:r>
            <a:r>
              <a:rPr lang="en" sz="22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250">
                <a:solidFill>
                  <a:srgbClr val="B5CEA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22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QUIZ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446725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What are the data types of the following values?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200"/>
          </a:p>
        </p:txBody>
      </p:sp>
      <p:graphicFrame>
        <p:nvGraphicFramePr>
          <p:cNvPr id="203" name="Google Shape;203;p35"/>
          <p:cNvGraphicFramePr/>
          <p:nvPr/>
        </p:nvGraphicFramePr>
        <p:xfrm>
          <a:off x="382425" y="179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{E93CBB33-7A29-4FE0-BECE-AFCF2FD2E342}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88.88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"694"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Noobie ed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alse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4" name="Google Shape;204;p35"/>
          <p:cNvSpPr/>
          <p:nvPr/>
        </p:nvSpPr>
        <p:spPr>
          <a:xfrm>
            <a:off x="4032175" y="1328300"/>
            <a:ext cx="3625200" cy="3657600"/>
          </a:xfrm>
          <a:prstGeom prst="can">
            <a:avLst>
              <a:gd fmla="val 120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DO NOT TOUCH</a:t>
            </a:r>
            <a:endParaRPr b="1"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is when the program does stuff</a:t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1152475"/>
            <a:ext cx="42603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variables, but nothing to do with them…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Operators allow you to perform actions on values in a program </a:t>
            </a:r>
            <a:r>
              <a:rPr i="1" lang="en" sz="1200"/>
              <a:t>(e.g. adding, multiplying)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operator</a:t>
            </a:r>
            <a:r>
              <a:rPr lang="en"/>
              <a:t> works only on certain </a:t>
            </a:r>
            <a:r>
              <a:rPr b="1" lang="en"/>
              <a:t>data types </a:t>
            </a:r>
            <a:r>
              <a:rPr i="1" lang="en" sz="1200"/>
              <a:t>(e.g. multiplying numbers makes more sense than multiplying text)</a:t>
            </a:r>
            <a:endParaRPr i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800" y="1558875"/>
            <a:ext cx="4267200" cy="2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graphicFrame>
        <p:nvGraphicFramePr>
          <p:cNvPr id="222" name="Google Shape;222;p38"/>
          <p:cNvGraphicFramePr/>
          <p:nvPr/>
        </p:nvGraphicFramePr>
        <p:xfrm>
          <a:off x="311700" y="11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{E93CBB33-7A29-4FE0-BECE-AFCF2FD2E342}</a:tableStyleId>
              </a:tblPr>
              <a:tblGrid>
                <a:gridCol w="910375"/>
                <a:gridCol w="1813250"/>
                <a:gridCol w="1783650"/>
                <a:gridCol w="4013350"/>
              </a:tblGrid>
              <a:tr h="38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Operator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Compatible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 Data Types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Addition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2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"Stuy"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" sz="120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"Pulse"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"StuyPulse"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Subtraction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3.14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0.14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3.0</a:t>
                      </a:r>
                      <a:endParaRPr sz="1200">
                        <a:solidFill>
                          <a:srgbClr val="B5CEA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</a:tr>
              <a:tr h="37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Multiplication</a:t>
                      </a:r>
                      <a:endParaRPr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12</a:t>
                      </a:r>
                      <a:endParaRPr sz="1200">
                        <a:solidFill>
                          <a:srgbClr val="B5CEA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</a:tr>
              <a:tr h="28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Division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If both numbers are type </a:t>
                      </a:r>
                      <a:r>
                        <a:rPr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800">
                          <a:solidFill>
                            <a:schemeClr val="lt1"/>
                          </a:solidFill>
                        </a:rPr>
                        <a:t>, then the decimal part will be thrown away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2</a:t>
                      </a:r>
                      <a:endParaRPr sz="12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</a:tr>
              <a:tr h="2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Modulo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Returns the remainder of two numbers after division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%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</a:t>
                      </a:r>
                      <a:endParaRPr sz="1200">
                        <a:solidFill>
                          <a:srgbClr val="B5CEA8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Operators</a:t>
            </a:r>
            <a:endParaRPr/>
          </a:p>
        </p:txBody>
      </p:sp>
      <p:graphicFrame>
        <p:nvGraphicFramePr>
          <p:cNvPr id="228" name="Google Shape;228;p39"/>
          <p:cNvGraphicFramePr/>
          <p:nvPr/>
        </p:nvGraphicFramePr>
        <p:xfrm>
          <a:off x="293750" y="120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{E93CBB33-7A29-4FE0-BECE-AFCF2FD2E342}</a:tableStyleId>
              </a:tblPr>
              <a:tblGrid>
                <a:gridCol w="1266175"/>
                <a:gridCol w="2056350"/>
                <a:gridCol w="3366750"/>
                <a:gridCol w="1867200"/>
              </a:tblGrid>
              <a:tr h="38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Operator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Equivalent Expression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83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endParaRPr b="1"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Assignment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Assigns a value (right side) to a variable (left side)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000">
                        <a:solidFill>
                          <a:srgbClr val="4EC9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000">
                        <a:solidFill>
                          <a:srgbClr val="4EC9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283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+=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Addition Assignment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0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+= 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 </a:t>
                      </a:r>
                      <a:r>
                        <a:rPr lang="en" sz="10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x is now 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x + 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1E1E1E"/>
                    </a:solidFill>
                  </a:tcPr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-=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Subtraction Assignment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3.14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0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-= 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0.14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 </a:t>
                      </a:r>
                      <a:r>
                        <a:rPr lang="en" sz="10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x is now 3.0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x - 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0.14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0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1E1E1E"/>
                    </a:solidFill>
                  </a:tcPr>
                </a:tc>
              </a:tr>
              <a:tr h="37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*=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Multiplication Assignment</a:t>
                      </a:r>
                      <a:endParaRPr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0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*= 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 </a:t>
                      </a:r>
                      <a:r>
                        <a:rPr lang="en" sz="10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x is now 12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x * 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 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1E1E1E"/>
                    </a:solidFill>
                  </a:tcPr>
                </a:tc>
              </a:tr>
              <a:tr h="28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/=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Division Assignment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0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/= 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 </a:t>
                      </a:r>
                      <a:r>
                        <a:rPr lang="en" sz="10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x is now 3</a:t>
                      </a:r>
                      <a:endParaRPr sz="1000">
                        <a:solidFill>
                          <a:srgbClr val="6A995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x / 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1E1E1E"/>
                    </a:solidFill>
                  </a:tcPr>
                </a:tc>
              </a:tr>
              <a:tr h="2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%=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Modulo Assignment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1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0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%= 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 </a:t>
                      </a:r>
                      <a:r>
                        <a:rPr lang="en" sz="10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x is now 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x % </a:t>
                      </a:r>
                      <a:r>
                        <a:rPr lang="en" sz="10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1E1E1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 &amp; Decrement Operators</a:t>
            </a:r>
            <a:endParaRPr/>
          </a:p>
        </p:txBody>
      </p:sp>
      <p:graphicFrame>
        <p:nvGraphicFramePr>
          <p:cNvPr id="234" name="Google Shape;234;p40"/>
          <p:cNvGraphicFramePr/>
          <p:nvPr/>
        </p:nvGraphicFramePr>
        <p:xfrm>
          <a:off x="311700" y="11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{E93CBB33-7A29-4FE0-BECE-AFCF2FD2E342}</a:tableStyleId>
              </a:tblPr>
              <a:tblGrid>
                <a:gridCol w="910375"/>
                <a:gridCol w="1813250"/>
                <a:gridCol w="1783650"/>
                <a:gridCol w="4013350"/>
              </a:tblGrid>
              <a:tr h="38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Operator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Compatible Data Types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Increment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Adds 1 to a variable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0;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x++;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</a:t>
                      </a:r>
                      <a:endParaRPr sz="1200">
                        <a:solidFill>
                          <a:srgbClr val="4EC9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37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Decrement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Subtracts 1 from a variable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20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x--;  </a:t>
                      </a:r>
                      <a:r>
                        <a:rPr lang="en" sz="12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</a:t>
                      </a:r>
                      <a:endParaRPr sz="1200">
                        <a:solidFill>
                          <a:srgbClr val="4EC9B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41"/>
          <p:cNvGraphicFramePr/>
          <p:nvPr/>
        </p:nvGraphicFramePr>
        <p:xfrm>
          <a:off x="311700" y="13266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{E93CBB33-7A29-4FE0-BECE-AFCF2FD2E342}</a:tableStyleId>
              </a:tblPr>
              <a:tblGrid>
                <a:gridCol w="4212025"/>
                <a:gridCol w="4212025"/>
              </a:tblGrid>
              <a:tr h="80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= </a:t>
                      </a:r>
                      <a:r>
                        <a:rPr lang="en" sz="11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1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x--;</a:t>
                      </a:r>
                      <a:endParaRPr sz="11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x * x;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49</a:t>
                      </a:r>
                      <a:endParaRPr sz="17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1E1E1E"/>
                    </a:solidFill>
                  </a:tcPr>
                </a:tc>
              </a:tr>
              <a:tr h="58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= </a:t>
                      </a:r>
                      <a:r>
                        <a:rPr lang="en" sz="110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 LOVE ROBOTICS"</a:t>
                      </a: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1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+= </a:t>
                      </a:r>
                      <a:r>
                        <a:rPr lang="en" sz="110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SO MUCH"</a:t>
                      </a: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1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 LOVE ROBOTICS SO MUCH"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1E1E1E"/>
                    </a:solidFill>
                  </a:tcPr>
                </a:tc>
              </a:tr>
              <a:tr h="80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</a:t>
                      </a:r>
                      <a:r>
                        <a:rPr lang="en" sz="1100">
                          <a:solidFill>
                            <a:srgbClr val="DCDCDC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100">
                          <a:solidFill>
                            <a:srgbClr val="DCDCDC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1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</a:t>
                      </a:r>
                      <a:r>
                        <a:rPr lang="en" sz="1100">
                          <a:solidFill>
                            <a:srgbClr val="DCDCDC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+=</a:t>
                      </a: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</a:t>
                      </a:r>
                      <a:r>
                        <a:rPr lang="en" sz="1100">
                          <a:solidFill>
                            <a:srgbClr val="DCDCDC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100">
                        <a:solidFill>
                          <a:srgbClr val="DCDCDC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</a:t>
                      </a:r>
                      <a:r>
                        <a:rPr lang="en" sz="1100">
                          <a:solidFill>
                            <a:srgbClr val="DCDCDC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</a:t>
                      </a:r>
                      <a:r>
                        <a:rPr lang="en" sz="1100">
                          <a:solidFill>
                            <a:srgbClr val="DCDCDC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DCDCDC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100">
                        <a:solidFill>
                          <a:srgbClr val="DCDCDC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1E1E1E"/>
                    </a:solidFill>
                  </a:tcPr>
                </a:tc>
              </a:tr>
              <a:tr h="103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= </a:t>
                      </a:r>
                      <a:r>
                        <a:rPr lang="en" sz="11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% </a:t>
                      </a:r>
                      <a:r>
                        <a:rPr lang="en" sz="11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1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 = </a:t>
                      </a:r>
                      <a:r>
                        <a:rPr lang="en" sz="11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15.56</a:t>
                      </a: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" sz="11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89.89</a:t>
                      </a: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1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 = y / x;</a:t>
                      </a:r>
                      <a:endParaRPr sz="11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 = y * y * y * y;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  <a:tr h="50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</a:t>
                      </a:r>
                      <a:r>
                        <a:rPr lang="en" sz="1100">
                          <a:solidFill>
                            <a:srgbClr val="DCDCDC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DCDCDC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1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DCDCDC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4.0</a:t>
                      </a:r>
                      <a:endParaRPr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1E1E"/>
                    </a:solidFill>
                  </a:tcPr>
                </a:tc>
              </a:tr>
            </a:tbl>
          </a:graphicData>
        </a:graphic>
      </p:graphicFrame>
      <p:sp>
        <p:nvSpPr>
          <p:cNvPr id="240" name="Google Shape;240;p41"/>
          <p:cNvSpPr/>
          <p:nvPr/>
        </p:nvSpPr>
        <p:spPr>
          <a:xfrm>
            <a:off x="4617375" y="4452700"/>
            <a:ext cx="3965100" cy="611400"/>
          </a:xfrm>
          <a:prstGeom prst="can">
            <a:avLst>
              <a:gd fmla="val 120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DO NOT TOUCH</a:t>
            </a:r>
            <a:endParaRPr b="1" sz="1900"/>
          </a:p>
        </p:txBody>
      </p:sp>
      <p:sp>
        <p:nvSpPr>
          <p:cNvPr id="241" name="Google Shape;241;p41"/>
          <p:cNvSpPr/>
          <p:nvPr/>
        </p:nvSpPr>
        <p:spPr>
          <a:xfrm>
            <a:off x="4617375" y="3457025"/>
            <a:ext cx="3965100" cy="1632300"/>
          </a:xfrm>
          <a:prstGeom prst="can">
            <a:avLst>
              <a:gd fmla="val 120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DO NOT TOUCH</a:t>
            </a:r>
            <a:endParaRPr b="1" sz="1900"/>
          </a:p>
        </p:txBody>
      </p:sp>
      <p:sp>
        <p:nvSpPr>
          <p:cNvPr id="242" name="Google Shape;242;p41"/>
          <p:cNvSpPr/>
          <p:nvPr/>
        </p:nvSpPr>
        <p:spPr>
          <a:xfrm>
            <a:off x="4617375" y="2659625"/>
            <a:ext cx="3965100" cy="2429700"/>
          </a:xfrm>
          <a:prstGeom prst="can">
            <a:avLst>
              <a:gd fmla="val 120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DO NOT TOUCH</a:t>
            </a:r>
            <a:endParaRPr b="1" sz="1900"/>
          </a:p>
        </p:txBody>
      </p:sp>
      <p:sp>
        <p:nvSpPr>
          <p:cNvPr id="243" name="Google Shape;243;p41"/>
          <p:cNvSpPr/>
          <p:nvPr/>
        </p:nvSpPr>
        <p:spPr>
          <a:xfrm>
            <a:off x="4617375" y="2075688"/>
            <a:ext cx="3965100" cy="3067800"/>
          </a:xfrm>
          <a:prstGeom prst="can">
            <a:avLst>
              <a:gd fmla="val 120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DO NOT TOUCH</a:t>
            </a:r>
            <a:endParaRPr b="1" sz="1900"/>
          </a:p>
        </p:txBody>
      </p:sp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one</a:t>
            </a:r>
            <a:endParaRPr/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311700" y="1065625"/>
            <a:ext cx="8520600" cy="26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What is the value of x at the end of each code snippet?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246" name="Google Shape;246;p41"/>
          <p:cNvSpPr/>
          <p:nvPr/>
        </p:nvSpPr>
        <p:spPr>
          <a:xfrm>
            <a:off x="4617375" y="1246650"/>
            <a:ext cx="3965100" cy="3945300"/>
          </a:xfrm>
          <a:prstGeom prst="can">
            <a:avLst>
              <a:gd fmla="val 120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DO NOT TOUCH</a:t>
            </a:r>
            <a:endParaRPr b="1"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woo yay haha wooo 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It’s time to try a few of the things we learned. Please try to incorporate variables in your answer.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three double variables that represent the two bases of a trapezoid and its height and print the area of a trapezoid given bases of 6 and 14, and a height of 5.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Print out the number of minutes and seconds in 694 seconds.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Calculate the x and y intercept of a line given doubles m and b (in the equation y = mx+b)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Ex. m=2 and b=4, y intercept is 4 and x intercept is -2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Find the two zeroes using the quadratic equation given a, b, and c (sqrt is </a:t>
            </a:r>
            <a:r>
              <a:rPr b="1" lang="en" sz="18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Math.sqrt(number)</a:t>
            </a:r>
            <a:r>
              <a:rPr lang="en" sz="1800"/>
              <a:t>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Make sure your equation only has real solutions!</a:t>
            </a:r>
            <a:endParaRPr sz="1800"/>
          </a:p>
        </p:txBody>
      </p:sp>
      <p:sp>
        <p:nvSpPr>
          <p:cNvPr id="253" name="Google Shape;253;p4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Cheat Sheet</a:t>
            </a:r>
            <a:endParaRPr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311700" y="1152475"/>
            <a:ext cx="4261200" cy="18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Printing: 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Invoke System.out.println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Anything goes in there 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To make your output more understandable, you can concatenate strings as well </a:t>
            </a:r>
            <a:endParaRPr i="1" sz="1200"/>
          </a:p>
        </p:txBody>
      </p:sp>
      <p:sp>
        <p:nvSpPr>
          <p:cNvPr id="260" name="Google Shape;260;p43"/>
          <p:cNvSpPr txBox="1"/>
          <p:nvPr>
            <p:ph idx="2" type="body"/>
          </p:nvPr>
        </p:nvSpPr>
        <p:spPr>
          <a:xfrm>
            <a:off x="4717500" y="1152475"/>
            <a:ext cx="4114800" cy="18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stuff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</a:rPr>
              <a:t>"i rember 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+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stuff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+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</a:rPr>
              <a:t>"!"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);</a:t>
            </a:r>
            <a:endParaRPr/>
          </a:p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346150" y="3241975"/>
            <a:ext cx="4261200" cy="16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Program</a:t>
            </a:r>
            <a:r>
              <a:rPr lang="en"/>
              <a:t>: 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Named with a-z, A-Z, no spaces, end with .java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Can also have $, _, and 0-9 (cannot start with a digit)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Must start with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ExactFileName </a:t>
            </a:r>
            <a:r>
              <a:rPr lang="en" sz="1050">
                <a:solidFill>
                  <a:srgbClr val="FFFF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i="1"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Code that is executed goes inside of </a:t>
            </a:r>
            <a:endParaRPr i="1" sz="1200"/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{...}</a:t>
            </a:r>
            <a:endParaRPr i="1" sz="1200"/>
          </a:p>
        </p:txBody>
      </p:sp>
      <p:sp>
        <p:nvSpPr>
          <p:cNvPr id="262" name="Google Shape;262;p43"/>
          <p:cNvSpPr txBox="1"/>
          <p:nvPr>
            <p:ph idx="2" type="body"/>
          </p:nvPr>
        </p:nvSpPr>
        <p:spPr>
          <a:xfrm>
            <a:off x="4751950" y="3241975"/>
            <a:ext cx="4114800" cy="18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 file: FileName.java</a:t>
            </a:r>
            <a:endParaRPr sz="105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FileName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</a:rPr>
              <a:t>"i'm code"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 hi code i’m dad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}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</a:endParaRPr>
          </a:p>
        </p:txBody>
      </p:sp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 b="5311" l="0" r="0" t="0"/>
          <a:stretch/>
        </p:blipFill>
        <p:spPr>
          <a:xfrm>
            <a:off x="6924425" y="1303723"/>
            <a:ext cx="678375" cy="7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link to the slides</a:t>
            </a:r>
            <a:endParaRPr/>
          </a:p>
        </p:txBody>
      </p:sp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4"/>
          <p:cNvSpPr txBox="1"/>
          <p:nvPr>
            <p:ph idx="2" type="body"/>
          </p:nvPr>
        </p:nvSpPr>
        <p:spPr>
          <a:xfrm>
            <a:off x="270700" y="1152475"/>
            <a:ext cx="85617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500"/>
              <a:t>https://tinyurl.com/JavaBasics1</a:t>
            </a:r>
            <a:endParaRPr sz="3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Problems - very hard and challenging because they’re challenge problems lol</a:t>
            </a:r>
            <a:endParaRPr/>
          </a:p>
        </p:txBody>
      </p:sp>
      <p:sp>
        <p:nvSpPr>
          <p:cNvPr id="275" name="Google Shape;275;p45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Have an </a:t>
            </a:r>
            <a:r>
              <a:rPr lang="en" sz="1500"/>
              <a:t>integer m</a:t>
            </a:r>
            <a:r>
              <a:rPr lang="en" sz="1500"/>
              <a:t> (either positive or negative) and calculate an </a:t>
            </a:r>
            <a:r>
              <a:rPr lang="en" sz="1500"/>
              <a:t>integer </a:t>
            </a:r>
            <a:r>
              <a:rPr lang="en" sz="1500"/>
              <a:t>called </a:t>
            </a:r>
            <a:r>
              <a:rPr lang="en" sz="1500"/>
              <a:t>sign that contains +1 if m is positive and -1 if n is negative</a:t>
            </a:r>
            <a:r>
              <a:rPr lang="en" sz="1500"/>
              <a:t>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Only use the operations shown in the slides (+, -, *, /, %)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HINT: imagine</a:t>
            </a:r>
            <a:r>
              <a:rPr lang="en" sz="1300"/>
              <a:t> m % n, where n is some positive integer, what value(s) of m will yield +1 or -1 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Using the integer sign, find the absolute value of the integer m in a new integer called abz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Have two integers, a and b, and find the max value between a and b and store in an integer called maxz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Only use the operations shown in the slides (+, -, *, /, %)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HINT: start with finding average of a and b</a:t>
            </a:r>
            <a:endParaRPr sz="13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- </a:t>
            </a:r>
            <a:r>
              <a:rPr lang="en"/>
              <a:t>I</a:t>
            </a:r>
            <a:endParaRPr/>
          </a:p>
        </p:txBody>
      </p:sp>
      <p:sp>
        <p:nvSpPr>
          <p:cNvPr id="281" name="Google Shape;281;p46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Answers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)/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area formula of a trapezoid is                      , where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/>
              <a:t> are bases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/>
              <a:t> is height.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Let’s create 3 double variables: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a=6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b=14</a:t>
            </a:r>
            <a:r>
              <a:rPr lang="en"/>
              <a:t>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h=5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Java follows the order of operations, so we can express the area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(a+b)/2 * h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Finally, we can print this out via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/>
              <a:t>.</a:t>
            </a:r>
            <a:endParaRPr/>
          </a:p>
        </p:txBody>
      </p:sp>
      <p:pic>
        <p:nvPicPr>
          <p:cNvPr id="283" name="Google Shape;2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300" y="1152475"/>
            <a:ext cx="818800" cy="3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we can specify the amount of seconds that we have, in this case 694.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We want an integer for the number of minutes that are in 694 seconds (1 minute is 60 seconds, so we divide by 60).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Next, we want an integer that would hold the number of seconds left over after dividing by 60. We do this using the modulus operator.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Finally, we can print out these values using the variable names.</a:t>
            </a:r>
            <a:endParaRPr/>
          </a:p>
        </p:txBody>
      </p:sp>
      <p:sp>
        <p:nvSpPr>
          <p:cNvPr id="289" name="Google Shape;28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- II</a:t>
            </a:r>
            <a:endParaRPr/>
          </a:p>
        </p:txBody>
      </p:sp>
      <p:sp>
        <p:nvSpPr>
          <p:cNvPr id="290" name="Google Shape;290;p47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Answers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1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seconds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1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694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minutes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1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seconds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lang="en" sz="11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remainder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1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seconds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en" sz="11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comment for perspicuity</a:t>
            </a:r>
            <a:endParaRPr sz="11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"Minutes: "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minutes);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"Seconds: "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remainder);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we set our input double variables m and b.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Because the y intercept is just b, we can set the double variable yInter to b.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x intercept is -b / m (move mx to the left side and divide by -m), so we set the double variable xInter to -b / m.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(Note that you could have done things in a different order, you can verify with desmos to double check)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Finally, let’s print our results with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/>
              <a:t>.</a:t>
            </a:r>
            <a:endParaRPr/>
          </a:p>
        </p:txBody>
      </p:sp>
      <p:sp>
        <p:nvSpPr>
          <p:cNvPr id="296" name="Google Shape;29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- </a:t>
            </a:r>
            <a:r>
              <a:rPr lang="en"/>
              <a:t>III</a:t>
            </a:r>
            <a:endParaRPr/>
          </a:p>
        </p:txBody>
      </p:sp>
      <p:sp>
        <p:nvSpPr>
          <p:cNvPr id="297" name="Google Shape;297;p48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Answers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y = m * x + b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y intercept = b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yInter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x intercept = -b / m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xInter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-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"Y intercept: 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yInter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"X intercept: 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xInter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- </a:t>
            </a:r>
            <a:r>
              <a:rPr lang="en"/>
              <a:t>IV</a:t>
            </a:r>
            <a:endParaRPr/>
          </a:p>
        </p:txBody>
      </p:sp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set the variables a, b, and c to the values of the quadratic.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Next, we calculate the discriminant (b^2 - 4ac) and store it to the variable </a:t>
            </a:r>
            <a:r>
              <a:rPr lang="en"/>
              <a:t>discr.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Then, using the discr variable, we calculate the two roots.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Finally, use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/>
              <a:t> to print out the two roots.</a:t>
            </a:r>
            <a:endParaRPr/>
          </a:p>
        </p:txBody>
      </p:sp>
      <p:sp>
        <p:nvSpPr>
          <p:cNvPr id="304" name="Google Shape;304;p49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Answers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(-b +- sqrt(b*b-4*a*c))/2*a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discr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b*b -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* a * c;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root1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(-b +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(discr)) / 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*a);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root2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(-b -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(discr)) / 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*a);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"Root 1: 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root1);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"Root 2: 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root2);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- Challenge I &amp; II</a:t>
            </a:r>
            <a:endParaRPr/>
          </a:p>
        </p:txBody>
      </p:sp>
      <p:sp>
        <p:nvSpPr>
          <p:cNvPr id="310" name="Google Shape;310;p50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trick here is to realize that modulus will allow you to retain sign of a number while also reducing it to 1 (or -1).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always get 1 from modulus, you need 1 greater than a multiple of divisor (remainder will always be 1)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ensure that m is always a multiple of the divisor, multiply m by the divisor. Add 1 when finding the remainder.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To get the absolute value, just multiply by sign. </a:t>
            </a:r>
            <a:endParaRPr/>
          </a:p>
        </p:txBody>
      </p:sp>
      <p:sp>
        <p:nvSpPr>
          <p:cNvPr id="311" name="Google Shape;311;p50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Challenge1and2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 choose m</a:t>
            </a:r>
            <a:endParaRPr sz="105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 -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</a:rPr>
              <a:t>3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 choose any n</a:t>
            </a:r>
            <a:endParaRPr sz="105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 (use n to follow the hint)</a:t>
            </a:r>
            <a:endParaRPr sz="105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</a:rPr>
              <a:t>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 any number 1 greater than a multiple of n</a:t>
            </a:r>
            <a:endParaRPr sz="105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 yields 1 when % n, and n * m is</a:t>
            </a:r>
            <a:endParaRPr sz="105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 always a multiple of n</a:t>
            </a:r>
            <a:endParaRPr sz="105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sign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 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*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+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)%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 just multiply the sign into m</a:t>
            </a:r>
            <a:endParaRPr sz="105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abz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sign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*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}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- Challenge III</a:t>
            </a:r>
            <a:endParaRPr/>
          </a:p>
        </p:txBody>
      </p:sp>
      <p:sp>
        <p:nvSpPr>
          <p:cNvPr id="317" name="Google Shape;317;p51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the max, the idea is to find exactly between a and b (the average).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Then you can shift over by half the distance between a and b. </a:t>
            </a:r>
            <a:r>
              <a:rPr i="1" lang="en"/>
              <a:t>(imagine a and b on a number line)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find distance between a and b, it is the absolute value of a - b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Compute the halves all in one step to avoid truncation.</a:t>
            </a:r>
            <a:endParaRPr/>
          </a:p>
        </p:txBody>
      </p:sp>
      <p:sp>
        <p:nvSpPr>
          <p:cNvPr id="318" name="Google Shape;318;p51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Challenge3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</a:rPr>
              <a:t>3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</a:rPr>
              <a:t>5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 calculate absolute difference</a:t>
            </a:r>
            <a:endParaRPr sz="105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ab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-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sign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 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</a:rPr>
              <a:t>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* 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-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) +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)%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</a:rPr>
              <a:t>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ab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*=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sign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 find average and then shift over</a:t>
            </a:r>
            <a:endParaRPr sz="105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</a:rPr>
              <a:t>// by half the absolute difference to get max</a:t>
            </a:r>
            <a:endParaRPr sz="1050">
              <a:solidFill>
                <a:srgbClr val="6A9955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maxz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= 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+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+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</a:rPr>
              <a:t>ab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)/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</a:rPr>
              <a:t>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   }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E1E1E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World!</a:t>
            </a:r>
            <a:endParaRPr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</a:t>
            </a:r>
            <a:r>
              <a:rPr b="1" i="1" lang="en" u="sng"/>
              <a:t>“hello world”</a:t>
            </a:r>
            <a:r>
              <a:rPr b="1" lang="en"/>
              <a:t> </a:t>
            </a:r>
            <a:r>
              <a:rPr lang="en"/>
              <a:t>program displays the message </a:t>
            </a:r>
            <a:r>
              <a:rPr b="1" i="1" lang="en" u="sng"/>
              <a:t>“hello world”</a:t>
            </a:r>
            <a:r>
              <a:rPr lang="en"/>
              <a:t> on a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write a </a:t>
            </a:r>
            <a:r>
              <a:rPr b="1" i="1" lang="en" u="sng"/>
              <a:t>“hello world”</a:t>
            </a:r>
            <a:r>
              <a:rPr lang="en"/>
              <a:t> program with Java!</a:t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0" l="0" r="26857" t="0"/>
          <a:stretch/>
        </p:blipFill>
        <p:spPr>
          <a:xfrm>
            <a:off x="2219259" y="2501075"/>
            <a:ext cx="4705475" cy="6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World!</a:t>
            </a:r>
            <a:endParaRPr/>
          </a:p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"Hello World"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end goal is </a:t>
            </a:r>
            <a:r>
              <a:rPr b="1" lang="en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Hello world</a:t>
            </a:r>
            <a:r>
              <a:rPr lang="en"/>
              <a:t> in the terminal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accomplish this we must: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file to be our java program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Put code in the file </a:t>
            </a:r>
            <a:r>
              <a:rPr i="1" lang="en" sz="1200"/>
              <a:t>(</a:t>
            </a:r>
            <a:r>
              <a:rPr i="1" lang="en" sz="1200"/>
              <a:t>don't</a:t>
            </a:r>
            <a:r>
              <a:rPr i="1" lang="en" sz="1200"/>
              <a:t> worry it’s over there)</a:t>
            </a:r>
            <a:endParaRPr i="1" sz="12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Use VSCode to run the file/program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World!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can now display “Hello World” on our screen!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display text, use the following code</a:t>
            </a:r>
            <a:endParaRPr/>
          </a:p>
          <a:p>
            <a:pPr indent="-317500" lvl="1" marL="9144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"Hello World"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 sz="1400"/>
              <a:t>This will print the line </a:t>
            </a:r>
            <a:r>
              <a:rPr lang="en" sz="1400">
                <a:solidFill>
                  <a:srgbClr val="6AA84F"/>
                </a:solidFill>
              </a:rPr>
              <a:t>"Hello World"</a:t>
            </a:r>
            <a:r>
              <a:rPr lang="en" sz="1400"/>
              <a:t> to the command line that you run it from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Note that there is a </a:t>
            </a:r>
            <a:r>
              <a:rPr lang="en" sz="1400">
                <a:solidFill>
                  <a:srgbClr val="FF0000"/>
                </a:solidFill>
              </a:rPr>
              <a:t>semicolon</a:t>
            </a:r>
            <a:r>
              <a:rPr lang="en" sz="1400"/>
              <a:t> at the end of the line, remember that!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sz="1400"/>
              <a:t>You can replace </a:t>
            </a:r>
            <a:r>
              <a:rPr lang="en" sz="1400">
                <a:solidFill>
                  <a:srgbClr val="6AA84F"/>
                </a:solidFill>
              </a:rPr>
              <a:t>"Hello World" </a:t>
            </a:r>
            <a:r>
              <a:rPr lang="en" sz="1400">
                <a:solidFill>
                  <a:schemeClr val="dk1"/>
                </a:solidFill>
              </a:rPr>
              <a:t>with </a:t>
            </a:r>
            <a:r>
              <a:rPr lang="en" sz="1400">
                <a:solidFill>
                  <a:srgbClr val="6AA84F"/>
                </a:solidFill>
              </a:rPr>
              <a:t>anything</a:t>
            </a:r>
            <a:r>
              <a:rPr lang="en" sz="1400">
                <a:solidFill>
                  <a:schemeClr val="dk1"/>
                </a:solidFill>
              </a:rPr>
              <a:t> you want within </a:t>
            </a:r>
            <a:r>
              <a:rPr lang="en" sz="1400">
                <a:solidFill>
                  <a:srgbClr val="FF0000"/>
                </a:solidFill>
              </a:rPr>
              <a:t>quotation marks</a:t>
            </a:r>
            <a:r>
              <a:rPr lang="en" sz="1400">
                <a:solidFill>
                  <a:schemeClr val="dk1"/>
                </a:solidFill>
              </a:rPr>
              <a:t>, or any variable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"Hello World"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These</a:t>
            </a:r>
            <a:r>
              <a:rPr i="1" lang="en" sz="1100"/>
              <a:t> can be done w/ or w/o a terminal</a:t>
            </a:r>
            <a:r>
              <a:rPr i="1" lang="en"/>
              <a:t> 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 is recommended you </a:t>
            </a:r>
            <a:r>
              <a:rPr lang="en"/>
              <a:t>create a </a:t>
            </a:r>
            <a:r>
              <a:rPr b="1" lang="en">
                <a:highlight>
                  <a:srgbClr val="C9D1D9"/>
                </a:highlight>
                <a:latin typeface="Consolas"/>
                <a:ea typeface="Consolas"/>
                <a:cs typeface="Consolas"/>
                <a:sym typeface="Consolas"/>
              </a:rPr>
              <a:t>Programming/</a:t>
            </a:r>
            <a:r>
              <a:rPr lang="en"/>
              <a:t> on your computer (</a:t>
            </a:r>
            <a:r>
              <a:rPr b="1" lang="en">
                <a:highlight>
                  <a:srgbClr val="C9D1D9"/>
                </a:highlight>
                <a:latin typeface="Consolas"/>
                <a:ea typeface="Consolas"/>
                <a:cs typeface="Consolas"/>
                <a:sym typeface="Consolas"/>
              </a:rPr>
              <a:t>Desktop/</a:t>
            </a:r>
            <a:r>
              <a:rPr lang="en"/>
              <a:t>, </a:t>
            </a:r>
            <a:r>
              <a:rPr b="1" lang="en">
                <a:highlight>
                  <a:srgbClr val="C9D1D9"/>
                </a:highlight>
                <a:latin typeface="Consolas"/>
                <a:ea typeface="Consolas"/>
                <a:cs typeface="Consolas"/>
                <a:sym typeface="Consolas"/>
              </a:rPr>
              <a:t>Documents/</a:t>
            </a:r>
            <a:r>
              <a:rPr lang="en"/>
              <a:t>, </a:t>
            </a:r>
            <a:r>
              <a:rPr b="1" lang="en">
                <a:highlight>
                  <a:srgbClr val="C9D1D9"/>
                </a:highlight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Create a file called </a:t>
            </a:r>
            <a:r>
              <a:rPr b="1" lang="en">
                <a:highlight>
                  <a:srgbClr val="C9D1D9"/>
                </a:highlight>
                <a:latin typeface="Consolas"/>
                <a:ea typeface="Consolas"/>
                <a:cs typeface="Consolas"/>
                <a:sym typeface="Consolas"/>
              </a:rPr>
              <a:t>Hello.java</a:t>
            </a:r>
            <a:r>
              <a:rPr lang="en"/>
              <a:t> -- it must have this exact name because of our code</a:t>
            </a:r>
            <a:endParaRPr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i="1" lang="en" sz="1100"/>
              <a:t>to do this step w/ vscode, open the programming folder first</a:t>
            </a:r>
            <a:endParaRPr i="1" sz="1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Retype code and save the file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File + Coding</a:t>
            </a:r>
            <a:endParaRPr/>
          </a:p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"Hello World"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chemeClr val="dk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your code </a:t>
            </a:r>
            <a:r>
              <a:rPr i="1" lang="en"/>
              <a:t>(with VSCode)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you’ve written the code, it’s time for the easy part!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run our program, click on either the play button in the top right of your screen or the “Run” button in the code (both circled in red below).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b="0" l="0" r="5150" t="0"/>
          <a:stretch/>
        </p:blipFill>
        <p:spPr>
          <a:xfrm>
            <a:off x="235513" y="2406975"/>
            <a:ext cx="8672974" cy="18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/>
          <p:nvPr/>
        </p:nvSpPr>
        <p:spPr>
          <a:xfrm>
            <a:off x="7561225" y="2444550"/>
            <a:ext cx="254700" cy="2544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1230650" y="3227150"/>
            <a:ext cx="443700" cy="2544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World!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Navigate to where your java file is using the command prompt (Git Bash)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Then 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javac Hello.java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will translate your java file into machine code readable by the computer!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should appear in a file called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Finally, to run this translated file, 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 Hello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50" y="2331475"/>
            <a:ext cx="5223200" cy="3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938" y="3200450"/>
            <a:ext cx="1160121" cy="3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125" y="3860725"/>
            <a:ext cx="6842475" cy="7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94 Theme">
  <a:themeElements>
    <a:clrScheme name="Simple Light">
      <a:dk1>
        <a:srgbClr val="000000"/>
      </a:dk1>
      <a:lt1>
        <a:srgbClr val="FFFFFF"/>
      </a:lt1>
      <a:dk2>
        <a:srgbClr val="1E1E1E"/>
      </a:dk2>
      <a:lt2>
        <a:srgbClr val="EEEEEE"/>
      </a:lt2>
      <a:accent1>
        <a:srgbClr val="FF0000"/>
      </a:accent1>
      <a:accent2>
        <a:srgbClr val="212121"/>
      </a:accent2>
      <a:accent3>
        <a:srgbClr val="EA9999"/>
      </a:accent3>
      <a:accent4>
        <a:srgbClr val="FFAB40"/>
      </a:accent4>
      <a:accent5>
        <a:srgbClr val="CC4125"/>
      </a:accent5>
      <a:accent6>
        <a:srgbClr val="F9CB9C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