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 Medium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Roboto Light"/>
      <p:regular r:id="rId40"/>
      <p:bold r:id="rId41"/>
      <p:italic r:id="rId42"/>
      <p:boldItalic r:id="rId43"/>
    </p:embeddedFont>
    <p:embeddedFont>
      <p:font typeface="Helvetica Neue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38074C-F25F-4F65-B861-B2258692DA46}">
  <a:tblStyle styleId="{0238074C-F25F-4F65-B861-B2258692D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44" Type="http://schemas.openxmlformats.org/officeDocument/2006/relationships/font" Target="fonts/HelveticaNeue-regular.fntdata"/><Relationship Id="rId43" Type="http://schemas.openxmlformats.org/officeDocument/2006/relationships/font" Target="fonts/RobotoLight-boldItalic.fntdata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regular.fntdata"/><Relationship Id="rId47" Type="http://schemas.openxmlformats.org/officeDocument/2006/relationships/font" Target="fonts/HelveticaNeue-boldItalic.fntdata"/><Relationship Id="rId49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obotoMedium-bold.fntdata"/><Relationship Id="rId32" Type="http://schemas.openxmlformats.org/officeDocument/2006/relationships/font" Target="fonts/RobotoMedium-regular.fntdata"/><Relationship Id="rId35" Type="http://schemas.openxmlformats.org/officeDocument/2006/relationships/font" Target="fonts/RobotoMedium-boldItalic.fntdata"/><Relationship Id="rId34" Type="http://schemas.openxmlformats.org/officeDocument/2006/relationships/font" Target="fonts/RobotoMedium-italic.fntdata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b09baf3f4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b09baf3f4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b09baf3f4_1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b09baf3f4_1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b09baf3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b09baf3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353f37c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353f37c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4fd4dd8a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4fd4dd8a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clarify that its pseudocode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b09baf3f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b09baf3f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09baf3f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b09baf3f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our last function as VOID because it doesn’t RETURN any value to where it came from. We printed something to the screen however never returned anything.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function calls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34fd4dd8a_3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34fd4dd8a_3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b09baf3f4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b09baf3f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the invocation is replaced by whatever is returned by the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averageOfTwo example.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4fd4dd8a_3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34fd4dd8a_3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our last function as VOID because it doesn’t RETURN any value to where it came from. We printed something to the screen however never returned anything.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34fd4dd8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34fd4dd8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b09baf3f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b09baf3f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b09baf3f4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b09baf3f4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b09baf3f4_1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b09baf3f4_1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b09baf3f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b09baf3f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b09baf3f4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b09baf3f4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b09baf3f4_1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b09baf3f4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b09baf3f4_1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b09baf3f4_1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b09baf3f4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b09baf3f4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09baf3f4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09baf3f4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53f37c7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53f37c7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53f37c72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53f37c72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b09baf3f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b09baf3f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09baf3f4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b09baf3f4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4 Them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9150" y="1201800"/>
            <a:ext cx="8225700" cy="2739900"/>
          </a:xfrm>
          <a:prstGeom prst="rect">
            <a:avLst/>
          </a:prstGeom>
          <a:solidFill>
            <a:srgbClr val="FFFFFF"/>
          </a:solidFill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Roboto"/>
              <a:buNone/>
              <a:defRPr b="1" sz="6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4275" y="4211863"/>
            <a:ext cx="7315200" cy="5487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77" y="58807"/>
            <a:ext cx="2638426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6538" y="318776"/>
            <a:ext cx="210312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4263390"/>
            <a:ext cx="8229600" cy="4572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17300" y="100276"/>
            <a:ext cx="2309408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292950"/>
            <a:ext cx="8520600" cy="130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 rtl="0" algn="ctr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 rtl="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 algn="ctr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7500" y="649500"/>
            <a:ext cx="3428998" cy="1501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FF0000"/>
          </a:solidFill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code">
  <p:cSld name="CUSTOM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  <a:solidFill>
            <a:srgbClr val="1E1E1E"/>
          </a:solidFill>
          <a:ln cap="flat" cmpd="sng" w="76200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●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92100" lvl="3" marL="18288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445025"/>
            <a:ext cx="411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702654" y="1606000"/>
            <a:ext cx="4089875" cy="17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Char char="○"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794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94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794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94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794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0" y="5143500"/>
            <a:ext cx="9144000" cy="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StuyPulse #</a:t>
            </a:r>
            <a:fld id="{00000000-1234-1234-1234-123412341234}" type="slidenum"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r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459150" y="1201800"/>
            <a:ext cx="8225700" cy="27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Basics</a:t>
            </a:r>
            <a:endParaRPr/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914275" y="4211863"/>
            <a:ext cx="7315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/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For Loops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23425"/>
            <a:ext cx="42612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loops are loops that </a:t>
            </a:r>
            <a:r>
              <a:rPr lang="en" sz="1500"/>
              <a:t>may </a:t>
            </a:r>
            <a:r>
              <a:rPr lang="en" sz="1500"/>
              <a:t>have 3 statements inside: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Variable initialization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Conditional expression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Variable incrementation/decrementation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There must be a semicolon after the variable initialization and conditional!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If you do not include one of </a:t>
            </a:r>
            <a:r>
              <a:rPr lang="en" sz="1500"/>
              <a:t>the</a:t>
            </a:r>
            <a:r>
              <a:rPr lang="en" sz="1500"/>
              <a:t> first two expressions, you still need to have a semi-colon to show that the statement is not there.</a:t>
            </a:r>
            <a:endParaRPr sz="1500"/>
          </a:p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2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Reviewed - continued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75" y="11823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39" name="Google Shape;139;p27"/>
          <p:cNvSpPr txBox="1"/>
          <p:nvPr>
            <p:ph idx="4294967295" type="body"/>
          </p:nvPr>
        </p:nvSpPr>
        <p:spPr>
          <a:xfrm>
            <a:off x="347000" y="1159350"/>
            <a:ext cx="8485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now, we have been writing all of our code inside of what’s called the “main function”.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has been effective for our purposes,  however when writing more complex programs, it can become very long and hard to read.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Functions</a:t>
            </a:r>
            <a:r>
              <a:rPr lang="en"/>
              <a:t> allow us to break the code into smaller “subprograms,” which can exist outside of the main method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Java functions also allow us to group code together so that it can be reused.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450" y="3771725"/>
            <a:ext cx="1483675" cy="1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</a:t>
            </a:r>
            <a:r>
              <a:rPr lang="en"/>
              <a:t>pseudo</a:t>
            </a:r>
            <a:r>
              <a:rPr lang="en"/>
              <a:t> code</a:t>
            </a:r>
            <a:endParaRPr/>
          </a:p>
        </p:txBody>
      </p:sp>
      <p:sp>
        <p:nvSpPr>
          <p:cNvPr id="146" name="Google Shape;146;p28"/>
          <p:cNvSpPr txBox="1"/>
          <p:nvPr>
            <p:ph idx="2" type="body"/>
          </p:nvPr>
        </p:nvSpPr>
        <p:spPr>
          <a:xfrm>
            <a:off x="5296500" y="1152475"/>
            <a:ext cx="3535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code1</a:t>
            </a:r>
            <a:endParaRPr sz="1050">
              <a:solidFill>
                <a:srgbClr val="FFFFFF"/>
              </a:solidFill>
              <a:highlight>
                <a:srgbClr val="1E1E1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E1E1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1E1E1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	   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all 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chemeClr val="lt1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code2</a:t>
            </a:r>
            <a:endParaRPr sz="1050">
              <a:solidFill>
                <a:schemeClr val="lt1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unction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code3</a:t>
            </a:r>
            <a:endParaRPr sz="1050">
              <a:solidFill>
                <a:schemeClr val="lt1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4929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executing code in Java, it starts executing line by line in the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function.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 flow of a program with functions: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ode1 </a:t>
            </a:r>
            <a:r>
              <a:rPr lang="en" sz="1600"/>
              <a:t>will be executed first as we expect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At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call myFunction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/>
              <a:t>java will leave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/>
              <a:t>the main function and go to the specific function that is called.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code3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/>
              <a:t>inside the function is executed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Java returns to the main function at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call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/>
              <a:t> </a:t>
            </a:r>
            <a:r>
              <a:rPr lang="en" sz="1600"/>
              <a:t>and executes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code2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39159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Here is an example of the same program as we had in the last slide but with Java code:</a:t>
            </a:r>
            <a:endParaRPr/>
          </a:p>
        </p:txBody>
      </p:sp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functions in Java</a:t>
            </a:r>
            <a:endParaRPr/>
          </a:p>
        </p:txBody>
      </p:sp>
      <p:sp>
        <p:nvSpPr>
          <p:cNvPr id="154" name="Google Shape;154;p29"/>
          <p:cNvSpPr txBox="1"/>
          <p:nvPr>
            <p:ph idx="2" type="body"/>
          </p:nvPr>
        </p:nvSpPr>
        <p:spPr>
          <a:xfrm>
            <a:off x="4310800" y="1152475"/>
            <a:ext cx="45216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"An encrypted message: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encryptedMessage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"GAME OVER"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encryptedMessage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"A Myles le gusta la comida"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569CD6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syntax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Syntax: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" sz="1700"/>
              <a:t> - datatype of the output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void means nothing returns</a:t>
            </a:r>
            <a:endParaRPr sz="17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70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functionName</a:t>
            </a:r>
            <a:r>
              <a:rPr lang="en" sz="1600"/>
              <a:t> - can be anything, like a variable name)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function code</a:t>
            </a:r>
            <a:r>
              <a:rPr lang="en" sz="1600"/>
              <a:t> - The actual code that is executed when the function is called</a:t>
            </a:r>
            <a:endParaRPr/>
          </a:p>
        </p:txBody>
      </p:sp>
      <p:sp>
        <p:nvSpPr>
          <p:cNvPr id="161" name="Google Shape;161;p30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functionName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function code</a:t>
            </a:r>
            <a:endParaRPr sz="13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267375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In Java, we can pass values into our functions.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These values that a function can accept are called </a:t>
            </a:r>
            <a:r>
              <a:rPr b="1" lang="en" sz="1300"/>
              <a:t>parameters.</a:t>
            </a:r>
            <a:endParaRPr b="1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function takes values and does things with them and then often times returns a value based on them.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function can have any number of parameters (including none!)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When calling a function, </a:t>
            </a:r>
            <a:r>
              <a:rPr b="1" lang="en" sz="1300"/>
              <a:t>arguments </a:t>
            </a:r>
            <a:r>
              <a:rPr lang="en" sz="1300"/>
              <a:t>are listed with commas separating each one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	Ex. </a:t>
            </a:r>
            <a:r>
              <a:rPr b="1" lang="en" sz="1300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function(1, 2, 3);</a:t>
            </a:r>
            <a:endParaRPr b="1" sz="1300"/>
          </a:p>
        </p:txBody>
      </p:sp>
      <p:sp>
        <p:nvSpPr>
          <p:cNvPr id="168" name="Google Shape;168;p31"/>
          <p:cNvSpPr txBox="1"/>
          <p:nvPr>
            <p:ph idx="2" type="body"/>
          </p:nvPr>
        </p:nvSpPr>
        <p:spPr>
          <a:xfrm>
            <a:off x="4572900" y="1152475"/>
            <a:ext cx="42594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printInfo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"Ball Motor"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printInfo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motor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motor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outputs Ball Motor: 3.0</a:t>
            </a:r>
            <a:endParaRPr>
              <a:solidFill>
                <a:srgbClr val="569CD6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432800" y="3936300"/>
            <a:ext cx="1095775" cy="11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 can produce an output.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use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/>
              <a:t> keyword in order to give back this output.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type that is returned is specified in the function declaration (Ex. </a:t>
            </a:r>
            <a:r>
              <a:rPr b="1" lang="en"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int sum(int a, int b)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do not want to return anything, then you can use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/>
              <a:t> as </a:t>
            </a:r>
            <a:r>
              <a:rPr lang="en"/>
              <a:t>the return type.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</p:txBody>
      </p:sp>
      <p:sp>
        <p:nvSpPr>
          <p:cNvPr id="176" name="Google Shape;176;p32"/>
          <p:cNvSpPr txBox="1"/>
          <p:nvPr>
            <p:ph idx="2" type="body"/>
          </p:nvPr>
        </p:nvSpPr>
        <p:spPr>
          <a:xfrm>
            <a:off x="4736445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848"/>
              <a:buFont typeface="Arial"/>
              <a:buNone/>
            </a:pPr>
            <a:r>
              <a:rPr lang="en" sz="2206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156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ublic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Example 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56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4"/>
              <a:buFont typeface="Arial"/>
              <a:buNone/>
            </a:pPr>
            <a:r>
              <a:t/>
            </a:r>
            <a:endParaRPr sz="2156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4"/>
              <a:buFont typeface="Arial"/>
              <a:buNone/>
            </a:pP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2156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56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2156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156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4"/>
              <a:buFont typeface="Arial"/>
              <a:buNone/>
            </a:pP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2156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56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56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56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2156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2</a:t>
            </a:r>
            <a:endParaRPr sz="2156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4"/>
              <a:buFont typeface="Arial"/>
              <a:buNone/>
            </a:pP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156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4"/>
              <a:buFont typeface="Arial"/>
              <a:buNone/>
            </a:pP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2156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56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56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56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2156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prints sum</a:t>
            </a:r>
            <a:endParaRPr sz="2156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4"/>
              <a:buFont typeface="Arial"/>
              <a:buNone/>
            </a:pP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2156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4"/>
              <a:buFont typeface="Arial"/>
              <a:buNone/>
            </a:pPr>
            <a:r>
              <a:t/>
            </a:r>
            <a:endParaRPr sz="2156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4"/>
              <a:buFont typeface="Arial"/>
              <a:buNone/>
            </a:pP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2156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56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56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156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4"/>
              <a:buFont typeface="Arial"/>
              <a:buNone/>
            </a:pP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156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56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156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56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4"/>
              <a:buFont typeface="Arial"/>
              <a:buNone/>
            </a:pPr>
            <a:r>
              <a:rPr lang="en" sz="2156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156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493"/>
              <a:buFont typeface="Arial"/>
              <a:buNone/>
            </a:pPr>
            <a:r>
              <a:rPr lang="en" sz="2178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100">
              <a:solidFill>
                <a:srgbClr val="569CD6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cheat sheet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Syntax: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" sz="1500"/>
              <a:t> - datatype of the output (if any)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void means nothing returns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functionName</a:t>
            </a:r>
            <a:r>
              <a:rPr lang="en"/>
              <a:t> - can be anything, like a variable name)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lang="en" sz="150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param</a:t>
            </a:r>
            <a:r>
              <a:rPr lang="en" sz="1500"/>
              <a:t>- </a:t>
            </a:r>
            <a:r>
              <a:rPr lang="en" sz="1300"/>
              <a:t>A “parameter” is a variable that is given to a function (e.g. |x|, sqrt(x))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function code</a:t>
            </a:r>
            <a:r>
              <a:rPr lang="en"/>
              <a:t> - The actual code that is executed when the function is called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8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8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" sz="8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functionName</a:t>
            </a:r>
            <a:r>
              <a:rPr lang="en" sz="8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8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param1, </a:t>
            </a:r>
            <a:r>
              <a:rPr lang="en" sz="8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8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param2) {</a:t>
            </a:r>
            <a:endParaRPr sz="8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5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8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50">
                <a:solidFill>
                  <a:srgbClr val="6A9955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function code</a:t>
            </a:r>
            <a:endParaRPr sz="8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time’s quiz</a:t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time to practice loops! Try to use both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/>
              <a:t> loops for the following exercises: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numbers from 1 to 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the sum of all elements in an array of integers.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Make your own array with at least 5 of your favorite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the maximum value in an array of non-negative integers.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Make your own array with at least 5 of your</a:t>
            </a:r>
            <a:r>
              <a:rPr lang="en" sz="1200"/>
              <a:t> favorite </a:t>
            </a:r>
            <a:r>
              <a:rPr lang="en"/>
              <a:t>integers &gt;=</a:t>
            </a:r>
            <a:r>
              <a:rPr lang="en"/>
              <a:t>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the INDEX of the maximum value in an array of non-negative integers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Make your own array with at least 5 of your</a:t>
            </a:r>
            <a:r>
              <a:rPr lang="en"/>
              <a:t> favorite integers &gt;=</a:t>
            </a:r>
            <a:r>
              <a:rPr lang="en"/>
              <a:t> 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THINK: would it be possible to use an enhanced for loop for this problem?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It’s time to practice functions! Try to use functions for the following exercises: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function that returns true only if an integer parameter is even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function that takes in an array of integers and prints its values separated by spaces</a:t>
            </a:r>
            <a:endParaRPr sz="20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Hint: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System.out.println()</a:t>
            </a:r>
            <a:r>
              <a:rPr lang="en" sz="1500"/>
              <a:t> adds a new line at the end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You can use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System.out.print()</a:t>
            </a:r>
            <a:r>
              <a:rPr lang="en" sz="1500"/>
              <a:t> to avoid this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</a:t>
            </a:r>
            <a:r>
              <a:rPr lang="en"/>
              <a:t>P QUIZ PART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- I</a:t>
            </a:r>
            <a:endParaRPr/>
          </a:p>
        </p:txBody>
      </p:sp>
      <p:sp>
        <p:nvSpPr>
          <p:cNvPr id="195" name="Google Shape;195;p35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Answer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myArr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printArray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myArr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printArray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void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printArray()</a:t>
            </a:r>
            <a:r>
              <a:rPr lang="en"/>
              <a:t>,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/>
              <a:t> parameter with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loop through the array and print the element with a comma appended to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printArray()</a:t>
            </a:r>
            <a:r>
              <a:rPr lang="en"/>
              <a:t> in our main method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- II</a:t>
            </a:r>
            <a:endParaRPr/>
          </a:p>
        </p:txBody>
      </p:sp>
      <p:sp>
        <p:nvSpPr>
          <p:cNvPr id="202" name="Google Shape;202;p36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AnswersFuntions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//false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128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//true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569CD6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Remember, the percent (modulo) symbol in Java means remainder, so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n%2</a:t>
            </a:r>
            <a:r>
              <a:rPr lang="en"/>
              <a:t> yields the remainder when dividing n by 2.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Thus,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n%2</a:t>
            </a:r>
            <a:r>
              <a:rPr lang="en"/>
              <a:t> is 0, the integer is even.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return type is boolean because we are answering the question of “is it even” (hence the name isEven) which can only 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It’s time to practice functions! Try to use functions for the following exercises: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function that takes in a start and end integer and returns an array of integers that contains every value in between (inclusive).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function that takes in a double base and an integer exponent and returns (base</a:t>
            </a:r>
            <a:r>
              <a:rPr baseline="30000" lang="en" sz="2000"/>
              <a:t>exponent</a:t>
            </a:r>
            <a:r>
              <a:rPr lang="en" sz="2000"/>
              <a:t>)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- III</a:t>
            </a:r>
            <a:endParaRPr/>
          </a:p>
        </p:txBody>
      </p:sp>
      <p:sp>
        <p:nvSpPr>
          <p:cNvPr id="215" name="Google Shape;215;p38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Answer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printArray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getRange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printArray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getRange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void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Range()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/>
              <a:t> integer parameters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to question 1 of the looping exercises, we will loop through the range and print the 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Range()</a:t>
            </a:r>
            <a:r>
              <a:rPr lang="en"/>
              <a:t> in our main method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- IV</a:t>
            </a:r>
            <a:endParaRPr/>
          </a:p>
        </p:txBody>
      </p:sp>
      <p:sp>
        <p:nvSpPr>
          <p:cNvPr id="222" name="Google Shape;222;p39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AnswersFuntions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pow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exponent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exponent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&gt; 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*=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exponent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--;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800">
                <a:solidFill>
                  <a:srgbClr val="C586C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lang="en" sz="8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pow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3.0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)); </a:t>
            </a:r>
            <a:r>
              <a:rPr lang="en" sz="800">
                <a:solidFill>
                  <a:srgbClr val="6A9955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// 27</a:t>
            </a:r>
            <a:endParaRPr sz="800">
              <a:solidFill>
                <a:srgbClr val="6A9955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80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pow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2.0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80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)); </a:t>
            </a:r>
            <a:r>
              <a:rPr lang="en" sz="800">
                <a:solidFill>
                  <a:srgbClr val="6A9955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// 64</a:t>
            </a:r>
            <a:endParaRPr sz="800">
              <a:solidFill>
                <a:srgbClr val="6A9955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569CD6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exponent is just repeated multiplication, so direct translation to a loop will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start, create an output value that will store the repeated operations and that will be returned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exponent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 and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exponent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--;</a:t>
            </a:r>
            <a:r>
              <a:rPr lang="en"/>
              <a:t> will count exponent times, but a loop that counts up from 0 to exponent is also valid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function’s return type is double because we are multiplying a double (the base) against another double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Last Week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Changing Variables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most common arithmetic expressions for changing variables: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lang="en"/>
              <a:t>ivision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lang="en"/>
              <a:t>ultiplication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lang="en"/>
              <a:t>ubtraction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lang="en"/>
              <a:t>ddition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lang="en"/>
              <a:t>odulo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Just remember, whenever you need help: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DM SAM</a:t>
            </a:r>
            <a:endParaRPr b="1"/>
          </a:p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69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/=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%=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*=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Variables</a:t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variables?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assign data/values to variables.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initialize variables by stating its data type and the variable name.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Once you initialize a variable, you can assign a value to it via an equal sign.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Easy way to remember some of the most important data types: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lang="en"/>
              <a:t>ouble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lang="en"/>
              <a:t>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lang="en"/>
              <a:t>oolean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S</a:t>
            </a:r>
            <a:r>
              <a:rPr lang="en"/>
              <a:t>tring</a:t>
            </a:r>
            <a:endParaRPr/>
          </a:p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694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graphicFrame>
        <p:nvGraphicFramePr>
          <p:cNvPr id="93" name="Google Shape;93;p20"/>
          <p:cNvGraphicFramePr/>
          <p:nvPr/>
        </p:nvGraphicFramePr>
        <p:xfrm>
          <a:off x="311700" y="174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{0238074C-F25F-4F65-B861-B2258692DA46}</a:tableStyleId>
              </a:tblPr>
              <a:tblGrid>
                <a:gridCol w="1151400"/>
                <a:gridCol w="2293300"/>
                <a:gridCol w="5075900"/>
              </a:tblGrid>
              <a:tr h="3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Operator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equal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false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6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not equal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!=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46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&lt;, &lt;=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less than, less than or equal 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61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&gt;, &gt;=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greater than, greater than or equal 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&gt;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&gt;=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20"/>
          <p:cNvSpPr txBox="1"/>
          <p:nvPr/>
        </p:nvSpPr>
        <p:spPr>
          <a:xfrm>
            <a:off x="338175" y="1132525"/>
            <a:ext cx="846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Comparison operators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allow you to compare numeric expressions. The equality comparison also works on booleans.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 Review</a:t>
            </a:r>
            <a:endParaRPr/>
          </a:p>
        </p:txBody>
      </p:sp>
      <p:graphicFrame>
        <p:nvGraphicFramePr>
          <p:cNvPr id="100" name="Google Shape;100;p21"/>
          <p:cNvGraphicFramePr/>
          <p:nvPr/>
        </p:nvGraphicFramePr>
        <p:xfrm>
          <a:off x="311700" y="152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{0238074C-F25F-4F65-B861-B2258692DA46}</a:tableStyleId>
              </a:tblPr>
              <a:tblGrid>
                <a:gridCol w="1151400"/>
                <a:gridCol w="2293300"/>
                <a:gridCol w="5075900"/>
              </a:tblGrid>
              <a:tr h="3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Operator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38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not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inverses value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false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8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and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 if both statements are true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&amp;&amp;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 if at least one statement is true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||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equal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false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6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not equal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!=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21"/>
          <p:cNvSpPr txBox="1"/>
          <p:nvPr/>
        </p:nvSpPr>
        <p:spPr>
          <a:xfrm>
            <a:off x="393225" y="1124650"/>
            <a:ext cx="84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Logical operators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relate boolean expressions together.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If Statements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(boolean)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</a:t>
            </a:r>
            <a:r>
              <a:rPr lang="en"/>
              <a:t>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else if statements?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Like if statements, else if statements only run if a condition is true AND if the </a:t>
            </a:r>
            <a:r>
              <a:rPr lang="en"/>
              <a:t>preceding</a:t>
            </a:r>
            <a:r>
              <a:rPr lang="en"/>
              <a:t> if/else if statements didn’t run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are else statements?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Else statements are blocks of code that only run if all previous if and else statements didn’t run</a:t>
            </a:r>
            <a:endParaRPr/>
          </a:p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nt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1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1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"baby"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1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"child"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"on death bed"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Conditionals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Equal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Not equal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 than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Greater than</a:t>
            </a:r>
            <a:endParaRPr/>
          </a:p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ConditionalReview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94 Theme">
  <a:themeElements>
    <a:clrScheme name="Simple Light">
      <a:dk1>
        <a:srgbClr val="000000"/>
      </a:dk1>
      <a:lt1>
        <a:srgbClr val="FFFFFF"/>
      </a:lt1>
      <a:dk2>
        <a:srgbClr val="1E1E1E"/>
      </a:dk2>
      <a:lt2>
        <a:srgbClr val="EEEEEE"/>
      </a:lt2>
      <a:accent1>
        <a:srgbClr val="FF0000"/>
      </a:accent1>
      <a:accent2>
        <a:srgbClr val="212121"/>
      </a:accent2>
      <a:accent3>
        <a:srgbClr val="EA9999"/>
      </a:accent3>
      <a:accent4>
        <a:srgbClr val="FFAB40"/>
      </a:accent4>
      <a:accent5>
        <a:srgbClr val="CC4125"/>
      </a:accent5>
      <a:accent6>
        <a:srgbClr val="F9CB9C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