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Roboto Medium"/>
      <p:regular r:id="rId41"/>
      <p:bold r:id="rId42"/>
      <p:italic r:id="rId43"/>
      <p:boldItalic r:id="rId44"/>
    </p:embeddedFont>
    <p:embeddedFont>
      <p:font typeface="Roboto"/>
      <p:regular r:id="rId45"/>
      <p:bold r:id="rId46"/>
      <p:italic r:id="rId47"/>
      <p:boldItalic r:id="rId48"/>
    </p:embeddedFont>
    <p:embeddedFont>
      <p:font typeface="Roboto Light"/>
      <p:regular r:id="rId49"/>
      <p:bold r:id="rId50"/>
      <p:italic r:id="rId51"/>
      <p:boldItalic r:id="rId52"/>
    </p:embeddedFont>
    <p:embeddedFont>
      <p:font typeface="Roboto Mon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1B89B5-1883-4F99-B103-CBA7964649E6}">
  <a:tblStyle styleId="{631B89B5-1883-4F99-B103-CBA7964649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obotoMedium-bold.fntdata"/><Relationship Id="rId41" Type="http://schemas.openxmlformats.org/officeDocument/2006/relationships/font" Target="fonts/RobotoMedium-regular.fntdata"/><Relationship Id="rId44" Type="http://schemas.openxmlformats.org/officeDocument/2006/relationships/font" Target="fonts/RobotoMedium-boldItalic.fntdata"/><Relationship Id="rId43" Type="http://schemas.openxmlformats.org/officeDocument/2006/relationships/font" Target="fonts/RobotoMedium-italic.fntdata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schemas.openxmlformats.org/officeDocument/2006/relationships/font" Target="fonts/RobotoLigh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Light-italic.fntdata"/><Relationship Id="rId50" Type="http://schemas.openxmlformats.org/officeDocument/2006/relationships/font" Target="fonts/RobotoLight-bold.fntdata"/><Relationship Id="rId53" Type="http://schemas.openxmlformats.org/officeDocument/2006/relationships/font" Target="fonts/RobotoMono-regular.fntdata"/><Relationship Id="rId52" Type="http://schemas.openxmlformats.org/officeDocument/2006/relationships/font" Target="fonts/RobotoLight-boldItalic.fntdata"/><Relationship Id="rId11" Type="http://schemas.openxmlformats.org/officeDocument/2006/relationships/slide" Target="slides/slide5.xml"/><Relationship Id="rId55" Type="http://schemas.openxmlformats.org/officeDocument/2006/relationships/font" Target="fonts/RobotoMono-italic.fntdata"/><Relationship Id="rId10" Type="http://schemas.openxmlformats.org/officeDocument/2006/relationships/slide" Target="slides/slide4.xml"/><Relationship Id="rId54" Type="http://schemas.openxmlformats.org/officeDocument/2006/relationships/font" Target="fonts/RobotoMon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RobotoMon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c3f6f3ca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c3f6f3ca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257f5acf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257f5acf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257f5acf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257f5acf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a0b77d0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a0b77d0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1aaf6318f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1aaf6318f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see how we can even use for loops on arrayus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1aaf6318f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1aaf6318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this be like.. So we can declare an array and we have the type… but what about the possible set of values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d364e31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d364e31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empty array is more important than filled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c2167c90e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c2167c90e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d364e31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d364e31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bcbd0b46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bcbd0b46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b072f21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b072f21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257f5acf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257f5acf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7d4c289f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7d4c289f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23827edd0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23827edd0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(for example, applying some code to every value of an array)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d364e317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d364e317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7d4c285d2_7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7d4c285d2_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Idk how to phrase this someone help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23827edd0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23827edd0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</a:t>
            </a:r>
            <a:r>
              <a:rPr lang="en"/>
              <a:t>similar</a:t>
            </a:r>
            <a:r>
              <a:rPr lang="en"/>
              <a:t> to how counting is a common operation, so they added for loops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d84097d3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d84097d3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d84097d3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d84097d3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d84097d36_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d84097d36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d84097d3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d84097d3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7d4c289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7d4c289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bcbd0b4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fbcbd0b4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23827edd0_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23827edd0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bcbd0b46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fbcbd0b46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bcbd0b46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fbcbd0b46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23827edd0_6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23827edd0_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7d4c285d2_7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7d4c285d2_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c2167c90e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c2167c90e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1b87caa4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1b87caa4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1aaf6318f_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1aaf6318f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c2167c90e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c2167c90e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c3f6f3c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c3f6f3c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94 Them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59150" y="1201800"/>
            <a:ext cx="8225700" cy="2739900"/>
          </a:xfrm>
          <a:prstGeom prst="rect">
            <a:avLst/>
          </a:prstGeom>
          <a:solidFill>
            <a:srgbClr val="FFFFFF"/>
          </a:solidFill>
          <a:ln cap="flat" cmpd="sng" w="2286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Roboto"/>
              <a:buNone/>
              <a:defRPr b="1" sz="6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Font typeface="Roboto"/>
              <a:buNone/>
              <a:defRPr b="1" sz="5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Font typeface="Roboto"/>
              <a:buNone/>
              <a:defRPr b="1" sz="5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Font typeface="Roboto"/>
              <a:buNone/>
              <a:defRPr b="1" sz="5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Font typeface="Roboto"/>
              <a:buNone/>
              <a:defRPr b="1" sz="5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Font typeface="Roboto"/>
              <a:buNone/>
              <a:defRPr b="1" sz="5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Font typeface="Roboto"/>
              <a:buNone/>
              <a:defRPr b="1" sz="5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Font typeface="Roboto"/>
              <a:buNone/>
              <a:defRPr b="1" sz="5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Font typeface="Roboto"/>
              <a:buNone/>
              <a:defRPr b="1" sz="5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14275" y="4211863"/>
            <a:ext cx="7315200" cy="548700"/>
          </a:xfrm>
          <a:prstGeom prst="rect">
            <a:avLst/>
          </a:prstGeom>
          <a:solidFill>
            <a:srgbClr val="FFFFFF">
              <a:alpha val="93330"/>
            </a:srgbClr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None/>
              <a:defRPr sz="2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None/>
              <a:defRPr sz="2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None/>
              <a:defRPr sz="2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None/>
              <a:defRPr sz="2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None/>
              <a:defRPr sz="2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None/>
              <a:defRPr sz="2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None/>
              <a:defRPr sz="2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None/>
              <a:defRPr sz="2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None/>
              <a:defRPr sz="2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52777" y="58807"/>
            <a:ext cx="2638426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6538" y="318776"/>
            <a:ext cx="210312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292100" lvl="2" marL="13716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3pPr>
            <a:lvl4pPr indent="-279400" lvl="3" marL="18288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4pPr>
            <a:lvl5pPr indent="-279400" lvl="4" marL="22860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6pPr>
            <a:lvl7pPr indent="-279400" lvl="6" marL="32004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7pPr>
            <a:lvl8pPr indent="-279400" lvl="7" marL="36576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rtl="0">
              <a:spcBef>
                <a:spcPts val="1000"/>
              </a:spcBef>
              <a:spcAft>
                <a:spcPts val="1000"/>
              </a:spcAft>
              <a:buSzPts val="800"/>
              <a:buChar char="○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457200" y="4263390"/>
            <a:ext cx="8229600" cy="4572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17300" y="100276"/>
            <a:ext cx="2309408" cy="100584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ln cap="flat" cmpd="sng" w="152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3292950"/>
            <a:ext cx="8520600" cy="1300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04800" lvl="1" marL="914400" rtl="0" algn="ctr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292100" lvl="2" marL="1371600" rtl="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3pPr>
            <a:lvl4pPr indent="-279400" lvl="3" marL="1828800" rtl="0" algn="ctr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4pPr>
            <a:lvl5pPr indent="-279400" lvl="4" marL="2286000" rtl="0" algn="ctr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rtl="0" algn="ctr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6pPr>
            <a:lvl7pPr indent="-279400" lvl="6" marL="3200400" rtl="0" algn="ctr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7pPr>
            <a:lvl8pPr indent="-279400" lvl="7" marL="3657600" rtl="0" algn="ctr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rtl="0" algn="ctr">
              <a:spcBef>
                <a:spcPts val="1000"/>
              </a:spcBef>
              <a:spcAft>
                <a:spcPts val="1000"/>
              </a:spcAft>
              <a:buSzPts val="800"/>
              <a:buChar char="○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57500" y="649500"/>
            <a:ext cx="3428998" cy="150134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solidFill>
            <a:srgbClr val="FF0000"/>
          </a:solidFill>
          <a:ln cap="flat" cmpd="sng" w="2286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523"/>
            <a:ext cx="914400" cy="39949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0000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  <a:solidFill>
            <a:srgbClr val="FFFFFF">
              <a:alpha val="93330"/>
            </a:srgbClr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292100" lvl="2" marL="13716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3pPr>
            <a:lvl4pPr indent="-279400" lvl="3" marL="18288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4pPr>
            <a:lvl5pPr indent="-279400" lvl="4" marL="22860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6pPr>
            <a:lvl7pPr indent="-279400" lvl="6" marL="32004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7pPr>
            <a:lvl8pPr indent="-279400" lvl="7" marL="36576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rtl="0">
              <a:spcBef>
                <a:spcPts val="1000"/>
              </a:spcBef>
              <a:spcAft>
                <a:spcPts val="1000"/>
              </a:spcAft>
              <a:buSzPts val="800"/>
              <a:buChar char="○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523"/>
            <a:ext cx="914400" cy="39949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4114800" cy="36576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292100" lvl="2" marL="13716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3pPr>
            <a:lvl4pPr indent="-279400" lvl="3" marL="18288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4pPr>
            <a:lvl5pPr indent="-279400" lvl="4" marL="22860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6pPr>
            <a:lvl7pPr indent="-279400" lvl="6" marL="32004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7pPr>
            <a:lvl8pPr indent="-279400" lvl="7" marL="36576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rtl="0">
              <a:spcBef>
                <a:spcPts val="1000"/>
              </a:spcBef>
              <a:spcAft>
                <a:spcPts val="1000"/>
              </a:spcAft>
              <a:buSzPts val="800"/>
              <a:buChar char="○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292100" lvl="2" marL="13716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3pPr>
            <a:lvl4pPr indent="-279400" lvl="3" marL="18288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4pPr>
            <a:lvl5pPr indent="-279400" lvl="4" marL="22860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6pPr>
            <a:lvl7pPr indent="-279400" lvl="6" marL="32004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7pPr>
            <a:lvl8pPr indent="-279400" lvl="7" marL="36576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rtl="0">
              <a:spcBef>
                <a:spcPts val="1000"/>
              </a:spcBef>
              <a:spcAft>
                <a:spcPts val="1000"/>
              </a:spcAft>
              <a:buSzPts val="800"/>
              <a:buChar char="○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half body">
  <p:cSld name="CUSTOM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523"/>
            <a:ext cx="914400" cy="39949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292100" lvl="2" marL="13716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3pPr>
            <a:lvl4pPr indent="-279400" lvl="3" marL="18288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4pPr>
            <a:lvl5pPr indent="-279400" lvl="4" marL="22860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6pPr>
            <a:lvl7pPr indent="-279400" lvl="6" marL="32004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7pPr>
            <a:lvl8pPr indent="-279400" lvl="7" marL="36576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rtl="0">
              <a:spcBef>
                <a:spcPts val="1000"/>
              </a:spcBef>
              <a:spcAft>
                <a:spcPts val="1000"/>
              </a:spcAft>
              <a:buSzPts val="800"/>
              <a:buChar char="○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, and code">
  <p:cSld name="CUSTOM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523"/>
            <a:ext cx="914400" cy="39949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292100" lvl="2" marL="13716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3pPr>
            <a:lvl4pPr indent="-279400" lvl="3" marL="18288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4pPr>
            <a:lvl5pPr indent="-279400" lvl="4" marL="22860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6pPr>
            <a:lvl7pPr indent="-279400" lvl="6" marL="32004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7pPr>
            <a:lvl8pPr indent="-279400" lvl="7" marL="36576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rtl="0">
              <a:spcBef>
                <a:spcPts val="1000"/>
              </a:spcBef>
              <a:spcAft>
                <a:spcPts val="1000"/>
              </a:spcAft>
              <a:buSzPts val="800"/>
              <a:buChar char="○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  <a:solidFill>
            <a:srgbClr val="1E1E1E"/>
          </a:solidFill>
          <a:ln cap="flat" cmpd="sng" w="76200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urier New"/>
              <a:buChar char="●"/>
              <a:defRPr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92100" lvl="1" marL="914400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urier New"/>
              <a:buChar char="○"/>
              <a:defRPr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292100" lvl="2" marL="1371600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urier New"/>
              <a:buChar char="○"/>
              <a:def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292100" lvl="3" marL="1828800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urier New"/>
              <a:buChar char="○"/>
              <a:defRPr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92100" lvl="4" marL="2286000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urier New"/>
              <a:buChar char="○"/>
              <a:defRPr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292100" lvl="5" marL="2743200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urier New"/>
              <a:buChar char="○"/>
              <a:defRPr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-292100" lvl="6" marL="3200400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urier New"/>
              <a:buChar char="○"/>
              <a:defRPr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-292100" lvl="7" marL="3657600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urier New"/>
              <a:buChar char="○"/>
              <a:defRPr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-292100" lvl="8" marL="4114800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000"/>
              <a:buFont typeface="Courier New"/>
              <a:buChar char="○"/>
              <a:defRPr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523"/>
            <a:ext cx="914400" cy="399496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523"/>
            <a:ext cx="914400" cy="39949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9"/>
          <p:cNvSpPr txBox="1"/>
          <p:nvPr>
            <p:ph type="title"/>
          </p:nvPr>
        </p:nvSpPr>
        <p:spPr>
          <a:xfrm>
            <a:off x="311700" y="445025"/>
            <a:ext cx="4114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311700" y="1152475"/>
            <a:ext cx="4114800" cy="36576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292100" lvl="2" marL="13716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3pPr>
            <a:lvl4pPr indent="-279400" lvl="3" marL="18288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4pPr>
            <a:lvl5pPr indent="-279400" lvl="4" marL="22860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6pPr>
            <a:lvl7pPr indent="-279400" lvl="6" marL="32004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7pPr>
            <a:lvl8pPr indent="-279400" lvl="7" marL="36576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rtl="0">
              <a:spcBef>
                <a:spcPts val="1000"/>
              </a:spcBef>
              <a:spcAft>
                <a:spcPts val="1000"/>
              </a:spcAft>
              <a:buSzPts val="800"/>
              <a:buChar char="○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5702654" y="1606000"/>
            <a:ext cx="4089875" cy="1779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0000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>
              <a:alpha val="93330"/>
            </a:srgbClr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○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2100" lvl="2" marL="1371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Char char="○"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79400" lvl="3" marL="1828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Roboto"/>
              <a:buChar char="○"/>
              <a:defRPr sz="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79400" lvl="4" marL="2286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Roboto"/>
              <a:buChar char="○"/>
              <a:defRPr sz="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79400" lvl="5" marL="2743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Roboto"/>
              <a:buChar char="○"/>
              <a:defRPr sz="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79400" lvl="6" marL="3200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Roboto"/>
              <a:buChar char="○"/>
              <a:defRPr sz="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79400" lvl="7" marL="3657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Roboto"/>
              <a:buChar char="○"/>
              <a:defRPr sz="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79400" lvl="8" marL="41148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800"/>
              <a:buFont typeface="Roboto"/>
              <a:buChar char="○"/>
              <a:defRPr sz="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0" y="5143500"/>
            <a:ext cx="9144000" cy="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StuyPulse #</a:t>
            </a:r>
            <a:fld id="{00000000-1234-1234-1234-123412341234}" type="slidenum">
              <a:rPr b="1" lang="en" sz="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‹#›</a:t>
            </a:fld>
            <a:r>
              <a:rPr b="1" lang="en" sz="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>
    <mc:Choice Requires="p14">
      <p:transition p14:dur="1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482400" y="1201800"/>
            <a:ext cx="8225700" cy="27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Basics</a:t>
            </a:r>
            <a:endParaRPr baseline="30000"/>
          </a:p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914275" y="4211863"/>
            <a:ext cx="73152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 /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b="1" lang="en"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/>
              <a:t> will run if the previous </a:t>
            </a:r>
            <a:r>
              <a:rPr b="1" lang="en"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/>
              <a:t>/</a:t>
            </a:r>
            <a:r>
              <a:rPr b="1" lang="en"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/>
              <a:t>has reported false.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 can add any amount of </a:t>
            </a:r>
            <a:r>
              <a:rPr b="1" lang="en"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/>
              <a:t>s</a:t>
            </a:r>
            <a:r>
              <a:rPr lang="en"/>
              <a:t> after an </a:t>
            </a:r>
            <a:r>
              <a:rPr b="1" lang="en"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They represent </a:t>
            </a:r>
            <a:r>
              <a:rPr lang="en" u="sng"/>
              <a:t>extra</a:t>
            </a:r>
            <a:r>
              <a:rPr lang="en"/>
              <a:t> conditions or cases to check after previous if or else ifs. Similar to if statements, if the boolean is true, then the code block inside is run.</a:t>
            </a:r>
            <a:endParaRPr/>
          </a:p>
        </p:txBody>
      </p:sp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 if Statements</a:t>
            </a:r>
            <a:endParaRPr/>
          </a:p>
        </p:txBody>
      </p:sp>
      <p:sp>
        <p:nvSpPr>
          <p:cNvPr id="121" name="Google Shape;121;p24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speed 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3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5.2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3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speed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&gt;= </a:t>
            </a:r>
            <a:r>
              <a:rPr lang="en" sz="13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5.0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"Too fast!"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50">
                <a:solidFill>
                  <a:srgbClr val="9CDCFE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speed</a:t>
            </a:r>
            <a:r>
              <a:rPr lang="en" sz="13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-= </a:t>
            </a:r>
            <a:r>
              <a:rPr lang="en" sz="1350">
                <a:solidFill>
                  <a:srgbClr val="B5CEA8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0.1;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350">
                <a:solidFill>
                  <a:srgbClr val="C586C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3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C586C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3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350">
                <a:solidFill>
                  <a:srgbClr val="9CDCFE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speed</a:t>
            </a:r>
            <a:r>
              <a:rPr lang="en" sz="13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&gt;= </a:t>
            </a:r>
            <a:r>
              <a:rPr lang="en" sz="1350">
                <a:solidFill>
                  <a:srgbClr val="B5CEA8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13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35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50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3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4FC1FF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3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DCDCAA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3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CE9178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"Normal speed"</a:t>
            </a:r>
            <a:r>
              <a:rPr lang="en" sz="13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5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350">
                <a:solidFill>
                  <a:srgbClr val="C586C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 sz="13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5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50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3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4FC1FF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3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DCDCAA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3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CE9178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"Too slow!"</a:t>
            </a:r>
            <a:r>
              <a:rPr lang="en" sz="13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5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50">
                <a:solidFill>
                  <a:srgbClr val="9CDCFE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speed</a:t>
            </a:r>
            <a:r>
              <a:rPr lang="en" sz="13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lang="en" sz="1350">
                <a:solidFill>
                  <a:srgbClr val="B5CEA8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0.1;</a:t>
            </a:r>
            <a:endParaRPr sz="135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Print out if a int </a:t>
            </a:r>
            <a:r>
              <a:rPr lang="en" sz="1900"/>
              <a:t>variable is even or odd. </a:t>
            </a:r>
            <a:r>
              <a:rPr lang="en" sz="1900"/>
              <a:t> </a:t>
            </a:r>
            <a:endParaRPr sz="19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900"/>
              <a:t>Int stored in a variable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Use if statements and %</a:t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SOLUTION</a:t>
            </a:r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263" y="1141025"/>
            <a:ext cx="5209476" cy="376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0350" y="1871663"/>
            <a:ext cx="2495550" cy="2009775"/>
          </a:xfrm>
          <a:prstGeom prst="rect">
            <a:avLst/>
          </a:prstGeom>
          <a:noFill/>
          <a:ln>
            <a:noFill/>
          </a:ln>
          <a:effectLst>
            <a:reflection blurRad="0" dir="0" dist="0" endA="0" fadeDir="5400012" kx="0" rotWithShape="0" algn="bl" stPos="0" sy="-100000" ky="0"/>
          </a:effectLst>
        </p:spPr>
      </p:pic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152475"/>
            <a:ext cx="6318300" cy="26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The data types we’ve seen so far only contain one value, but what if we want to process </a:t>
            </a:r>
            <a:r>
              <a:rPr lang="en" sz="1600"/>
              <a:t>dozens, or even hundreds,</a:t>
            </a:r>
            <a:r>
              <a:rPr lang="en" sz="1600"/>
              <a:t> of related </a:t>
            </a:r>
            <a:r>
              <a:rPr lang="en" sz="1600"/>
              <a:t>values?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In Java, </a:t>
            </a:r>
            <a:r>
              <a:rPr b="1" lang="en" sz="1600"/>
              <a:t>arrays </a:t>
            </a:r>
            <a:r>
              <a:rPr lang="en" sz="1600"/>
              <a:t>allow you to refer to multiple values by one variable 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Each value in the array is called an </a:t>
            </a:r>
            <a:r>
              <a:rPr b="1" lang="en" sz="1600"/>
              <a:t>element.</a:t>
            </a:r>
            <a:endParaRPr b="1" sz="16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Arrays can store </a:t>
            </a:r>
            <a:r>
              <a:rPr b="1" lang="en" sz="1600"/>
              <a:t>elements </a:t>
            </a:r>
            <a:r>
              <a:rPr lang="en" sz="1600"/>
              <a:t>of any data type.</a:t>
            </a:r>
            <a:endParaRPr b="1" sz="16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/>
              <a:t>Each array has a type indicating which kind of data is being stored.</a:t>
            </a:r>
            <a:endParaRPr sz="1600"/>
          </a:p>
        </p:txBody>
      </p:sp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r>
              <a:rPr lang="en">
                <a:solidFill>
                  <a:schemeClr val="lt1"/>
                </a:solidFill>
              </a:rPr>
              <a:t>rrays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Types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Creating a array is just like creating any other variable, except the </a:t>
            </a:r>
            <a:r>
              <a:rPr b="1" lang="en" sz="1700"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/>
              <a:t> </a:t>
            </a:r>
            <a:r>
              <a:rPr lang="en" sz="1700"/>
              <a:t>and possible </a:t>
            </a:r>
            <a:r>
              <a:rPr b="1" lang="en" sz="1700"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"/>
              <a:t> </a:t>
            </a:r>
            <a:r>
              <a:rPr lang="en" sz="1700"/>
              <a:t>differ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Type of an array: </a:t>
            </a:r>
            <a:r>
              <a:rPr b="1" lang="en" sz="1700"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type[]</a:t>
            </a:r>
            <a:endParaRPr b="1" sz="1700">
              <a:highlight>
                <a:srgbClr val="D4D4D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Ex. </a:t>
            </a:r>
            <a:r>
              <a:rPr b="1" lang="en" sz="1700"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int[]</a:t>
            </a:r>
            <a:r>
              <a:rPr lang="en" sz="1700"/>
              <a:t>, </a:t>
            </a:r>
            <a:r>
              <a:rPr b="1" lang="en" sz="1700"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double[]</a:t>
            </a:r>
            <a:r>
              <a:rPr lang="en" sz="1700"/>
              <a:t>, </a:t>
            </a:r>
            <a:r>
              <a:rPr b="1" lang="en" sz="1700"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String[]</a:t>
            </a:r>
            <a:endParaRPr b="1" sz="1700">
              <a:highlight>
                <a:srgbClr val="D4D4D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700"/>
              <a:t>Opening and closing square brackets right after the element type show that a variable is an array.</a:t>
            </a:r>
            <a:endParaRPr b="1" sz="1700">
              <a:highlight>
                <a:srgbClr val="D4D4D4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29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declaring different types of arrays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array of ints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intArray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array of doubles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doubleArray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array of strings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stringArray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rray </a:t>
            </a:r>
            <a:r>
              <a:rPr lang="en"/>
              <a:t>Assignment</a:t>
            </a:r>
            <a:endParaRPr/>
          </a:p>
        </p:txBody>
      </p:sp>
      <p:sp>
        <p:nvSpPr>
          <p:cNvPr id="158" name="Google Shape;158;p30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making different types of arrays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make an empty array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doubleArray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2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A9955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// set the array values</a:t>
            </a:r>
            <a:endParaRPr sz="1200">
              <a:solidFill>
                <a:srgbClr val="6A9955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200">
                <a:solidFill>
                  <a:srgbClr val="9CDCFE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intArray</a:t>
            </a:r>
            <a:r>
              <a:rPr lang="en" sz="12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= {</a:t>
            </a:r>
            <a:r>
              <a:rPr lang="en" sz="1200">
                <a:solidFill>
                  <a:srgbClr val="B5CEA8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B5CEA8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B5CEA8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B5CEA8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2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B5CEA8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set the array values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stringArray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{</a:t>
            </a: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"lol"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"selym3"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There are two ways to make an array.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One kind makes an empty array with a number of elements:</a:t>
            </a:r>
            <a:endParaRPr sz="1700"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Ex. </a:t>
            </a:r>
            <a:r>
              <a:rPr b="1" lang="en" sz="1700">
                <a:solidFill>
                  <a:srgbClr val="1E1E1E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int[] arr = new int[10];</a:t>
            </a:r>
            <a:endParaRPr b="1" sz="1700">
              <a:solidFill>
                <a:srgbClr val="1E1E1E"/>
              </a:solidFill>
              <a:highlight>
                <a:srgbClr val="D4D4D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The second kind makes an array with elements already set: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700"/>
              <a:t>	Ex. </a:t>
            </a:r>
            <a:r>
              <a:rPr b="1" lang="en" sz="1700">
                <a:solidFill>
                  <a:srgbClr val="1E1E1E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int[] arr = {1, 2, 3};</a:t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Array Values</a:t>
            </a:r>
            <a:endParaRPr/>
          </a:p>
        </p:txBody>
      </p:sp>
      <p:sp>
        <p:nvSpPr>
          <p:cNvPr id="165" name="Google Shape;165;p31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8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{</a:t>
            </a:r>
            <a:r>
              <a:rPr lang="en" sz="18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]);</a:t>
            </a:r>
            <a:endParaRPr sz="1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Prints 9</a:t>
            </a:r>
            <a:endParaRPr sz="18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" sz="18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]);</a:t>
            </a:r>
            <a:endParaRPr sz="1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Prints 3</a:t>
            </a:r>
            <a:endParaRPr sz="1800"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 index is the position of a value in an array.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The </a:t>
            </a:r>
            <a:r>
              <a:rPr b="1" lang="en" sz="1600"/>
              <a:t>first </a:t>
            </a:r>
            <a:r>
              <a:rPr lang="en" sz="1600"/>
              <a:t>element in the array is has index </a:t>
            </a:r>
            <a:r>
              <a:rPr b="1" lang="en" sz="1600"/>
              <a:t>0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In the array </a:t>
            </a:r>
            <a:r>
              <a:rPr b="1" lang="en" sz="1600"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{6,9,4}</a:t>
            </a:r>
            <a:endParaRPr b="1" sz="1600">
              <a:highlight>
                <a:srgbClr val="D4D4D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Index 0 is 6, index 1 is 9, and index 2 is 4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You can access the value with: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6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arrayName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" sz="16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1" sz="1600" u="sng">
              <a:highlight>
                <a:schemeClr val="accent4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Elements</a:t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You can treat chosen elements like any other value or variable of the same data type: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/>
              <a:t>Modify:</a:t>
            </a:r>
            <a:endParaRPr b="1" sz="16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arrayName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" sz="16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+= 5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/>
              <a:t>Print: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b="1" lang="en" sz="16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arrayName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" sz="16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])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/>
              <a:t>Use with operators: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arrayName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" sz="16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] == 5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 u="sng">
              <a:highlight>
                <a:schemeClr val="accent4"/>
              </a:highlight>
            </a:endParaRPr>
          </a:p>
        </p:txBody>
      </p:sp>
      <p:sp>
        <p:nvSpPr>
          <p:cNvPr id="173" name="Google Shape;173;p32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8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{</a:t>
            </a:r>
            <a:r>
              <a:rPr lang="en" sz="18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sz="1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]);</a:t>
            </a:r>
            <a:endParaRPr sz="1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Prints 9</a:t>
            </a:r>
            <a:endParaRPr sz="18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" sz="18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]);</a:t>
            </a:r>
            <a:endParaRPr sz="1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Prints 3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Sized Arrays</a:t>
            </a:r>
            <a:endParaRPr/>
          </a:p>
        </p:txBody>
      </p:sp>
      <p:sp>
        <p:nvSpPr>
          <p:cNvPr id="179" name="Google Shape;179;p33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[]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=  {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</a:rPr>
              <a:t>6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</a:rPr>
              <a:t>9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</a:rPr>
              <a:t>4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};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</a:rPr>
              <a:t>//indices: 0  1  2</a:t>
            </a:r>
            <a:endParaRPr sz="1050">
              <a:solidFill>
                <a:srgbClr val="6A9955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</a:rPr>
              <a:t>//array length is 3</a:t>
            </a:r>
            <a:endParaRPr sz="1050">
              <a:solidFill>
                <a:srgbClr val="6A9955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</a:rPr>
              <a:t>//max index is 2</a:t>
            </a:r>
            <a:endParaRPr sz="1050">
              <a:solidFill>
                <a:srgbClr val="6A9955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</a:rPr>
              <a:t>//length - 1 = 2 = max index</a:t>
            </a:r>
            <a:endParaRPr sz="1050">
              <a:solidFill>
                <a:srgbClr val="6A9955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nl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</a:rPr>
              <a:t>length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</a:rPr>
              <a:t>//access length of array</a:t>
            </a:r>
            <a:endParaRPr sz="1050">
              <a:solidFill>
                <a:srgbClr val="6A9955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</a:rPr>
              <a:t>// with dot length</a:t>
            </a:r>
            <a:endParaRPr sz="1050">
              <a:solidFill>
                <a:srgbClr val="6A9955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EC9B0"/>
              </a:solidFill>
              <a:highlight>
                <a:srgbClr val="1E1E1E"/>
              </a:highlight>
            </a:endParaRPr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important thing to note is that the size of arrays cannot be changed, which means that there is are only a limited number of valid indices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These indices go from </a:t>
            </a:r>
            <a:r>
              <a:rPr b="1" lang="en"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/>
              <a:t> up to 1 less than the length of the array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find the length of an array in the program, use dot length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arrayName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</a:t>
            </a:r>
            <a:r>
              <a:rPr lang="en"/>
              <a:t>Last</a:t>
            </a:r>
            <a:r>
              <a:rPr lang="en"/>
              <a:t> Week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Google Shape;185;p34"/>
          <p:cNvGraphicFramePr/>
          <p:nvPr/>
        </p:nvGraphicFramePr>
        <p:xfrm>
          <a:off x="311700" y="1206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{631B89B5-1883-4F99-B103-CBA7964649E6}</a:tableStyleId>
              </a:tblPr>
              <a:tblGrid>
                <a:gridCol w="4212025"/>
                <a:gridCol w="4212025"/>
              </a:tblGrid>
              <a:tr h="1155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highlight>
                            <a:srgbClr val="1E1E1E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Is this a valid code fragment?</a:t>
                      </a:r>
                      <a:endParaRPr b="1">
                        <a:solidFill>
                          <a:srgbClr val="FFFFFF"/>
                        </a:solidFill>
                        <a:highlight>
                          <a:srgbClr val="1E1E1E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 stringArray = {</a:t>
                      </a:r>
                      <a:r>
                        <a:rPr lang="en" sz="1200">
                          <a:solidFill>
                            <a:srgbClr val="CE917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1200">
                          <a:solidFill>
                            <a:srgbClr val="CE917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"lol"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1200">
                          <a:solidFill>
                            <a:srgbClr val="CE917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"selym3"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</a:t>
                      </a:r>
                      <a:endParaRPr sz="1100">
                        <a:solidFill>
                          <a:srgbClr val="569CD6"/>
                        </a:solidFill>
                        <a:highlight>
                          <a:srgbClr val="1E1E1E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</a:t>
                      </a:r>
                      <a:endParaRPr sz="17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1E1E1E"/>
                    </a:solidFill>
                  </a:tcPr>
                </a:tc>
              </a:tr>
              <a:tr h="1246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highlight>
                            <a:srgbClr val="1E1E1E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What is the value of arr[0] in the following code</a:t>
                      </a:r>
                      <a:endParaRPr b="1">
                        <a:solidFill>
                          <a:srgbClr val="FFFFFF"/>
                        </a:solidFill>
                        <a:highlight>
                          <a:srgbClr val="1E1E1E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lang="en" sz="10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 arr = {</a:t>
                      </a:r>
                      <a:r>
                        <a:rPr lang="en" sz="1000">
                          <a:solidFill>
                            <a:srgbClr val="CE917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"hamburger"</a:t>
                      </a:r>
                      <a:r>
                        <a:rPr lang="en" sz="10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1000">
                          <a:solidFill>
                            <a:srgbClr val="CE917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"cheeseburgerg"</a:t>
                      </a:r>
                      <a:r>
                        <a:rPr lang="en" sz="10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1000">
                          <a:solidFill>
                            <a:srgbClr val="CE917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"ooga booga"</a:t>
                      </a:r>
                      <a:r>
                        <a:rPr lang="en" sz="10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</a:t>
                      </a:r>
                      <a:endParaRPr sz="1100">
                        <a:solidFill>
                          <a:srgbClr val="569CD6"/>
                        </a:solidFill>
                        <a:highlight>
                          <a:srgbClr val="1E1E1E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CE917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"robgobtics"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1E1E1E"/>
                    </a:solidFill>
                  </a:tcPr>
                </a:tc>
              </a:tr>
              <a:tr h="1468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highlight>
                            <a:srgbClr val="1E1E1E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What is the value of x in the following code</a:t>
                      </a:r>
                      <a:endParaRPr b="1">
                        <a:solidFill>
                          <a:srgbClr val="FFFFFF"/>
                        </a:solidFill>
                        <a:highlight>
                          <a:srgbClr val="1E1E1E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" sz="10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 arr = {</a:t>
                      </a:r>
                      <a:r>
                        <a:rPr lang="en" sz="100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en" sz="10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100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lang="en" sz="10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100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r>
                        <a:rPr lang="en" sz="10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</a:t>
                      </a:r>
                      <a:endParaRPr sz="100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" sz="10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 arr2 = {</a:t>
                      </a:r>
                      <a:r>
                        <a:rPr lang="en" sz="100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r>
                        <a:rPr lang="en" sz="10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100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r>
                        <a:rPr lang="en" sz="10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100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r>
                        <a:rPr lang="en" sz="10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</a:t>
                      </a:r>
                      <a:endParaRPr sz="100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" sz="10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x = arr2[arr[</a:t>
                      </a:r>
                      <a:r>
                        <a:rPr lang="en" sz="100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" sz="10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]];</a:t>
                      </a:r>
                      <a:endParaRPr sz="1100">
                        <a:solidFill>
                          <a:srgbClr val="569CD6"/>
                        </a:solidFill>
                        <a:highlight>
                          <a:srgbClr val="1E1E1E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1E1E1E"/>
                    </a:solidFill>
                  </a:tcPr>
                </a:tc>
              </a:tr>
            </a:tbl>
          </a:graphicData>
        </a:graphic>
      </p:graphicFrame>
      <p:sp>
        <p:nvSpPr>
          <p:cNvPr id="186" name="Google Shape;186;p34"/>
          <p:cNvSpPr/>
          <p:nvPr/>
        </p:nvSpPr>
        <p:spPr>
          <a:xfrm>
            <a:off x="4603650" y="3608525"/>
            <a:ext cx="4013400" cy="1480800"/>
          </a:xfrm>
          <a:prstGeom prst="can">
            <a:avLst>
              <a:gd fmla="val 1201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DO NOT TOUCH</a:t>
            </a:r>
            <a:endParaRPr b="1" sz="1900"/>
          </a:p>
        </p:txBody>
      </p:sp>
      <p:sp>
        <p:nvSpPr>
          <p:cNvPr id="187" name="Google Shape;187;p34"/>
          <p:cNvSpPr/>
          <p:nvPr/>
        </p:nvSpPr>
        <p:spPr>
          <a:xfrm>
            <a:off x="4603650" y="2211900"/>
            <a:ext cx="4013400" cy="2931600"/>
          </a:xfrm>
          <a:prstGeom prst="can">
            <a:avLst>
              <a:gd fmla="val 1201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DO NOT TOUCH</a:t>
            </a:r>
            <a:endParaRPr b="1" sz="1900"/>
          </a:p>
        </p:txBody>
      </p:sp>
      <p:sp>
        <p:nvSpPr>
          <p:cNvPr id="188" name="Google Shape;18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queeeez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9" name="Google Shape;189;p34"/>
          <p:cNvSpPr/>
          <p:nvPr/>
        </p:nvSpPr>
        <p:spPr>
          <a:xfrm>
            <a:off x="4572000" y="1100500"/>
            <a:ext cx="4069200" cy="4082700"/>
          </a:xfrm>
          <a:prstGeom prst="can">
            <a:avLst>
              <a:gd fmla="val 1201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DO NOT TOUCH</a:t>
            </a:r>
            <a:endParaRPr b="1"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Looping</a:t>
            </a:r>
            <a:endParaRPr/>
          </a:p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311700" y="1152475"/>
            <a:ext cx="4260300" cy="3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Writing the same line of code over and over again is time consuming and prone to errors. 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Loops help us prevent that! 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/>
              <a:t>Loops</a:t>
            </a:r>
            <a:r>
              <a:rPr lang="en" sz="1600"/>
              <a:t> are a tool used to repeat a set of instructions forever, or until it reaches a certain condition that tells it to stop.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/>
              <a:t>There are</a:t>
            </a:r>
            <a:r>
              <a:rPr lang="en" sz="1600"/>
              <a:t> </a:t>
            </a:r>
            <a:r>
              <a:rPr b="1" lang="en" sz="1600"/>
              <a:t>3 </a:t>
            </a:r>
            <a:r>
              <a:rPr b="1" i="1" lang="en" sz="1600"/>
              <a:t>(three)</a:t>
            </a:r>
            <a:r>
              <a:rPr lang="en" sz="1600"/>
              <a:t> </a:t>
            </a:r>
            <a:r>
              <a:rPr lang="en" sz="1600"/>
              <a:t>types</a:t>
            </a:r>
            <a:r>
              <a:rPr lang="en" sz="1600"/>
              <a:t> of loops in Java</a:t>
            </a:r>
            <a:endParaRPr sz="1600"/>
          </a:p>
        </p:txBody>
      </p:sp>
      <p:pic>
        <p:nvPicPr>
          <p:cNvPr id="201" name="Google Shape;2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275" y="1152475"/>
            <a:ext cx="3820977" cy="3820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6"/>
          <p:cNvPicPr preferRelativeResize="0"/>
          <p:nvPr/>
        </p:nvPicPr>
        <p:blipFill rotWithShape="1">
          <a:blip r:embed="rId4">
            <a:alphaModFix/>
          </a:blip>
          <a:srcRect b="0" l="0" r="0" t="4278"/>
          <a:stretch/>
        </p:blipFill>
        <p:spPr>
          <a:xfrm>
            <a:off x="4488500" y="1234175"/>
            <a:ext cx="43438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type of loop is a while loop, which is in the form: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aBoolean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>
                <a:solidFill>
                  <a:srgbClr val="DD7E6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</a:t>
            </a:r>
            <a:r>
              <a:rPr b="1" lang="en">
                <a:solidFill>
                  <a:srgbClr val="DD7E6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endParaRPr b="1">
              <a:solidFill>
                <a:srgbClr val="DD7E6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enter the loop </a:t>
            </a:r>
            <a:r>
              <a:rPr b="1" lang="en"/>
              <a:t>initially</a:t>
            </a:r>
            <a:r>
              <a:rPr lang="en"/>
              <a:t>, the boolean expression must be (or evaluate to) true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Once inside the loop, the block of code is </a:t>
            </a:r>
            <a:r>
              <a:rPr b="1" lang="en"/>
              <a:t>executed, </a:t>
            </a:r>
            <a:r>
              <a:rPr lang="en"/>
              <a:t>Java goes back to the expression.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If the expression is </a:t>
            </a:r>
            <a:r>
              <a:rPr b="1" lang="en"/>
              <a:t>true</a:t>
            </a:r>
            <a:r>
              <a:rPr lang="en"/>
              <a:t> again, the block of code is executed </a:t>
            </a:r>
            <a:r>
              <a:rPr b="1" lang="en"/>
              <a:t>again</a:t>
            </a:r>
            <a:r>
              <a:rPr lang="en"/>
              <a:t> :O</a:t>
            </a:r>
            <a:endParaRPr/>
          </a:p>
        </p:txBody>
      </p:sp>
      <p:sp>
        <p:nvSpPr>
          <p:cNvPr id="208" name="Google Shape;20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209" name="Google Shape;209;p37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FirstWhileLoop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death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death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 years old"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death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 years             </a:t>
            </a:r>
            <a:endParaRPr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left to live"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age + 1;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"Unfortunate, you died!"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declaration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1"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check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1"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increment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>
                <a:solidFill>
                  <a:srgbClr val="CC4125"/>
                </a:solidFill>
                <a:latin typeface="Consolas"/>
                <a:ea typeface="Consolas"/>
                <a:cs typeface="Consolas"/>
                <a:sym typeface="Consolas"/>
              </a:rPr>
              <a:t>code</a:t>
            </a:r>
            <a:endParaRPr b="1">
              <a:solidFill>
                <a:srgbClr val="CC412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When looping, you typically have a counter variable and increment it to tell when to stop.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loops are meant to condense this into one line</a:t>
            </a:r>
            <a:endParaRPr/>
          </a:p>
          <a:p>
            <a:pPr indent="-310832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first part is a </a:t>
            </a:r>
            <a:r>
              <a:rPr lang="en" u="sng"/>
              <a:t>variable declaration</a:t>
            </a:r>
            <a:endParaRPr u="sng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second part is the while loop </a:t>
            </a:r>
            <a:r>
              <a:rPr lang="en" u="sng"/>
              <a:t>boolean check</a:t>
            </a:r>
            <a:endParaRPr u="sng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third part occurs </a:t>
            </a:r>
            <a:r>
              <a:rPr lang="en" u="sng"/>
              <a:t>after</a:t>
            </a:r>
            <a:r>
              <a:rPr lang="en"/>
              <a:t> each run, and is usually an increment or decrement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All of these are optional</a:t>
            </a:r>
            <a:endParaRPr/>
          </a:p>
        </p:txBody>
      </p:sp>
      <p:sp>
        <p:nvSpPr>
          <p:cNvPr id="216" name="Google Shape;216;p38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death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2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2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2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lang="en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death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200">
                <a:solidFill>
                  <a:srgbClr val="6A9955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// declare variable; boolean check; update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 years old"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death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 years left to live"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"Unfortunate, you died!"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Looping through arrays</a:t>
            </a:r>
            <a:endParaRPr/>
          </a:p>
        </p:txBody>
      </p:sp>
      <p:sp>
        <p:nvSpPr>
          <p:cNvPr id="222" name="Google Shape;222;p39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With for loops (or while loops), </a:t>
            </a:r>
            <a:r>
              <a:rPr lang="en"/>
              <a:t>arrays</a:t>
            </a:r>
            <a:r>
              <a:rPr lang="en"/>
              <a:t> can be looped through and accessed like so: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This is </a:t>
            </a:r>
            <a:r>
              <a:rPr b="1" lang="en"/>
              <a:t>annoying</a:t>
            </a:r>
            <a:r>
              <a:rPr lang="en"/>
              <a:t> though, and because this pattern is so common, Java has another way to loop through arrays!</a:t>
            </a:r>
            <a:endParaRPr/>
          </a:p>
        </p:txBody>
      </p:sp>
      <p:sp>
        <p:nvSpPr>
          <p:cNvPr id="223" name="Google Shape;223;p39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4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{</a:t>
            </a:r>
            <a:r>
              <a:rPr lang="en" sz="14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4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4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4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" sz="14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4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i++</a:t>
            </a: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4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]);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50">
              <a:solidFill>
                <a:srgbClr val="4EC9B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 QUIZ </a:t>
            </a:r>
            <a:r>
              <a:rPr lang="en"/>
              <a:t>🤯🤯🤯</a:t>
            </a:r>
            <a:endParaRPr/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time to practice loops! Try to use both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/>
              <a:t> loops for the following exercises: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Print numbers from 1 to 10.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Print the sum of all elements in an array of integers.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Make your own array with at least 5 of your favorite integers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Print the maximum value in an array of non-negative integers.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Make your own array with at least 5 of your</a:t>
            </a:r>
            <a:r>
              <a:rPr lang="en" sz="1200"/>
              <a:t> favorite </a:t>
            </a:r>
            <a:r>
              <a:rPr lang="en"/>
              <a:t>integers &gt;=</a:t>
            </a:r>
            <a:r>
              <a:rPr lang="en"/>
              <a:t>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Print the INDEX of the maximum value in an array of non-negative integers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Make your own array with at least 5 of your</a:t>
            </a:r>
            <a:r>
              <a:rPr lang="en"/>
              <a:t> favorite integers &gt;=</a:t>
            </a:r>
            <a:r>
              <a:rPr lang="en"/>
              <a:t> 0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THINK: would it be possible to use an enhanced for loop for this problem?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 - I</a:t>
            </a:r>
            <a:endParaRPr/>
          </a:p>
        </p:txBody>
      </p:sp>
      <p:sp>
        <p:nvSpPr>
          <p:cNvPr id="235" name="Google Shape;235;p41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Answer 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Using for loop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Using while loops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++;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print all of the numbers from 1 to 10, you simply have to create and increment a variable from 1 to 10, and print the value of the variable.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way the counter is created varies from for to while loops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 - II</a:t>
            </a:r>
            <a:endParaRPr/>
          </a:p>
        </p:txBody>
      </p:sp>
      <p:sp>
        <p:nvSpPr>
          <p:cNvPr id="242" name="Google Shape;242;p42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find the sum of all the elements in an array, you need to loop through the entire array 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a variable before hand to accumulated value as the loop is </a:t>
            </a:r>
            <a:r>
              <a:rPr lang="en"/>
              <a:t>running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A counter must be created for a while loop</a:t>
            </a:r>
            <a:endParaRPr/>
          </a:p>
        </p:txBody>
      </p:sp>
      <p:sp>
        <p:nvSpPr>
          <p:cNvPr id="243" name="Google Shape;243;p42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Answer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50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050">
                <a:solidFill>
                  <a:srgbClr val="9CDCFE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= {</a:t>
            </a:r>
            <a:r>
              <a:rPr lang="en" sz="1050">
                <a:solidFill>
                  <a:srgbClr val="B5CEA8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46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86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34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63478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478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05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for loop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while loop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++;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 - III</a:t>
            </a:r>
            <a:endParaRPr/>
          </a:p>
        </p:txBody>
      </p:sp>
      <p:sp>
        <p:nvSpPr>
          <p:cNvPr id="249" name="Google Shape;249;p43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an integer variable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/>
              <a:t> with value 0</a:t>
            </a:r>
            <a:endParaRPr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We chose 0 because in an array of non-negative integers, every value is &gt;= 0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Loop through the array, and if the number is greater than the current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/>
              <a:t> value, reassign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/>
              <a:t> to the current number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Print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/>
              <a:t> once the looping is finished</a:t>
            </a:r>
            <a:endParaRPr/>
          </a:p>
        </p:txBody>
      </p:sp>
      <p:sp>
        <p:nvSpPr>
          <p:cNvPr id="250" name="Google Shape;250;p43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569CD6"/>
                </a:solidFill>
                <a:highlight>
                  <a:srgbClr val="1E1E1E"/>
                </a:highlight>
              </a:rPr>
              <a:t>public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700">
                <a:solidFill>
                  <a:srgbClr val="569CD6"/>
                </a:solidFill>
                <a:highlight>
                  <a:srgbClr val="1E1E1E"/>
                </a:highlight>
              </a:rPr>
              <a:t>class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700">
                <a:solidFill>
                  <a:srgbClr val="4EC9B0"/>
                </a:solidFill>
                <a:highlight>
                  <a:srgbClr val="1E1E1E"/>
                </a:highlight>
              </a:rPr>
              <a:t>Answer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{</a:t>
            </a:r>
            <a:endParaRPr sz="7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  </a:t>
            </a:r>
            <a:r>
              <a:rPr lang="en" sz="700">
                <a:solidFill>
                  <a:srgbClr val="569CD6"/>
                </a:solidFill>
                <a:highlight>
                  <a:srgbClr val="1E1E1E"/>
                </a:highlight>
              </a:rPr>
              <a:t>public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700">
                <a:solidFill>
                  <a:srgbClr val="569CD6"/>
                </a:solidFill>
                <a:highlight>
                  <a:srgbClr val="1E1E1E"/>
                </a:highlight>
              </a:rPr>
              <a:t>static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700">
                <a:solidFill>
                  <a:srgbClr val="4EC9B0"/>
                </a:solidFill>
                <a:highlight>
                  <a:srgbClr val="1E1E1E"/>
                </a:highlight>
              </a:rPr>
              <a:t>void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700">
                <a:solidFill>
                  <a:srgbClr val="DCDCAA"/>
                </a:solidFill>
                <a:highlight>
                  <a:srgbClr val="1E1E1E"/>
                </a:highlight>
              </a:rPr>
              <a:t>main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(</a:t>
            </a:r>
            <a:r>
              <a:rPr lang="en" sz="700">
                <a:solidFill>
                  <a:srgbClr val="4EC9B0"/>
                </a:solidFill>
                <a:highlight>
                  <a:srgbClr val="1E1E1E"/>
                </a:highlight>
              </a:rPr>
              <a:t>String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[]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</a:rPr>
              <a:t>args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) {</a:t>
            </a:r>
            <a:endParaRPr sz="7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      </a:t>
            </a:r>
            <a:r>
              <a:rPr lang="en" sz="700">
                <a:solidFill>
                  <a:srgbClr val="4EC9B0"/>
                </a:solidFill>
                <a:highlight>
                  <a:srgbClr val="1E1E1E"/>
                </a:highlight>
              </a:rPr>
              <a:t>int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[]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</a:rPr>
              <a:t>arr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= { </a:t>
            </a:r>
            <a:r>
              <a:rPr lang="en" sz="700">
                <a:solidFill>
                  <a:srgbClr val="B5CEA8"/>
                </a:solidFill>
                <a:highlight>
                  <a:srgbClr val="1E1E1E"/>
                </a:highlight>
              </a:rPr>
              <a:t>2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, </a:t>
            </a:r>
            <a:r>
              <a:rPr lang="en" sz="700">
                <a:solidFill>
                  <a:srgbClr val="B5CEA8"/>
                </a:solidFill>
                <a:highlight>
                  <a:srgbClr val="1E1E1E"/>
                </a:highlight>
              </a:rPr>
              <a:t>5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, </a:t>
            </a:r>
            <a:r>
              <a:rPr lang="en" sz="700">
                <a:solidFill>
                  <a:srgbClr val="B5CEA8"/>
                </a:solidFill>
                <a:highlight>
                  <a:srgbClr val="1E1E1E"/>
                </a:highlight>
              </a:rPr>
              <a:t>3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, </a:t>
            </a:r>
            <a:r>
              <a:rPr lang="en" sz="700">
                <a:solidFill>
                  <a:srgbClr val="B5CEA8"/>
                </a:solidFill>
                <a:highlight>
                  <a:srgbClr val="1E1E1E"/>
                </a:highlight>
              </a:rPr>
              <a:t>8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, </a:t>
            </a:r>
            <a:r>
              <a:rPr lang="en" sz="700">
                <a:solidFill>
                  <a:srgbClr val="B5CEA8"/>
                </a:solidFill>
                <a:highlight>
                  <a:srgbClr val="1E1E1E"/>
                </a:highlight>
              </a:rPr>
              <a:t>29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, </a:t>
            </a:r>
            <a:r>
              <a:rPr lang="en" sz="700">
                <a:solidFill>
                  <a:srgbClr val="B5CEA8"/>
                </a:solidFill>
                <a:highlight>
                  <a:srgbClr val="1E1E1E"/>
                </a:highlight>
              </a:rPr>
              <a:t>47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, </a:t>
            </a:r>
            <a:r>
              <a:rPr lang="en" sz="700">
                <a:solidFill>
                  <a:srgbClr val="B5CEA8"/>
                </a:solidFill>
                <a:highlight>
                  <a:srgbClr val="1E1E1E"/>
                </a:highlight>
              </a:rPr>
              <a:t>1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, </a:t>
            </a:r>
            <a:r>
              <a:rPr lang="en" sz="700">
                <a:solidFill>
                  <a:srgbClr val="B5CEA8"/>
                </a:solidFill>
                <a:highlight>
                  <a:srgbClr val="1E1E1E"/>
                </a:highlight>
              </a:rPr>
              <a:t>0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, </a:t>
            </a:r>
            <a:r>
              <a:rPr lang="en" sz="700">
                <a:solidFill>
                  <a:srgbClr val="B5CEA8"/>
                </a:solidFill>
                <a:highlight>
                  <a:srgbClr val="1E1E1E"/>
                </a:highlight>
              </a:rPr>
              <a:t>7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, </a:t>
            </a:r>
            <a:r>
              <a:rPr lang="en" sz="700">
                <a:solidFill>
                  <a:srgbClr val="B5CEA8"/>
                </a:solidFill>
                <a:highlight>
                  <a:srgbClr val="1E1E1E"/>
                </a:highlight>
              </a:rPr>
              <a:t>3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};</a:t>
            </a:r>
            <a:endParaRPr sz="7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      </a:t>
            </a:r>
            <a:r>
              <a:rPr lang="en" sz="700">
                <a:solidFill>
                  <a:srgbClr val="6A9955"/>
                </a:solidFill>
                <a:highlight>
                  <a:srgbClr val="1E1E1E"/>
                </a:highlight>
              </a:rPr>
              <a:t>// for loop</a:t>
            </a:r>
            <a:endParaRPr sz="700">
              <a:solidFill>
                <a:srgbClr val="6A9955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      </a:t>
            </a:r>
            <a:r>
              <a:rPr lang="en" sz="700">
                <a:solidFill>
                  <a:srgbClr val="4EC9B0"/>
                </a:solidFill>
                <a:highlight>
                  <a:srgbClr val="1E1E1E"/>
                </a:highlight>
              </a:rPr>
              <a:t>int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</a:rPr>
              <a:t>max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700">
                <a:solidFill>
                  <a:srgbClr val="B5CEA8"/>
                </a:solidFill>
                <a:highlight>
                  <a:srgbClr val="1E1E1E"/>
                </a:highlight>
              </a:rPr>
              <a:t>0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7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      </a:t>
            </a:r>
            <a:r>
              <a:rPr lang="en" sz="700">
                <a:solidFill>
                  <a:srgbClr val="C586C0"/>
                </a:solidFill>
                <a:highlight>
                  <a:srgbClr val="1E1E1E"/>
                </a:highlight>
              </a:rPr>
              <a:t>for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(</a:t>
            </a:r>
            <a:r>
              <a:rPr lang="en" sz="700">
                <a:solidFill>
                  <a:srgbClr val="4EC9B0"/>
                </a:solidFill>
                <a:highlight>
                  <a:srgbClr val="1E1E1E"/>
                </a:highlight>
              </a:rPr>
              <a:t>int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</a:rPr>
              <a:t>num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700">
                <a:solidFill>
                  <a:srgbClr val="C586C0"/>
                </a:solidFill>
                <a:highlight>
                  <a:srgbClr val="1E1E1E"/>
                </a:highlight>
              </a:rPr>
              <a:t>: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</a:rPr>
              <a:t>arr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) {</a:t>
            </a:r>
            <a:endParaRPr sz="7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          </a:t>
            </a:r>
            <a:r>
              <a:rPr lang="en" sz="700">
                <a:solidFill>
                  <a:srgbClr val="C586C0"/>
                </a:solidFill>
                <a:highlight>
                  <a:srgbClr val="1E1E1E"/>
                </a:highlight>
              </a:rPr>
              <a:t>if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(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</a:rPr>
              <a:t>num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&gt;=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</a:rPr>
              <a:t>max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) {</a:t>
            </a:r>
            <a:endParaRPr sz="7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             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</a:rPr>
              <a:t>max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</a:rPr>
              <a:t>num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7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          }</a:t>
            </a:r>
            <a:endParaRPr sz="7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      }</a:t>
            </a:r>
            <a:endParaRPr sz="7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      </a:t>
            </a:r>
            <a:r>
              <a:rPr lang="en" sz="700">
                <a:solidFill>
                  <a:srgbClr val="4EC9B0"/>
                </a:solidFill>
                <a:highlight>
                  <a:srgbClr val="1E1E1E"/>
                </a:highlight>
              </a:rPr>
              <a:t>System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700">
                <a:solidFill>
                  <a:srgbClr val="4FC1FF"/>
                </a:solidFill>
                <a:highlight>
                  <a:srgbClr val="1E1E1E"/>
                </a:highlight>
              </a:rPr>
              <a:t>out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700">
                <a:solidFill>
                  <a:srgbClr val="DCDCAA"/>
                </a:solidFill>
                <a:highlight>
                  <a:srgbClr val="1E1E1E"/>
                </a:highlight>
              </a:rPr>
              <a:t>println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(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</a:rPr>
              <a:t>max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);</a:t>
            </a:r>
            <a:endParaRPr sz="7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      </a:t>
            </a:r>
            <a:r>
              <a:rPr lang="en" sz="700">
                <a:solidFill>
                  <a:srgbClr val="6A9955"/>
                </a:solidFill>
                <a:highlight>
                  <a:srgbClr val="1E1E1E"/>
                </a:highlight>
              </a:rPr>
              <a:t>// while loop</a:t>
            </a:r>
            <a:endParaRPr sz="700">
              <a:solidFill>
                <a:srgbClr val="6A9955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     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</a:rPr>
              <a:t>max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700">
                <a:solidFill>
                  <a:srgbClr val="B5CEA8"/>
                </a:solidFill>
                <a:highlight>
                  <a:srgbClr val="1E1E1E"/>
                </a:highlight>
              </a:rPr>
              <a:t>0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7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      </a:t>
            </a:r>
            <a:r>
              <a:rPr lang="en" sz="700">
                <a:solidFill>
                  <a:srgbClr val="4EC9B0"/>
                </a:solidFill>
                <a:highlight>
                  <a:srgbClr val="1E1E1E"/>
                </a:highlight>
              </a:rPr>
              <a:t>int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</a:rPr>
              <a:t>i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700">
                <a:solidFill>
                  <a:srgbClr val="B5CEA8"/>
                </a:solidFill>
                <a:highlight>
                  <a:srgbClr val="1E1E1E"/>
                </a:highlight>
              </a:rPr>
              <a:t>0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7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      </a:t>
            </a:r>
            <a:r>
              <a:rPr lang="en" sz="700">
                <a:solidFill>
                  <a:srgbClr val="C586C0"/>
                </a:solidFill>
                <a:highlight>
                  <a:srgbClr val="1E1E1E"/>
                </a:highlight>
              </a:rPr>
              <a:t>while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(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</a:rPr>
              <a:t>i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&lt;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</a:rPr>
              <a:t>arr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700">
                <a:solidFill>
                  <a:srgbClr val="4FC1FF"/>
                </a:solidFill>
                <a:highlight>
                  <a:srgbClr val="1E1E1E"/>
                </a:highlight>
              </a:rPr>
              <a:t>length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) {</a:t>
            </a:r>
            <a:endParaRPr sz="7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          </a:t>
            </a:r>
            <a:r>
              <a:rPr lang="en" sz="700">
                <a:solidFill>
                  <a:srgbClr val="C586C0"/>
                </a:solidFill>
                <a:highlight>
                  <a:srgbClr val="1E1E1E"/>
                </a:highlight>
              </a:rPr>
              <a:t>if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(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</a:rPr>
              <a:t>arr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[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</a:rPr>
              <a:t>i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] &gt;=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</a:rPr>
              <a:t>max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) {</a:t>
            </a:r>
            <a:endParaRPr sz="7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             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</a:rPr>
              <a:t>max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</a:rPr>
              <a:t>arr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[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</a:rPr>
              <a:t>i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];</a:t>
            </a:r>
            <a:endParaRPr sz="7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          }</a:t>
            </a:r>
            <a:endParaRPr sz="7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         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</a:rPr>
              <a:t>i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++;</a:t>
            </a:r>
            <a:endParaRPr sz="7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      }</a:t>
            </a:r>
            <a:endParaRPr sz="7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      </a:t>
            </a:r>
            <a:r>
              <a:rPr lang="en" sz="700">
                <a:solidFill>
                  <a:srgbClr val="4EC9B0"/>
                </a:solidFill>
                <a:highlight>
                  <a:srgbClr val="1E1E1E"/>
                </a:highlight>
              </a:rPr>
              <a:t>System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700">
                <a:solidFill>
                  <a:srgbClr val="4FC1FF"/>
                </a:solidFill>
                <a:highlight>
                  <a:srgbClr val="1E1E1E"/>
                </a:highlight>
              </a:rPr>
              <a:t>out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700">
                <a:solidFill>
                  <a:srgbClr val="DCDCAA"/>
                </a:solidFill>
                <a:highlight>
                  <a:srgbClr val="1E1E1E"/>
                </a:highlight>
              </a:rPr>
              <a:t>println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(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</a:rPr>
              <a:t>max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);</a:t>
            </a:r>
            <a:endParaRPr sz="7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   }</a:t>
            </a:r>
            <a:endParaRPr sz="7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</a:rPr>
              <a:t>}</a:t>
            </a:r>
            <a:endParaRPr sz="70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Comparisons &amp; </a:t>
            </a:r>
            <a:r>
              <a:rPr lang="en"/>
              <a:t>Conditions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 - IV</a:t>
            </a:r>
            <a:endParaRPr/>
          </a:p>
        </p:txBody>
      </p:sp>
      <p:sp>
        <p:nvSpPr>
          <p:cNvPr id="256" name="Google Shape;256;p44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idea is the same as answer 3, but this time we want an additional variable to store </a:t>
            </a:r>
            <a:r>
              <a:rPr lang="en"/>
              <a:t>additional</a:t>
            </a:r>
            <a:r>
              <a:rPr lang="en"/>
              <a:t> information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still compare </a:t>
            </a:r>
            <a:r>
              <a:rPr lang="en"/>
              <a:t>every</a:t>
            </a:r>
            <a:r>
              <a:rPr lang="en"/>
              <a:t> value in the array to maxValue to find the max value, but now whenever it’s found we can also update the maxIndex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Because it is </a:t>
            </a:r>
            <a:r>
              <a:rPr lang="en"/>
              <a:t>required</a:t>
            </a:r>
            <a:r>
              <a:rPr lang="en"/>
              <a:t> to store the index when a new max value is encountered, you cannot use an enhanced for loop</a:t>
            </a:r>
            <a:endParaRPr/>
          </a:p>
        </p:txBody>
      </p:sp>
      <p:sp>
        <p:nvSpPr>
          <p:cNvPr id="257" name="Google Shape;257;p44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4EC9B0"/>
                </a:solidFill>
                <a:highlight>
                  <a:srgbClr val="1E1E1E"/>
                </a:highlight>
              </a:rPr>
              <a:t>int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[] </a:t>
            </a:r>
            <a:r>
              <a:rPr lang="en" sz="650">
                <a:solidFill>
                  <a:srgbClr val="9CDCFE"/>
                </a:solidFill>
                <a:highlight>
                  <a:srgbClr val="1E1E1E"/>
                </a:highlight>
              </a:rPr>
              <a:t>nums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 = { </a:t>
            </a:r>
            <a:r>
              <a:rPr lang="en" sz="650">
                <a:solidFill>
                  <a:srgbClr val="B5CEA8"/>
                </a:solidFill>
                <a:highlight>
                  <a:srgbClr val="1E1E1E"/>
                </a:highlight>
              </a:rPr>
              <a:t>3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, </a:t>
            </a:r>
            <a:r>
              <a:rPr lang="en" sz="650">
                <a:solidFill>
                  <a:srgbClr val="B5CEA8"/>
                </a:solidFill>
                <a:highlight>
                  <a:srgbClr val="1E1E1E"/>
                </a:highlight>
              </a:rPr>
              <a:t>2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, </a:t>
            </a:r>
            <a:r>
              <a:rPr lang="en" sz="650">
                <a:solidFill>
                  <a:srgbClr val="B5CEA8"/>
                </a:solidFill>
                <a:highlight>
                  <a:srgbClr val="1E1E1E"/>
                </a:highlight>
              </a:rPr>
              <a:t>100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, </a:t>
            </a:r>
            <a:r>
              <a:rPr lang="en" sz="650">
                <a:solidFill>
                  <a:srgbClr val="B5CEA8"/>
                </a:solidFill>
                <a:highlight>
                  <a:srgbClr val="1E1E1E"/>
                </a:highlight>
              </a:rPr>
              <a:t>5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, </a:t>
            </a:r>
            <a:r>
              <a:rPr lang="en" sz="650">
                <a:solidFill>
                  <a:srgbClr val="B5CEA8"/>
                </a:solidFill>
                <a:highlight>
                  <a:srgbClr val="1E1E1E"/>
                </a:highlight>
              </a:rPr>
              <a:t>7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 };</a:t>
            </a:r>
            <a:endParaRPr sz="6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4EC9B0"/>
                </a:solidFill>
                <a:highlight>
                  <a:srgbClr val="1E1E1E"/>
                </a:highlight>
              </a:rPr>
              <a:t>int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650">
                <a:solidFill>
                  <a:srgbClr val="9CDCFE"/>
                </a:solidFill>
                <a:highlight>
                  <a:srgbClr val="1E1E1E"/>
                </a:highlight>
              </a:rPr>
              <a:t>maxValue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650">
                <a:solidFill>
                  <a:srgbClr val="B5CEA8"/>
                </a:solidFill>
                <a:highlight>
                  <a:srgbClr val="1E1E1E"/>
                </a:highlight>
              </a:rPr>
              <a:t>0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6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4EC9B0"/>
                </a:solidFill>
                <a:highlight>
                  <a:srgbClr val="1E1E1E"/>
                </a:highlight>
              </a:rPr>
              <a:t>int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650">
                <a:solidFill>
                  <a:srgbClr val="9CDCFE"/>
                </a:solidFill>
                <a:highlight>
                  <a:srgbClr val="1E1E1E"/>
                </a:highlight>
              </a:rPr>
              <a:t>maxIndex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650">
                <a:solidFill>
                  <a:srgbClr val="B5CEA8"/>
                </a:solidFill>
                <a:highlight>
                  <a:srgbClr val="1E1E1E"/>
                </a:highlight>
              </a:rPr>
              <a:t>0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6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C586C0"/>
                </a:solidFill>
                <a:highlight>
                  <a:srgbClr val="1E1E1E"/>
                </a:highlight>
              </a:rPr>
              <a:t>for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 (</a:t>
            </a:r>
            <a:r>
              <a:rPr lang="en" sz="650">
                <a:solidFill>
                  <a:srgbClr val="4EC9B0"/>
                </a:solidFill>
                <a:highlight>
                  <a:srgbClr val="1E1E1E"/>
                </a:highlight>
              </a:rPr>
              <a:t>int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650">
                <a:solidFill>
                  <a:srgbClr val="9CDCFE"/>
                </a:solidFill>
                <a:highlight>
                  <a:srgbClr val="1E1E1E"/>
                </a:highlight>
              </a:rPr>
              <a:t>i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650">
                <a:solidFill>
                  <a:srgbClr val="B5CEA8"/>
                </a:solidFill>
                <a:highlight>
                  <a:srgbClr val="1E1E1E"/>
                </a:highlight>
              </a:rPr>
              <a:t>0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; </a:t>
            </a:r>
            <a:r>
              <a:rPr lang="en" sz="650">
                <a:solidFill>
                  <a:srgbClr val="9CDCFE"/>
                </a:solidFill>
                <a:highlight>
                  <a:srgbClr val="1E1E1E"/>
                </a:highlight>
              </a:rPr>
              <a:t>i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 &lt; </a:t>
            </a:r>
            <a:r>
              <a:rPr lang="en" sz="650">
                <a:solidFill>
                  <a:srgbClr val="9CDCFE"/>
                </a:solidFill>
                <a:highlight>
                  <a:srgbClr val="1E1E1E"/>
                </a:highlight>
              </a:rPr>
              <a:t>nums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650">
                <a:solidFill>
                  <a:srgbClr val="4FC1FF"/>
                </a:solidFill>
                <a:highlight>
                  <a:srgbClr val="1E1E1E"/>
                </a:highlight>
              </a:rPr>
              <a:t>length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; ++</a:t>
            </a:r>
            <a:r>
              <a:rPr lang="en" sz="650">
                <a:solidFill>
                  <a:srgbClr val="9CDCFE"/>
                </a:solidFill>
                <a:highlight>
                  <a:srgbClr val="1E1E1E"/>
                </a:highlight>
              </a:rPr>
              <a:t>i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) {</a:t>
            </a:r>
            <a:endParaRPr sz="6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   </a:t>
            </a:r>
            <a:r>
              <a:rPr lang="en" sz="650">
                <a:solidFill>
                  <a:srgbClr val="C586C0"/>
                </a:solidFill>
                <a:highlight>
                  <a:srgbClr val="1E1E1E"/>
                </a:highlight>
              </a:rPr>
              <a:t>if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 (</a:t>
            </a:r>
            <a:r>
              <a:rPr lang="en" sz="650">
                <a:solidFill>
                  <a:srgbClr val="9CDCFE"/>
                </a:solidFill>
                <a:highlight>
                  <a:srgbClr val="1E1E1E"/>
                </a:highlight>
              </a:rPr>
              <a:t>nums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[</a:t>
            </a:r>
            <a:r>
              <a:rPr lang="en" sz="650">
                <a:solidFill>
                  <a:srgbClr val="9CDCFE"/>
                </a:solidFill>
                <a:highlight>
                  <a:srgbClr val="1E1E1E"/>
                </a:highlight>
              </a:rPr>
              <a:t>i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] &gt; </a:t>
            </a:r>
            <a:r>
              <a:rPr lang="en" sz="650">
                <a:solidFill>
                  <a:srgbClr val="9CDCFE"/>
                </a:solidFill>
                <a:highlight>
                  <a:srgbClr val="1E1E1E"/>
                </a:highlight>
              </a:rPr>
              <a:t>maxValue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) {</a:t>
            </a:r>
            <a:endParaRPr sz="6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       </a:t>
            </a:r>
            <a:r>
              <a:rPr lang="en" sz="650">
                <a:solidFill>
                  <a:srgbClr val="9CDCFE"/>
                </a:solidFill>
                <a:highlight>
                  <a:srgbClr val="1E1E1E"/>
                </a:highlight>
              </a:rPr>
              <a:t>maxValue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650">
                <a:solidFill>
                  <a:srgbClr val="9CDCFE"/>
                </a:solidFill>
                <a:highlight>
                  <a:srgbClr val="1E1E1E"/>
                </a:highlight>
              </a:rPr>
              <a:t>nums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[</a:t>
            </a:r>
            <a:r>
              <a:rPr lang="en" sz="650">
                <a:solidFill>
                  <a:srgbClr val="9CDCFE"/>
                </a:solidFill>
                <a:highlight>
                  <a:srgbClr val="1E1E1E"/>
                </a:highlight>
              </a:rPr>
              <a:t>i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];</a:t>
            </a:r>
            <a:endParaRPr sz="6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       </a:t>
            </a:r>
            <a:r>
              <a:rPr lang="en" sz="650">
                <a:solidFill>
                  <a:srgbClr val="9CDCFE"/>
                </a:solidFill>
                <a:highlight>
                  <a:srgbClr val="1E1E1E"/>
                </a:highlight>
              </a:rPr>
              <a:t>maxIndex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650">
                <a:solidFill>
                  <a:srgbClr val="9CDCFE"/>
                </a:solidFill>
                <a:highlight>
                  <a:srgbClr val="1E1E1E"/>
                </a:highlight>
              </a:rPr>
              <a:t>i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6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   }</a:t>
            </a:r>
            <a:endParaRPr sz="6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}</a:t>
            </a:r>
            <a:endParaRPr sz="6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4EC9B0"/>
                </a:solidFill>
                <a:highlight>
                  <a:srgbClr val="1E1E1E"/>
                </a:highlight>
              </a:rPr>
              <a:t>System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650">
                <a:solidFill>
                  <a:srgbClr val="4FC1FF"/>
                </a:solidFill>
                <a:highlight>
                  <a:srgbClr val="1E1E1E"/>
                </a:highlight>
              </a:rPr>
              <a:t>out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650">
                <a:solidFill>
                  <a:srgbClr val="DCDCAA"/>
                </a:solidFill>
                <a:highlight>
                  <a:srgbClr val="1E1E1E"/>
                </a:highlight>
              </a:rPr>
              <a:t>println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(</a:t>
            </a:r>
            <a:r>
              <a:rPr lang="en" sz="650">
                <a:solidFill>
                  <a:srgbClr val="9CDCFE"/>
                </a:solidFill>
                <a:highlight>
                  <a:srgbClr val="1E1E1E"/>
                </a:highlight>
              </a:rPr>
              <a:t>maxValue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 + </a:t>
            </a:r>
            <a:r>
              <a:rPr lang="en" sz="650">
                <a:solidFill>
                  <a:srgbClr val="CE9178"/>
                </a:solidFill>
                <a:highlight>
                  <a:srgbClr val="1E1E1E"/>
                </a:highlight>
              </a:rPr>
              <a:t>", "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 + </a:t>
            </a:r>
            <a:r>
              <a:rPr lang="en" sz="650">
                <a:solidFill>
                  <a:srgbClr val="9CDCFE"/>
                </a:solidFill>
                <a:highlight>
                  <a:srgbClr val="1E1E1E"/>
                </a:highlight>
              </a:rPr>
              <a:t>maxIndex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);</a:t>
            </a:r>
            <a:endParaRPr sz="6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9CDCFE"/>
                </a:solidFill>
                <a:highlight>
                  <a:srgbClr val="1E1E1E"/>
                </a:highlight>
              </a:rPr>
              <a:t>maxValue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650">
                <a:solidFill>
                  <a:srgbClr val="B5CEA8"/>
                </a:solidFill>
                <a:highlight>
                  <a:srgbClr val="1E1E1E"/>
                </a:highlight>
              </a:rPr>
              <a:t>0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6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9CDCFE"/>
                </a:solidFill>
                <a:highlight>
                  <a:srgbClr val="1E1E1E"/>
                </a:highlight>
              </a:rPr>
              <a:t>maxIndex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650">
                <a:solidFill>
                  <a:srgbClr val="B5CEA8"/>
                </a:solidFill>
                <a:highlight>
                  <a:srgbClr val="1E1E1E"/>
                </a:highlight>
              </a:rPr>
              <a:t>0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6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4EC9B0"/>
                </a:solidFill>
                <a:highlight>
                  <a:srgbClr val="1E1E1E"/>
                </a:highlight>
              </a:rPr>
              <a:t>int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650">
                <a:solidFill>
                  <a:srgbClr val="9CDCFE"/>
                </a:solidFill>
                <a:highlight>
                  <a:srgbClr val="1E1E1E"/>
                </a:highlight>
              </a:rPr>
              <a:t>i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650">
                <a:solidFill>
                  <a:srgbClr val="B5CEA8"/>
                </a:solidFill>
                <a:highlight>
                  <a:srgbClr val="1E1E1E"/>
                </a:highlight>
              </a:rPr>
              <a:t>0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6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C586C0"/>
                </a:solidFill>
                <a:highlight>
                  <a:srgbClr val="1E1E1E"/>
                </a:highlight>
              </a:rPr>
              <a:t>while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 (</a:t>
            </a:r>
            <a:r>
              <a:rPr lang="en" sz="650">
                <a:solidFill>
                  <a:srgbClr val="9CDCFE"/>
                </a:solidFill>
                <a:highlight>
                  <a:srgbClr val="1E1E1E"/>
                </a:highlight>
              </a:rPr>
              <a:t>i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 &lt; </a:t>
            </a:r>
            <a:r>
              <a:rPr lang="en" sz="650">
                <a:solidFill>
                  <a:srgbClr val="9CDCFE"/>
                </a:solidFill>
                <a:highlight>
                  <a:srgbClr val="1E1E1E"/>
                </a:highlight>
              </a:rPr>
              <a:t>nums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650">
                <a:solidFill>
                  <a:srgbClr val="4FC1FF"/>
                </a:solidFill>
                <a:highlight>
                  <a:srgbClr val="1E1E1E"/>
                </a:highlight>
              </a:rPr>
              <a:t>length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) {</a:t>
            </a:r>
            <a:endParaRPr sz="6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   </a:t>
            </a:r>
            <a:r>
              <a:rPr lang="en" sz="650">
                <a:solidFill>
                  <a:srgbClr val="C586C0"/>
                </a:solidFill>
                <a:highlight>
                  <a:srgbClr val="1E1E1E"/>
                </a:highlight>
              </a:rPr>
              <a:t>if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 (</a:t>
            </a:r>
            <a:r>
              <a:rPr lang="en" sz="650">
                <a:solidFill>
                  <a:srgbClr val="9CDCFE"/>
                </a:solidFill>
                <a:highlight>
                  <a:srgbClr val="1E1E1E"/>
                </a:highlight>
              </a:rPr>
              <a:t>nums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[</a:t>
            </a:r>
            <a:r>
              <a:rPr lang="en" sz="650">
                <a:solidFill>
                  <a:srgbClr val="9CDCFE"/>
                </a:solidFill>
                <a:highlight>
                  <a:srgbClr val="1E1E1E"/>
                </a:highlight>
              </a:rPr>
              <a:t>i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] &gt; </a:t>
            </a:r>
            <a:r>
              <a:rPr lang="en" sz="650">
                <a:solidFill>
                  <a:srgbClr val="9CDCFE"/>
                </a:solidFill>
                <a:highlight>
                  <a:srgbClr val="1E1E1E"/>
                </a:highlight>
              </a:rPr>
              <a:t>maxValue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) {</a:t>
            </a:r>
            <a:endParaRPr sz="6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       </a:t>
            </a:r>
            <a:r>
              <a:rPr lang="en" sz="650">
                <a:solidFill>
                  <a:srgbClr val="9CDCFE"/>
                </a:solidFill>
                <a:highlight>
                  <a:srgbClr val="1E1E1E"/>
                </a:highlight>
              </a:rPr>
              <a:t>maxValue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650">
                <a:solidFill>
                  <a:srgbClr val="9CDCFE"/>
                </a:solidFill>
                <a:highlight>
                  <a:srgbClr val="1E1E1E"/>
                </a:highlight>
              </a:rPr>
              <a:t>nums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[</a:t>
            </a:r>
            <a:r>
              <a:rPr lang="en" sz="650">
                <a:solidFill>
                  <a:srgbClr val="9CDCFE"/>
                </a:solidFill>
                <a:highlight>
                  <a:srgbClr val="1E1E1E"/>
                </a:highlight>
              </a:rPr>
              <a:t>i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];</a:t>
            </a:r>
            <a:endParaRPr sz="6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       </a:t>
            </a:r>
            <a:r>
              <a:rPr lang="en" sz="650">
                <a:solidFill>
                  <a:srgbClr val="9CDCFE"/>
                </a:solidFill>
                <a:highlight>
                  <a:srgbClr val="1E1E1E"/>
                </a:highlight>
              </a:rPr>
              <a:t>maxIndex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650">
                <a:solidFill>
                  <a:srgbClr val="9CDCFE"/>
                </a:solidFill>
                <a:highlight>
                  <a:srgbClr val="1E1E1E"/>
                </a:highlight>
              </a:rPr>
              <a:t>i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6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   }</a:t>
            </a:r>
            <a:endParaRPr sz="6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   ++</a:t>
            </a:r>
            <a:r>
              <a:rPr lang="en" sz="650">
                <a:solidFill>
                  <a:srgbClr val="9CDCFE"/>
                </a:solidFill>
                <a:highlight>
                  <a:srgbClr val="1E1E1E"/>
                </a:highlight>
              </a:rPr>
              <a:t>i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6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}</a:t>
            </a:r>
            <a:endParaRPr sz="6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6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rgbClr val="4EC9B0"/>
                </a:solidFill>
                <a:highlight>
                  <a:srgbClr val="1E1E1E"/>
                </a:highlight>
              </a:rPr>
              <a:t>System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650">
                <a:solidFill>
                  <a:srgbClr val="4FC1FF"/>
                </a:solidFill>
                <a:highlight>
                  <a:srgbClr val="1E1E1E"/>
                </a:highlight>
              </a:rPr>
              <a:t>out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650">
                <a:solidFill>
                  <a:srgbClr val="DCDCAA"/>
                </a:solidFill>
                <a:highlight>
                  <a:srgbClr val="1E1E1E"/>
                </a:highlight>
              </a:rPr>
              <a:t>println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(</a:t>
            </a:r>
            <a:r>
              <a:rPr lang="en" sz="650">
                <a:solidFill>
                  <a:srgbClr val="9CDCFE"/>
                </a:solidFill>
                <a:highlight>
                  <a:srgbClr val="1E1E1E"/>
                </a:highlight>
              </a:rPr>
              <a:t>maxValue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 + </a:t>
            </a:r>
            <a:r>
              <a:rPr lang="en" sz="650">
                <a:solidFill>
                  <a:srgbClr val="CE9178"/>
                </a:solidFill>
                <a:highlight>
                  <a:srgbClr val="1E1E1E"/>
                </a:highlight>
              </a:rPr>
              <a:t>", "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 + </a:t>
            </a:r>
            <a:r>
              <a:rPr lang="en" sz="650">
                <a:solidFill>
                  <a:srgbClr val="9CDCFE"/>
                </a:solidFill>
                <a:highlight>
                  <a:srgbClr val="1E1E1E"/>
                </a:highlight>
              </a:rPr>
              <a:t>maxIndex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</a:rPr>
              <a:t>);</a:t>
            </a:r>
            <a:endParaRPr sz="6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">
              <a:solidFill>
                <a:srgbClr val="4EC9B0"/>
              </a:solidFill>
              <a:highlight>
                <a:srgbClr val="1E1E1E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- Loops</a:t>
            </a:r>
            <a:endParaRPr/>
          </a:p>
        </p:txBody>
      </p:sp>
      <p:sp>
        <p:nvSpPr>
          <p:cNvPr id="263" name="Google Shape;263;p45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</a:t>
            </a:r>
            <a:r>
              <a:rPr lang="en"/>
              <a:t>Use a for loop to compute the sum of integers from 0 to n, where n is some integer greater than 0 in your code.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Print the sum after your loop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an array of integers of size n, where n is some integer in your code. Fill every index of the array with the </a:t>
            </a:r>
            <a:r>
              <a:rPr lang="en"/>
              <a:t>corresponding</a:t>
            </a:r>
            <a:r>
              <a:rPr lang="en"/>
              <a:t> factorial value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E.g. index 0 should have 0! </a:t>
            </a:r>
            <a:r>
              <a:rPr lang="en"/>
              <a:t>=</a:t>
            </a:r>
            <a:r>
              <a:rPr lang="en"/>
              <a:t> 1, index 1 should have 1! = 1, index 2! = 2, index 3! = 6, etc.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n</a:t>
            </a:r>
            <a:r>
              <a:rPr lang="en"/>
              <a:t>! = n * (n-1) * (n-2) … 2 * 1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- I</a:t>
            </a:r>
            <a:endParaRPr/>
          </a:p>
        </p:txBody>
      </p:sp>
      <p:sp>
        <p:nvSpPr>
          <p:cNvPr id="269" name="Google Shape;269;p46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n can be anything greater than or equal to 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Count from 1 to n and add each value to </a:t>
            </a:r>
            <a:r>
              <a:rPr lang="en"/>
              <a:t>another</a:t>
            </a:r>
            <a:r>
              <a:rPr lang="en"/>
              <a:t> variable that holds the result</a:t>
            </a:r>
            <a:endParaRPr/>
          </a:p>
        </p:txBody>
      </p:sp>
      <p:sp>
        <p:nvSpPr>
          <p:cNvPr id="270" name="Google Shape;270;p46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4EC9B0"/>
                </a:solidFill>
                <a:highlight>
                  <a:srgbClr val="1E1E1E"/>
                </a:highlight>
              </a:rPr>
              <a:t>int</a:t>
            </a:r>
            <a:r>
              <a:rPr lang="en" sz="16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650">
                <a:solidFill>
                  <a:srgbClr val="9CDCFE"/>
                </a:solidFill>
                <a:highlight>
                  <a:srgbClr val="1E1E1E"/>
                </a:highlight>
              </a:rPr>
              <a:t>n</a:t>
            </a:r>
            <a:r>
              <a:rPr lang="en" sz="1650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1650">
                <a:solidFill>
                  <a:srgbClr val="B5CEA8"/>
                </a:solidFill>
                <a:highlight>
                  <a:srgbClr val="1E1E1E"/>
                </a:highlight>
              </a:rPr>
              <a:t>300</a:t>
            </a:r>
            <a:r>
              <a:rPr lang="en" sz="165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16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4EC9B0"/>
                </a:solidFill>
                <a:highlight>
                  <a:srgbClr val="1E1E1E"/>
                </a:highlight>
              </a:rPr>
              <a:t>int</a:t>
            </a:r>
            <a:r>
              <a:rPr lang="en" sz="16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650">
                <a:solidFill>
                  <a:srgbClr val="9CDCFE"/>
                </a:solidFill>
                <a:highlight>
                  <a:srgbClr val="1E1E1E"/>
                </a:highlight>
              </a:rPr>
              <a:t>sum</a:t>
            </a:r>
            <a:r>
              <a:rPr lang="en" sz="1650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1650">
                <a:solidFill>
                  <a:srgbClr val="B5CEA8"/>
                </a:solidFill>
                <a:highlight>
                  <a:srgbClr val="1E1E1E"/>
                </a:highlight>
              </a:rPr>
              <a:t>0</a:t>
            </a:r>
            <a:r>
              <a:rPr lang="en" sz="165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16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C586C0"/>
                </a:solidFill>
                <a:highlight>
                  <a:srgbClr val="1E1E1E"/>
                </a:highlight>
              </a:rPr>
              <a:t>for</a:t>
            </a:r>
            <a:r>
              <a:rPr lang="en" sz="1650">
                <a:solidFill>
                  <a:srgbClr val="D4D4D4"/>
                </a:solidFill>
                <a:highlight>
                  <a:srgbClr val="1E1E1E"/>
                </a:highlight>
              </a:rPr>
              <a:t> (</a:t>
            </a:r>
            <a:r>
              <a:rPr lang="en" sz="1650">
                <a:solidFill>
                  <a:srgbClr val="4EC9B0"/>
                </a:solidFill>
                <a:highlight>
                  <a:srgbClr val="1E1E1E"/>
                </a:highlight>
              </a:rPr>
              <a:t>int</a:t>
            </a:r>
            <a:r>
              <a:rPr lang="en" sz="16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650">
                <a:solidFill>
                  <a:srgbClr val="9CDCFE"/>
                </a:solidFill>
                <a:highlight>
                  <a:srgbClr val="1E1E1E"/>
                </a:highlight>
              </a:rPr>
              <a:t>i</a:t>
            </a:r>
            <a:r>
              <a:rPr lang="en" sz="1650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1650">
                <a:solidFill>
                  <a:srgbClr val="B5CEA8"/>
                </a:solidFill>
                <a:highlight>
                  <a:srgbClr val="1E1E1E"/>
                </a:highlight>
              </a:rPr>
              <a:t>1</a:t>
            </a:r>
            <a:r>
              <a:rPr lang="en" sz="1650">
                <a:solidFill>
                  <a:srgbClr val="D4D4D4"/>
                </a:solidFill>
                <a:highlight>
                  <a:srgbClr val="1E1E1E"/>
                </a:highlight>
              </a:rPr>
              <a:t>; </a:t>
            </a:r>
            <a:r>
              <a:rPr lang="en" sz="1650">
                <a:solidFill>
                  <a:srgbClr val="9CDCFE"/>
                </a:solidFill>
                <a:highlight>
                  <a:srgbClr val="1E1E1E"/>
                </a:highlight>
              </a:rPr>
              <a:t>i</a:t>
            </a:r>
            <a:r>
              <a:rPr lang="en" sz="1650">
                <a:solidFill>
                  <a:srgbClr val="D4D4D4"/>
                </a:solidFill>
                <a:highlight>
                  <a:srgbClr val="1E1E1E"/>
                </a:highlight>
              </a:rPr>
              <a:t> &lt;= </a:t>
            </a:r>
            <a:r>
              <a:rPr lang="en" sz="1650">
                <a:solidFill>
                  <a:srgbClr val="9CDCFE"/>
                </a:solidFill>
                <a:highlight>
                  <a:srgbClr val="1E1E1E"/>
                </a:highlight>
              </a:rPr>
              <a:t>n</a:t>
            </a:r>
            <a:r>
              <a:rPr lang="en" sz="1650">
                <a:solidFill>
                  <a:srgbClr val="D4D4D4"/>
                </a:solidFill>
                <a:highlight>
                  <a:srgbClr val="1E1E1E"/>
                </a:highlight>
              </a:rPr>
              <a:t>; ++</a:t>
            </a:r>
            <a:r>
              <a:rPr lang="en" sz="1650">
                <a:solidFill>
                  <a:srgbClr val="9CDCFE"/>
                </a:solidFill>
                <a:highlight>
                  <a:srgbClr val="1E1E1E"/>
                </a:highlight>
              </a:rPr>
              <a:t>i</a:t>
            </a:r>
            <a:r>
              <a:rPr lang="en" sz="1650">
                <a:solidFill>
                  <a:srgbClr val="D4D4D4"/>
                </a:solidFill>
                <a:highlight>
                  <a:srgbClr val="1E1E1E"/>
                </a:highlight>
              </a:rPr>
              <a:t>) {</a:t>
            </a:r>
            <a:endParaRPr sz="16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D4D4D4"/>
                </a:solidFill>
                <a:highlight>
                  <a:srgbClr val="1E1E1E"/>
                </a:highlight>
              </a:rPr>
              <a:t>   </a:t>
            </a:r>
            <a:r>
              <a:rPr lang="en" sz="1650">
                <a:solidFill>
                  <a:srgbClr val="9CDCFE"/>
                </a:solidFill>
                <a:highlight>
                  <a:srgbClr val="1E1E1E"/>
                </a:highlight>
              </a:rPr>
              <a:t>sum</a:t>
            </a:r>
            <a:r>
              <a:rPr lang="en" sz="1650">
                <a:solidFill>
                  <a:srgbClr val="D4D4D4"/>
                </a:solidFill>
                <a:highlight>
                  <a:srgbClr val="1E1E1E"/>
                </a:highlight>
              </a:rPr>
              <a:t> += </a:t>
            </a:r>
            <a:r>
              <a:rPr lang="en" sz="1650">
                <a:solidFill>
                  <a:srgbClr val="9CDCFE"/>
                </a:solidFill>
                <a:highlight>
                  <a:srgbClr val="1E1E1E"/>
                </a:highlight>
              </a:rPr>
              <a:t>i</a:t>
            </a:r>
            <a:r>
              <a:rPr lang="en" sz="165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16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D4D4D4"/>
                </a:solidFill>
                <a:highlight>
                  <a:srgbClr val="1E1E1E"/>
                </a:highlight>
              </a:rPr>
              <a:t>}</a:t>
            </a:r>
            <a:endParaRPr sz="16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4EC9B0"/>
                </a:solidFill>
                <a:highlight>
                  <a:srgbClr val="1E1E1E"/>
                </a:highlight>
              </a:rPr>
              <a:t>System</a:t>
            </a:r>
            <a:r>
              <a:rPr lang="en" sz="165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1650">
                <a:solidFill>
                  <a:srgbClr val="4FC1FF"/>
                </a:solidFill>
                <a:highlight>
                  <a:srgbClr val="1E1E1E"/>
                </a:highlight>
              </a:rPr>
              <a:t>out</a:t>
            </a:r>
            <a:r>
              <a:rPr lang="en" sz="165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1650">
                <a:solidFill>
                  <a:srgbClr val="DCDCAA"/>
                </a:solidFill>
                <a:highlight>
                  <a:srgbClr val="1E1E1E"/>
                </a:highlight>
              </a:rPr>
              <a:t>println</a:t>
            </a:r>
            <a:r>
              <a:rPr lang="en" sz="1650">
                <a:solidFill>
                  <a:srgbClr val="D4D4D4"/>
                </a:solidFill>
                <a:highlight>
                  <a:srgbClr val="1E1E1E"/>
                </a:highlight>
              </a:rPr>
              <a:t>(</a:t>
            </a:r>
            <a:r>
              <a:rPr lang="en" sz="1650">
                <a:solidFill>
                  <a:srgbClr val="9CDCFE"/>
                </a:solidFill>
                <a:highlight>
                  <a:srgbClr val="1E1E1E"/>
                </a:highlight>
              </a:rPr>
              <a:t>sum</a:t>
            </a:r>
            <a:r>
              <a:rPr lang="en" sz="1650">
                <a:solidFill>
                  <a:srgbClr val="D4D4D4"/>
                </a:solidFill>
                <a:highlight>
                  <a:srgbClr val="1E1E1E"/>
                </a:highlight>
              </a:rPr>
              <a:t>);</a:t>
            </a:r>
            <a:endParaRPr sz="1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- II </a:t>
            </a:r>
            <a:endParaRPr/>
          </a:p>
        </p:txBody>
      </p:sp>
      <p:sp>
        <p:nvSpPr>
          <p:cNvPr id="276" name="Google Shape;276;p47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by choosing an int n and creating factorials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Notice that if you have factoria for (n-1)!, if you multiply by n you have n!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example, 3! * 4 = 4!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This means that the value at an index can be calculated by multiplying the index by the value before the one being calculated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This is because the value before represents (n-1)! </a:t>
            </a:r>
            <a:r>
              <a:rPr lang="en"/>
              <a:t>a</a:t>
            </a:r>
            <a:r>
              <a:rPr lang="en"/>
              <a:t>nd if the index is n, (n-1)! * n = n!, and we can store that in the array. </a:t>
            </a:r>
            <a:endParaRPr/>
          </a:p>
        </p:txBody>
      </p:sp>
      <p:sp>
        <p:nvSpPr>
          <p:cNvPr id="277" name="Google Shape;277;p47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4EC9B0"/>
                </a:solidFill>
                <a:highlight>
                  <a:srgbClr val="1E1E1E"/>
                </a:highlight>
              </a:rPr>
              <a:t>int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</a:rPr>
              <a:t>n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</a:rPr>
              <a:t>10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12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4EC9B0"/>
                </a:solidFill>
                <a:highlight>
                  <a:srgbClr val="1E1E1E"/>
                </a:highlight>
              </a:rPr>
              <a:t>int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</a:rPr>
              <a:t>[] 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</a:rPr>
              <a:t>factorials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1250">
                <a:solidFill>
                  <a:srgbClr val="C586C0"/>
                </a:solidFill>
                <a:highlight>
                  <a:srgbClr val="1E1E1E"/>
                </a:highlight>
              </a:rPr>
              <a:t>new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250">
                <a:solidFill>
                  <a:srgbClr val="4EC9B0"/>
                </a:solidFill>
                <a:highlight>
                  <a:srgbClr val="1E1E1E"/>
                </a:highlight>
              </a:rPr>
              <a:t>int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</a:rPr>
              <a:t>[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</a:rPr>
              <a:t>n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</a:rPr>
              <a:t>];</a:t>
            </a:r>
            <a:endParaRPr sz="12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</a:rPr>
              <a:t>factorials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</a:rPr>
              <a:t>[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</a:rPr>
              <a:t>0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</a:rPr>
              <a:t>] = 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</a:rPr>
              <a:t>1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12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C586C0"/>
                </a:solidFill>
                <a:highlight>
                  <a:srgbClr val="1E1E1E"/>
                </a:highlight>
              </a:rPr>
              <a:t>for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</a:rPr>
              <a:t> (</a:t>
            </a:r>
            <a:r>
              <a:rPr lang="en" sz="1250">
                <a:solidFill>
                  <a:srgbClr val="4EC9B0"/>
                </a:solidFill>
                <a:highlight>
                  <a:srgbClr val="1E1E1E"/>
                </a:highlight>
              </a:rPr>
              <a:t>int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</a:rPr>
              <a:t>i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</a:rPr>
              <a:t>1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</a:rPr>
              <a:t>; 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</a:rPr>
              <a:t>i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</a:rPr>
              <a:t> &lt; 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</a:rPr>
              <a:t>n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</a:rPr>
              <a:t>; ++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</a:rPr>
              <a:t>i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</a:rPr>
              <a:t>) {</a:t>
            </a:r>
            <a:endParaRPr sz="12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</a:rPr>
              <a:t>   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</a:rPr>
              <a:t>factorials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</a:rPr>
              <a:t>[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</a:rPr>
              <a:t>i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</a:rPr>
              <a:t>] = 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</a:rPr>
              <a:t>i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</a:rPr>
              <a:t> * 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</a:rPr>
              <a:t>factorials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</a:rPr>
              <a:t>[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</a:rPr>
              <a:t>i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</a:rPr>
              <a:t>-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</a:rPr>
              <a:t>1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</a:rPr>
              <a:t>];</a:t>
            </a:r>
            <a:endParaRPr sz="12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</a:rPr>
              <a:t>}</a:t>
            </a:r>
            <a:endParaRPr sz="12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C586C0"/>
                </a:solidFill>
                <a:highlight>
                  <a:srgbClr val="1E1E1E"/>
                </a:highlight>
              </a:rPr>
              <a:t>for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</a:rPr>
              <a:t> (</a:t>
            </a:r>
            <a:r>
              <a:rPr lang="en" sz="1250">
                <a:solidFill>
                  <a:srgbClr val="4EC9B0"/>
                </a:solidFill>
                <a:highlight>
                  <a:srgbClr val="1E1E1E"/>
                </a:highlight>
              </a:rPr>
              <a:t>int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</a:rPr>
              <a:t>factorial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250">
                <a:solidFill>
                  <a:srgbClr val="C586C0"/>
                </a:solidFill>
                <a:highlight>
                  <a:srgbClr val="1E1E1E"/>
                </a:highlight>
              </a:rPr>
              <a:t>: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</a:rPr>
              <a:t>factorials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</a:rPr>
              <a:t>) {</a:t>
            </a:r>
            <a:endParaRPr sz="12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</a:rPr>
              <a:t>   </a:t>
            </a:r>
            <a:r>
              <a:rPr lang="en" sz="1250">
                <a:solidFill>
                  <a:srgbClr val="4EC9B0"/>
                </a:solidFill>
                <a:highlight>
                  <a:srgbClr val="1E1E1E"/>
                </a:highlight>
              </a:rPr>
              <a:t>System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1250">
                <a:solidFill>
                  <a:srgbClr val="4FC1FF"/>
                </a:solidFill>
                <a:highlight>
                  <a:srgbClr val="1E1E1E"/>
                </a:highlight>
              </a:rPr>
              <a:t>out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1250">
                <a:solidFill>
                  <a:srgbClr val="DCDCAA"/>
                </a:solidFill>
                <a:highlight>
                  <a:srgbClr val="1E1E1E"/>
                </a:highlight>
              </a:rPr>
              <a:t>println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</a:rPr>
              <a:t>(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</a:rPr>
              <a:t>factorial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</a:rPr>
              <a:t>);</a:t>
            </a:r>
            <a:endParaRPr sz="12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</a:rPr>
              <a:t>}</a:t>
            </a:r>
            <a:endParaRPr sz="1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</a:t>
            </a:r>
            <a:r>
              <a:rPr lang="en"/>
              <a:t> - More Loops</a:t>
            </a:r>
            <a:endParaRPr/>
          </a:p>
        </p:txBody>
      </p:sp>
      <p:sp>
        <p:nvSpPr>
          <p:cNvPr id="283" name="Google Shape;283;p48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Use a for loop to compute 1 + ½ + ⅓ + ¼ …. up to 1/n where n is some integer variable in your code.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This sum is called the </a:t>
            </a:r>
            <a:r>
              <a:rPr i="1" lang="en"/>
              <a:t>Harmonic sum</a:t>
            </a:r>
            <a:r>
              <a:rPr lang="en"/>
              <a:t> -- print the value you’ve computed after the loop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Use a loop to find how many times the harmonic sum must be continued to be greater than 10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(e.g. 1 is not greater than 10, add  ½ to 1, the total is not greater than 10, add ¼)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Report how many iterations it took to get past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Create a for loop that computes the sum 1 - ½ + ⅓ - ¼ + ⅕ up to 1/n where n is some integer in your code.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Print the result to the console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The sum is an approximation of ln(2), which can be found with Math.log(2) -- also print this value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Comparisons</a:t>
            </a:r>
            <a:endParaRPr/>
          </a:p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311700" y="1152475"/>
            <a:ext cx="61845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With what we know </a:t>
            </a:r>
            <a:r>
              <a:rPr lang="en" sz="1600"/>
              <a:t>about</a:t>
            </a:r>
            <a:r>
              <a:rPr lang="en" sz="1600"/>
              <a:t> variables, we can only 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Store values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Modify value</a:t>
            </a:r>
            <a:r>
              <a:rPr lang="en" sz="1600"/>
              <a:t>s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One noticeable thing missing is comparing two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different</a:t>
            </a:r>
            <a:r>
              <a:rPr lang="en" sz="1600"/>
              <a:t> </a:t>
            </a:r>
            <a:r>
              <a:rPr lang="en" sz="1600"/>
              <a:t>values -- there’s more operators to learn. 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/>
              <a:t>These operators report a boolean (</a:t>
            </a:r>
            <a:r>
              <a:rPr b="1" lang="en" sz="1600"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600"/>
              <a:t>/</a:t>
            </a:r>
            <a:r>
              <a:rPr b="1" lang="en" sz="1600"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600"/>
              <a:t>) whether a certain condition between two values applies (e.g. </a:t>
            </a:r>
            <a:r>
              <a:rPr lang="en" sz="1600"/>
              <a:t>greater</a:t>
            </a:r>
            <a:r>
              <a:rPr lang="en" sz="1600"/>
              <a:t> than, less than)</a:t>
            </a:r>
            <a:endParaRPr i="1" sz="1341"/>
          </a:p>
        </p:txBody>
      </p:sp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2950" y="1372025"/>
            <a:ext cx="2343000" cy="17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</a:t>
            </a:r>
            <a:r>
              <a:rPr lang="en"/>
              <a:t>Operators</a:t>
            </a:r>
            <a:endParaRPr/>
          </a:p>
        </p:txBody>
      </p:sp>
      <p:graphicFrame>
        <p:nvGraphicFramePr>
          <p:cNvPr id="85" name="Google Shape;85;p19"/>
          <p:cNvGraphicFramePr/>
          <p:nvPr/>
        </p:nvGraphicFramePr>
        <p:xfrm>
          <a:off x="311700" y="174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{631B89B5-1883-4F99-B103-CBA7964649E6}</a:tableStyleId>
              </a:tblPr>
              <a:tblGrid>
                <a:gridCol w="1151400"/>
                <a:gridCol w="2293300"/>
                <a:gridCol w="5075900"/>
              </a:tblGrid>
              <a:tr h="38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Operator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equal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" sz="12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2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false</a:t>
                      </a:r>
                      <a:endParaRPr sz="120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 </a:t>
                      </a:r>
                      <a:r>
                        <a:rPr lang="en" sz="12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true</a:t>
                      </a:r>
                      <a:endParaRPr sz="120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</a:tr>
              <a:tr h="266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!=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not equal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!= </a:t>
                      </a:r>
                      <a:r>
                        <a:rPr lang="en" sz="12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2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true</a:t>
                      </a:r>
                      <a:endParaRPr sz="120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!= </a:t>
                      </a: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 </a:t>
                      </a:r>
                      <a:r>
                        <a:rPr lang="en" sz="12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true</a:t>
                      </a:r>
                      <a:endParaRPr sz="120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</a:tr>
              <a:tr h="465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&lt;, &lt;=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less than, less than or equal to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r>
                        <a:rPr lang="en" sz="12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 </a:t>
                      </a:r>
                      <a:r>
                        <a:rPr lang="en" sz="12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2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true</a:t>
                      </a:r>
                      <a:endParaRPr sz="120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r>
                        <a:rPr lang="en" sz="12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&lt;= </a:t>
                      </a:r>
                      <a:r>
                        <a:rPr lang="en" sz="12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2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true</a:t>
                      </a:r>
                      <a:endParaRPr sz="1200">
                        <a:solidFill>
                          <a:srgbClr val="4EC9B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</a:tr>
              <a:tr h="613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&gt;, &gt;=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greater than, greater than or equal to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&gt; </a:t>
                      </a:r>
                      <a:r>
                        <a:rPr lang="en" sz="12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2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true</a:t>
                      </a:r>
                      <a:endParaRPr sz="120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&gt;= </a:t>
                      </a:r>
                      <a:r>
                        <a:rPr lang="en" sz="12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2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true</a:t>
                      </a:r>
                      <a:endParaRPr sz="1200">
                        <a:solidFill>
                          <a:srgbClr val="4EC9B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</a:tr>
            </a:tbl>
          </a:graphicData>
        </a:graphic>
      </p:graphicFrame>
      <p:sp>
        <p:nvSpPr>
          <p:cNvPr id="86" name="Google Shape;86;p19"/>
          <p:cNvSpPr txBox="1"/>
          <p:nvPr/>
        </p:nvSpPr>
        <p:spPr>
          <a:xfrm>
            <a:off x="338175" y="1132525"/>
            <a:ext cx="846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Comparison operators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allow you to compare numeric expressions. The equality comparison also works on booleans.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Operators</a:t>
            </a:r>
            <a:endParaRPr/>
          </a:p>
        </p:txBody>
      </p:sp>
      <p:graphicFrame>
        <p:nvGraphicFramePr>
          <p:cNvPr id="92" name="Google Shape;92;p20"/>
          <p:cNvGraphicFramePr/>
          <p:nvPr/>
        </p:nvGraphicFramePr>
        <p:xfrm>
          <a:off x="311700" y="152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{631B89B5-1883-4F99-B103-CBA7964649E6}</a:tableStyleId>
              </a:tblPr>
              <a:tblGrid>
                <a:gridCol w="1151400"/>
                <a:gridCol w="2293300"/>
                <a:gridCol w="5075900"/>
              </a:tblGrid>
              <a:tr h="38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Operator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</a:tr>
              <a:tr h="384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not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inverses value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</a:t>
                      </a: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2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false</a:t>
                      </a:r>
                      <a:endParaRPr sz="1200">
                        <a:solidFill>
                          <a:srgbClr val="4EC9B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</a:tr>
              <a:tr h="287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and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true if both statements are true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&amp;&amp; </a:t>
                      </a: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2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true</a:t>
                      </a:r>
                      <a:endParaRPr sz="1200">
                        <a:solidFill>
                          <a:srgbClr val="4EC9B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||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or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true if at least one statement is true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|| </a:t>
                      </a: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2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true</a:t>
                      </a:r>
                      <a:endParaRPr sz="1200">
                        <a:solidFill>
                          <a:srgbClr val="4EC9B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equal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" sz="12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2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false</a:t>
                      </a:r>
                      <a:endParaRPr sz="120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 </a:t>
                      </a:r>
                      <a:r>
                        <a:rPr lang="en" sz="12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true</a:t>
                      </a:r>
                      <a:endParaRPr sz="120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</a:tr>
              <a:tr h="266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!=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not equal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!= </a:t>
                      </a:r>
                      <a:r>
                        <a:rPr lang="en" sz="12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2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true</a:t>
                      </a:r>
                      <a:endParaRPr sz="120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!= </a:t>
                      </a: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 </a:t>
                      </a:r>
                      <a:r>
                        <a:rPr lang="en" sz="12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true</a:t>
                      </a:r>
                      <a:endParaRPr sz="120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</a:tr>
            </a:tbl>
          </a:graphicData>
        </a:graphic>
      </p:graphicFrame>
      <p:sp>
        <p:nvSpPr>
          <p:cNvPr id="93" name="Google Shape;93;p20"/>
          <p:cNvSpPr txBox="1"/>
          <p:nvPr/>
        </p:nvSpPr>
        <p:spPr>
          <a:xfrm>
            <a:off x="393225" y="1124650"/>
            <a:ext cx="84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Logical operators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relate boolean expressions together.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/>
          </a:p>
        </p:txBody>
      </p:sp>
      <p:sp>
        <p:nvSpPr>
          <p:cNvPr id="99" name="Google Shape;99;p21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</a:rPr>
              <a:t>// we have values to represent shaurya,</a:t>
            </a:r>
            <a:endParaRPr sz="1050">
              <a:solidFill>
                <a:srgbClr val="6A9955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</a:rPr>
              <a:t>// the current day, and his birthday</a:t>
            </a:r>
            <a:endParaRPr sz="1050">
              <a:solidFill>
                <a:srgbClr val="4EC9B0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</a:rPr>
              <a:t>"Shaurya"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birthday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</a:rPr>
              <a:t>32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dayOfYear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</a:rPr>
              <a:t>32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</a:rPr>
              <a:t>// we can even store a value saying whether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     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</a:rPr>
              <a:t>// or not it's his birthday, but...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</a:rPr>
              <a:t>boolean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isToday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= 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birthday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== </a:t>
            </a:r>
            <a:r>
              <a:rPr lang="en" sz="1050">
                <a:solidFill>
                  <a:srgbClr val="9CDCFE"/>
                </a:solidFill>
                <a:highlight>
                  <a:schemeClr val="dk2"/>
                </a:highlight>
              </a:rPr>
              <a:t>dayOfYear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EC9B0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</a:rPr>
              <a:t>// how can we print Happy birthday Shaurye</a:t>
            </a:r>
            <a:endParaRPr sz="1050">
              <a:solidFill>
                <a:srgbClr val="6A9955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</a:rPr>
              <a:t>// only when isToday is true??</a:t>
            </a:r>
            <a:endParaRPr/>
          </a:p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Currently, </a:t>
            </a:r>
            <a:r>
              <a:rPr lang="en" sz="1800" u="sng"/>
              <a:t>booleans</a:t>
            </a:r>
            <a:r>
              <a:rPr lang="en" sz="1800"/>
              <a:t>, </a:t>
            </a:r>
            <a:r>
              <a:rPr lang="en" sz="1800" u="sng"/>
              <a:t>logic operators</a:t>
            </a:r>
            <a:r>
              <a:rPr lang="en" sz="1800"/>
              <a:t>, and </a:t>
            </a:r>
            <a:r>
              <a:rPr lang="en" sz="1800" u="sng"/>
              <a:t>comparison operators</a:t>
            </a:r>
            <a:r>
              <a:rPr lang="en" sz="1800"/>
              <a:t> can report the state of values in a program, but...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They cannot change how a program will execute!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Conditionals</a:t>
            </a:r>
            <a:r>
              <a:rPr lang="en" sz="1800"/>
              <a:t> allow the code to </a:t>
            </a:r>
            <a:r>
              <a:rPr i="1" lang="en" sz="1800"/>
              <a:t>conditionally </a:t>
            </a:r>
            <a:r>
              <a:rPr lang="en" sz="1800"/>
              <a:t>run certain parts of the program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Statements</a:t>
            </a:r>
            <a:endParaRPr/>
          </a:p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statements follow the structure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if (boolean) {</a:t>
            </a:r>
            <a:endParaRPr b="1">
              <a:highlight>
                <a:srgbClr val="D4D4D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    Do Code</a:t>
            </a:r>
            <a:endParaRPr b="1">
              <a:highlight>
                <a:srgbClr val="D4D4D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050">
              <a:solidFill>
                <a:srgbClr val="D4D4D4"/>
              </a:solidFill>
              <a:highlight>
                <a:srgbClr val="D4D4D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boolean in the parentheses is true, then the code in the block is run. Otherwise, Java skips over it.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isToday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birthday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isToday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"Happy birthday 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7" name="Google Shape;107;p22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speed </a:t>
            </a: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5.2</a:t>
            </a: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5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speed</a:t>
            </a: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&gt;= </a:t>
            </a:r>
            <a:r>
              <a:rPr lang="en" sz="15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5.0</a:t>
            </a: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"Too fast!"</a:t>
            </a: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50">
                <a:solidFill>
                  <a:srgbClr val="9CDCFE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speed</a:t>
            </a:r>
            <a:r>
              <a:rPr lang="en" sz="15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-= </a:t>
            </a:r>
            <a:r>
              <a:rPr lang="en" sz="1550">
                <a:solidFill>
                  <a:srgbClr val="B5CEA8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0.1;</a:t>
            </a:r>
            <a:endParaRPr sz="15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</a:t>
            </a:r>
            <a:r>
              <a:rPr lang="en"/>
              <a:t> Statements</a:t>
            </a:r>
            <a:endParaRPr/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add an </a:t>
            </a:r>
            <a:r>
              <a:rPr b="1" lang="en"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/>
              <a:t> </a:t>
            </a:r>
            <a:r>
              <a:rPr lang="en"/>
              <a:t>after the end of the if statement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the if statement is skipped over (the boolean is false), then the code block in else is run.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3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speed 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3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5.2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3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speed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&gt;= </a:t>
            </a:r>
            <a:r>
              <a:rPr lang="en" sz="13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5.0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"Too fast!"</a:t>
            </a: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50">
                <a:solidFill>
                  <a:srgbClr val="9CDCFE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speed</a:t>
            </a:r>
            <a:r>
              <a:rPr lang="en" sz="13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-= </a:t>
            </a:r>
            <a:r>
              <a:rPr lang="en" sz="1350">
                <a:solidFill>
                  <a:srgbClr val="B5CEA8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0.1;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350">
                <a:solidFill>
                  <a:srgbClr val="C586C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3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5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50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3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4FC1FF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3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50">
                <a:solidFill>
                  <a:srgbClr val="DCDCAA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3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CE9178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"Speed normal"</a:t>
            </a:r>
            <a:r>
              <a:rPr lang="en" sz="13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5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694 Theme">
  <a:themeElements>
    <a:clrScheme name="Simple Light">
      <a:dk1>
        <a:srgbClr val="000000"/>
      </a:dk1>
      <a:lt1>
        <a:srgbClr val="FFFFFF"/>
      </a:lt1>
      <a:dk2>
        <a:srgbClr val="1E1E1E"/>
      </a:dk2>
      <a:lt2>
        <a:srgbClr val="EEEEEE"/>
      </a:lt2>
      <a:accent1>
        <a:srgbClr val="FF0000"/>
      </a:accent1>
      <a:accent2>
        <a:srgbClr val="212121"/>
      </a:accent2>
      <a:accent3>
        <a:srgbClr val="EA9999"/>
      </a:accent3>
      <a:accent4>
        <a:srgbClr val="FFAB40"/>
      </a:accent4>
      <a:accent5>
        <a:srgbClr val="CC4125"/>
      </a:accent5>
      <a:accent6>
        <a:srgbClr val="F9CB9C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