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oboto Medium"/>
      <p:regular r:id="rId45"/>
      <p:bold r:id="rId46"/>
      <p:italic r:id="rId47"/>
      <p:boldItalic r:id="rId48"/>
    </p:embeddedFont>
    <p:embeddedFont>
      <p:font typeface="Roboto"/>
      <p:regular r:id="rId49"/>
      <p:bold r:id="rId50"/>
      <p:italic r:id="rId51"/>
      <p:boldItalic r:id="rId52"/>
    </p:embeddedFont>
    <p:embeddedFont>
      <p:font typeface="Roboto Light"/>
      <p:regular r:id="rId53"/>
      <p:bold r:id="rId54"/>
      <p:italic r:id="rId55"/>
      <p:boldItalic r:id="rId56"/>
    </p:embeddedFont>
    <p:embeddedFont>
      <p:font typeface="Roboto Mon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Medium-bold.fntdata"/><Relationship Id="rId45" Type="http://schemas.openxmlformats.org/officeDocument/2006/relationships/font" Target="fonts/Robot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edium-boldItalic.fntdata"/><Relationship Id="rId47" Type="http://schemas.openxmlformats.org/officeDocument/2006/relationships/font" Target="fonts/RobotoMedium-italic.fntdata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Mon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RobotoLight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55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54" Type="http://schemas.openxmlformats.org/officeDocument/2006/relationships/font" Target="fonts/RobotoLight-bold.fntdata"/><Relationship Id="rId13" Type="http://schemas.openxmlformats.org/officeDocument/2006/relationships/slide" Target="slides/slide8.xml"/><Relationship Id="rId57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56" Type="http://schemas.openxmlformats.org/officeDocument/2006/relationships/font" Target="fonts/RobotoLight-boldItalic.fntdata"/><Relationship Id="rId15" Type="http://schemas.openxmlformats.org/officeDocument/2006/relationships/slide" Target="slides/slide10.xml"/><Relationship Id="rId59" Type="http://schemas.openxmlformats.org/officeDocument/2006/relationships/font" Target="fonts/RobotoMono-italic.fntdata"/><Relationship Id="rId14" Type="http://schemas.openxmlformats.org/officeDocument/2006/relationships/slide" Target="slides/slide9.xml"/><Relationship Id="rId58" Type="http://schemas.openxmlformats.org/officeDocument/2006/relationships/font" Target="fonts/RobotoMon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4b794e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94b794e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Emphasis on this slide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94b794e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94b794e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b40d123a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b40d123a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in same folder have </a:t>
            </a:r>
            <a:r>
              <a:rPr lang="en"/>
              <a:t>access</a:t>
            </a:r>
            <a:r>
              <a:rPr lang="en"/>
              <a:t> to each other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b40d123aa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b40d123aa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b40d123aa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b40d123aa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b40d123aa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b40d123aa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b40d123aa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b40d123aa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95fd8fb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95fd8fb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95fd8fb1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95fd8fb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b55bd5f24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b55bd5f24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8a29ea68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8a29ea68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b55bd5f24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b55bd5f24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Seemingly ok code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b55bd5f24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b55bd5f24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Until myles is in grade -5 </a:t>
            </a:r>
            <a:r>
              <a:rPr lang="en"/>
              <a:t>😈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b55bd5f24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b55bd5f24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b55bd5f24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b55bd5f24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nice file structure formating thingy </a:t>
            </a:r>
            <a:r>
              <a:rPr lang="en"/>
              <a:t>😿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b5e0cfb9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b5e0cfb9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9576082c4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9576082c4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9576082c4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9576082c4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b533512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b533512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9576082c4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9576082c4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fuelAmount, capacity, and applyBrakes methods are methods that we will want in Bus, Car, AND Truck, so we can extract those shared methods and put it into a single class. (explaining the picture)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9576082c4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9576082c4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code the example of making a fresh Person class as the parent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can already have the RoboticsMember class </a:t>
            </a:r>
            <a:r>
              <a:rPr lang="en"/>
              <a:t>pre coded</a:t>
            </a:r>
            <a:r>
              <a:rPr lang="en"/>
              <a:t> because they all </a:t>
            </a:r>
            <a:r>
              <a:rPr lang="en"/>
              <a:t>should</a:t>
            </a:r>
            <a:r>
              <a:rPr lang="en"/>
              <a:t> have made it already with the method likelyToAttend.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ff438065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ff438065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71b7602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971b760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b5e0cfb9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b5e0cfb9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971b760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971b760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193c29d2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193c29d2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971b7602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971b7602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b40d123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b40d123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b40d123a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0b40d123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makes sense, every time theres a new robotics member that arrives in the world, theres a new person too right? For every robotics member that is created a person is created too technically since a robotics IS  person. How do we make a person? Well that’s already defined in the Person </a:t>
            </a:r>
            <a:r>
              <a:rPr lang="en"/>
              <a:t>constructor</a:t>
            </a:r>
            <a:r>
              <a:rPr lang="en"/>
              <a:t> so we can </a:t>
            </a:r>
            <a:r>
              <a:rPr lang="en"/>
              <a:t>reuse</a:t>
            </a:r>
            <a:r>
              <a:rPr lang="en"/>
              <a:t> the person constructor with SUPER.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you are </a:t>
            </a:r>
            <a:r>
              <a:rPr lang="en"/>
              <a:t>literally</a:t>
            </a:r>
            <a:r>
              <a:rPr lang="en"/>
              <a:t> using the parent constrsuctor, (Person’s) YOu have to pass in it’s corresponding arguments too.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 i can show how RoboticsMember can also take other parameters of it’s own that make it uniquely a RoboticsMember, for example meetingsPerWeek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b6533356b_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b6533356b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193c29d27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193c29d27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95fd8fb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95fd8fb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b5e0cfb9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b5e0cfb9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b5e0cfb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b5e0cfb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b5e0cfb9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b5e0cfb9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b5e0cfb9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b5e0cfb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8a29ea68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8a29ea68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8a29ea68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8a29ea68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94 Them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9150" y="1201800"/>
            <a:ext cx="8225700" cy="2739900"/>
          </a:xfrm>
          <a:prstGeom prst="rect">
            <a:avLst/>
          </a:prstGeom>
          <a:solidFill>
            <a:srgbClr val="FFFFFF"/>
          </a:solidFill>
          <a:ln cap="flat" cmpd="sng" w="2286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Roboto"/>
              <a:buNone/>
              <a:defRPr b="1" sz="6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14275" y="4211863"/>
            <a:ext cx="7315200" cy="548700"/>
          </a:xfrm>
          <a:prstGeom prst="rect">
            <a:avLst/>
          </a:prstGeom>
          <a:solidFill>
            <a:srgbClr val="FFFFFF">
              <a:alpha val="93330"/>
            </a:srgbClr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77" y="58807"/>
            <a:ext cx="2638426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6538" y="318776"/>
            <a:ext cx="210312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457200" y="4263390"/>
            <a:ext cx="8229600" cy="4572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17300" y="100276"/>
            <a:ext cx="2309408" cy="10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ln cap="flat" cmpd="sng" w="152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3292950"/>
            <a:ext cx="8520600" cy="1300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292100" lvl="2" marL="13716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algn="ctr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algn="ctr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algn="ctr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algn="ctr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7500" y="649500"/>
            <a:ext cx="3428998" cy="150134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solidFill>
            <a:srgbClr val="FF0000"/>
          </a:solidFill>
          <a:ln cap="flat" cmpd="sng" w="2286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  <a:solidFill>
            <a:srgbClr val="FFFFFF">
              <a:alpha val="93330"/>
            </a:srgbClr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4114800" cy="3657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half body">
  <p:cSld name="CUSTOM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, and code">
  <p:cSld name="CUSTOM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  <a:solidFill>
            <a:srgbClr val="1E1E1E"/>
          </a:solidFill>
          <a:ln cap="flat" cmpd="sng" w="76200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●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445025"/>
            <a:ext cx="4114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11700" y="1152475"/>
            <a:ext cx="4114800" cy="3657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5702654" y="1606000"/>
            <a:ext cx="4089875" cy="17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3330"/>
            </a:srgbClr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Char char="○"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794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794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794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794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794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794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0" y="5143500"/>
            <a:ext cx="9144000" cy="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StuyPulse #</a:t>
            </a:r>
            <a:fld id="{00000000-1234-1234-1234-123412341234}" type="slidenum">
              <a:rPr b="1" lang="en" sz="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‹#›</a:t>
            </a:fld>
            <a:r>
              <a:rPr b="1" lang="en" sz="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459150" y="1201800"/>
            <a:ext cx="8225700" cy="27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More </a:t>
            </a:r>
            <a:r>
              <a:rPr lang="en"/>
              <a:t>Advanced Java + OOP</a:t>
            </a:r>
            <a:endParaRPr/>
          </a:p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914275" y="4211863"/>
            <a:ext cx="7315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eek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do this!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42603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simply create multiple Java files.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Remember, not every java file needs to have a main function – only the file that is run needs to have the main function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However, if </a:t>
            </a:r>
            <a:r>
              <a:rPr lang="en"/>
              <a:t>only</a:t>
            </a:r>
            <a:r>
              <a:rPr lang="en"/>
              <a:t> one program is going to have a main method, how can we use both of our classes?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107900" cy="1604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there…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 this case, Java helps us out.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Java classes have access to the other Java classes in the same folder.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050" y="1379399"/>
            <a:ext cx="3778725" cy="2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/>
        </p:nvSpPr>
        <p:spPr>
          <a:xfrm>
            <a:off x="4926050" y="3396088"/>
            <a:ext cx="20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Next slide for example!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424" y="2680475"/>
            <a:ext cx="2267375" cy="2345900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5640000" dist="247650">
              <a:srgbClr val="000000">
                <a:alpha val="73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0" y="0"/>
            <a:ext cx="47142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📂 jaba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│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☕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FirstClass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.java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│   ☕ Main.java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   ☕ SecondClass.java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4294967295" type="body"/>
          </p:nvPr>
        </p:nvSpPr>
        <p:spPr>
          <a:xfrm>
            <a:off x="2183225" y="2137424"/>
            <a:ext cx="3645300" cy="16416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bye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26"/>
          <p:cNvSpPr txBox="1"/>
          <p:nvPr>
            <p:ph idx="4294967295" type="body"/>
          </p:nvPr>
        </p:nvSpPr>
        <p:spPr>
          <a:xfrm>
            <a:off x="2183225" y="3842800"/>
            <a:ext cx="3645300" cy="11793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SecondClass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bye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"Goodbye World!"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26"/>
          <p:cNvSpPr txBox="1"/>
          <p:nvPr>
            <p:ph idx="4294967295" type="body"/>
          </p:nvPr>
        </p:nvSpPr>
        <p:spPr>
          <a:xfrm>
            <a:off x="2183225" y="88525"/>
            <a:ext cx="3645300" cy="19851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"Hello World!"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bye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SecondClass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second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SecondClass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second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bye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750" y="209877"/>
            <a:ext cx="1977850" cy="105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>
            <p:ph idx="4294967295" type="body"/>
          </p:nvPr>
        </p:nvSpPr>
        <p:spPr>
          <a:xfrm>
            <a:off x="6598425" y="4002700"/>
            <a:ext cx="2008500" cy="8595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Hello World!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Goodbye World!</a:t>
            </a:r>
            <a:endParaRPr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1" name="Google Shape;141;p26"/>
          <p:cNvCxnSpPr>
            <a:stCxn id="139" idx="2"/>
            <a:endCxn id="142" idx="1"/>
          </p:cNvCxnSpPr>
          <p:nvPr/>
        </p:nvCxnSpPr>
        <p:spPr>
          <a:xfrm flipH="1">
            <a:off x="7308075" y="1265452"/>
            <a:ext cx="294600" cy="1305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6"/>
          <p:cNvCxnSpPr>
            <a:stCxn id="142" idx="1"/>
            <a:endCxn id="140" idx="0"/>
          </p:cNvCxnSpPr>
          <p:nvPr/>
        </p:nvCxnSpPr>
        <p:spPr>
          <a:xfrm>
            <a:off x="7308000" y="2570550"/>
            <a:ext cx="294600" cy="1432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4" name="Google Shape;144;p26"/>
          <p:cNvGrpSpPr/>
          <p:nvPr/>
        </p:nvGrpSpPr>
        <p:grpSpPr>
          <a:xfrm>
            <a:off x="6831750" y="2370450"/>
            <a:ext cx="2152650" cy="400200"/>
            <a:chOff x="7364550" y="2370450"/>
            <a:chExt cx="2152650" cy="400200"/>
          </a:xfrm>
        </p:grpSpPr>
        <p:pic>
          <p:nvPicPr>
            <p:cNvPr id="145" name="Google Shape;145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64550" y="2390777"/>
              <a:ext cx="476250" cy="36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26"/>
            <p:cNvSpPr txBox="1"/>
            <p:nvPr/>
          </p:nvSpPr>
          <p:spPr>
            <a:xfrm>
              <a:off x="7840800" y="2370450"/>
              <a:ext cx="167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Main.java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detour…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Static!?</a:t>
            </a:r>
            <a:endParaRPr/>
          </a:p>
        </p:txBody>
      </p:sp>
      <p:sp>
        <p:nvSpPr>
          <p:cNvPr id="156" name="Google Shape;156;p28"/>
          <p:cNvSpPr txBox="1"/>
          <p:nvPr>
            <p:ph idx="2" type="body"/>
          </p:nvPr>
        </p:nvSpPr>
        <p:spPr>
          <a:xfrm>
            <a:off x="4717500" y="1152475"/>
            <a:ext cx="4114800" cy="16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nonstaticMethod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staticMethod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</a:t>
            </a:r>
            <a:r>
              <a:rPr lang="en" sz="1800"/>
              <a:t>e’ve all seen it when creating our methods, but what exactly is </a:t>
            </a:r>
            <a:r>
              <a:rPr b="1" lang="en" sz="1800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800"/>
              <a:t>?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Notice that to use the methods we defined in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FirstClass</a:t>
            </a:r>
            <a:r>
              <a:rPr lang="en" sz="1800"/>
              <a:t> and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SecondClass</a:t>
            </a:r>
            <a:r>
              <a:rPr lang="en" sz="1800"/>
              <a:t>, we needed to create an instance of those classes.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800"/>
              <a:t>Static methods</a:t>
            </a:r>
            <a:r>
              <a:rPr lang="en" sz="1800"/>
              <a:t> are available at the class level, so you don’t need an instance to use them.</a:t>
            </a:r>
            <a:endParaRPr sz="1800"/>
          </a:p>
        </p:txBody>
      </p:sp>
      <p:sp>
        <p:nvSpPr>
          <p:cNvPr id="158" name="Google Shape;158;p28"/>
          <p:cNvSpPr txBox="1"/>
          <p:nvPr>
            <p:ph idx="2" type="body"/>
          </p:nvPr>
        </p:nvSpPr>
        <p:spPr>
          <a:xfrm>
            <a:off x="4717500" y="2902725"/>
            <a:ext cx="4114800" cy="19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nonstaticMethod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"instance"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staticMethod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"no instance"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/>
        </p:nvSpPr>
        <p:spPr>
          <a:xfrm>
            <a:off x="0" y="0"/>
            <a:ext cx="47142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📂 jaba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│   ☕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FirstClass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.java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│   ☕ Main.java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   ☕ SecondClass.java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9"/>
          <p:cNvSpPr txBox="1"/>
          <p:nvPr>
            <p:ph idx="4294967295" type="body"/>
          </p:nvPr>
        </p:nvSpPr>
        <p:spPr>
          <a:xfrm>
            <a:off x="2183225" y="2137425"/>
            <a:ext cx="3645300" cy="14322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bye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9"/>
          <p:cNvSpPr txBox="1"/>
          <p:nvPr>
            <p:ph idx="4294967295" type="body"/>
          </p:nvPr>
        </p:nvSpPr>
        <p:spPr>
          <a:xfrm>
            <a:off x="2183225" y="3685550"/>
            <a:ext cx="3645300" cy="13365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SecondClass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bye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"Goodbye World!"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9"/>
          <p:cNvSpPr txBox="1"/>
          <p:nvPr>
            <p:ph idx="4294967295" type="body"/>
          </p:nvPr>
        </p:nvSpPr>
        <p:spPr>
          <a:xfrm>
            <a:off x="2183225" y="88525"/>
            <a:ext cx="3645300" cy="19851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"Hello World!"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bye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SecondClass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bye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750" y="209877"/>
            <a:ext cx="1977850" cy="105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>
            <p:ph idx="4294967295" type="body"/>
          </p:nvPr>
        </p:nvSpPr>
        <p:spPr>
          <a:xfrm>
            <a:off x="6598425" y="4002700"/>
            <a:ext cx="2008500" cy="8595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Hello World!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Goodbye World!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9" name="Google Shape;169;p29"/>
          <p:cNvCxnSpPr>
            <a:stCxn id="167" idx="2"/>
            <a:endCxn id="170" idx="1"/>
          </p:cNvCxnSpPr>
          <p:nvPr/>
        </p:nvCxnSpPr>
        <p:spPr>
          <a:xfrm flipH="1">
            <a:off x="7308075" y="1265452"/>
            <a:ext cx="294600" cy="1305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9"/>
          <p:cNvCxnSpPr>
            <a:stCxn id="170" idx="1"/>
            <a:endCxn id="168" idx="0"/>
          </p:cNvCxnSpPr>
          <p:nvPr/>
        </p:nvCxnSpPr>
        <p:spPr>
          <a:xfrm>
            <a:off x="7308000" y="2570550"/>
            <a:ext cx="294600" cy="1432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2" name="Google Shape;172;p29"/>
          <p:cNvGrpSpPr/>
          <p:nvPr/>
        </p:nvGrpSpPr>
        <p:grpSpPr>
          <a:xfrm>
            <a:off x="6831750" y="2370450"/>
            <a:ext cx="2152650" cy="400200"/>
            <a:chOff x="7364550" y="2370450"/>
            <a:chExt cx="2152650" cy="400200"/>
          </a:xfrm>
        </p:grpSpPr>
        <p:pic>
          <p:nvPicPr>
            <p:cNvPr id="173" name="Google Shape;173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64550" y="2390777"/>
              <a:ext cx="476250" cy="36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9"/>
            <p:cNvSpPr txBox="1"/>
            <p:nvPr/>
          </p:nvSpPr>
          <p:spPr>
            <a:xfrm>
              <a:off x="7840800" y="2370450"/>
              <a:ext cx="167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Main.java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idx="4294967295" type="body"/>
          </p:nvPr>
        </p:nvSpPr>
        <p:spPr>
          <a:xfrm>
            <a:off x="229450" y="86924"/>
            <a:ext cx="3645300" cy="16416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bye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30"/>
          <p:cNvSpPr txBox="1"/>
          <p:nvPr>
            <p:ph idx="4294967295" type="body"/>
          </p:nvPr>
        </p:nvSpPr>
        <p:spPr>
          <a:xfrm>
            <a:off x="229450" y="3877275"/>
            <a:ext cx="3645300" cy="11793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SecondClass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bye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"Goodbye World!"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30"/>
          <p:cNvSpPr txBox="1"/>
          <p:nvPr>
            <p:ph idx="4294967295" type="body"/>
          </p:nvPr>
        </p:nvSpPr>
        <p:spPr>
          <a:xfrm>
            <a:off x="229450" y="1810350"/>
            <a:ext cx="3645300" cy="19851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"Hello World!"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bye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SecondClass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second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SecondClass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second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bye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30"/>
          <p:cNvSpPr txBox="1"/>
          <p:nvPr>
            <p:ph idx="4294967295" type="body"/>
          </p:nvPr>
        </p:nvSpPr>
        <p:spPr>
          <a:xfrm>
            <a:off x="5210125" y="86925"/>
            <a:ext cx="3645300" cy="16161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bye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30"/>
          <p:cNvSpPr txBox="1"/>
          <p:nvPr>
            <p:ph idx="4294967295" type="body"/>
          </p:nvPr>
        </p:nvSpPr>
        <p:spPr>
          <a:xfrm>
            <a:off x="5210125" y="3877275"/>
            <a:ext cx="3645300" cy="11793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SecondClass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bye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"Goodbye World!"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30"/>
          <p:cNvSpPr txBox="1"/>
          <p:nvPr>
            <p:ph idx="4294967295" type="body"/>
          </p:nvPr>
        </p:nvSpPr>
        <p:spPr>
          <a:xfrm>
            <a:off x="5210125" y="1810350"/>
            <a:ext cx="3645300" cy="19851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"Hello World!"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bye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SecondClass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bye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4" name="Google Shape;184;p30"/>
          <p:cNvCxnSpPr>
            <a:stCxn id="178" idx="3"/>
            <a:endCxn id="181" idx="1"/>
          </p:cNvCxnSpPr>
          <p:nvPr/>
        </p:nvCxnSpPr>
        <p:spPr>
          <a:xfrm flipH="1" rot="10800000">
            <a:off x="3874750" y="895124"/>
            <a:ext cx="1335300" cy="12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" name="Google Shape;185;p30"/>
          <p:cNvCxnSpPr>
            <a:stCxn id="180" idx="3"/>
            <a:endCxn id="183" idx="1"/>
          </p:cNvCxnSpPr>
          <p:nvPr/>
        </p:nvCxnSpPr>
        <p:spPr>
          <a:xfrm>
            <a:off x="3874750" y="2802900"/>
            <a:ext cx="1335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6" name="Google Shape;186;p30"/>
          <p:cNvCxnSpPr>
            <a:stCxn id="179" idx="3"/>
            <a:endCxn id="182" idx="1"/>
          </p:cNvCxnSpPr>
          <p:nvPr/>
        </p:nvCxnSpPr>
        <p:spPr>
          <a:xfrm>
            <a:off x="3874750" y="4466925"/>
            <a:ext cx="1335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</a:t>
            </a:r>
            <a:r>
              <a:rPr lang="en"/>
              <a:t> Modifiers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</a:t>
            </a:r>
            <a:r>
              <a:rPr lang="en"/>
              <a:t> Modifiers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modifiers are Java keywords that define where a class, class method, or class field is “accessible” or “visible” from,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Accessibility</a:t>
            </a:r>
            <a:r>
              <a:rPr lang="en"/>
              <a:t> means where you call a function or method from, use a value or field, or declare a class.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We will go over 3 access modifiers: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/>
              <a:t>, </a:t>
            </a:r>
            <a:r>
              <a:rPr i="1" lang="en"/>
              <a:t>default</a:t>
            </a:r>
            <a:r>
              <a:rPr lang="en"/>
              <a:t>, and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Public, </a:t>
            </a:r>
            <a:r>
              <a:rPr i="1" lang="en"/>
              <a:t>default</a:t>
            </a:r>
            <a:r>
              <a:rPr lang="en"/>
              <a:t>, Private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The modifiers go before the declaration (of a class, field, or method) in the following formats without brackets</a:t>
            </a:r>
            <a:endParaRPr sz="1150"/>
          </a:p>
          <a:p>
            <a:pPr indent="-301625" lvl="0" marL="457200" rtl="0" algn="l">
              <a:spcBef>
                <a:spcPts val="1000"/>
              </a:spcBef>
              <a:spcAft>
                <a:spcPts val="0"/>
              </a:spcAft>
              <a:buSzPts val="1150"/>
              <a:buChar char="●"/>
            </a:pPr>
            <a:r>
              <a:rPr lang="en" sz="11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[modifier] class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[ClassName]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[modifier] </a:t>
            </a:r>
            <a:r>
              <a:rPr lang="en" sz="11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[type] </a:t>
            </a:r>
            <a:r>
              <a:rPr lang="en" sz="11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[variableName]</a:t>
            </a:r>
            <a:endParaRPr sz="11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50"/>
              <a:t>These are the </a:t>
            </a:r>
            <a:r>
              <a:rPr lang="en" sz="1150"/>
              <a:t>accessibilities</a:t>
            </a:r>
            <a:r>
              <a:rPr lang="en" sz="1150"/>
              <a:t> of the modifiers:</a:t>
            </a:r>
            <a:endParaRPr sz="1150"/>
          </a:p>
          <a:p>
            <a:pPr indent="-301625" lvl="0" marL="4572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SzPts val="1150"/>
              <a:buChar char="●"/>
            </a:pPr>
            <a:r>
              <a:rPr lang="en" sz="11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50"/>
              <a:t>: </a:t>
            </a:r>
            <a:r>
              <a:rPr b="1" lang="en" sz="1150"/>
              <a:t>anywhere</a:t>
            </a:r>
            <a:endParaRPr b="1"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i="1" lang="en" sz="1150"/>
              <a:t>default</a:t>
            </a:r>
            <a:r>
              <a:rPr lang="en" sz="1150"/>
              <a:t> (no modifier): </a:t>
            </a:r>
            <a:r>
              <a:rPr b="1" lang="en" sz="1150"/>
              <a:t>same folder</a:t>
            </a:r>
            <a:r>
              <a:rPr lang="en" sz="1150"/>
              <a:t> (package)</a:t>
            </a:r>
            <a:endParaRPr sz="1150"/>
          </a:p>
          <a:p>
            <a:pPr indent="-301625" lvl="0" marL="4572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SzPts val="1150"/>
              <a:buChar char="●"/>
            </a:pPr>
            <a:r>
              <a:rPr lang="en" sz="11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150"/>
              <a:t>: </a:t>
            </a:r>
            <a:r>
              <a:rPr b="1" lang="en" sz="1150"/>
              <a:t>same class</a:t>
            </a:r>
            <a:endParaRPr sz="11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Notes:</a:t>
            </a:r>
            <a:endParaRPr sz="1150"/>
          </a:p>
          <a:p>
            <a:pPr indent="-3016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A </a:t>
            </a:r>
            <a:r>
              <a:rPr i="1" lang="en" sz="1150"/>
              <a:t>(top-level) </a:t>
            </a:r>
            <a:r>
              <a:rPr lang="en" sz="1150"/>
              <a:t>class cannot be private (only default or public)</a:t>
            </a:r>
            <a:endParaRPr sz="1150"/>
          </a:p>
          <a:p>
            <a:pPr indent="-3016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Don’t worry about packages right now</a:t>
            </a:r>
            <a:endParaRPr sz="1150"/>
          </a:p>
          <a:p>
            <a:pPr indent="-301625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/>
              <a:t>We will discuss them later!</a:t>
            </a:r>
            <a:endParaRPr sz="1150"/>
          </a:p>
        </p:txBody>
      </p:sp>
      <p:sp>
        <p:nvSpPr>
          <p:cNvPr id="204" name="Google Shape;204;p33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Modifiers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anywhere!?</a:t>
            </a:r>
            <a:endParaRPr sz="16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only in the same folder!?</a:t>
            </a:r>
            <a:endParaRPr sz="16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only in this file!?</a:t>
            </a:r>
            <a:endParaRPr sz="16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/>
        </p:nvSpPr>
        <p:spPr>
          <a:xfrm>
            <a:off x="0" y="0"/>
            <a:ext cx="47142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📂 jaba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│   ☕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.java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│   ☕ StuyStudent.java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4"/>
          <p:cNvSpPr txBox="1"/>
          <p:nvPr>
            <p:ph idx="4294967295" type="body"/>
          </p:nvPr>
        </p:nvSpPr>
        <p:spPr>
          <a:xfrm>
            <a:off x="2183225" y="1576350"/>
            <a:ext cx="4514400" cy="33747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StuyStudent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StuyStudent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introduce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 is in grade 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grade);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34"/>
          <p:cNvSpPr txBox="1"/>
          <p:nvPr>
            <p:ph idx="4294967295" type="body"/>
          </p:nvPr>
        </p:nvSpPr>
        <p:spPr>
          <a:xfrm>
            <a:off x="2183225" y="88525"/>
            <a:ext cx="4514400" cy="14322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StuyStudent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StuyStudent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"Myles"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introduce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34"/>
          <p:cNvSpPr txBox="1"/>
          <p:nvPr>
            <p:ph idx="4294967295" type="body"/>
          </p:nvPr>
        </p:nvSpPr>
        <p:spPr>
          <a:xfrm>
            <a:off x="7202025" y="4166550"/>
            <a:ext cx="1655700" cy="3219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Myles is in grade 11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3" name="Google Shape;213;p34"/>
          <p:cNvCxnSpPr>
            <a:stCxn id="214" idx="2"/>
            <a:endCxn id="215" idx="1"/>
          </p:cNvCxnSpPr>
          <p:nvPr/>
        </p:nvCxnSpPr>
        <p:spPr>
          <a:xfrm flipH="1">
            <a:off x="7568475" y="1189788"/>
            <a:ext cx="461400" cy="138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4"/>
          <p:cNvCxnSpPr>
            <a:stCxn id="215" idx="1"/>
            <a:endCxn id="212" idx="0"/>
          </p:cNvCxnSpPr>
          <p:nvPr/>
        </p:nvCxnSpPr>
        <p:spPr>
          <a:xfrm>
            <a:off x="7568325" y="2571750"/>
            <a:ext cx="461700" cy="159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7" name="Google Shape;217;p34"/>
          <p:cNvGrpSpPr/>
          <p:nvPr/>
        </p:nvGrpSpPr>
        <p:grpSpPr>
          <a:xfrm>
            <a:off x="7092075" y="2371650"/>
            <a:ext cx="2152650" cy="400200"/>
            <a:chOff x="7364550" y="2370450"/>
            <a:chExt cx="2152650" cy="400200"/>
          </a:xfrm>
        </p:grpSpPr>
        <p:pic>
          <p:nvPicPr>
            <p:cNvPr id="218" name="Google Shape;218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64550" y="2390777"/>
              <a:ext cx="476250" cy="36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34"/>
            <p:cNvSpPr txBox="1"/>
            <p:nvPr/>
          </p:nvSpPr>
          <p:spPr>
            <a:xfrm>
              <a:off x="7840800" y="2370450"/>
              <a:ext cx="167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Main.java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14" name="Google Shape;2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2075" y="419452"/>
            <a:ext cx="1875600" cy="770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/>
        </p:nvSpPr>
        <p:spPr>
          <a:xfrm>
            <a:off x="0" y="0"/>
            <a:ext cx="47142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📂 jaba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│   ☕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.java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│   ☕ StuyStudent.java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5"/>
          <p:cNvSpPr txBox="1"/>
          <p:nvPr>
            <p:ph idx="4294967295" type="body"/>
          </p:nvPr>
        </p:nvSpPr>
        <p:spPr>
          <a:xfrm>
            <a:off x="2183225" y="2198025"/>
            <a:ext cx="4514400" cy="27531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StuyStudent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StuyStudent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introduce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 is in grade 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grade);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35"/>
          <p:cNvSpPr txBox="1"/>
          <p:nvPr>
            <p:ph idx="4294967295" type="body"/>
          </p:nvPr>
        </p:nvSpPr>
        <p:spPr>
          <a:xfrm>
            <a:off x="2183225" y="88525"/>
            <a:ext cx="4514400" cy="20355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StuyStudent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StuyStudent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"Myles"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introduce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"Mylemos"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-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introduce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35"/>
          <p:cNvSpPr txBox="1"/>
          <p:nvPr>
            <p:ph idx="4294967295" type="body"/>
          </p:nvPr>
        </p:nvSpPr>
        <p:spPr>
          <a:xfrm>
            <a:off x="7202025" y="4166550"/>
            <a:ext cx="1708500" cy="5550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Myles is in grade 11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Mylemos is in grade -5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7" name="Google Shape;227;p35"/>
          <p:cNvCxnSpPr>
            <a:stCxn id="228" idx="2"/>
            <a:endCxn id="229" idx="1"/>
          </p:cNvCxnSpPr>
          <p:nvPr/>
        </p:nvCxnSpPr>
        <p:spPr>
          <a:xfrm flipH="1">
            <a:off x="7568475" y="1189788"/>
            <a:ext cx="461400" cy="138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5"/>
          <p:cNvCxnSpPr>
            <a:stCxn id="229" idx="1"/>
            <a:endCxn id="226" idx="0"/>
          </p:cNvCxnSpPr>
          <p:nvPr/>
        </p:nvCxnSpPr>
        <p:spPr>
          <a:xfrm>
            <a:off x="7568325" y="2571750"/>
            <a:ext cx="488100" cy="159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31" name="Google Shape;231;p35"/>
          <p:cNvGrpSpPr/>
          <p:nvPr/>
        </p:nvGrpSpPr>
        <p:grpSpPr>
          <a:xfrm>
            <a:off x="7092075" y="2371650"/>
            <a:ext cx="2152650" cy="400200"/>
            <a:chOff x="7364550" y="2370450"/>
            <a:chExt cx="2152650" cy="400200"/>
          </a:xfrm>
        </p:grpSpPr>
        <p:pic>
          <p:nvPicPr>
            <p:cNvPr id="232" name="Google Shape;232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64550" y="2390777"/>
              <a:ext cx="476250" cy="36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35"/>
            <p:cNvSpPr txBox="1"/>
            <p:nvPr/>
          </p:nvSpPr>
          <p:spPr>
            <a:xfrm>
              <a:off x="7840800" y="2370450"/>
              <a:ext cx="167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Main.java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28" name="Google Shape;22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2075" y="419452"/>
            <a:ext cx="1875600" cy="770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convention to make all fields </a:t>
            </a:r>
            <a:r>
              <a:rPr b="1" lang="en"/>
              <a:t>private</a:t>
            </a:r>
            <a:r>
              <a:rPr lang="en"/>
              <a:t>, and to create </a:t>
            </a:r>
            <a:r>
              <a:rPr b="1" lang="en"/>
              <a:t>public getters</a:t>
            </a:r>
            <a:r>
              <a:rPr lang="en"/>
              <a:t> (and </a:t>
            </a:r>
            <a:r>
              <a:rPr b="1" lang="en"/>
              <a:t>public setters</a:t>
            </a:r>
            <a:r>
              <a:rPr lang="en"/>
              <a:t> if necessary).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public getter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getField</a:t>
            </a:r>
            <a:r>
              <a:rPr lang="en"/>
              <a:t>) return the value of the field.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public setter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setField</a:t>
            </a:r>
            <a:r>
              <a:rPr lang="en"/>
              <a:t>) changes the value of the field.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Having getters and setters allow you to have better control of the variables</a:t>
            </a:r>
            <a:r>
              <a:rPr lang="en"/>
              <a:t> (by implementing checks)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E.g. what if someone tries to set a person’s age to a negative value?</a:t>
            </a:r>
            <a:endParaRPr/>
          </a:p>
        </p:txBody>
      </p:sp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private? How private?</a:t>
            </a:r>
            <a:endParaRPr/>
          </a:p>
        </p:txBody>
      </p:sp>
      <p:sp>
        <p:nvSpPr>
          <p:cNvPr id="239" name="Google Shape;239;p36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can only be changed by the class itself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can only be changed by the class itself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getAge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setAge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newAge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perhaps check if newAge is valid here?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newAge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idx="4294967295" type="body"/>
          </p:nvPr>
        </p:nvSpPr>
        <p:spPr>
          <a:xfrm>
            <a:off x="5513550" y="29625"/>
            <a:ext cx="3445500" cy="49362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StuyStudent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StuyStudent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default to grade 9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else do nothing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introduce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 is in grade 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7"/>
          <p:cNvSpPr txBox="1"/>
          <p:nvPr>
            <p:ph idx="4294967295" type="body"/>
          </p:nvPr>
        </p:nvSpPr>
        <p:spPr>
          <a:xfrm>
            <a:off x="429250" y="288625"/>
            <a:ext cx="3530100" cy="18651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StuyStudent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StuyStudent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"Myles"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introduce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"Mylemos"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nosotros conjugation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(-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this wont do anything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introduce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37"/>
          <p:cNvSpPr txBox="1"/>
          <p:nvPr>
            <p:ph idx="4294967295" type="body"/>
          </p:nvPr>
        </p:nvSpPr>
        <p:spPr>
          <a:xfrm>
            <a:off x="1813300" y="4218450"/>
            <a:ext cx="1708500" cy="5550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Myles is in grade 11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Mylemos is in grade 11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7" name="Google Shape;247;p37"/>
          <p:cNvCxnSpPr>
            <a:stCxn id="248" idx="3"/>
            <a:endCxn id="249" idx="1"/>
          </p:cNvCxnSpPr>
          <p:nvPr/>
        </p:nvCxnSpPr>
        <p:spPr>
          <a:xfrm>
            <a:off x="2381025" y="2956920"/>
            <a:ext cx="1284900" cy="1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7"/>
          <p:cNvCxnSpPr>
            <a:stCxn id="249" idx="2"/>
            <a:endCxn id="246" idx="0"/>
          </p:cNvCxnSpPr>
          <p:nvPr/>
        </p:nvCxnSpPr>
        <p:spPr>
          <a:xfrm flipH="1">
            <a:off x="2667700" y="3139102"/>
            <a:ext cx="1236300" cy="1079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51" name="Google Shape;251;p37"/>
          <p:cNvGrpSpPr/>
          <p:nvPr/>
        </p:nvGrpSpPr>
        <p:grpSpPr>
          <a:xfrm>
            <a:off x="3665875" y="2756825"/>
            <a:ext cx="2152650" cy="400200"/>
            <a:chOff x="7364550" y="2370450"/>
            <a:chExt cx="2152650" cy="400200"/>
          </a:xfrm>
        </p:grpSpPr>
        <p:pic>
          <p:nvPicPr>
            <p:cNvPr id="249" name="Google Shape;249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64550" y="2390777"/>
              <a:ext cx="476250" cy="36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Google Shape;252;p37"/>
            <p:cNvSpPr txBox="1"/>
            <p:nvPr/>
          </p:nvSpPr>
          <p:spPr>
            <a:xfrm>
              <a:off x="7840800" y="2370450"/>
              <a:ext cx="167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Main.java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48" name="Google Shape;2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25" y="2571752"/>
            <a:ext cx="1875600" cy="770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reason to NOT make a class </a:t>
            </a:r>
            <a:r>
              <a:rPr b="1" lang="en"/>
              <a:t>public</a:t>
            </a:r>
            <a:r>
              <a:rPr lang="en"/>
              <a:t> as it will help you avoid weird issues when using folders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Constructors do not have a return type, but they do have an access modifier.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you intend to instantiate a class outside of a file, it also recommended to make the constructor </a:t>
            </a:r>
            <a:r>
              <a:rPr b="1" lang="en"/>
              <a:t>public</a:t>
            </a:r>
            <a:r>
              <a:rPr lang="en"/>
              <a:t> to avoid issues with folders.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conventions…</a:t>
            </a:r>
            <a:endParaRPr/>
          </a:p>
        </p:txBody>
      </p:sp>
      <p:sp>
        <p:nvSpPr>
          <p:cNvPr id="259" name="Google Shape;259;p38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ublic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6A9955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// the getters and setters will</a:t>
            </a:r>
            <a:endParaRPr sz="1350">
              <a:solidFill>
                <a:srgbClr val="6A9955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A9955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// be public for these fields</a:t>
            </a:r>
            <a:endParaRPr sz="1350">
              <a:solidFill>
                <a:srgbClr val="6A9955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3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     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came up with our Person class by looking at what kinds of data would represent a person so that we can know if they are coming to a meeting.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But what if we wanted our code to represent more than just a student. We can also have alumnus and mentors, but we will have different data representing them.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we have classes representing </a:t>
            </a:r>
            <a:r>
              <a:rPr lang="en"/>
              <a:t>alumnus and mentors, we should still be able to know if they are coming to a meeting.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Also, there will be some repeated data between all the classes, like their name and role on the team.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/>
              <a:t>How can we use object oriented programming to model this situation?</a:t>
            </a:r>
            <a:endParaRPr/>
          </a:p>
        </p:txBody>
      </p:sp>
      <p:sp>
        <p:nvSpPr>
          <p:cNvPr id="270" name="Google Shape;27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different from last time?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create different classes for each type of Robotics-goer. This will work to an extent, but ideally we do not have repeated functionality in our classes.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will have to introduce a new OOP </a:t>
            </a:r>
            <a:r>
              <a:rPr lang="en"/>
              <a:t>concept, called </a:t>
            </a:r>
            <a:r>
              <a:rPr b="1" lang="en"/>
              <a:t>inheritance</a:t>
            </a:r>
            <a:r>
              <a:rPr lang="en"/>
              <a:t>, to accommodate this.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Using inheritance will also allow for several other nice properties that simply creating different classes does not. </a:t>
            </a:r>
            <a:endParaRPr/>
          </a:p>
        </p:txBody>
      </p:sp>
      <p:sp>
        <p:nvSpPr>
          <p:cNvPr id="276" name="Google Shape;27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new?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take this shared functionality and put it into a single class. This is called a </a:t>
            </a:r>
            <a:r>
              <a:rPr b="1" lang="en"/>
              <a:t>base</a:t>
            </a:r>
            <a:r>
              <a:rPr lang="en"/>
              <a:t> </a:t>
            </a:r>
            <a:r>
              <a:rPr lang="en"/>
              <a:t>or</a:t>
            </a:r>
            <a:r>
              <a:rPr lang="en"/>
              <a:t> </a:t>
            </a:r>
            <a:r>
              <a:rPr b="1" lang="en"/>
              <a:t>super</a:t>
            </a:r>
            <a:r>
              <a:rPr lang="en"/>
              <a:t> class (e.g. the Person class)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Other classes that need this shared functionality can </a:t>
            </a:r>
            <a:r>
              <a:rPr i="1" lang="en"/>
              <a:t>inherit</a:t>
            </a:r>
            <a:r>
              <a:rPr lang="en"/>
              <a:t> the shared “stuff” and add new data and functionality on top of it. These classes may even redefine methods or reassign fields they</a:t>
            </a:r>
            <a:r>
              <a:rPr i="1" lang="en"/>
              <a:t> inherit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These are called </a:t>
            </a:r>
            <a:r>
              <a:rPr b="1" lang="en"/>
              <a:t>child</a:t>
            </a:r>
            <a:r>
              <a:rPr lang="en"/>
              <a:t> or </a:t>
            </a:r>
            <a:r>
              <a:rPr b="1" lang="en"/>
              <a:t>derived</a:t>
            </a:r>
            <a:r>
              <a:rPr lang="en"/>
              <a:t> classes. (e.g. the Student, the Mentor, and the Alumni class) are children of the Person class.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Classes</a:t>
            </a:r>
            <a:endParaRPr/>
          </a:p>
        </p:txBody>
      </p:sp>
      <p:sp>
        <p:nvSpPr>
          <p:cNvPr id="288" name="Google Shape;288;p43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create the parent and child class relationship, we use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/>
              <a:t> k</a:t>
            </a:r>
            <a:r>
              <a:rPr lang="en"/>
              <a:t>eyword in the format: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lass ChildClass extends ParentClass {}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This represents how the child class is </a:t>
            </a:r>
            <a:r>
              <a:rPr i="1" lang="en"/>
              <a:t>extending</a:t>
            </a:r>
            <a:r>
              <a:rPr lang="en"/>
              <a:t> the functionality of the parent class, as it has all of the features from the parent class and can have more.</a:t>
            </a:r>
            <a:endParaRPr/>
          </a:p>
        </p:txBody>
      </p:sp>
      <p:sp>
        <p:nvSpPr>
          <p:cNvPr id="289" name="Google Shape;289;p43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// in the file Parent.java</a:t>
            </a:r>
            <a:endParaRPr sz="1050">
              <a:solidFill>
                <a:srgbClr val="6A9955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Parent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// and Child.java</a:t>
            </a:r>
            <a:endParaRPr sz="1050">
              <a:solidFill>
                <a:srgbClr val="6A9955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Child </a:t>
            </a: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0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Parent 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6A9955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rgbClr val="6A9955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// FirstClass.java</a:t>
            </a:r>
            <a:endParaRPr sz="2150">
              <a:solidFill>
                <a:srgbClr val="569CD6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2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FirstClass </a:t>
            </a:r>
            <a:r>
              <a:rPr lang="en" sz="2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1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1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4EC9B0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Classes</a:t>
            </a:r>
            <a:r>
              <a:rPr lang="en" sz="1800"/>
              <a:t> are blueprints containing variables and functions that allow us to create objects.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The syntax is </a:t>
            </a:r>
            <a:r>
              <a:rPr lang="en" sz="13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ClassName </a:t>
            </a:r>
            <a:r>
              <a:rPr lang="en" sz="1350">
                <a:solidFill>
                  <a:schemeClr val="lt2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Java classes should always be named in pascal case and are always defined in their own file.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</a:t>
            </a:r>
            <a:endParaRPr sz="1050">
              <a:solidFill>
                <a:srgbClr val="4EC9B0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Inheriting fields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set up Person as a base class with shared fields that </a:t>
            </a:r>
            <a:r>
              <a:rPr i="1" lang="en"/>
              <a:t>child classes </a:t>
            </a:r>
            <a:r>
              <a:rPr lang="en"/>
              <a:t>of Person might have.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we create a </a:t>
            </a:r>
            <a:r>
              <a:rPr i="1" lang="en"/>
              <a:t>child class</a:t>
            </a:r>
            <a:r>
              <a:rPr lang="en"/>
              <a:t> of Person, Student, we notice it </a:t>
            </a:r>
            <a:r>
              <a:rPr i="1" lang="en"/>
              <a:t>inherits</a:t>
            </a:r>
            <a:r>
              <a:rPr lang="en"/>
              <a:t> </a:t>
            </a:r>
            <a:r>
              <a:rPr lang="en"/>
              <a:t>those</a:t>
            </a:r>
            <a:r>
              <a:rPr lang="en"/>
              <a:t> fields.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other words, </a:t>
            </a:r>
            <a:r>
              <a:rPr i="1" lang="en"/>
              <a:t>objects </a:t>
            </a:r>
            <a:r>
              <a:rPr lang="en"/>
              <a:t>of Student have fields of Person because the </a:t>
            </a:r>
            <a:r>
              <a:rPr i="1" lang="en"/>
              <a:t>class </a:t>
            </a:r>
            <a:r>
              <a:rPr lang="en"/>
              <a:t>Student extends from Person.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/>
              <a:t>Note: lack of access modifiers, public static void main is for space</a:t>
            </a:r>
            <a:endParaRPr i="1"/>
          </a:p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6A9955"/>
                </a:solidFill>
                <a:highlight>
                  <a:srgbClr val="1E1E1E"/>
                </a:highlight>
              </a:rPr>
              <a:t>// in Person.java</a:t>
            </a:r>
            <a:endParaRPr sz="992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569CD6"/>
                </a:solidFill>
                <a:highlight>
                  <a:srgbClr val="1E1E1E"/>
                </a:highlight>
              </a:rPr>
              <a:t>class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92">
                <a:solidFill>
                  <a:srgbClr val="4EC9B0"/>
                </a:solidFill>
                <a:highlight>
                  <a:srgbClr val="1E1E1E"/>
                </a:highlight>
              </a:rPr>
              <a:t>Person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{</a:t>
            </a:r>
            <a:endParaRPr sz="992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992">
                <a:solidFill>
                  <a:srgbClr val="4EC9B0"/>
                </a:solidFill>
                <a:highlight>
                  <a:srgbClr val="1E1E1E"/>
                </a:highlight>
              </a:rPr>
              <a:t>S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</a:rPr>
              <a:t>height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</a:rPr>
              <a:t>age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</a:rPr>
              <a:t>String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</a:rPr>
              <a:t>name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992">
              <a:solidFill>
                <a:srgbClr val="4EC9B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}</a:t>
            </a:r>
            <a:endParaRPr sz="992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992">
              <a:solidFill>
                <a:srgbClr val="6A9955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6A9955"/>
                </a:solidFill>
                <a:highlight>
                  <a:srgbClr val="1E1E1E"/>
                </a:highlight>
              </a:rPr>
              <a:t>// in Student.java</a:t>
            </a:r>
            <a:endParaRPr sz="992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569CD6"/>
                </a:solidFill>
                <a:highlight>
                  <a:srgbClr val="1E1E1E"/>
                </a:highlight>
              </a:rPr>
              <a:t>class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92">
                <a:solidFill>
                  <a:srgbClr val="4EC9B0"/>
                </a:solidFill>
                <a:highlight>
                  <a:srgbClr val="1E1E1E"/>
                </a:highlight>
              </a:rPr>
              <a:t>Student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92">
                <a:solidFill>
                  <a:srgbClr val="569CD6"/>
                </a:solidFill>
                <a:highlight>
                  <a:srgbClr val="1E1E1E"/>
                </a:highlight>
              </a:rPr>
              <a:t>extends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92">
                <a:solidFill>
                  <a:srgbClr val="4EC9B0"/>
                </a:solidFill>
                <a:highlight>
                  <a:srgbClr val="1E1E1E"/>
                </a:highlight>
              </a:rPr>
              <a:t>Person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{}</a:t>
            </a:r>
            <a:endParaRPr sz="992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992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4EC9B0"/>
                </a:solidFill>
                <a:highlight>
                  <a:srgbClr val="1E1E1E"/>
                </a:highlight>
              </a:rPr>
              <a:t>Person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92">
                <a:solidFill>
                  <a:srgbClr val="9CDCFE"/>
                </a:solidFill>
                <a:highlight>
                  <a:srgbClr val="1E1E1E"/>
                </a:highlight>
              </a:rPr>
              <a:t>myles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992">
                <a:solidFill>
                  <a:srgbClr val="C586C0"/>
                </a:solidFill>
                <a:highlight>
                  <a:srgbClr val="1E1E1E"/>
                </a:highlight>
              </a:rPr>
              <a:t>new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92">
                <a:solidFill>
                  <a:srgbClr val="DCDCAA"/>
                </a:solidFill>
                <a:highlight>
                  <a:srgbClr val="1E1E1E"/>
                </a:highlight>
              </a:rPr>
              <a:t>Person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();</a:t>
            </a:r>
            <a:endParaRPr sz="992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4EC9B0"/>
                </a:solidFill>
                <a:highlight>
                  <a:srgbClr val="1E1E1E"/>
                </a:highlight>
              </a:rPr>
              <a:t>Student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92">
                <a:solidFill>
                  <a:srgbClr val="9CDCFE"/>
                </a:solidFill>
                <a:highlight>
                  <a:srgbClr val="1E1E1E"/>
                </a:highlight>
              </a:rPr>
              <a:t>ben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992">
                <a:solidFill>
                  <a:srgbClr val="C586C0"/>
                </a:solidFill>
                <a:highlight>
                  <a:srgbClr val="1E1E1E"/>
                </a:highlight>
              </a:rPr>
              <a:t>new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92">
                <a:solidFill>
                  <a:srgbClr val="DCDCAA"/>
                </a:solidFill>
                <a:highlight>
                  <a:srgbClr val="1E1E1E"/>
                </a:highlight>
              </a:rPr>
              <a:t>Student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();</a:t>
            </a:r>
            <a:endParaRPr sz="992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992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6A9955"/>
                </a:solidFill>
                <a:highlight>
                  <a:srgbClr val="1E1E1E"/>
                </a:highlight>
              </a:rPr>
              <a:t>// myles has name &amp; age as expected</a:t>
            </a:r>
            <a:endParaRPr sz="992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9CDCFE"/>
                </a:solidFill>
                <a:highlight>
                  <a:srgbClr val="1E1E1E"/>
                </a:highlight>
              </a:rPr>
              <a:t>myles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992">
                <a:solidFill>
                  <a:srgbClr val="9CDCFE"/>
                </a:solidFill>
                <a:highlight>
                  <a:srgbClr val="1E1E1E"/>
                </a:highlight>
              </a:rPr>
              <a:t>name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992">
                <a:solidFill>
                  <a:srgbClr val="CE9178"/>
                </a:solidFill>
                <a:highlight>
                  <a:srgbClr val="1E1E1E"/>
                </a:highlight>
              </a:rPr>
              <a:t>"myles"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992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9CDCFE"/>
                </a:solidFill>
                <a:highlight>
                  <a:srgbClr val="1E1E1E"/>
                </a:highlight>
              </a:rPr>
              <a:t>myles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992">
                <a:solidFill>
                  <a:srgbClr val="9CDCFE"/>
                </a:solidFill>
                <a:highlight>
                  <a:srgbClr val="1E1E1E"/>
                </a:highlight>
              </a:rPr>
              <a:t>age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992">
                <a:solidFill>
                  <a:srgbClr val="B5CEA8"/>
                </a:solidFill>
                <a:highlight>
                  <a:srgbClr val="1E1E1E"/>
                </a:highlight>
              </a:rPr>
              <a:t>16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992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992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6A9955"/>
                </a:solidFill>
                <a:highlight>
                  <a:srgbClr val="1E1E1E"/>
                </a:highlight>
              </a:rPr>
              <a:t>// but ben (as a Student) inherited them</a:t>
            </a:r>
            <a:endParaRPr sz="992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9CDCFE"/>
                </a:solidFill>
                <a:highlight>
                  <a:srgbClr val="1E1E1E"/>
                </a:highlight>
              </a:rPr>
              <a:t>ben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992">
                <a:solidFill>
                  <a:srgbClr val="9CDCFE"/>
                </a:solidFill>
                <a:highlight>
                  <a:srgbClr val="1E1E1E"/>
                </a:highlight>
              </a:rPr>
              <a:t>age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992">
                <a:solidFill>
                  <a:srgbClr val="B5CEA8"/>
                </a:solidFill>
                <a:highlight>
                  <a:srgbClr val="1E1E1E"/>
                </a:highlight>
              </a:rPr>
              <a:t>14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992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9CDCFE"/>
                </a:solidFill>
                <a:highlight>
                  <a:srgbClr val="1E1E1E"/>
                </a:highlight>
              </a:rPr>
              <a:t>ben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992">
                <a:solidFill>
                  <a:srgbClr val="9CDCFE"/>
                </a:solidFill>
                <a:highlight>
                  <a:srgbClr val="1E1E1E"/>
                </a:highlight>
              </a:rPr>
              <a:t>name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992">
                <a:solidFill>
                  <a:srgbClr val="CE9178"/>
                </a:solidFill>
                <a:highlight>
                  <a:srgbClr val="1E1E1E"/>
                </a:highlight>
              </a:rPr>
              <a:t>"Ben"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992">
              <a:solidFill>
                <a:srgbClr val="6A9955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Inheriting methods</a:t>
            </a:r>
            <a:endParaRPr/>
          </a:p>
        </p:txBody>
      </p:sp>
      <p:sp>
        <p:nvSpPr>
          <p:cNvPr id="302" name="Google Shape;302;p45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same thinking applies to methods in a base class.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can define a method (getString) in Person, the </a:t>
            </a:r>
            <a:r>
              <a:rPr i="1" lang="en"/>
              <a:t>base class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we </a:t>
            </a:r>
            <a:r>
              <a:rPr i="1" lang="en"/>
              <a:t>extend</a:t>
            </a:r>
            <a:r>
              <a:rPr lang="en"/>
              <a:t> Student from Person, the getString method is </a:t>
            </a:r>
            <a:r>
              <a:rPr lang="en"/>
              <a:t>available to instances of Students.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Instances of Student </a:t>
            </a:r>
            <a:r>
              <a:rPr i="1" lang="en"/>
              <a:t>inherit</a:t>
            </a:r>
            <a:r>
              <a:rPr lang="en"/>
              <a:t> this method from Person.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They also inherit the fields of Person that are used in the getString method, so everything works correctly.</a:t>
            </a:r>
            <a:endParaRPr i="1"/>
          </a:p>
        </p:txBody>
      </p:sp>
      <p:sp>
        <p:nvSpPr>
          <p:cNvPr id="303" name="Google Shape;303;p45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6A9955"/>
                </a:solidFill>
                <a:highlight>
                  <a:srgbClr val="1E1E1E"/>
                </a:highlight>
              </a:rPr>
              <a:t>// in Person.java</a:t>
            </a:r>
            <a:endParaRPr sz="992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Person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</a:rPr>
              <a:t>getString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+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</a:rPr>
              <a:t>" is 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+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age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+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</a:rPr>
              <a:t>" yr old"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050">
              <a:solidFill>
                <a:srgbClr val="C586C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}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6A9955"/>
                </a:solidFill>
                <a:highlight>
                  <a:schemeClr val="dk2"/>
                </a:highlight>
              </a:rPr>
              <a:t>   // fields from last slide 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}</a:t>
            </a:r>
            <a:endParaRPr sz="992">
              <a:solidFill>
                <a:srgbClr val="569CD6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992">
              <a:solidFill>
                <a:srgbClr val="6A9955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6A9955"/>
                </a:solidFill>
                <a:highlight>
                  <a:srgbClr val="1E1E1E"/>
                </a:highlight>
              </a:rPr>
              <a:t>// in Student.java</a:t>
            </a:r>
            <a:endParaRPr sz="992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569CD6"/>
                </a:solidFill>
                <a:highlight>
                  <a:srgbClr val="1E1E1E"/>
                </a:highlight>
              </a:rPr>
              <a:t>class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92">
                <a:solidFill>
                  <a:srgbClr val="4EC9B0"/>
                </a:solidFill>
                <a:highlight>
                  <a:srgbClr val="1E1E1E"/>
                </a:highlight>
              </a:rPr>
              <a:t>Student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92">
                <a:solidFill>
                  <a:srgbClr val="569CD6"/>
                </a:solidFill>
                <a:highlight>
                  <a:srgbClr val="1E1E1E"/>
                </a:highlight>
              </a:rPr>
              <a:t>extends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92">
                <a:solidFill>
                  <a:srgbClr val="4EC9B0"/>
                </a:solidFill>
                <a:highlight>
                  <a:srgbClr val="1E1E1E"/>
                </a:highlight>
              </a:rPr>
              <a:t>Person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{}</a:t>
            </a:r>
            <a:endParaRPr sz="992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992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4EC9B0"/>
                </a:solidFill>
                <a:highlight>
                  <a:srgbClr val="1E1E1E"/>
                </a:highlight>
              </a:rPr>
              <a:t>Person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92">
                <a:solidFill>
                  <a:srgbClr val="9CDCFE"/>
                </a:solidFill>
                <a:highlight>
                  <a:srgbClr val="1E1E1E"/>
                </a:highlight>
              </a:rPr>
              <a:t>myles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992">
                <a:solidFill>
                  <a:srgbClr val="C586C0"/>
                </a:solidFill>
                <a:highlight>
                  <a:srgbClr val="1E1E1E"/>
                </a:highlight>
              </a:rPr>
              <a:t>new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92">
                <a:solidFill>
                  <a:srgbClr val="DCDCAA"/>
                </a:solidFill>
                <a:highlight>
                  <a:srgbClr val="1E1E1E"/>
                </a:highlight>
              </a:rPr>
              <a:t>Person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();</a:t>
            </a:r>
            <a:endParaRPr sz="992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4EC9B0"/>
                </a:solidFill>
                <a:highlight>
                  <a:srgbClr val="1E1E1E"/>
                </a:highlight>
              </a:rPr>
              <a:t>Student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92">
                <a:solidFill>
                  <a:srgbClr val="9CDCFE"/>
                </a:solidFill>
                <a:highlight>
                  <a:srgbClr val="1E1E1E"/>
                </a:highlight>
              </a:rPr>
              <a:t>ben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992">
                <a:solidFill>
                  <a:srgbClr val="C586C0"/>
                </a:solidFill>
                <a:highlight>
                  <a:srgbClr val="1E1E1E"/>
                </a:highlight>
              </a:rPr>
              <a:t>new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92">
                <a:solidFill>
                  <a:srgbClr val="DCDCAA"/>
                </a:solidFill>
                <a:highlight>
                  <a:srgbClr val="1E1E1E"/>
                </a:highlight>
              </a:rPr>
              <a:t>Student</a:t>
            </a:r>
            <a:r>
              <a:rPr lang="en" sz="992">
                <a:solidFill>
                  <a:srgbClr val="D4D4D4"/>
                </a:solidFill>
                <a:highlight>
                  <a:srgbClr val="1E1E1E"/>
                </a:highlight>
              </a:rPr>
              <a:t>();</a:t>
            </a:r>
            <a:endParaRPr sz="992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6A9955"/>
                </a:solidFill>
                <a:highlight>
                  <a:srgbClr val="1E1E1E"/>
                </a:highlight>
              </a:rPr>
              <a:t>// setup from last slide</a:t>
            </a:r>
            <a:endParaRPr sz="992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4EC9B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myles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</a:rPr>
              <a:t>getString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());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ben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</a:rPr>
              <a:t>getString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());</a:t>
            </a:r>
            <a:endParaRPr sz="992">
              <a:solidFill>
                <a:srgbClr val="6A9955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fields</a:t>
            </a:r>
            <a:endParaRPr/>
          </a:p>
        </p:txBody>
      </p:sp>
      <p:sp>
        <p:nvSpPr>
          <p:cNvPr id="309" name="Google Shape;309;p46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 in Person.java</a:t>
            </a:r>
            <a:endParaRPr sz="105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Person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team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 in Student.java</a:t>
            </a:r>
            <a:endParaRPr sz="105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Student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</a:rPr>
              <a:t>extends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Person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{</a:t>
            </a:r>
            <a:endParaRPr sz="105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double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gpa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Student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ben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</a:rPr>
              <a:t>new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</a:rPr>
              <a:t>Student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Person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myles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</a:rPr>
              <a:t>new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</a:rPr>
              <a:t>Person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ben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age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</a:rPr>
              <a:t>16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ben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</a:rPr>
              <a:t>"Ben"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ben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grade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= 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</a:rPr>
              <a:t>4.0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myles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team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</a:rPr>
              <a:t>174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myles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</a:rPr>
              <a:t>"Myles"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 myles.gpa; ERROR</a:t>
            </a:r>
            <a:endParaRPr sz="800">
              <a:solidFill>
                <a:srgbClr val="6A9955"/>
              </a:solidFill>
              <a:highlight>
                <a:schemeClr val="dk2"/>
              </a:highlight>
            </a:endParaRPr>
          </a:p>
        </p:txBody>
      </p:sp>
      <p:sp>
        <p:nvSpPr>
          <p:cNvPr id="310" name="Google Shape;310;p46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can add additional fields in a child class. 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Here, we add the field 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gpa</a:t>
            </a:r>
            <a:r>
              <a:rPr lang="en" sz="1600"/>
              <a:t> to Student. 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Now, an instance of Student has fields (and methods) from Person, but also 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gpa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The parent-child relationship doesn’t go the other way, so instances of Person (e.g. myles) do not have a</a:t>
            </a:r>
            <a:r>
              <a:rPr lang="en" sz="1600"/>
              <a:t> 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gpa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can also add additional methods in a child class. 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Here, we add the method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isPassing</a:t>
            </a:r>
            <a:r>
              <a:rPr lang="en" sz="1600"/>
              <a:t>  to Student. 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An instance of Student will be able to call this method, but an instance of Person will not.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However, Student still inherits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getString</a:t>
            </a:r>
            <a:r>
              <a:rPr lang="en"/>
              <a:t>  from Person</a:t>
            </a:r>
            <a:endParaRPr/>
          </a:p>
        </p:txBody>
      </p:sp>
      <p:sp>
        <p:nvSpPr>
          <p:cNvPr id="316" name="Google Shape;31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methods</a:t>
            </a:r>
            <a:endParaRPr/>
          </a:p>
        </p:txBody>
      </p:sp>
      <p:sp>
        <p:nvSpPr>
          <p:cNvPr id="317" name="Google Shape;317;p47"/>
          <p:cNvSpPr txBox="1"/>
          <p:nvPr>
            <p:ph idx="2" type="body"/>
          </p:nvPr>
        </p:nvSpPr>
        <p:spPr>
          <a:xfrm>
            <a:off x="4717500" y="1152475"/>
            <a:ext cx="4114800" cy="38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</a:rPr>
              <a:t>public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</a:rPr>
              <a:t>class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</a:rPr>
              <a:t>Student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</a:rPr>
              <a:t>extends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</a:rPr>
              <a:t>Person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{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</a:rPr>
              <a:t>double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</a:rPr>
              <a:t>gpa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 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</a:rPr>
              <a:t>boolean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</a:rPr>
              <a:t>isPassing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() {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</a:rPr>
              <a:t>if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(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</a:rPr>
              <a:t>gpa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&gt;</a:t>
            </a:r>
            <a:r>
              <a:rPr lang="en" sz="800">
                <a:solidFill>
                  <a:srgbClr val="B5CEA8"/>
                </a:solidFill>
                <a:highlight>
                  <a:srgbClr val="1E1E1E"/>
                </a:highlight>
              </a:rPr>
              <a:t>2.0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) {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         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</a:rPr>
              <a:t>return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</a:rPr>
              <a:t>true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      }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</a:rPr>
              <a:t>else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{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         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</a:rPr>
              <a:t>return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</a:rPr>
              <a:t>false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      }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  }</a:t>
            </a:r>
            <a:endParaRPr sz="800">
              <a:solidFill>
                <a:srgbClr val="4EC9B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}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</a:rPr>
              <a:t>Student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</a:rPr>
              <a:t>ben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</a:rPr>
              <a:t>new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</a:rPr>
              <a:t>Student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();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</a:rPr>
              <a:t>Person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</a:rPr>
              <a:t>myles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</a:rPr>
              <a:t>new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</a:rPr>
              <a:t>Person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();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</a:rPr>
              <a:t>System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800">
                <a:solidFill>
                  <a:srgbClr val="4FC1FF"/>
                </a:solidFill>
                <a:highlight>
                  <a:srgbClr val="1E1E1E"/>
                </a:highlight>
              </a:rPr>
              <a:t>out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</a:rPr>
              <a:t>println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</a:rPr>
              <a:t>myles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</a:rPr>
              <a:t>getString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());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</a:rPr>
              <a:t>System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800">
                <a:solidFill>
                  <a:srgbClr val="4FC1FF"/>
                </a:solidFill>
                <a:highlight>
                  <a:srgbClr val="1E1E1E"/>
                </a:highlight>
              </a:rPr>
              <a:t>out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</a:rPr>
              <a:t>println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</a:rPr>
              <a:t>ben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</a:rPr>
              <a:t>getString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());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6A9955"/>
                </a:solidFill>
                <a:highlight>
                  <a:srgbClr val="1E1E1E"/>
                </a:highlight>
              </a:rPr>
              <a:t>// myles.isPassing(); ERROR</a:t>
            </a:r>
            <a:endParaRPr sz="80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</a:rPr>
              <a:t>ben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</a:rPr>
              <a:t>isPassing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();   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9CDCFE"/>
              </a:solidFill>
              <a:highlight>
                <a:srgbClr val="1E1E1E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Overriding methods</a:t>
            </a:r>
            <a:endParaRPr/>
          </a:p>
        </p:txBody>
      </p:sp>
      <p:sp>
        <p:nvSpPr>
          <p:cNvPr id="323" name="Google Shape;323;p48"/>
          <p:cNvSpPr txBox="1"/>
          <p:nvPr>
            <p:ph idx="2" type="body"/>
          </p:nvPr>
        </p:nvSpPr>
        <p:spPr>
          <a:xfrm>
            <a:off x="4717500" y="3161100"/>
            <a:ext cx="4114800" cy="18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</a:rPr>
              <a:t>class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50">
                <a:solidFill>
                  <a:srgbClr val="4EC9B0"/>
                </a:solidFill>
                <a:highlight>
                  <a:srgbClr val="1E1E1E"/>
                </a:highlight>
              </a:rPr>
              <a:t>Student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</a:rPr>
              <a:t>extends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50">
                <a:solidFill>
                  <a:srgbClr val="4EC9B0"/>
                </a:solidFill>
                <a:highlight>
                  <a:srgbClr val="1E1E1E"/>
                </a:highlight>
              </a:rPr>
              <a:t>Person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</a:rPr>
              <a:t> {</a:t>
            </a:r>
            <a:endParaRPr sz="9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950">
                <a:solidFill>
                  <a:srgbClr val="4EC9B0"/>
                </a:solidFill>
                <a:highlight>
                  <a:srgbClr val="1E1E1E"/>
                </a:highlight>
              </a:rPr>
              <a:t>double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</a:rPr>
              <a:t>gpa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9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950">
                <a:solidFill>
                  <a:srgbClr val="4EC9B0"/>
                </a:solidFill>
                <a:highlight>
                  <a:srgbClr val="1E1E1E"/>
                </a:highlight>
              </a:rPr>
              <a:t>String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50">
                <a:solidFill>
                  <a:srgbClr val="DCDCAA"/>
                </a:solidFill>
                <a:highlight>
                  <a:srgbClr val="1E1E1E"/>
                </a:highlight>
              </a:rPr>
              <a:t>getString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</a:rPr>
              <a:t>() {</a:t>
            </a:r>
            <a:endParaRPr sz="9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950">
                <a:solidFill>
                  <a:srgbClr val="C586C0"/>
                </a:solidFill>
                <a:highlight>
                  <a:srgbClr val="1E1E1E"/>
                </a:highlight>
              </a:rPr>
              <a:t>return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</a:rPr>
              <a:t> name +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</a:rPr>
              <a:t>"’s grade is: 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</a:rPr>
              <a:t> +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</a:rPr>
              <a:t> gpa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9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</a:rPr>
              <a:t>   }</a:t>
            </a:r>
            <a:endParaRPr sz="9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</a:rPr>
              <a:t>}</a:t>
            </a:r>
            <a:endParaRPr sz="900"/>
          </a:p>
        </p:txBody>
      </p:sp>
      <p:sp>
        <p:nvSpPr>
          <p:cNvPr id="324" name="Google Shape;324;p48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child class may need different behavior for an </a:t>
            </a:r>
            <a:r>
              <a:rPr i="1" lang="en"/>
              <a:t>inherited method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Overridden methods</a:t>
            </a:r>
            <a:r>
              <a:rPr lang="en"/>
              <a:t> have the same signature as an inherited method, but are defined differently.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Note: Method signature includes name, return type, access modifier, parameters. 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/>
              <a:t>Private methods are not visible to override because they are limited to files</a:t>
            </a:r>
            <a:endParaRPr i="1"/>
          </a:p>
        </p:txBody>
      </p:sp>
      <p:sp>
        <p:nvSpPr>
          <p:cNvPr id="325" name="Google Shape;325;p48"/>
          <p:cNvSpPr txBox="1"/>
          <p:nvPr>
            <p:ph idx="2" type="body"/>
          </p:nvPr>
        </p:nvSpPr>
        <p:spPr>
          <a:xfrm>
            <a:off x="4717500" y="1152475"/>
            <a:ext cx="4114800" cy="18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Person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team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</a:rPr>
              <a:t>getString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+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</a:rPr>
              <a:t>" on team 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+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team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}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}</a:t>
            </a:r>
            <a:endParaRPr sz="1050">
              <a:solidFill>
                <a:srgbClr val="569CD6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</a:t>
            </a:r>
            <a:endParaRPr/>
          </a:p>
        </p:txBody>
      </p:sp>
      <p:sp>
        <p:nvSpPr>
          <p:cNvPr id="331" name="Google Shape;331;p49"/>
          <p:cNvSpPr txBox="1"/>
          <p:nvPr>
            <p:ph idx="1" type="body"/>
          </p:nvPr>
        </p:nvSpPr>
        <p:spPr>
          <a:xfrm>
            <a:off x="311700" y="12759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Constructors are not inherited in Jaba, m</a:t>
            </a:r>
            <a:r>
              <a:rPr lang="en" sz="1800"/>
              <a:t>eaning that a subclass will not inherit the constructor of the superclass.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To gain this functionality we use the </a:t>
            </a: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super</a:t>
            </a:r>
            <a:r>
              <a:rPr lang="en"/>
              <a:t> </a:t>
            </a:r>
            <a:r>
              <a:rPr lang="en" sz="1800"/>
              <a:t>keyword.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Super</a:t>
            </a:r>
            <a:r>
              <a:rPr lang="en"/>
              <a:t> </a:t>
            </a:r>
            <a:r>
              <a:rPr lang="en" sz="1800"/>
              <a:t>is a keyword that refers to the parent class in a parent child relationship.</a:t>
            </a:r>
            <a:endParaRPr sz="1800"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You can think of how the </a:t>
            </a: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/>
              <a:t> </a:t>
            </a:r>
            <a:r>
              <a:rPr lang="en" sz="1800"/>
              <a:t>keyword is a reference to the current object.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With it, you are able to tap into properties from the parent class with the syntax: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propertyName</a:t>
            </a:r>
            <a:endParaRPr sz="1800">
              <a:solidFill>
                <a:srgbClr val="9CDCFE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32" name="Google Shape;33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150" y="99375"/>
            <a:ext cx="842675" cy="12640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33350">
              <a:srgbClr val="000000">
                <a:alpha val="62000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Constructors with Inheritance</a:t>
            </a:r>
            <a:endParaRPr/>
          </a:p>
        </p:txBody>
      </p:sp>
      <p:sp>
        <p:nvSpPr>
          <p:cNvPr id="338" name="Google Shape;338;p50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subclass constructor has to call the constructor in the superclass as it’s </a:t>
            </a:r>
            <a:r>
              <a:rPr b="1" lang="en"/>
              <a:t>first </a:t>
            </a:r>
            <a:r>
              <a:rPr lang="en"/>
              <a:t>action.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every new robotics member, that’s created, a person is created too since a robotics member is also a person.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So we have to call the parent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en"/>
              <a:t>) constructor using super().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(listOfArguments);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Since </a:t>
            </a:r>
            <a:r>
              <a:rPr b="1" lang="en"/>
              <a:t>super()</a:t>
            </a:r>
            <a:r>
              <a:rPr lang="en"/>
              <a:t> calls the parent constructor, you also have to pass in the corresponding arguments for the parent.</a:t>
            </a:r>
            <a:endParaRPr>
              <a:solidFill>
                <a:srgbClr val="D4D4D4"/>
              </a:solidFill>
              <a:highlight>
                <a:srgbClr val="1E1E1E"/>
              </a:highlight>
            </a:endParaRPr>
          </a:p>
        </p:txBody>
      </p:sp>
      <p:sp>
        <p:nvSpPr>
          <p:cNvPr id="339" name="Google Shape;339;p50"/>
          <p:cNvSpPr txBox="1"/>
          <p:nvPr>
            <p:ph idx="2" type="body"/>
          </p:nvPr>
        </p:nvSpPr>
        <p:spPr>
          <a:xfrm>
            <a:off x="4717500" y="3161100"/>
            <a:ext cx="4114800" cy="18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569CD6"/>
                </a:solidFill>
                <a:highlight>
                  <a:srgbClr val="1E1E1E"/>
                </a:highlight>
              </a:rPr>
              <a:t>public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00">
                <a:solidFill>
                  <a:srgbClr val="569CD6"/>
                </a:solidFill>
                <a:highlight>
                  <a:srgbClr val="1E1E1E"/>
                </a:highlight>
              </a:rPr>
              <a:t>class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</a:rPr>
              <a:t>Student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00">
                <a:solidFill>
                  <a:srgbClr val="569CD6"/>
                </a:solidFill>
                <a:highlight>
                  <a:srgbClr val="1E1E1E"/>
                </a:highlight>
              </a:rPr>
              <a:t>extends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</a:rPr>
              <a:t>Person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{</a:t>
            </a:r>
            <a:endParaRPr sz="9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</a:rPr>
              <a:t>double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</a:rPr>
              <a:t>gpa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 </a:t>
            </a:r>
            <a:endParaRPr sz="9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900">
                <a:solidFill>
                  <a:srgbClr val="569CD6"/>
                </a:solidFill>
                <a:highlight>
                  <a:srgbClr val="1E1E1E"/>
                </a:highlight>
              </a:rPr>
              <a:t>public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00">
                <a:solidFill>
                  <a:srgbClr val="DCDCAA"/>
                </a:solidFill>
                <a:highlight>
                  <a:srgbClr val="1E1E1E"/>
                </a:highlight>
              </a:rPr>
              <a:t>Student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</a:rPr>
              <a:t>height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,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</a:rPr>
              <a:t>age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,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</a:rPr>
              <a:t>String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</a:rPr>
              <a:t>name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,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</a:rPr>
              <a:t>double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</a:rPr>
              <a:t>gpa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) {</a:t>
            </a:r>
            <a:endParaRPr sz="9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900">
                <a:solidFill>
                  <a:srgbClr val="569CD6"/>
                </a:solidFill>
                <a:highlight>
                  <a:srgbClr val="1E1E1E"/>
                </a:highlight>
              </a:rPr>
              <a:t>super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</a:rPr>
              <a:t>height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,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</a:rPr>
              <a:t>age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,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</a:rPr>
              <a:t>name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900">
                <a:solidFill>
                  <a:srgbClr val="569CD6"/>
                </a:solidFill>
                <a:highlight>
                  <a:srgbClr val="1E1E1E"/>
                </a:highlight>
              </a:rPr>
              <a:t>this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</a:rPr>
              <a:t>gpa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</a:rPr>
              <a:t>gpa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  }</a:t>
            </a:r>
            <a:endParaRPr sz="9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}</a:t>
            </a:r>
            <a:endParaRPr sz="900">
              <a:solidFill>
                <a:srgbClr val="D4D4D4"/>
              </a:solidFill>
              <a:highlight>
                <a:srgbClr val="1E1E1E"/>
              </a:highlight>
            </a:endParaRPr>
          </a:p>
        </p:txBody>
      </p:sp>
      <p:sp>
        <p:nvSpPr>
          <p:cNvPr id="340" name="Google Shape;340;p50"/>
          <p:cNvSpPr txBox="1"/>
          <p:nvPr>
            <p:ph idx="2" type="body"/>
          </p:nvPr>
        </p:nvSpPr>
        <p:spPr>
          <a:xfrm>
            <a:off x="4717500" y="1152475"/>
            <a:ext cx="4114800" cy="18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</a:rPr>
              <a:t>public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</a:rPr>
              <a:t>class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700">
                <a:solidFill>
                  <a:srgbClr val="4EC9B0"/>
                </a:solidFill>
                <a:highlight>
                  <a:srgbClr val="1E1E1E"/>
                </a:highlight>
              </a:rPr>
              <a:t>Person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{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70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height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70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age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700">
                <a:solidFill>
                  <a:srgbClr val="4EC9B0"/>
                </a:solidFill>
                <a:highlight>
                  <a:srgbClr val="1E1E1E"/>
                </a:highlight>
              </a:rPr>
              <a:t>String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name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</a:rPr>
              <a:t>public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700">
                <a:solidFill>
                  <a:srgbClr val="DCDCAA"/>
                </a:solidFill>
                <a:highlight>
                  <a:srgbClr val="1E1E1E"/>
                </a:highlight>
              </a:rPr>
              <a:t>Person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en" sz="70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height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, </a:t>
            </a:r>
            <a:r>
              <a:rPr lang="en" sz="70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age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, </a:t>
            </a:r>
            <a:r>
              <a:rPr lang="en" sz="700">
                <a:solidFill>
                  <a:srgbClr val="4EC9B0"/>
                </a:solidFill>
                <a:highlight>
                  <a:srgbClr val="1E1E1E"/>
                </a:highlight>
              </a:rPr>
              <a:t>String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name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) {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</a:rPr>
              <a:t>this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height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height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</a:rPr>
              <a:t>this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age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age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</a:rPr>
              <a:t>this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name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name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}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}</a:t>
            </a:r>
            <a:endParaRPr sz="9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inheritance</a:t>
            </a:r>
            <a:endParaRPr/>
          </a:p>
        </p:txBody>
      </p:sp>
      <p:sp>
        <p:nvSpPr>
          <p:cNvPr id="346" name="Google Shape;346;p51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6A9955"/>
                </a:solidFill>
                <a:highlight>
                  <a:srgbClr val="1E1E1E"/>
                </a:highlight>
              </a:rPr>
              <a:t>// in Person.java</a:t>
            </a:r>
            <a:endParaRPr sz="80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</a:rPr>
              <a:t>class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</a:rPr>
              <a:t>Person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{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</a:rPr>
              <a:t>String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</a:rPr>
              <a:t>name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</a:rPr>
              <a:t>team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</a:rPr>
              <a:t>String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</a:rPr>
              <a:t>getString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() {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</a:rPr>
              <a:t>return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</a:rPr>
              <a:t>name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+ </a:t>
            </a:r>
            <a:r>
              <a:rPr lang="en" sz="800">
                <a:solidFill>
                  <a:srgbClr val="CE9178"/>
                </a:solidFill>
                <a:highlight>
                  <a:srgbClr val="1E1E1E"/>
                </a:highlight>
              </a:rPr>
              <a:t>" on team "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+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</a:rPr>
              <a:t>team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  }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}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6A9955"/>
                </a:solidFill>
                <a:highlight>
                  <a:srgbClr val="1E1E1E"/>
                </a:highlight>
              </a:rPr>
              <a:t>// in Student.java</a:t>
            </a:r>
            <a:endParaRPr sz="80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</a:rPr>
              <a:t>class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</a:rPr>
              <a:t>Student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</a:rPr>
              <a:t>extends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</a:rPr>
              <a:t>Person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{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</a:rPr>
              <a:t>String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</a:rPr>
              <a:t>getString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() {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</a:rPr>
              <a:t>return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name + </a:t>
            </a:r>
            <a:r>
              <a:rPr lang="en" sz="800">
                <a:solidFill>
                  <a:srgbClr val="CE9178"/>
                </a:solidFill>
                <a:highlight>
                  <a:srgbClr val="1E1E1E"/>
                </a:highlight>
              </a:rPr>
              <a:t>" attends "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+ mpw + </a:t>
            </a:r>
            <a:r>
              <a:rPr lang="en" sz="800">
                <a:solidFill>
                  <a:srgbClr val="CE9178"/>
                </a:solidFill>
                <a:highlight>
                  <a:srgbClr val="1E1E1E"/>
                </a:highlight>
              </a:rPr>
              <a:t>" meetings/week"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  }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</a:rPr>
              <a:t>double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</a:rPr>
              <a:t>mpw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}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</a:rPr>
              <a:t>Person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</a:rPr>
              <a:t>elaine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</a:rPr>
              <a:t>new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</a:rPr>
              <a:t>Person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();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</a:rPr>
              <a:t>Person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</a:rPr>
              <a:t>shaurya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</a:rPr>
              <a:t>new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</a:rPr>
              <a:t>Student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();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</a:rPr>
              <a:t>elaine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</a:rPr>
              <a:t>getString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();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</a:rPr>
              <a:t>shaurya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</a:rPr>
              <a:t>getString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</a:rPr>
              <a:t>();</a:t>
            </a:r>
            <a:endParaRPr sz="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</p:txBody>
      </p:sp>
      <p:sp>
        <p:nvSpPr>
          <p:cNvPr id="347" name="Google Shape;347;p51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One additional property of a parent-child relationship is </a:t>
            </a:r>
            <a:r>
              <a:rPr b="1" lang="en" sz="1800"/>
              <a:t>polymorphism</a:t>
            </a:r>
            <a:r>
              <a:rPr lang="en" sz="1800"/>
              <a:t>, which is when a child class can take the form of a parent.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For example, we can store a </a:t>
            </a:r>
            <a:r>
              <a:rPr i="1" lang="en" sz="1800"/>
              <a:t>value</a:t>
            </a:r>
            <a:r>
              <a:rPr lang="en" sz="1800"/>
              <a:t> of type Student in </a:t>
            </a:r>
            <a:r>
              <a:rPr i="1" lang="en" sz="1800"/>
              <a:t>variable</a:t>
            </a:r>
            <a:r>
              <a:rPr lang="en" sz="1800"/>
              <a:t> of type Person without any errors.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When 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shaurya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getString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800"/>
              <a:t> is run, it uses Student’s definition.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Polymorphism works because a child class inherits all the functionality of the parent class.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polymorphism</a:t>
            </a:r>
            <a:endParaRPr/>
          </a:p>
        </p:txBody>
      </p:sp>
      <p:sp>
        <p:nvSpPr>
          <p:cNvPr id="353" name="Google Shape;353;p52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in Person.java</a:t>
            </a:r>
            <a:endParaRPr sz="8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talkTo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otherPerson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name + </a:t>
            </a:r>
            <a:r>
              <a:rPr lang="en" sz="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 talked to "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otherPerson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in Student.java</a:t>
            </a:r>
            <a:endParaRPr sz="8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talkTo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otherPerson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name + </a:t>
            </a:r>
            <a:r>
              <a:rPr lang="en" sz="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 complained to "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otherPerson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myles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"myles"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people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{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"elaine"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"shaurya"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};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people)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myles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talkTo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(person));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52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Polymorphism also applies to functions arguments and arrays. 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For example, the function can take in either a Person or a Student. 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Aktivität</a:t>
            </a:r>
            <a:endParaRPr/>
          </a:p>
        </p:txBody>
      </p:sp>
      <p:sp>
        <p:nvSpPr>
          <p:cNvPr id="360" name="Google Shape;360;p53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Let’s model a classroom!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/>
              <a:t>As we know, classrooms generally have students and teachers 😱.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can use our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b="1" lang="en"/>
              <a:t> </a:t>
            </a:r>
            <a:r>
              <a:rPr lang="en"/>
              <a:t>class as a model for the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Student</a:t>
            </a:r>
            <a:r>
              <a:rPr lang="en"/>
              <a:t> and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Teacher</a:t>
            </a:r>
            <a:r>
              <a:rPr lang="en"/>
              <a:t> classes.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Task: Create a new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Teacher</a:t>
            </a:r>
            <a:r>
              <a:rPr lang="en"/>
              <a:t> or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Student</a:t>
            </a:r>
            <a:r>
              <a:rPr lang="en"/>
              <a:t> class to model parts of the classroom using your already existing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b="1" lang="en"/>
              <a:t> </a:t>
            </a:r>
            <a:r>
              <a:rPr lang="en"/>
              <a:t>class.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What can you add to your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en"/>
              <a:t> class to give Student and Teacher more functionality?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Instances vs Classes</a:t>
            </a:r>
            <a:endParaRPr/>
          </a:p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meetingsPerWeek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ben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C586C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DCDCAA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1" sz="180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Classes</a:t>
            </a:r>
            <a:r>
              <a:rPr lang="en"/>
              <a:t> are simply blueprints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Instances</a:t>
            </a:r>
            <a:r>
              <a:rPr lang="en"/>
              <a:t> / </a:t>
            </a:r>
            <a:r>
              <a:rPr b="1" lang="en"/>
              <a:t>objects</a:t>
            </a:r>
            <a:r>
              <a:rPr lang="en"/>
              <a:t> can be thought of as “units” of  a class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All the fields and methods </a:t>
            </a:r>
            <a:r>
              <a:rPr i="1" lang="en"/>
              <a:t>declared</a:t>
            </a:r>
            <a:r>
              <a:rPr lang="en"/>
              <a:t> in a class are only accessible through an </a:t>
            </a:r>
            <a:r>
              <a:rPr i="1" lang="en"/>
              <a:t>instance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create an object from a class (called instantiating), use the syntax below: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ClassName </a:t>
            </a:r>
            <a:r>
              <a:rPr lang="en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objectName </a:t>
            </a:r>
            <a:r>
              <a:rPr lang="en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586C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lang="en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Fields</a:t>
            </a:r>
            <a:endParaRPr/>
          </a:p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meetingsPerWeek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ben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C586C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DCDCAA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ben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CE917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"Ben"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ben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ben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meetingsPerWeek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18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Fields</a:t>
            </a:r>
            <a:r>
              <a:rPr lang="en" sz="1800"/>
              <a:t> are variables/values that are associated  with an instance of a class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They are </a:t>
            </a:r>
            <a:r>
              <a:rPr i="1" lang="en" sz="1800"/>
              <a:t>declared</a:t>
            </a:r>
            <a:r>
              <a:rPr lang="en" sz="1800"/>
              <a:t> within the class.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Fields can be treated like normal variables if they are accessed from an instance.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4" name="Google Shape;94;p20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DCDCAA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likelyToAttend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1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50">
                <a:solidFill>
                  <a:srgbClr val="C586C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1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" sz="115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en" sz="11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115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50">
                <a:solidFill>
                  <a:srgbClr val="C586C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1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50">
                <a:solidFill>
                  <a:srgbClr val="C586C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1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meetingsPerWeek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115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50">
                <a:solidFill>
                  <a:srgbClr val="C586C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1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50">
                <a:solidFill>
                  <a:srgbClr val="C586C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ben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150">
                <a:solidFill>
                  <a:srgbClr val="C586C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DCDCAA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1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ben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50">
                <a:solidFill>
                  <a:srgbClr val="DCDCAA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likelyToAttend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1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Methods</a:t>
            </a:r>
            <a:r>
              <a:rPr lang="en" sz="1800"/>
              <a:t> are functions that are associated with an instance of a class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They are </a:t>
            </a:r>
            <a:r>
              <a:rPr i="1" lang="en" sz="1800"/>
              <a:t>declared</a:t>
            </a:r>
            <a:r>
              <a:rPr lang="en" sz="1800"/>
              <a:t> (return type, name, parameters, code) within the class.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The code for methods can access fields and other methods.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/>
              <a:t>The </a:t>
            </a:r>
            <a:r>
              <a:rPr i="1"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en"/>
              <a:t> keyword refers to the specific instance of the class that has called the function.</a:t>
            </a:r>
            <a:endParaRPr i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Constructors</a:t>
            </a:r>
            <a:endParaRPr/>
          </a:p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50">
                <a:solidFill>
                  <a:srgbClr val="DCDCAA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mpw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= name;</a:t>
            </a:r>
            <a:endParaRPr sz="11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= grade;</a:t>
            </a:r>
            <a:endParaRPr sz="11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meetingsPerWeek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= mpw;</a:t>
            </a:r>
            <a:endParaRPr sz="11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50">
              <a:solidFill>
                <a:srgbClr val="4EC9B0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ben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150">
                <a:solidFill>
                  <a:srgbClr val="C586C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DCDCAA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CE917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"Ben"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11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Constructors</a:t>
            </a:r>
            <a:r>
              <a:rPr lang="en" sz="1600"/>
              <a:t> are special methods that runs when an instance of a class is created (think </a:t>
            </a:r>
            <a:r>
              <a:rPr lang="en" sz="1600">
                <a:solidFill>
                  <a:srgbClr val="C586C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/>
              <a:t>)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They are </a:t>
            </a:r>
            <a:r>
              <a:rPr i="1" lang="en" sz="1600"/>
              <a:t>declared</a:t>
            </a:r>
            <a:r>
              <a:rPr lang="en" sz="1600"/>
              <a:t> without a return type and must have the same name as the class.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It is common to see </a:t>
            </a:r>
            <a:r>
              <a:rPr lang="en" sz="160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/>
              <a:t> in code for constructors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Bigger &amp; Better Programs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want more than one class?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42603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know what’s better than one class? Two classes…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This will allow us to model more complex programs with many classes (e.g. </a:t>
            </a:r>
            <a:r>
              <a:rPr b="1" lang="en">
                <a:highlight>
                  <a:srgbClr val="FFFF00"/>
                </a:highlight>
              </a:rPr>
              <a:t>robot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But if every Java file is its own class, how can we get two classes in the same program?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275" y="1152475"/>
            <a:ext cx="3820973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694 Theme">
  <a:themeElements>
    <a:clrScheme name="Simple Light">
      <a:dk1>
        <a:srgbClr val="000000"/>
      </a:dk1>
      <a:lt1>
        <a:srgbClr val="FFFFFF"/>
      </a:lt1>
      <a:dk2>
        <a:srgbClr val="1E1E1E"/>
      </a:dk2>
      <a:lt2>
        <a:srgbClr val="EEEEEE"/>
      </a:lt2>
      <a:accent1>
        <a:srgbClr val="FF0000"/>
      </a:accent1>
      <a:accent2>
        <a:srgbClr val="212121"/>
      </a:accent2>
      <a:accent3>
        <a:srgbClr val="EA9999"/>
      </a:accent3>
      <a:accent4>
        <a:srgbClr val="FFAB40"/>
      </a:accent4>
      <a:accent5>
        <a:srgbClr val="CC4125"/>
      </a:accent5>
      <a:accent6>
        <a:srgbClr val="F9CB9C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