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 Medium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Roboto Light"/>
      <p:regular r:id="rId36"/>
      <p:bold r:id="rId37"/>
      <p:italic r:id="rId38"/>
      <p:boldItalic r:id="rId39"/>
    </p:embeddedFont>
    <p:embeddedFont>
      <p:font typeface="Roboto Mon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Mono-italic.fntdata"/><Relationship Id="rId41" Type="http://schemas.openxmlformats.org/officeDocument/2006/relationships/font" Target="fonts/RobotoMon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RobotoMon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Medium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edium-boldItalic.fntdata"/><Relationship Id="rId30" Type="http://schemas.openxmlformats.org/officeDocument/2006/relationships/font" Target="fonts/RobotoMedium-italic.fntdata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RobotoLight-bold.fntdata"/><Relationship Id="rId14" Type="http://schemas.openxmlformats.org/officeDocument/2006/relationships/slide" Target="slides/slide9.xml"/><Relationship Id="rId36" Type="http://schemas.openxmlformats.org/officeDocument/2006/relationships/font" Target="fonts/RobotoLight-regular.fntdata"/><Relationship Id="rId17" Type="http://schemas.openxmlformats.org/officeDocument/2006/relationships/slide" Target="slides/slide12.xml"/><Relationship Id="rId39" Type="http://schemas.openxmlformats.org/officeDocument/2006/relationships/font" Target="fonts/Roboto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ee304b06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ee304b06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ee304b06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ee304b06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ee304b06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ee304b06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ee304b06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ee304b06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ee304b06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ee304b06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ee304b06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ee304b06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ee304b06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ee304b06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ee304b06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ee304b06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ee304b06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ee304b06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ee304b06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eee304b06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ee304b06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ee304b06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ee304b06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ee304b06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ee304b06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ee304b06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ee304b0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ee304b0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ee304b06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ee304b06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ee304b068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ee304b068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ee304b068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ee304b068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ee304b068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ee304b068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ee304b06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ee304b06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ee304b06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ee304b06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e304b06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ee304b06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94 Them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59150" y="1201800"/>
            <a:ext cx="8225700" cy="2739900"/>
          </a:xfrm>
          <a:prstGeom prst="rect">
            <a:avLst/>
          </a:prstGeom>
          <a:solidFill>
            <a:srgbClr val="FFFFFF"/>
          </a:solidFill>
          <a:ln cap="flat" cmpd="sng" w="2286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Roboto"/>
              <a:buNone/>
              <a:defRPr b="1" sz="6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Font typeface="Roboto"/>
              <a:buNone/>
              <a:defRPr b="1" sz="5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Font typeface="Roboto"/>
              <a:buNone/>
              <a:defRPr b="1" sz="5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Font typeface="Roboto"/>
              <a:buNone/>
              <a:defRPr b="1" sz="5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Font typeface="Roboto"/>
              <a:buNone/>
              <a:defRPr b="1" sz="5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Font typeface="Roboto"/>
              <a:buNone/>
              <a:defRPr b="1" sz="5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Font typeface="Roboto"/>
              <a:buNone/>
              <a:defRPr b="1" sz="5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Font typeface="Roboto"/>
              <a:buNone/>
              <a:defRPr b="1" sz="5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00"/>
              <a:buFont typeface="Roboto"/>
              <a:buNone/>
              <a:defRPr b="1" sz="5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14275" y="4211863"/>
            <a:ext cx="7315200" cy="548700"/>
          </a:xfrm>
          <a:prstGeom prst="rect">
            <a:avLst/>
          </a:prstGeom>
          <a:solidFill>
            <a:srgbClr val="FFFFFF">
              <a:alpha val="93330"/>
            </a:srgbClr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 Light"/>
              <a:buNone/>
              <a:defRPr sz="2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52777" y="58807"/>
            <a:ext cx="2638426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6538" y="318776"/>
            <a:ext cx="210312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3pPr>
            <a:lvl4pPr indent="-279400" lvl="3" marL="18288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4pPr>
            <a:lvl5pPr indent="-279400" lvl="4" marL="22860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6pPr>
            <a:lvl7pPr indent="-279400" lvl="6" marL="32004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7pPr>
            <a:lvl8pPr indent="-279400" lvl="7" marL="36576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1000"/>
              </a:spcBef>
              <a:spcAft>
                <a:spcPts val="1000"/>
              </a:spcAft>
              <a:buSzPts val="800"/>
              <a:buChar char="○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457200" y="4263390"/>
            <a:ext cx="8229600" cy="4572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17300" y="100276"/>
            <a:ext cx="2309408" cy="100584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ln cap="flat" cmpd="sng" w="152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3292950"/>
            <a:ext cx="8520600" cy="1300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04800" lvl="1" marL="914400" algn="ctr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292100" lvl="2" marL="13716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3pPr>
            <a:lvl4pPr indent="-279400" lvl="3" marL="1828800" algn="ctr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4pPr>
            <a:lvl5pPr indent="-279400" lvl="4" marL="2286000" algn="ctr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6pPr>
            <a:lvl7pPr indent="-279400" lvl="6" marL="3200400" algn="ctr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7pPr>
            <a:lvl8pPr indent="-279400" lvl="7" marL="3657600" algn="ctr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1000"/>
              </a:spcBef>
              <a:spcAft>
                <a:spcPts val="1000"/>
              </a:spcAft>
              <a:buSzPts val="800"/>
              <a:buChar char="○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57500" y="649500"/>
            <a:ext cx="3428998" cy="150134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solidFill>
            <a:srgbClr val="FF0000"/>
          </a:solidFill>
          <a:ln cap="flat" cmpd="sng" w="2286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1" sz="3600">
                <a:solidFill>
                  <a:srgbClr val="FFFFFF"/>
                </a:solidFill>
                <a:highlight>
                  <a:srgbClr val="FF0000"/>
                </a:highlight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523"/>
            <a:ext cx="914400" cy="39949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0000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657600"/>
          </a:xfrm>
          <a:prstGeom prst="rect">
            <a:avLst/>
          </a:prstGeom>
          <a:solidFill>
            <a:srgbClr val="FFFFFF">
              <a:alpha val="93330"/>
            </a:srgbClr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3pPr>
            <a:lvl4pPr indent="-279400" lvl="3" marL="18288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4pPr>
            <a:lvl5pPr indent="-279400" lvl="4" marL="22860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6pPr>
            <a:lvl7pPr indent="-279400" lvl="6" marL="32004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7pPr>
            <a:lvl8pPr indent="-279400" lvl="7" marL="36576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1000"/>
              </a:spcBef>
              <a:spcAft>
                <a:spcPts val="1000"/>
              </a:spcAft>
              <a:buSzPts val="800"/>
              <a:buChar char="○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523"/>
            <a:ext cx="914400" cy="39949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4114800" cy="36576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3pPr>
            <a:lvl4pPr indent="-279400" lvl="3" marL="18288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4pPr>
            <a:lvl5pPr indent="-279400" lvl="4" marL="22860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6pPr>
            <a:lvl7pPr indent="-279400" lvl="6" marL="32004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7pPr>
            <a:lvl8pPr indent="-279400" lvl="7" marL="36576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1000"/>
              </a:spcBef>
              <a:spcAft>
                <a:spcPts val="1000"/>
              </a:spcAft>
              <a:buSzPts val="800"/>
              <a:buChar char="○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3pPr>
            <a:lvl4pPr indent="-279400" lvl="3" marL="18288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4pPr>
            <a:lvl5pPr indent="-279400" lvl="4" marL="22860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6pPr>
            <a:lvl7pPr indent="-279400" lvl="6" marL="32004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7pPr>
            <a:lvl8pPr indent="-279400" lvl="7" marL="365760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1000"/>
              </a:spcBef>
              <a:spcAft>
                <a:spcPts val="1000"/>
              </a:spcAft>
              <a:buSzPts val="800"/>
              <a:buChar char="○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half body">
  <p:cSld name="CUSTOM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523"/>
            <a:ext cx="914400" cy="39949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2100" lvl="2" marL="13716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3pPr>
            <a:lvl4pPr indent="-279400" lvl="3" marL="18288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4pPr>
            <a:lvl5pPr indent="-279400" lvl="4" marL="22860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6pPr>
            <a:lvl7pPr indent="-279400" lvl="6" marL="32004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7pPr>
            <a:lvl8pPr indent="-279400" lvl="7" marL="36576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rtl="0">
              <a:spcBef>
                <a:spcPts val="1000"/>
              </a:spcBef>
              <a:spcAft>
                <a:spcPts val="1000"/>
              </a:spcAft>
              <a:buSzPts val="800"/>
              <a:buChar char="○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, and code">
  <p:cSld name="CUSTOM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523"/>
            <a:ext cx="914400" cy="39949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152475"/>
            <a:ext cx="4261200" cy="36576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2100" lvl="2" marL="13716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3pPr>
            <a:lvl4pPr indent="-279400" lvl="3" marL="18288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4pPr>
            <a:lvl5pPr indent="-279400" lvl="4" marL="22860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6pPr>
            <a:lvl7pPr indent="-279400" lvl="6" marL="32004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7pPr>
            <a:lvl8pPr indent="-279400" lvl="7" marL="36576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rtl="0">
              <a:spcBef>
                <a:spcPts val="1000"/>
              </a:spcBef>
              <a:spcAft>
                <a:spcPts val="1000"/>
              </a:spcAft>
              <a:buSzPts val="800"/>
              <a:buChar char="○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4717500" y="1152475"/>
            <a:ext cx="4114800" cy="3657600"/>
          </a:xfrm>
          <a:prstGeom prst="rect">
            <a:avLst/>
          </a:prstGeom>
          <a:solidFill>
            <a:srgbClr val="1E1E1E"/>
          </a:solidFill>
          <a:ln cap="flat" cmpd="sng" w="76200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urier New"/>
              <a:buChar char="●"/>
              <a:defRPr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urier New"/>
              <a:buChar char="○"/>
              <a:defRPr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urier New"/>
              <a:buChar char="○"/>
              <a:defRPr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urier New"/>
              <a:buChar char="○"/>
              <a:defRPr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urier New"/>
              <a:buChar char="○"/>
              <a:defRPr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urier New"/>
              <a:buChar char="○"/>
              <a:defRPr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urier New"/>
              <a:buChar char="○"/>
              <a:defRPr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urier New"/>
              <a:buChar char="○"/>
              <a:defRPr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000"/>
              <a:buFont typeface="Courier New"/>
              <a:buChar char="○"/>
              <a:defRPr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523"/>
            <a:ext cx="914400" cy="399496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45523"/>
            <a:ext cx="914400" cy="39949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9"/>
          <p:cNvSpPr txBox="1"/>
          <p:nvPr>
            <p:ph type="title"/>
          </p:nvPr>
        </p:nvSpPr>
        <p:spPr>
          <a:xfrm>
            <a:off x="311700" y="445025"/>
            <a:ext cx="4114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311700" y="1152475"/>
            <a:ext cx="4114800" cy="36576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2100" lvl="2" marL="13716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3pPr>
            <a:lvl4pPr indent="-279400" lvl="3" marL="18288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4pPr>
            <a:lvl5pPr indent="-279400" lvl="4" marL="22860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6pPr>
            <a:lvl7pPr indent="-279400" lvl="6" marL="32004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7pPr>
            <a:lvl8pPr indent="-279400" lvl="7" marL="36576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rtl="0">
              <a:spcBef>
                <a:spcPts val="1000"/>
              </a:spcBef>
              <a:spcAft>
                <a:spcPts val="1000"/>
              </a:spcAft>
              <a:buSzPts val="800"/>
              <a:buChar char="○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5702654" y="1606000"/>
            <a:ext cx="4089875" cy="1779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0000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highlight>
                  <a:srgbClr val="FF0000"/>
                </a:highlight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FF">
              <a:alpha val="93330"/>
            </a:srgbClr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○"/>
              <a:def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Char char="○"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794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Roboto"/>
              <a:buChar char="○"/>
              <a:defRPr sz="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794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Roboto"/>
              <a:buChar char="○"/>
              <a:defRPr sz="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794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Roboto"/>
              <a:buChar char="○"/>
              <a:defRPr sz="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794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Roboto"/>
              <a:buChar char="○"/>
              <a:defRPr sz="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794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Roboto"/>
              <a:buChar char="○"/>
              <a:defRPr sz="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794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800"/>
              <a:buFont typeface="Roboto"/>
              <a:buChar char="○"/>
              <a:defRPr sz="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0" y="5143500"/>
            <a:ext cx="9144000" cy="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StuyPulse #</a:t>
            </a:r>
            <a:fld id="{00000000-1234-1234-1234-123412341234}" type="slidenum">
              <a:rPr b="1" lang="en" sz="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‹#›</a:t>
            </a:fld>
            <a:r>
              <a:rPr b="1" lang="en" sz="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>
    <mc:Choice Requires="p14">
      <p:transition p14:dur="1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hyperlink" Target="https://github.com/StuyPulse/StuyBots-Reloaded/tree/master/Destin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StuyPulse/StuyBots-Reloaded/tree/master/Destiny" TargetMode="External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hyperlink" Target="https://github.com/StuyPulse/StuyBots-Reloaded/blob/master/Destiny/src/main/java/frc/robot/Constants.jav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459150" y="1201800"/>
            <a:ext cx="8225700" cy="27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 Code: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Subsystems</a:t>
            </a:r>
            <a:endParaRPr/>
          </a:p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914275" y="4211863"/>
            <a:ext cx="73152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Type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250" y="831412"/>
            <a:ext cx="3816124" cy="14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1250" y="2284128"/>
            <a:ext cx="3816126" cy="1445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1250" y="3729163"/>
            <a:ext cx="3816125" cy="144583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291000" y="1108925"/>
            <a:ext cx="461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always work from a template project, but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here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is a good example robot we wrote to learn from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code in Java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Command Robot base allows us to create Subsystems (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and later commands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Location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11700" y="1152475"/>
            <a:ext cx="35529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folder is the folder that will contain the robot project.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the create a new folder option is selected, it will use Project Name as a folder name.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you are already in a folder with the name Project Name, unselect create a new folder and use the current folder as the base folder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/>
              <a:t>(always enter the project name)</a:t>
            </a:r>
            <a:endParaRPr i="1"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520" y="1784625"/>
            <a:ext cx="5021226" cy="20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Location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311700" y="1152475"/>
            <a:ext cx="35529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In this case, VSCode is already open in a folder with the name of the Project, so I will uncheck create a new folder</a:t>
            </a:r>
            <a:endParaRPr i="1"/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925" y="1685700"/>
            <a:ext cx="4974600" cy="1967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Location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11700" y="1152475"/>
            <a:ext cx="35529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However, if VSCode were open in the folder where I put all my robot code, I could check create a new folder </a:t>
            </a:r>
            <a:endParaRPr/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600" y="1885825"/>
            <a:ext cx="4974599" cy="1972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Number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311700" y="3554825"/>
            <a:ext cx="8520600" cy="12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Finally, the team number is 694 and generate project can be pressed (</a:t>
            </a:r>
            <a:r>
              <a:rPr i="1" lang="en"/>
              <a:t>open the project in the current window)</a:t>
            </a:r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827" y="1368452"/>
            <a:ext cx="6469000" cy="20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robot code</a:t>
            </a:r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311700" y="1152475"/>
            <a:ext cx="44364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After generating (and opening the project), this is what WPI generates</a:t>
            </a:r>
            <a:endParaRPr i="1"/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8010" y="1017725"/>
            <a:ext cx="4084292" cy="427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in a robot project?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Where’s the code hiding?</a:t>
            </a:r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311700" y="1152475"/>
            <a:ext cx="64677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code is in the src/ folder, usually src/main/java/frc/robot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We also notice a deploy/ folder, but this is for files we want to send over to the robot (as the robot does not have </a:t>
            </a:r>
            <a:r>
              <a:rPr lang="en"/>
              <a:t>access to files on the computers we program on)</a:t>
            </a:r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0494" y="1089550"/>
            <a:ext cx="1789482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Main.java</a:t>
            </a:r>
            <a:endParaRPr/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277750"/>
            <a:ext cx="20796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main file of the robot, as it contains public static void main.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However, we don’t </a:t>
            </a:r>
            <a:r>
              <a:rPr lang="en"/>
              <a:t>modify</a:t>
            </a:r>
            <a:r>
              <a:rPr lang="en"/>
              <a:t> this file, as there there’s no need to.</a:t>
            </a:r>
            <a:endParaRPr/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225" y="1061725"/>
            <a:ext cx="6455800" cy="408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</a:t>
            </a:r>
            <a:r>
              <a:rPr lang="en"/>
              <a:t>.java</a:t>
            </a:r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311700" y="1277750"/>
            <a:ext cx="26691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file has </a:t>
            </a:r>
            <a:r>
              <a:rPr lang="en"/>
              <a:t>different</a:t>
            </a:r>
            <a:r>
              <a:rPr lang="en"/>
              <a:t> functions that run at specific times, like when the robot starts, or while the teleop </a:t>
            </a:r>
            <a:r>
              <a:rPr lang="en"/>
              <a:t>period</a:t>
            </a:r>
            <a:r>
              <a:rPr lang="en"/>
              <a:t> is active.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However, we also rarely modify this file as it’s simply a wrapper for RobotContainer</a:t>
            </a:r>
            <a:endParaRPr/>
          </a:p>
        </p:txBody>
      </p:sp>
      <p:pic>
        <p:nvPicPr>
          <p:cNvPr id="226" name="Google Shape;2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815" y="1059400"/>
            <a:ext cx="5565058" cy="409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Robot Code work?</a:t>
            </a:r>
            <a:endParaRPr/>
          </a:p>
        </p:txBody>
      </p:sp>
      <p:sp>
        <p:nvSpPr>
          <p:cNvPr id="68" name="Google Shape;68;p16"/>
          <p:cNvSpPr txBox="1"/>
          <p:nvPr/>
        </p:nvSpPr>
        <p:spPr>
          <a:xfrm>
            <a:off x="311700" y="299265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Helpful Diagrams Ahead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RobotContainer.java</a:t>
            </a:r>
            <a:endParaRPr/>
          </a:p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311700" y="1152475"/>
            <a:ext cx="29019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RobotContainer, subsystem initialization, button bindings, and commands are all setup.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3518" y="1017725"/>
            <a:ext cx="5629656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Reloaded/Destiny/RobotContainer.java</a:t>
            </a:r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311700" y="1152475"/>
            <a:ext cx="42603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</a:t>
            </a:r>
            <a:r>
              <a:rPr lang="en" u="sng">
                <a:solidFill>
                  <a:schemeClr val="hlink"/>
                </a:solidFill>
                <a:hlinkClick r:id="rId3"/>
              </a:rPr>
              <a:t>RobotContainer.java</a:t>
            </a:r>
            <a:r>
              <a:rPr lang="en"/>
              <a:t>, which has more substance than the template</a:t>
            </a:r>
            <a:r>
              <a:rPr lang="en"/>
              <a:t>, while still being simple.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There are 2 subsystems and real gamepad code.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/>
              <a:t>There are commands but there is no reason to store them as fields.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880" y="1070801"/>
            <a:ext cx="3799619" cy="40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Reloaded/Destiny/Constants.java</a:t>
            </a:r>
            <a:endParaRPr/>
          </a:p>
        </p:txBody>
      </p:sp>
      <p:pic>
        <p:nvPicPr>
          <p:cNvPr id="246" name="Google Shape;2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602" y="1043550"/>
            <a:ext cx="4053300" cy="417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311700" y="1152475"/>
            <a:ext cx="42603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Constants.java</a:t>
            </a:r>
            <a:r>
              <a:rPr i="1" lang="en"/>
              <a:t> </a:t>
            </a:r>
            <a:r>
              <a:rPr lang="en"/>
              <a:t>from destiny is also a good example of a Constants file.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constants file is meant to be a central file for constants for the entire robot project.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View of Robot</a:t>
            </a:r>
            <a:endParaRPr/>
          </a:p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152475"/>
            <a:ext cx="64221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800"/>
              <a:buChar char="●"/>
            </a:pPr>
            <a:r>
              <a:rPr lang="en">
                <a:solidFill>
                  <a:srgbClr val="1E1E1E"/>
                </a:solidFill>
              </a:rPr>
              <a:t>Robot Code is the middle man between the human inputs and the robot.</a:t>
            </a:r>
            <a:endParaRPr>
              <a:solidFill>
                <a:srgbClr val="1E1E1E"/>
              </a:solidFill>
            </a:endParaRPr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Clr>
                <a:srgbClr val="1E1E1E"/>
              </a:buClr>
              <a:buSzPts val="1200"/>
              <a:buChar char="○"/>
            </a:pPr>
            <a:r>
              <a:rPr lang="en">
                <a:solidFill>
                  <a:srgbClr val="1E1E1E"/>
                </a:solidFill>
              </a:rPr>
              <a:t>The software takes the inputs the </a:t>
            </a:r>
            <a:r>
              <a:rPr lang="en">
                <a:solidFill>
                  <a:srgbClr val="1E1E1E"/>
                </a:solidFill>
              </a:rPr>
              <a:t>humans</a:t>
            </a:r>
            <a:r>
              <a:rPr lang="en">
                <a:solidFill>
                  <a:srgbClr val="1E1E1E"/>
                </a:solidFill>
              </a:rPr>
              <a:t> make and moves the robot accordingly.</a:t>
            </a:r>
            <a:endParaRPr>
              <a:solidFill>
                <a:srgbClr val="1E1E1E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1E1E1E"/>
              </a:buClr>
              <a:buSzPts val="1800"/>
              <a:buChar char="●"/>
            </a:pPr>
            <a:r>
              <a:rPr lang="en">
                <a:solidFill>
                  <a:srgbClr val="1E1E1E"/>
                </a:solidFill>
              </a:rPr>
              <a:t>The Software is the part that the SE department is responsible for.</a:t>
            </a:r>
            <a:endParaRPr>
              <a:solidFill>
                <a:srgbClr val="1E1E1E"/>
              </a:solidFill>
            </a:endParaRPr>
          </a:p>
        </p:txBody>
      </p:sp>
      <p:sp>
        <p:nvSpPr>
          <p:cNvPr id="75" name="Google Shape;75;p17"/>
          <p:cNvSpPr/>
          <p:nvPr/>
        </p:nvSpPr>
        <p:spPr>
          <a:xfrm>
            <a:off x="6733900" y="1525200"/>
            <a:ext cx="1918500" cy="61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Driver / Controller</a:t>
            </a:r>
            <a:endParaRPr i="1"/>
          </a:p>
        </p:txBody>
      </p:sp>
      <p:sp>
        <p:nvSpPr>
          <p:cNvPr id="76" name="Google Shape;76;p17"/>
          <p:cNvSpPr/>
          <p:nvPr/>
        </p:nvSpPr>
        <p:spPr>
          <a:xfrm>
            <a:off x="6733900" y="2652475"/>
            <a:ext cx="1918500" cy="61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Robot Code</a:t>
            </a:r>
            <a:endParaRPr i="1"/>
          </a:p>
        </p:txBody>
      </p:sp>
      <p:sp>
        <p:nvSpPr>
          <p:cNvPr id="77" name="Google Shape;77;p17"/>
          <p:cNvSpPr/>
          <p:nvPr/>
        </p:nvSpPr>
        <p:spPr>
          <a:xfrm>
            <a:off x="6733900" y="3802500"/>
            <a:ext cx="19185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Hardware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Sensors / Motors</a:t>
            </a:r>
            <a:endParaRPr i="1"/>
          </a:p>
        </p:txBody>
      </p:sp>
      <p:cxnSp>
        <p:nvCxnSpPr>
          <p:cNvPr id="78" name="Google Shape;78;p17"/>
          <p:cNvCxnSpPr>
            <a:stCxn id="75" idx="2"/>
            <a:endCxn id="76" idx="0"/>
          </p:cNvCxnSpPr>
          <p:nvPr/>
        </p:nvCxnSpPr>
        <p:spPr>
          <a:xfrm flipH="1" rot="-5400000">
            <a:off x="7439650" y="2398500"/>
            <a:ext cx="507600" cy="600"/>
          </a:xfrm>
          <a:prstGeom prst="curvedConnector3">
            <a:avLst>
              <a:gd fmla="val 499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9" name="Google Shape;79;p17"/>
          <p:cNvCxnSpPr>
            <a:stCxn id="76" idx="2"/>
            <a:endCxn id="77" idx="0"/>
          </p:cNvCxnSpPr>
          <p:nvPr/>
        </p:nvCxnSpPr>
        <p:spPr>
          <a:xfrm flipH="1" rot="-5400000">
            <a:off x="7428400" y="3537025"/>
            <a:ext cx="530100" cy="600"/>
          </a:xfrm>
          <a:prstGeom prst="curvedConnector3">
            <a:avLst>
              <a:gd fmla="val 4999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High Level View of Robot Subsystems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42603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code there are Subsystems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Every subsystem is responsible for one </a:t>
            </a:r>
            <a:r>
              <a:rPr lang="en"/>
              <a:t>functional</a:t>
            </a:r>
            <a:r>
              <a:rPr lang="en"/>
              <a:t> part of the robot.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i="1" lang="en"/>
              <a:t>This diagram shows only one motor for each subsystem, however there are often multiple motors per subsystem.</a:t>
            </a:r>
            <a:endParaRPr i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subsystems communicate with the hardware.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Splitting them into these </a:t>
            </a:r>
            <a:r>
              <a:rPr lang="en"/>
              <a:t>groups makes the code much easier to manage.</a:t>
            </a: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4685975" y="1152475"/>
            <a:ext cx="4146600" cy="25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4693350" y="3748775"/>
            <a:ext cx="4146600" cy="106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Hardware</a:t>
            </a:r>
            <a:endParaRPr b="1"/>
          </a:p>
        </p:txBody>
      </p:sp>
      <p:sp>
        <p:nvSpPr>
          <p:cNvPr id="88" name="Google Shape;88;p18"/>
          <p:cNvSpPr/>
          <p:nvPr/>
        </p:nvSpPr>
        <p:spPr>
          <a:xfrm>
            <a:off x="4848325" y="1505425"/>
            <a:ext cx="1114200" cy="572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Drivetrain</a:t>
            </a:r>
            <a:r>
              <a:rPr lang="en" sz="1200"/>
              <a:t> Subsystem</a:t>
            </a:r>
            <a:endParaRPr sz="1200"/>
          </a:p>
        </p:txBody>
      </p:sp>
      <p:sp>
        <p:nvSpPr>
          <p:cNvPr id="89" name="Google Shape;89;p18"/>
          <p:cNvSpPr/>
          <p:nvPr/>
        </p:nvSpPr>
        <p:spPr>
          <a:xfrm>
            <a:off x="6202175" y="1505425"/>
            <a:ext cx="1114200" cy="572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Climber</a:t>
            </a:r>
            <a:r>
              <a:rPr lang="en" sz="1200"/>
              <a:t> Subsystem</a:t>
            </a:r>
            <a:endParaRPr sz="1200"/>
          </a:p>
        </p:txBody>
      </p:sp>
      <p:sp>
        <p:nvSpPr>
          <p:cNvPr id="90" name="Google Shape;90;p18"/>
          <p:cNvSpPr/>
          <p:nvPr/>
        </p:nvSpPr>
        <p:spPr>
          <a:xfrm>
            <a:off x="7556025" y="1505425"/>
            <a:ext cx="11142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Shooter</a:t>
            </a:r>
            <a:r>
              <a:rPr lang="en" sz="1200"/>
              <a:t> Subsystem</a:t>
            </a:r>
            <a:endParaRPr sz="1200"/>
          </a:p>
        </p:txBody>
      </p:sp>
      <p:sp>
        <p:nvSpPr>
          <p:cNvPr id="91" name="Google Shape;91;p18"/>
          <p:cNvSpPr/>
          <p:nvPr/>
        </p:nvSpPr>
        <p:spPr>
          <a:xfrm>
            <a:off x="4848325" y="2694925"/>
            <a:ext cx="1114200" cy="572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27BA0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900">
                <a:solidFill>
                  <a:srgbClr val="C27BA0"/>
                </a:solidFill>
                <a:latin typeface="Roboto Mono"/>
                <a:ea typeface="Roboto Mono"/>
                <a:cs typeface="Roboto Mono"/>
                <a:sym typeface="Roboto Mono"/>
              </a:rPr>
              <a:t>ew</a:t>
            </a:r>
            <a:r>
              <a:rPr lang="en" sz="9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Motor(</a:t>
            </a:r>
            <a:r>
              <a:rPr lang="en" sz="9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9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9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6202175" y="2694925"/>
            <a:ext cx="1114200" cy="572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27BA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9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Motor(</a:t>
            </a:r>
            <a:r>
              <a:rPr lang="en" sz="9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 sz="9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9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7556025" y="2694925"/>
            <a:ext cx="1114200" cy="572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27BA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9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 Motor(</a:t>
            </a:r>
            <a:r>
              <a:rPr lang="en" sz="900">
                <a:solidFill>
                  <a:srgbClr val="93C47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900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900"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7555725" y="3884425"/>
            <a:ext cx="1114200" cy="572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Robot Motor </a:t>
            </a:r>
            <a:r>
              <a:rPr i="1" lang="en" sz="1200"/>
              <a:t>ID: 4</a:t>
            </a:r>
            <a:endParaRPr i="1" sz="1200"/>
          </a:p>
        </p:txBody>
      </p:sp>
      <p:sp>
        <p:nvSpPr>
          <p:cNvPr id="95" name="Google Shape;95;p18"/>
          <p:cNvSpPr/>
          <p:nvPr/>
        </p:nvSpPr>
        <p:spPr>
          <a:xfrm>
            <a:off x="4848625" y="3884425"/>
            <a:ext cx="1114200" cy="572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Robot Motor </a:t>
            </a:r>
            <a:r>
              <a:rPr i="1" lang="en" sz="1200"/>
              <a:t>ID: 6</a:t>
            </a:r>
            <a:endParaRPr i="1" sz="1200"/>
          </a:p>
        </p:txBody>
      </p:sp>
      <p:sp>
        <p:nvSpPr>
          <p:cNvPr id="96" name="Google Shape;96;p18"/>
          <p:cNvSpPr/>
          <p:nvPr/>
        </p:nvSpPr>
        <p:spPr>
          <a:xfrm>
            <a:off x="6202175" y="3884425"/>
            <a:ext cx="1114200" cy="572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Robot Motor </a:t>
            </a:r>
            <a:r>
              <a:rPr i="1" lang="en" sz="1200"/>
              <a:t>ID: 9</a:t>
            </a:r>
            <a:endParaRPr i="1" sz="1200"/>
          </a:p>
        </p:txBody>
      </p:sp>
      <p:cxnSp>
        <p:nvCxnSpPr>
          <p:cNvPr id="97" name="Google Shape;97;p18"/>
          <p:cNvCxnSpPr>
            <a:stCxn id="88" idx="2"/>
            <a:endCxn id="91" idx="0"/>
          </p:cNvCxnSpPr>
          <p:nvPr/>
        </p:nvCxnSpPr>
        <p:spPr>
          <a:xfrm flipH="1" rot="-5400000">
            <a:off x="5097325" y="2386225"/>
            <a:ext cx="6168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" name="Google Shape;98;p18"/>
          <p:cNvCxnSpPr>
            <a:stCxn id="89" idx="2"/>
            <a:endCxn id="92" idx="0"/>
          </p:cNvCxnSpPr>
          <p:nvPr/>
        </p:nvCxnSpPr>
        <p:spPr>
          <a:xfrm flipH="1" rot="-5400000">
            <a:off x="6451175" y="2386225"/>
            <a:ext cx="6168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9" name="Google Shape;99;p18"/>
          <p:cNvCxnSpPr>
            <a:stCxn id="90" idx="2"/>
            <a:endCxn id="93" idx="0"/>
          </p:cNvCxnSpPr>
          <p:nvPr/>
        </p:nvCxnSpPr>
        <p:spPr>
          <a:xfrm flipH="1" rot="-5400000">
            <a:off x="7805025" y="2386225"/>
            <a:ext cx="6168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0" name="Google Shape;100;p18"/>
          <p:cNvCxnSpPr>
            <a:stCxn id="91" idx="2"/>
            <a:endCxn id="95" idx="0"/>
          </p:cNvCxnSpPr>
          <p:nvPr/>
        </p:nvCxnSpPr>
        <p:spPr>
          <a:xfrm flipH="1" rot="-5400000">
            <a:off x="5097325" y="3575725"/>
            <a:ext cx="6168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1" name="Google Shape;101;p18"/>
          <p:cNvCxnSpPr>
            <a:stCxn id="92" idx="2"/>
            <a:endCxn id="96" idx="0"/>
          </p:cNvCxnSpPr>
          <p:nvPr/>
        </p:nvCxnSpPr>
        <p:spPr>
          <a:xfrm flipH="1" rot="-5400000">
            <a:off x="6451175" y="3575725"/>
            <a:ext cx="6168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2" name="Google Shape;102;p18"/>
          <p:cNvCxnSpPr>
            <a:stCxn id="93" idx="2"/>
            <a:endCxn id="94" idx="0"/>
          </p:cNvCxnSpPr>
          <p:nvPr/>
        </p:nvCxnSpPr>
        <p:spPr>
          <a:xfrm flipH="1" rot="-5400000">
            <a:off x="7805025" y="3575725"/>
            <a:ext cx="6168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View of Robot Commands + Subsystems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42603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subsystems are between the commands and the hardware.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command requires a subsystem to run.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The subsystem lets the commands easily talk to the hardware.</a:t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4685975" y="1152475"/>
            <a:ext cx="4146600" cy="323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4848325" y="3715225"/>
            <a:ext cx="1114200" cy="572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Drivetrain</a:t>
            </a:r>
            <a:r>
              <a:rPr lang="en" sz="1200"/>
              <a:t> Subsystem</a:t>
            </a:r>
            <a:endParaRPr sz="1200"/>
          </a:p>
        </p:txBody>
      </p:sp>
      <p:sp>
        <p:nvSpPr>
          <p:cNvPr id="111" name="Google Shape;111;p19"/>
          <p:cNvSpPr/>
          <p:nvPr/>
        </p:nvSpPr>
        <p:spPr>
          <a:xfrm>
            <a:off x="6202175" y="3715225"/>
            <a:ext cx="1114200" cy="572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Climber</a:t>
            </a:r>
            <a:r>
              <a:rPr lang="en" sz="1200"/>
              <a:t> Subsystem</a:t>
            </a:r>
            <a:endParaRPr sz="1200"/>
          </a:p>
        </p:txBody>
      </p:sp>
      <p:sp>
        <p:nvSpPr>
          <p:cNvPr id="112" name="Google Shape;112;p19"/>
          <p:cNvSpPr/>
          <p:nvPr/>
        </p:nvSpPr>
        <p:spPr>
          <a:xfrm>
            <a:off x="7556025" y="3715225"/>
            <a:ext cx="11142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Shooter</a:t>
            </a:r>
            <a:r>
              <a:rPr lang="en" sz="1200"/>
              <a:t> Subsystem</a:t>
            </a:r>
            <a:endParaRPr sz="1200"/>
          </a:p>
        </p:txBody>
      </p:sp>
      <p:sp>
        <p:nvSpPr>
          <p:cNvPr id="113" name="Google Shape;113;p19"/>
          <p:cNvSpPr/>
          <p:nvPr/>
        </p:nvSpPr>
        <p:spPr>
          <a:xfrm>
            <a:off x="4685800" y="4479350"/>
            <a:ext cx="4146600" cy="33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Hardware</a:t>
            </a:r>
            <a:endParaRPr b="1"/>
          </a:p>
        </p:txBody>
      </p:sp>
      <p:cxnSp>
        <p:nvCxnSpPr>
          <p:cNvPr id="114" name="Google Shape;114;p19"/>
          <p:cNvCxnSpPr>
            <a:stCxn id="110" idx="2"/>
            <a:endCxn id="113" idx="0"/>
          </p:cNvCxnSpPr>
          <p:nvPr/>
        </p:nvCxnSpPr>
        <p:spPr>
          <a:xfrm flipH="1" rot="-5400000">
            <a:off x="5986525" y="3706825"/>
            <a:ext cx="191400" cy="1353600"/>
          </a:xfrm>
          <a:prstGeom prst="curvedConnector3">
            <a:avLst>
              <a:gd fmla="val 5000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5" name="Google Shape;115;p19"/>
          <p:cNvCxnSpPr>
            <a:stCxn id="111" idx="2"/>
            <a:endCxn id="113" idx="0"/>
          </p:cNvCxnSpPr>
          <p:nvPr/>
        </p:nvCxnSpPr>
        <p:spPr>
          <a:xfrm flipH="1" rot="-5400000">
            <a:off x="6663875" y="4383325"/>
            <a:ext cx="191400" cy="600"/>
          </a:xfrm>
          <a:prstGeom prst="curvedConnector3">
            <a:avLst>
              <a:gd fmla="val 5000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6" name="Google Shape;116;p19"/>
          <p:cNvCxnSpPr>
            <a:stCxn id="112" idx="2"/>
            <a:endCxn id="113" idx="0"/>
          </p:cNvCxnSpPr>
          <p:nvPr/>
        </p:nvCxnSpPr>
        <p:spPr>
          <a:xfrm rot="5400000">
            <a:off x="7340475" y="3706675"/>
            <a:ext cx="191400" cy="1353900"/>
          </a:xfrm>
          <a:prstGeom prst="curvedConnector3">
            <a:avLst>
              <a:gd fmla="val 5000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7" name="Google Shape;117;p19"/>
          <p:cNvSpPr/>
          <p:nvPr/>
        </p:nvSpPr>
        <p:spPr>
          <a:xfrm>
            <a:off x="4752438" y="1530150"/>
            <a:ext cx="1014600" cy="383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Drivetrain DriveCommand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6255338" y="1530150"/>
            <a:ext cx="1014600" cy="383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AlignAnd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ShootCommand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7758225" y="1530150"/>
            <a:ext cx="1014600" cy="383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Shooter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ShootCommand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5727325" y="2274925"/>
            <a:ext cx="1014600" cy="383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Climber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ExtendCommand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6776475" y="2274925"/>
            <a:ext cx="1014600" cy="383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Climber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RetractCommand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22" name="Google Shape;122;p19"/>
          <p:cNvCxnSpPr>
            <a:stCxn id="120" idx="2"/>
            <a:endCxn id="111" idx="0"/>
          </p:cNvCxnSpPr>
          <p:nvPr/>
        </p:nvCxnSpPr>
        <p:spPr>
          <a:xfrm flipH="1" rot="-5400000">
            <a:off x="5968675" y="2924575"/>
            <a:ext cx="1056600" cy="524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9"/>
          <p:cNvCxnSpPr>
            <a:stCxn id="121" idx="2"/>
            <a:endCxn id="111" idx="0"/>
          </p:cNvCxnSpPr>
          <p:nvPr/>
        </p:nvCxnSpPr>
        <p:spPr>
          <a:xfrm rot="5400000">
            <a:off x="6493275" y="2924725"/>
            <a:ext cx="1056600" cy="524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9"/>
          <p:cNvCxnSpPr>
            <a:stCxn id="117" idx="2"/>
            <a:endCxn id="110" idx="0"/>
          </p:cNvCxnSpPr>
          <p:nvPr/>
        </p:nvCxnSpPr>
        <p:spPr>
          <a:xfrm flipH="1" rot="-5400000">
            <a:off x="4431888" y="2741700"/>
            <a:ext cx="1801500" cy="145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9"/>
          <p:cNvCxnSpPr>
            <a:stCxn id="118" idx="1"/>
            <a:endCxn id="110" idx="0"/>
          </p:cNvCxnSpPr>
          <p:nvPr/>
        </p:nvCxnSpPr>
        <p:spPr>
          <a:xfrm flipH="1">
            <a:off x="5405438" y="1722000"/>
            <a:ext cx="849900" cy="1993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9"/>
          <p:cNvCxnSpPr>
            <a:stCxn id="118" idx="3"/>
            <a:endCxn id="112" idx="0"/>
          </p:cNvCxnSpPr>
          <p:nvPr/>
        </p:nvCxnSpPr>
        <p:spPr>
          <a:xfrm>
            <a:off x="7269938" y="1722000"/>
            <a:ext cx="843300" cy="1993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9"/>
          <p:cNvCxnSpPr>
            <a:stCxn id="119" idx="2"/>
            <a:endCxn id="112" idx="0"/>
          </p:cNvCxnSpPr>
          <p:nvPr/>
        </p:nvCxnSpPr>
        <p:spPr>
          <a:xfrm rot="5400000">
            <a:off x="7288575" y="2738400"/>
            <a:ext cx="1801500" cy="1524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9"/>
          <p:cNvSpPr/>
          <p:nvPr/>
        </p:nvSpPr>
        <p:spPr>
          <a:xfrm>
            <a:off x="4787150" y="3097825"/>
            <a:ext cx="3951000" cy="330600"/>
          </a:xfrm>
          <a:prstGeom prst="roundRect">
            <a:avLst>
              <a:gd fmla="val 16667" name="adj"/>
            </a:avLst>
          </a:prstGeom>
          <a:solidFill>
            <a:srgbClr val="000000">
              <a:alpha val="666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Subsystem Function Calls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robot </a:t>
            </a:r>
            <a:r>
              <a:rPr lang="en"/>
              <a:t>project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robot project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152475"/>
            <a:ext cx="16233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Start by creating a .. 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430" y="1170125"/>
            <a:ext cx="6904201" cy="3656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robot project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152475"/>
            <a:ext cx="16233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the WPI button to open the command menu.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Create a new project… 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000" y="1115075"/>
            <a:ext cx="6904198" cy="364388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/>
          <p:nvPr/>
        </p:nvSpPr>
        <p:spPr>
          <a:xfrm>
            <a:off x="7881300" y="1515454"/>
            <a:ext cx="767400" cy="1667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8050950" y="1152475"/>
            <a:ext cx="428100" cy="398400"/>
          </a:xfrm>
          <a:prstGeom prst="flowChartConnector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robot project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1152475"/>
            <a:ext cx="1623300" cy="3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That will open this menu.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The first 3 options ask for a project type, language, and project base. 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The project name and base folder determine where the project will go on your computer.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The team number is important for connecting to the robot.</a:t>
            </a:r>
            <a:endParaRPr sz="1200"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319" y="1152475"/>
            <a:ext cx="6939982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694 Theme">
  <a:themeElements>
    <a:clrScheme name="Simple Light">
      <a:dk1>
        <a:srgbClr val="000000"/>
      </a:dk1>
      <a:lt1>
        <a:srgbClr val="FFFFFF"/>
      </a:lt1>
      <a:dk2>
        <a:srgbClr val="1E1E1E"/>
      </a:dk2>
      <a:lt2>
        <a:srgbClr val="EEEEEE"/>
      </a:lt2>
      <a:accent1>
        <a:srgbClr val="FF0000"/>
      </a:accent1>
      <a:accent2>
        <a:srgbClr val="212121"/>
      </a:accent2>
      <a:accent3>
        <a:srgbClr val="EA9999"/>
      </a:accent3>
      <a:accent4>
        <a:srgbClr val="FFAB40"/>
      </a:accent4>
      <a:accent5>
        <a:srgbClr val="CC4125"/>
      </a:accent5>
      <a:accent6>
        <a:srgbClr val="F9CB9C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