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5"/>
  </p:notesMasterIdLst>
  <p:sldIdLst>
    <p:sldId id="256" r:id="rId4"/>
    <p:sldId id="257"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294" r:id="rId22"/>
    <p:sldId id="295" r:id="rId23"/>
    <p:sldId id="29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FBBDC4-8CF2-437F-BEE1-7846C0EBC9AA}">
  <a:tblStyle styleId="{88FBBDC4-8CF2-437F-BEE1-7846C0EBC9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p:cViewPr varScale="1">
        <p:scale>
          <a:sx n="137" d="100"/>
          <a:sy n="137" d="100"/>
        </p:scale>
        <p:origin x="824" y="192"/>
      </p:cViewPr>
      <p:guideLst>
        <p:guide orient="horz" pos="1750"/>
        <p:guide pos="288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83328a137f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do analysis of DC crimes, we need to find the data sources in the following website.</a:t>
            </a:r>
            <a:endParaRPr/>
          </a:p>
        </p:txBody>
      </p:sp>
      <p:sp>
        <p:nvSpPr>
          <p:cNvPr id="173" name="Google Shape;173;g183328a137f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61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272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55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842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703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581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208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83c52925c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83c52925c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00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83c52925c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83c52925c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83c52925c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83c52925c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62370bdbf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862370bdbf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38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47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67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07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68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1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3328a137f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3328a137f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83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2.xml"/><Relationship Id="rId4" Type="http://schemas.openxmlformats.org/officeDocument/2006/relationships/image" Target="../media/image15.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2.xml"/><Relationship Id="rId4" Type="http://schemas.openxmlformats.org/officeDocument/2006/relationships/image" Target="../media/image18.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3.xml"/><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Master" Target="../slideMasters/slideMaster3.xml"/><Relationship Id="rId4" Type="http://schemas.openxmlformats.org/officeDocument/2006/relationships/image" Target="../media/image29.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FB Campus">
  <p:cSld name="Title Slide - FB Campus">
    <p:spTree>
      <p:nvGrpSpPr>
        <p:cNvPr id="1" name="Shape 59"/>
        <p:cNvGrpSpPr/>
        <p:nvPr/>
      </p:nvGrpSpPr>
      <p:grpSpPr>
        <a:xfrm>
          <a:off x="0" y="0"/>
          <a:ext cx="0" cy="0"/>
          <a:chOff x="0" y="0"/>
          <a:chExt cx="0" cy="0"/>
        </a:xfrm>
      </p:grpSpPr>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3" name="Google Shape;63;p14" descr="A picture containing man, table, blue, holding&#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64" name="Google Shape;64;p14" descr="A picture containing outdoor, holding, person, standing&#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65" name="Google Shape;65;p14" descr="A picture containing sign&#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66" name="Google Shape;66;p14"/>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7" name="Google Shape;67;p14"/>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628650" y="1369219"/>
            <a:ext cx="7886700" cy="26058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2100"/>
              <a:buNone/>
              <a:defRPr>
                <a:solidFill>
                  <a:srgbClr val="595959"/>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Char char="•"/>
              <a:defRPr>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Char char="•"/>
              <a:defRPr>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 name="Google Shape;70;p15"/>
          <p:cNvSpPr txBox="1">
            <a:spLocks noGrp="1"/>
          </p:cNvSpPr>
          <p:nvPr>
            <p:ph type="title"/>
          </p:nvPr>
        </p:nvSpPr>
        <p:spPr>
          <a:xfrm>
            <a:off x="640753" y="377713"/>
            <a:ext cx="7874597" cy="7906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3000"/>
              <a:buFont typeface="Arial"/>
              <a:buNone/>
              <a:defRPr sz="3000" b="1">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lnSpc>
                <a:spcPct val="90000"/>
              </a:lnSpc>
              <a:spcBef>
                <a:spcPts val="400"/>
              </a:spcBef>
              <a:spcAft>
                <a:spcPts val="0"/>
              </a:spcAft>
              <a:buClr>
                <a:srgbClr val="888888"/>
              </a:buClr>
              <a:buSzPts val="1100"/>
              <a:buNone/>
              <a:defRPr sz="1100">
                <a:solidFill>
                  <a:srgbClr val="888888"/>
                </a:solidFill>
              </a:defRPr>
            </a:lvl6pPr>
            <a:lvl7pPr marL="3200400" lvl="6" indent="-228600" algn="l">
              <a:lnSpc>
                <a:spcPct val="90000"/>
              </a:lnSpc>
              <a:spcBef>
                <a:spcPts val="400"/>
              </a:spcBef>
              <a:spcAft>
                <a:spcPts val="0"/>
              </a:spcAft>
              <a:buClr>
                <a:srgbClr val="888888"/>
              </a:buClr>
              <a:buSzPts val="1100"/>
              <a:buNone/>
              <a:defRPr sz="1100">
                <a:solidFill>
                  <a:srgbClr val="888888"/>
                </a:solidFill>
              </a:defRPr>
            </a:lvl7pPr>
            <a:lvl8pPr marL="3657600" lvl="7" indent="-228600" algn="l">
              <a:lnSpc>
                <a:spcPct val="90000"/>
              </a:lnSpc>
              <a:spcBef>
                <a:spcPts val="400"/>
              </a:spcBef>
              <a:spcAft>
                <a:spcPts val="0"/>
              </a:spcAft>
              <a:buClr>
                <a:srgbClr val="888888"/>
              </a:buClr>
              <a:buSzPts val="1100"/>
              <a:buNone/>
              <a:defRPr sz="1100">
                <a:solidFill>
                  <a:srgbClr val="888888"/>
                </a:solidFill>
              </a:defRPr>
            </a:lvl8pPr>
            <a:lvl9pPr marL="4114800" lvl="8" indent="-228600" algn="l">
              <a:lnSpc>
                <a:spcPct val="90000"/>
              </a:lnSpc>
              <a:spcBef>
                <a:spcPts val="400"/>
              </a:spcBef>
              <a:spcAft>
                <a:spcPts val="0"/>
              </a:spcAft>
              <a:buClr>
                <a:srgbClr val="888888"/>
              </a:buClr>
              <a:buSzPts val="1100"/>
              <a:buNone/>
              <a:defRPr sz="1100">
                <a:solidFill>
                  <a:srgbClr val="888888"/>
                </a:solidFill>
              </a:defRPr>
            </a:lvl9pPr>
          </a:lstStyle>
          <a:p>
            <a:endParaRPr/>
          </a:p>
        </p:txBody>
      </p:sp>
      <p:sp>
        <p:nvSpPr>
          <p:cNvPr id="73" name="Google Shape;73;p16"/>
          <p:cNvSpPr txBox="1">
            <a:spLocks noGrp="1"/>
          </p:cNvSpPr>
          <p:nvPr>
            <p:ph type="title"/>
          </p:nvPr>
        </p:nvSpPr>
        <p:spPr>
          <a:xfrm>
            <a:off x="1143000" y="1008935"/>
            <a:ext cx="6858000" cy="1562816"/>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rgbClr val="595959"/>
              </a:buClr>
              <a:buSzPts val="4100"/>
              <a:buFont typeface="Arial"/>
              <a:buNone/>
              <a:defRPr sz="4100" b="1" cap="none">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628649" y="1369219"/>
            <a:ext cx="3886199" cy="257585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2"/>
          </p:nvPr>
        </p:nvSpPr>
        <p:spPr>
          <a:xfrm>
            <a:off x="4629149" y="1369219"/>
            <a:ext cx="3886199" cy="257585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title"/>
          </p:nvPr>
        </p:nvSpPr>
        <p:spPr>
          <a:xfrm>
            <a:off x="640753" y="375585"/>
            <a:ext cx="7862495" cy="790687"/>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200"/>
              <a:buFont typeface="Arial"/>
              <a:buNone/>
              <a:defRPr sz="3200" b="1">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627459" y="1878806"/>
            <a:ext cx="3882663" cy="20741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sz="1500">
                <a:latin typeface="Arial"/>
                <a:ea typeface="Arial"/>
                <a:cs typeface="Arial"/>
                <a:sym typeface="Arial"/>
              </a:defRPr>
            </a:lvl3pPr>
            <a:lvl4pPr marL="1828800" lvl="3" indent="-323850" algn="l">
              <a:lnSpc>
                <a:spcPct val="90000"/>
              </a:lnSpc>
              <a:spcBef>
                <a:spcPts val="400"/>
              </a:spcBef>
              <a:spcAft>
                <a:spcPts val="0"/>
              </a:spcAft>
              <a:buClr>
                <a:schemeClr val="dk1"/>
              </a:buClr>
              <a:buSzPts val="1500"/>
              <a:buChar char="•"/>
              <a:defRPr sz="1500">
                <a:latin typeface="Arial"/>
                <a:ea typeface="Arial"/>
                <a:cs typeface="Arial"/>
                <a:sym typeface="Arial"/>
              </a:defRPr>
            </a:lvl4pPr>
            <a:lvl5pPr marL="2286000" lvl="4" indent="-323850" algn="l">
              <a:lnSpc>
                <a:spcPct val="90000"/>
              </a:lnSpc>
              <a:spcBef>
                <a:spcPts val="400"/>
              </a:spcBef>
              <a:spcAft>
                <a:spcPts val="0"/>
              </a:spcAft>
              <a:buClr>
                <a:schemeClr val="dk1"/>
              </a:buClr>
              <a:buSzPts val="1500"/>
              <a:buChar char="•"/>
              <a:defRPr sz="1500">
                <a:latin typeface="Arial"/>
                <a:ea typeface="Arial"/>
                <a:cs typeface="Arial"/>
                <a:sym typeface="Arial"/>
              </a:defRPr>
            </a:lvl5pPr>
            <a:lvl6pPr marL="2743200" lvl="5" indent="-304800" algn="l">
              <a:lnSpc>
                <a:spcPct val="90000"/>
              </a:lnSpc>
              <a:spcBef>
                <a:spcPts val="400"/>
              </a:spcBef>
              <a:spcAft>
                <a:spcPts val="0"/>
              </a:spcAft>
              <a:buClr>
                <a:schemeClr val="dk1"/>
              </a:buClr>
              <a:buSzPts val="1200"/>
              <a:buChar char="•"/>
              <a:defRPr sz="1200"/>
            </a:lvl6pPr>
            <a:lvl7pPr marL="3200400" lvl="6" indent="-304800" algn="l">
              <a:lnSpc>
                <a:spcPct val="90000"/>
              </a:lnSpc>
              <a:spcBef>
                <a:spcPts val="400"/>
              </a:spcBef>
              <a:spcAft>
                <a:spcPts val="0"/>
              </a:spcAft>
              <a:buClr>
                <a:schemeClr val="dk1"/>
              </a:buClr>
              <a:buSzPts val="1200"/>
              <a:buChar char="•"/>
              <a:defRPr sz="1200"/>
            </a:lvl7pPr>
            <a:lvl8pPr marL="3657600" lvl="7" indent="-304800" algn="l">
              <a:lnSpc>
                <a:spcPct val="90000"/>
              </a:lnSpc>
              <a:spcBef>
                <a:spcPts val="400"/>
              </a:spcBef>
              <a:spcAft>
                <a:spcPts val="0"/>
              </a:spcAft>
              <a:buClr>
                <a:schemeClr val="dk1"/>
              </a:buClr>
              <a:buSzPts val="1200"/>
              <a:buChar char="•"/>
              <a:defRPr sz="1200"/>
            </a:lvl8pPr>
            <a:lvl9pPr marL="4114800" lvl="8" indent="-304800" algn="l">
              <a:lnSpc>
                <a:spcPct val="90000"/>
              </a:lnSpc>
              <a:spcBef>
                <a:spcPts val="400"/>
              </a:spcBef>
              <a:spcAft>
                <a:spcPts val="0"/>
              </a:spcAft>
              <a:buClr>
                <a:schemeClr val="dk1"/>
              </a:buClr>
              <a:buSzPts val="1200"/>
              <a:buChar char="•"/>
              <a:defRPr sz="1200"/>
            </a:lvl9pPr>
          </a:lstStyle>
          <a:p>
            <a:endParaRPr/>
          </a:p>
        </p:txBody>
      </p:sp>
      <p:sp>
        <p:nvSpPr>
          <p:cNvPr id="80" name="Google Shape;80;p18"/>
          <p:cNvSpPr txBox="1">
            <a:spLocks noGrp="1"/>
          </p:cNvSpPr>
          <p:nvPr>
            <p:ph type="body" idx="2"/>
          </p:nvPr>
        </p:nvSpPr>
        <p:spPr>
          <a:xfrm>
            <a:off x="4629150" y="1283622"/>
            <a:ext cx="3889772" cy="59432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595959"/>
              </a:buClr>
              <a:buSzPts val="1900"/>
              <a:buNone/>
              <a:defRPr sz="1900" b="1">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1" name="Google Shape;81;p18"/>
          <p:cNvSpPr txBox="1">
            <a:spLocks noGrp="1"/>
          </p:cNvSpPr>
          <p:nvPr>
            <p:ph type="body" idx="3"/>
          </p:nvPr>
        </p:nvSpPr>
        <p:spPr>
          <a:xfrm>
            <a:off x="4633879" y="1878806"/>
            <a:ext cx="3885043" cy="20741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vl2pPr>
            <a:lvl3pPr marL="1371600" lvl="2" indent="-317500" algn="l">
              <a:lnSpc>
                <a:spcPct val="90000"/>
              </a:lnSpc>
              <a:spcBef>
                <a:spcPts val="400"/>
              </a:spcBef>
              <a:spcAft>
                <a:spcPts val="0"/>
              </a:spcAft>
              <a:buClr>
                <a:schemeClr val="dk1"/>
              </a:buClr>
              <a:buSzPts val="1400"/>
              <a:buChar char="•"/>
              <a:defRPr sz="14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04800" algn="l">
              <a:lnSpc>
                <a:spcPct val="90000"/>
              </a:lnSpc>
              <a:spcBef>
                <a:spcPts val="400"/>
              </a:spcBef>
              <a:spcAft>
                <a:spcPts val="0"/>
              </a:spcAft>
              <a:buClr>
                <a:schemeClr val="dk1"/>
              </a:buClr>
              <a:buSzPts val="1200"/>
              <a:buChar char="•"/>
              <a:defRPr sz="1200"/>
            </a:lvl6pPr>
            <a:lvl7pPr marL="3200400" lvl="6" indent="-304800" algn="l">
              <a:lnSpc>
                <a:spcPct val="90000"/>
              </a:lnSpc>
              <a:spcBef>
                <a:spcPts val="400"/>
              </a:spcBef>
              <a:spcAft>
                <a:spcPts val="0"/>
              </a:spcAft>
              <a:buClr>
                <a:schemeClr val="dk1"/>
              </a:buClr>
              <a:buSzPts val="1200"/>
              <a:buChar char="•"/>
              <a:defRPr sz="1200"/>
            </a:lvl7pPr>
            <a:lvl8pPr marL="3657600" lvl="7" indent="-304800" algn="l">
              <a:lnSpc>
                <a:spcPct val="90000"/>
              </a:lnSpc>
              <a:spcBef>
                <a:spcPts val="400"/>
              </a:spcBef>
              <a:spcAft>
                <a:spcPts val="0"/>
              </a:spcAft>
              <a:buClr>
                <a:schemeClr val="dk1"/>
              </a:buClr>
              <a:buSzPts val="1200"/>
              <a:buChar char="•"/>
              <a:defRPr sz="1200"/>
            </a:lvl8pPr>
            <a:lvl9pPr marL="4114800" lvl="8" indent="-304800" algn="l">
              <a:lnSpc>
                <a:spcPct val="90000"/>
              </a:lnSpc>
              <a:spcBef>
                <a:spcPts val="400"/>
              </a:spcBef>
              <a:spcAft>
                <a:spcPts val="0"/>
              </a:spcAft>
              <a:buClr>
                <a:schemeClr val="dk1"/>
              </a:buClr>
              <a:buSzPts val="1200"/>
              <a:buChar char="•"/>
              <a:defRPr sz="1200"/>
            </a:lvl9pPr>
          </a:lstStyle>
          <a:p>
            <a:endParaRPr/>
          </a:p>
        </p:txBody>
      </p:sp>
      <p:sp>
        <p:nvSpPr>
          <p:cNvPr id="82" name="Google Shape;82;p18"/>
          <p:cNvSpPr txBox="1">
            <a:spLocks noGrp="1"/>
          </p:cNvSpPr>
          <p:nvPr>
            <p:ph type="body" idx="4"/>
          </p:nvPr>
        </p:nvSpPr>
        <p:spPr>
          <a:xfrm>
            <a:off x="627460" y="1284479"/>
            <a:ext cx="3887390" cy="59432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595959"/>
              </a:buClr>
              <a:buSzPts val="1900"/>
              <a:buNone/>
              <a:defRPr sz="1900" b="1">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3" name="Google Shape;83;p18"/>
          <p:cNvSpPr txBox="1">
            <a:spLocks noGrp="1"/>
          </p:cNvSpPr>
          <p:nvPr>
            <p:ph type="title"/>
          </p:nvPr>
        </p:nvSpPr>
        <p:spPr>
          <a:xfrm>
            <a:off x="627460" y="382961"/>
            <a:ext cx="7886698" cy="790687"/>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200"/>
              <a:buFont typeface="Arial"/>
              <a:buNone/>
              <a:defRPr sz="3200" b="1">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343288" y="408818"/>
            <a:ext cx="4044950" cy="331051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sz="1500">
                <a:latin typeface="Arial"/>
                <a:ea typeface="Arial"/>
                <a:cs typeface="Arial"/>
                <a:sym typeface="Arial"/>
              </a:defRPr>
            </a:lvl3pPr>
            <a:lvl4pPr marL="1828800" lvl="3" indent="-323850" algn="l">
              <a:lnSpc>
                <a:spcPct val="90000"/>
              </a:lnSpc>
              <a:spcBef>
                <a:spcPts val="400"/>
              </a:spcBef>
              <a:spcAft>
                <a:spcPts val="0"/>
              </a:spcAft>
              <a:buClr>
                <a:schemeClr val="dk1"/>
              </a:buClr>
              <a:buSzPts val="1500"/>
              <a:buChar char="•"/>
              <a:defRPr sz="1500">
                <a:latin typeface="Arial"/>
                <a:ea typeface="Arial"/>
                <a:cs typeface="Arial"/>
                <a:sym typeface="Arial"/>
              </a:defRPr>
            </a:lvl4pPr>
            <a:lvl5pPr marL="2286000" lvl="4" indent="-323850" algn="l">
              <a:lnSpc>
                <a:spcPct val="90000"/>
              </a:lnSpc>
              <a:spcBef>
                <a:spcPts val="400"/>
              </a:spcBef>
              <a:spcAft>
                <a:spcPts val="0"/>
              </a:spcAft>
              <a:buClr>
                <a:schemeClr val="dk1"/>
              </a:buClr>
              <a:buSzPts val="1500"/>
              <a:buChar char="•"/>
              <a:defRPr sz="1500">
                <a:latin typeface="Arial"/>
                <a:ea typeface="Arial"/>
                <a:cs typeface="Arial"/>
                <a:sym typeface="Arial"/>
              </a:defRPr>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86" name="Google Shape;86;p19"/>
          <p:cNvSpPr txBox="1">
            <a:spLocks noGrp="1"/>
          </p:cNvSpPr>
          <p:nvPr>
            <p:ph type="body" idx="2"/>
          </p:nvPr>
        </p:nvSpPr>
        <p:spPr>
          <a:xfrm>
            <a:off x="4673600" y="408819"/>
            <a:ext cx="4044949" cy="331051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90000"/>
              </a:lnSpc>
              <a:spcBef>
                <a:spcPts val="400"/>
              </a:spcBef>
              <a:spcAft>
                <a:spcPts val="0"/>
              </a:spcAft>
              <a:buClr>
                <a:schemeClr val="dk1"/>
              </a:buClr>
              <a:buSzPts val="700"/>
              <a:buNone/>
              <a:defRPr sz="700"/>
            </a:lvl6pPr>
            <a:lvl7pPr marL="3200400" lvl="6" indent="-228600" algn="l">
              <a:lnSpc>
                <a:spcPct val="90000"/>
              </a:lnSpc>
              <a:spcBef>
                <a:spcPts val="400"/>
              </a:spcBef>
              <a:spcAft>
                <a:spcPts val="0"/>
              </a:spcAft>
              <a:buClr>
                <a:schemeClr val="dk1"/>
              </a:buClr>
              <a:buSzPts val="700"/>
              <a:buNone/>
              <a:defRPr sz="700"/>
            </a:lvl7pPr>
            <a:lvl8pPr marL="3657600" lvl="7" indent="-228600" algn="l">
              <a:lnSpc>
                <a:spcPct val="90000"/>
              </a:lnSpc>
              <a:spcBef>
                <a:spcPts val="400"/>
              </a:spcBef>
              <a:spcAft>
                <a:spcPts val="0"/>
              </a:spcAft>
              <a:buClr>
                <a:schemeClr val="dk1"/>
              </a:buClr>
              <a:buSzPts val="700"/>
              <a:buNone/>
              <a:defRPr sz="700"/>
            </a:lvl8pPr>
            <a:lvl9pPr marL="4114800" lvl="8" indent="-228600" algn="l">
              <a:lnSpc>
                <a:spcPct val="90000"/>
              </a:lnSpc>
              <a:spcBef>
                <a:spcPts val="400"/>
              </a:spcBef>
              <a:spcAft>
                <a:spcPts val="0"/>
              </a:spcAft>
              <a:buClr>
                <a:schemeClr val="dk1"/>
              </a:buClr>
              <a:buSzPts val="700"/>
              <a:buNone/>
              <a:defRPr sz="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87"/>
        <p:cNvGrpSpPr/>
        <p:nvPr/>
      </p:nvGrpSpPr>
      <p:grpSpPr>
        <a:xfrm>
          <a:off x="0" y="0"/>
          <a:ext cx="0" cy="0"/>
          <a:chOff x="0" y="0"/>
          <a:chExt cx="0" cy="0"/>
        </a:xfrm>
      </p:grpSpPr>
      <p:sp>
        <p:nvSpPr>
          <p:cNvPr id="88" name="Google Shape;88;p20"/>
          <p:cNvSpPr>
            <a:spLocks noGrp="1"/>
          </p:cNvSpPr>
          <p:nvPr>
            <p:ph type="pic" idx="2"/>
          </p:nvPr>
        </p:nvSpPr>
        <p:spPr>
          <a:xfrm rot="344365">
            <a:off x="574442" y="515504"/>
            <a:ext cx="7943643" cy="2618480"/>
          </a:xfrm>
          <a:prstGeom prst="rect">
            <a:avLst/>
          </a:prstGeom>
          <a:solidFill>
            <a:srgbClr val="ECECEC"/>
          </a:solidFill>
          <a:ln w="190500" cap="sq" cmpd="sng">
            <a:solidFill>
              <a:srgbClr val="FFFFFF"/>
            </a:solidFill>
            <a:prstDash val="solid"/>
            <a:miter lim="800000"/>
            <a:headEnd type="none" w="sm" len="sm"/>
            <a:tailEnd type="none" w="sm" len="sm"/>
          </a:ln>
        </p:spPr>
      </p:sp>
      <p:sp>
        <p:nvSpPr>
          <p:cNvPr id="89" name="Google Shape;89;p20"/>
          <p:cNvSpPr txBox="1">
            <a:spLocks noGrp="1"/>
          </p:cNvSpPr>
          <p:nvPr>
            <p:ph type="body" idx="1"/>
          </p:nvPr>
        </p:nvSpPr>
        <p:spPr>
          <a:xfrm>
            <a:off x="516367" y="3364514"/>
            <a:ext cx="8112738" cy="603646"/>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595959"/>
              </a:buClr>
              <a:buSzPts val="1200"/>
              <a:buNone/>
              <a:defRPr sz="1200" b="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90000"/>
              </a:lnSpc>
              <a:spcBef>
                <a:spcPts val="400"/>
              </a:spcBef>
              <a:spcAft>
                <a:spcPts val="0"/>
              </a:spcAft>
              <a:buClr>
                <a:schemeClr val="dk1"/>
              </a:buClr>
              <a:buSzPts val="700"/>
              <a:buNone/>
              <a:defRPr sz="700"/>
            </a:lvl6pPr>
            <a:lvl7pPr marL="3200400" lvl="6" indent="-228600" algn="l">
              <a:lnSpc>
                <a:spcPct val="90000"/>
              </a:lnSpc>
              <a:spcBef>
                <a:spcPts val="400"/>
              </a:spcBef>
              <a:spcAft>
                <a:spcPts val="0"/>
              </a:spcAft>
              <a:buClr>
                <a:schemeClr val="dk1"/>
              </a:buClr>
              <a:buSzPts val="700"/>
              <a:buNone/>
              <a:defRPr sz="700"/>
            </a:lvl7pPr>
            <a:lvl8pPr marL="3657600" lvl="7" indent="-228600" algn="l">
              <a:lnSpc>
                <a:spcPct val="90000"/>
              </a:lnSpc>
              <a:spcBef>
                <a:spcPts val="400"/>
              </a:spcBef>
              <a:spcAft>
                <a:spcPts val="0"/>
              </a:spcAft>
              <a:buClr>
                <a:schemeClr val="dk1"/>
              </a:buClr>
              <a:buSzPts val="700"/>
              <a:buNone/>
              <a:defRPr sz="700"/>
            </a:lvl8pPr>
            <a:lvl9pPr marL="4114800" lvl="8" indent="-228600" algn="l">
              <a:lnSpc>
                <a:spcPct val="90000"/>
              </a:lnSpc>
              <a:spcBef>
                <a:spcPts val="400"/>
              </a:spcBef>
              <a:spcAft>
                <a:spcPts val="0"/>
              </a:spcAft>
              <a:buClr>
                <a:schemeClr val="dk1"/>
              </a:buClr>
              <a:buSzPts val="700"/>
              <a:buNone/>
              <a:defRPr sz="7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90"/>
        <p:cNvGrpSpPr/>
        <p:nvPr/>
      </p:nvGrpSpPr>
      <p:grpSpPr>
        <a:xfrm>
          <a:off x="0" y="0"/>
          <a:ext cx="0" cy="0"/>
          <a:chOff x="0" y="0"/>
          <a:chExt cx="0" cy="0"/>
        </a:xfrm>
      </p:grpSpPr>
      <p:pic>
        <p:nvPicPr>
          <p:cNvPr id="91" name="Google Shape;91;p21" descr="A close up of a logo&#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92" name="Google Shape;92;p21" descr="A picture containing brick&#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93" name="Google Shape;93;p21" descr="A close up of a logo&#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 MVC">
  <p:cSld name="Title Slide - MVC">
    <p:spTree>
      <p:nvGrpSpPr>
        <p:cNvPr id="1" name="Shape 94"/>
        <p:cNvGrpSpPr/>
        <p:nvPr/>
      </p:nvGrpSpPr>
      <p:grpSpPr>
        <a:xfrm>
          <a:off x="0" y="0"/>
          <a:ext cx="0" cy="0"/>
          <a:chOff x="0" y="0"/>
          <a:chExt cx="0" cy="0"/>
        </a:xfrm>
      </p:grpSpPr>
      <p:sp>
        <p:nvSpPr>
          <p:cNvPr id="95" name="Google Shape;95;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8" name="Google Shape;98;p22" descr="A picture containing man, table, blue, holding&#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99" name="Google Shape;99;p22" descr="A picture containing water, table, court, swimming&#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00" name="Google Shape;100;p22" descr="A picture containing water, ball, person, holding&#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pic>
        <p:nvPicPr>
          <p:cNvPr id="101" name="Google Shape;101;p22" descr="A picture containing outdoor, water, holding, person&#10;&#10;Description automatically generated"/>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102" name="Google Shape;102;p22"/>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2"/>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 VSTC">
  <p:cSld name="Title Slide - VSTC">
    <p:spTree>
      <p:nvGrpSpPr>
        <p:cNvPr id="1" name="Shape 104"/>
        <p:cNvGrpSpPr/>
        <p:nvPr/>
      </p:nvGrpSpPr>
      <p:grpSpPr>
        <a:xfrm>
          <a:off x="0" y="0"/>
          <a:ext cx="0" cy="0"/>
          <a:chOff x="0" y="0"/>
          <a:chExt cx="0" cy="0"/>
        </a:xfrm>
      </p:grpSpPr>
      <p:pic>
        <p:nvPicPr>
          <p:cNvPr id="105" name="Google Shape;105;p23" descr="A crowd of peopl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06" name="Google Shape;106;p23" descr="A crowd of people&#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07" name="Google Shape;107;p23" descr="A picture containing racket, court, building, ball&#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08" name="Google Shape;108;p23"/>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3"/>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 Students">
  <p:cSld name="Title Slide - Students">
    <p:spTree>
      <p:nvGrpSpPr>
        <p:cNvPr id="1" name="Shape 110"/>
        <p:cNvGrpSpPr/>
        <p:nvPr/>
      </p:nvGrpSpPr>
      <p:grpSpPr>
        <a:xfrm>
          <a:off x="0" y="0"/>
          <a:ext cx="0" cy="0"/>
          <a:chOff x="0" y="0"/>
          <a:chExt cx="0" cy="0"/>
        </a:xfrm>
      </p:grpSpPr>
      <p:pic>
        <p:nvPicPr>
          <p:cNvPr id="111" name="Google Shape;111;p24" descr="A picture containing outdoor, person, man, water&#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2" name="Google Shape;112;p24" descr="A picture containing person, riding, board, wat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13" name="Google Shape;113;p24" descr="A picture containing person, player, riding, water&#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14" name="Google Shape;114;p24"/>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4"/>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Custom Photos">
  <p:cSld name="Title with Custom Photos">
    <p:spTree>
      <p:nvGrpSpPr>
        <p:cNvPr id="1" name="Shape 116"/>
        <p:cNvGrpSpPr/>
        <p:nvPr/>
      </p:nvGrpSpPr>
      <p:grpSpPr>
        <a:xfrm>
          <a:off x="0" y="0"/>
          <a:ext cx="0" cy="0"/>
          <a:chOff x="0" y="0"/>
          <a:chExt cx="0" cy="0"/>
        </a:xfrm>
      </p:grpSpPr>
      <p:pic>
        <p:nvPicPr>
          <p:cNvPr id="117" name="Google Shape;117;p25" descr="A picture containing tabl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8" name="Google Shape;118;p25" descr="A close up of a logo&#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19" name="Google Shape;119;p25" descr="A picture containing fish&#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20" name="Google Shape;120;p25"/>
          <p:cNvSpPr>
            <a:spLocks noGrp="1"/>
          </p:cNvSpPr>
          <p:nvPr>
            <p:ph type="pic" idx="2"/>
          </p:nvPr>
        </p:nvSpPr>
        <p:spPr>
          <a:xfrm>
            <a:off x="2534855" y="-26044"/>
            <a:ext cx="6618661" cy="5199927"/>
          </a:xfrm>
          <a:prstGeom prst="rect">
            <a:avLst/>
          </a:prstGeom>
          <a:noFill/>
          <a:ln>
            <a:noFill/>
          </a:ln>
        </p:spPr>
      </p:sp>
      <p:sp>
        <p:nvSpPr>
          <p:cNvPr id="121" name="Google Shape;121;p25"/>
          <p:cNvSpPr>
            <a:spLocks noGrp="1"/>
          </p:cNvSpPr>
          <p:nvPr>
            <p:ph type="pic" idx="3"/>
          </p:nvPr>
        </p:nvSpPr>
        <p:spPr>
          <a:xfrm>
            <a:off x="1986656" y="3173918"/>
            <a:ext cx="3144144" cy="1120668"/>
          </a:xfrm>
          <a:prstGeom prst="rect">
            <a:avLst/>
          </a:prstGeom>
          <a:noFill/>
          <a:ln>
            <a:noFill/>
          </a:ln>
        </p:spPr>
      </p:sp>
      <p:sp>
        <p:nvSpPr>
          <p:cNvPr id="122" name="Google Shape;122;p25"/>
          <p:cNvSpPr>
            <a:spLocks noGrp="1"/>
          </p:cNvSpPr>
          <p:nvPr>
            <p:ph type="pic" idx="4"/>
          </p:nvPr>
        </p:nvSpPr>
        <p:spPr>
          <a:xfrm>
            <a:off x="4495800" y="3173918"/>
            <a:ext cx="3092450" cy="1120667"/>
          </a:xfrm>
          <a:prstGeom prst="rect">
            <a:avLst/>
          </a:prstGeom>
          <a:noFill/>
          <a:ln>
            <a:noFill/>
          </a:ln>
        </p:spPr>
      </p:sp>
      <p:sp>
        <p:nvSpPr>
          <p:cNvPr id="123" name="Google Shape;123;p25"/>
          <p:cNvSpPr>
            <a:spLocks noGrp="1"/>
          </p:cNvSpPr>
          <p:nvPr>
            <p:ph type="pic" idx="5"/>
          </p:nvPr>
        </p:nvSpPr>
        <p:spPr>
          <a:xfrm>
            <a:off x="6953249" y="3173915"/>
            <a:ext cx="2213899" cy="1120667"/>
          </a:xfrm>
          <a:prstGeom prst="rect">
            <a:avLst/>
          </a:prstGeom>
          <a:noFill/>
          <a:ln>
            <a:noFill/>
          </a:ln>
        </p:spPr>
      </p:sp>
      <p:sp>
        <p:nvSpPr>
          <p:cNvPr id="124" name="Google Shape;124;p25"/>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5"/>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 Option 1">
  <p:cSld name="Title Slide - Option 1">
    <p:spTree>
      <p:nvGrpSpPr>
        <p:cNvPr id="1" name="Shape 130"/>
        <p:cNvGrpSpPr/>
        <p:nvPr/>
      </p:nvGrpSpPr>
      <p:grpSpPr>
        <a:xfrm>
          <a:off x="0" y="0"/>
          <a:ext cx="0" cy="0"/>
          <a:chOff x="0" y="0"/>
          <a:chExt cx="0" cy="0"/>
        </a:xfrm>
      </p:grpSpPr>
      <p:pic>
        <p:nvPicPr>
          <p:cNvPr id="131" name="Google Shape;131;p27" descr="A close up of a sig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32" name="Google Shape;132;p27" descr="A close up of a logo&#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33" name="Google Shape;133;p27" descr="A close up of a sign&#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34" name="Google Shape;134;p27"/>
          <p:cNvSpPr txBox="1">
            <a:spLocks noGrp="1"/>
          </p:cNvSpPr>
          <p:nvPr>
            <p:ph type="ctrTitle"/>
          </p:nvPr>
        </p:nvSpPr>
        <p:spPr>
          <a:xfrm>
            <a:off x="2363028" y="371316"/>
            <a:ext cx="6292181" cy="183087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FFFFFF"/>
              </a:buClr>
              <a:buSzPts val="3000"/>
              <a:buFont typeface="Arial"/>
              <a:buNone/>
              <a:defRPr sz="3000" b="1" i="0" u="none" strike="noStrike" cap="non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5" name="Google Shape;135;p27"/>
          <p:cNvSpPr txBox="1">
            <a:spLocks noGrp="1"/>
          </p:cNvSpPr>
          <p:nvPr>
            <p:ph type="subTitle" idx="1"/>
          </p:nvPr>
        </p:nvSpPr>
        <p:spPr>
          <a:xfrm>
            <a:off x="2363028" y="2375629"/>
            <a:ext cx="6292181" cy="131445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D0CECE"/>
              </a:buClr>
              <a:buSzPts val="2100"/>
              <a:buFont typeface="Arial"/>
              <a:buNone/>
              <a:defRPr sz="2100" b="0" i="0" u="none" strike="noStrike" cap="none">
                <a:solidFill>
                  <a:srgbClr val="D0CECE"/>
                </a:solidFill>
                <a:latin typeface="Arial"/>
                <a:ea typeface="Arial"/>
                <a:cs typeface="Arial"/>
                <a:sym typeface="Arial"/>
              </a:defRPr>
            </a:lvl1pPr>
            <a:lvl2pPr marR="0" lvl="1" algn="ctr" rtl="0">
              <a:lnSpc>
                <a:spcPct val="90000"/>
              </a:lnSpc>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R="0" lvl="2" algn="ctr"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3pPr>
            <a:lvl4pPr marR="0" lvl="3"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R="0" lvl="4"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R="0" lvl="5"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R="0" lvl="6"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R="0" lvl="7"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R="0" lvl="8"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6"/>
        <p:cNvGrpSpPr/>
        <p:nvPr/>
      </p:nvGrpSpPr>
      <p:grpSpPr>
        <a:xfrm>
          <a:off x="0" y="0"/>
          <a:ext cx="0" cy="0"/>
          <a:chOff x="0" y="0"/>
          <a:chExt cx="0" cy="0"/>
        </a:xfrm>
      </p:grpSpPr>
      <p:sp>
        <p:nvSpPr>
          <p:cNvPr id="137" name="Google Shape;137;p28"/>
          <p:cNvSpPr txBox="1">
            <a:spLocks noGrp="1"/>
          </p:cNvSpPr>
          <p:nvPr>
            <p:ph type="body" idx="1"/>
          </p:nvPr>
        </p:nvSpPr>
        <p:spPr>
          <a:xfrm>
            <a:off x="628650" y="1369219"/>
            <a:ext cx="7886700" cy="260588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595959"/>
              </a:buClr>
              <a:buSzPts val="2100"/>
              <a:buFont typeface="Arial"/>
              <a:buNone/>
              <a:defRPr sz="21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8" name="Google Shape;138;p28"/>
          <p:cNvSpPr txBox="1">
            <a:spLocks noGrp="1"/>
          </p:cNvSpPr>
          <p:nvPr>
            <p:ph type="title"/>
          </p:nvPr>
        </p:nvSpPr>
        <p:spPr>
          <a:xfrm>
            <a:off x="640753" y="536713"/>
            <a:ext cx="7862495" cy="731303"/>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F3F3F"/>
              </a:buClr>
              <a:buSzPts val="3000"/>
              <a:buFont typeface="Arial"/>
              <a:buNone/>
              <a:defRPr sz="3000" b="1" i="0" u="none" strike="noStrike" cap="non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39"/>
        <p:cNvGrpSpPr/>
        <p:nvPr/>
      </p:nvGrpSpPr>
      <p:grpSpPr>
        <a:xfrm>
          <a:off x="0" y="0"/>
          <a:ext cx="0" cy="0"/>
          <a:chOff x="0" y="0"/>
          <a:chExt cx="0" cy="0"/>
        </a:xfrm>
      </p:grpSpPr>
      <p:sp>
        <p:nvSpPr>
          <p:cNvPr id="140" name="Google Shape;140;p29"/>
          <p:cNvSpPr txBox="1">
            <a:spLocks noGrp="1"/>
          </p:cNvSpPr>
          <p:nvPr>
            <p:ph type="body"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rgbClr val="595959"/>
              </a:buClr>
              <a:buSzPts val="1500"/>
              <a:buFont typeface="Arial"/>
              <a:buNone/>
              <a:defRPr sz="1500" b="0" i="0" u="none" strike="noStrike" cap="none">
                <a:solidFill>
                  <a:srgbClr val="595959"/>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9pPr>
          </a:lstStyle>
          <a:p>
            <a:endParaRPr/>
          </a:p>
        </p:txBody>
      </p:sp>
      <p:sp>
        <p:nvSpPr>
          <p:cNvPr id="141" name="Google Shape;141;p29"/>
          <p:cNvSpPr txBox="1">
            <a:spLocks noGrp="1"/>
          </p:cNvSpPr>
          <p:nvPr>
            <p:ph type="title"/>
          </p:nvPr>
        </p:nvSpPr>
        <p:spPr>
          <a:xfrm>
            <a:off x="1143000" y="1199435"/>
            <a:ext cx="6857999" cy="1433037"/>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rgbClr val="595959"/>
              </a:buClr>
              <a:buSzPts val="4100"/>
              <a:buFont typeface="Arial"/>
              <a:buNone/>
              <a:defRPr sz="4100" b="1" i="0" u="none" strike="noStrike" cap="none">
                <a:solidFill>
                  <a:srgbClr val="595959"/>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142"/>
        <p:cNvGrpSpPr/>
        <p:nvPr/>
      </p:nvGrpSpPr>
      <p:grpSpPr>
        <a:xfrm>
          <a:off x="0" y="0"/>
          <a:ext cx="0" cy="0"/>
          <a:chOff x="0" y="0"/>
          <a:chExt cx="0" cy="0"/>
        </a:xfrm>
      </p:grpSpPr>
      <p:sp>
        <p:nvSpPr>
          <p:cNvPr id="143" name="Google Shape;143;p30"/>
          <p:cNvSpPr txBox="1">
            <a:spLocks noGrp="1"/>
          </p:cNvSpPr>
          <p:nvPr>
            <p:ph type="body" idx="1"/>
          </p:nvPr>
        </p:nvSpPr>
        <p:spPr>
          <a:xfrm>
            <a:off x="628649" y="1369219"/>
            <a:ext cx="3886199" cy="2575856"/>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rgbClr val="595959"/>
              </a:buClr>
              <a:buSzPts val="1500"/>
              <a:buFont typeface="Arial"/>
              <a:buChar char="•"/>
              <a:defRPr sz="15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4" name="Google Shape;144;p30"/>
          <p:cNvSpPr txBox="1">
            <a:spLocks noGrp="1"/>
          </p:cNvSpPr>
          <p:nvPr>
            <p:ph type="body" idx="2"/>
          </p:nvPr>
        </p:nvSpPr>
        <p:spPr>
          <a:xfrm>
            <a:off x="4629149" y="1369219"/>
            <a:ext cx="3886199" cy="2575856"/>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rgbClr val="595959"/>
              </a:buClr>
              <a:buSzPts val="1500"/>
              <a:buFont typeface="Arial"/>
              <a:buChar char="•"/>
              <a:defRPr sz="15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5" name="Google Shape;145;p30"/>
          <p:cNvSpPr txBox="1">
            <a:spLocks noGrp="1"/>
          </p:cNvSpPr>
          <p:nvPr>
            <p:ph type="title"/>
          </p:nvPr>
        </p:nvSpPr>
        <p:spPr>
          <a:xfrm>
            <a:off x="640753" y="536713"/>
            <a:ext cx="7862495" cy="731303"/>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3F3F3F"/>
              </a:buClr>
              <a:buSzPts val="3000"/>
              <a:buFont typeface="Arial"/>
              <a:buNone/>
              <a:defRPr sz="3000" b="1" i="0" u="none" strike="noStrike" cap="non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627459" y="1878806"/>
            <a:ext cx="3882663" cy="2074181"/>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rgbClr val="595959"/>
              </a:buClr>
              <a:buSzPts val="1500"/>
              <a:buFont typeface="Arial"/>
              <a:buNone/>
              <a:defRPr sz="1500" b="0" i="0" u="none" strike="noStrike" cap="none">
                <a:solidFill>
                  <a:srgbClr val="595959"/>
                </a:solidFill>
                <a:latin typeface="Arial"/>
                <a:ea typeface="Arial"/>
                <a:cs typeface="Arial"/>
                <a:sym typeface="Arial"/>
              </a:defRPr>
            </a:lvl1pPr>
            <a:lvl2pPr marL="914400" marR="0" lvl="1"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48" name="Google Shape;148;p31"/>
          <p:cNvSpPr txBox="1">
            <a:spLocks noGrp="1"/>
          </p:cNvSpPr>
          <p:nvPr>
            <p:ph type="body" idx="2"/>
          </p:nvPr>
        </p:nvSpPr>
        <p:spPr>
          <a:xfrm>
            <a:off x="4629150" y="1283622"/>
            <a:ext cx="3889772" cy="594327"/>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rgbClr val="595959"/>
              </a:buClr>
              <a:buSzPts val="1900"/>
              <a:buFont typeface="Arial"/>
              <a:buNone/>
              <a:defRPr sz="1900" b="1" i="0" u="none" strike="noStrike" cap="none">
                <a:solidFill>
                  <a:srgbClr val="595959"/>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49" name="Google Shape;149;p31"/>
          <p:cNvSpPr txBox="1">
            <a:spLocks noGrp="1"/>
          </p:cNvSpPr>
          <p:nvPr>
            <p:ph type="body" idx="3"/>
          </p:nvPr>
        </p:nvSpPr>
        <p:spPr>
          <a:xfrm>
            <a:off x="4633879" y="1878806"/>
            <a:ext cx="3885043" cy="2074181"/>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rgbClr val="595959"/>
              </a:buClr>
              <a:buSzPts val="1500"/>
              <a:buFont typeface="Arial"/>
              <a:buNone/>
              <a:defRPr sz="1500" b="0" i="0" u="none" strike="noStrike" cap="none">
                <a:solidFill>
                  <a:srgbClr val="595959"/>
                </a:solidFill>
                <a:latin typeface="Arial"/>
                <a:ea typeface="Arial"/>
                <a:cs typeface="Arial"/>
                <a:sym typeface="Arial"/>
              </a:defRPr>
            </a:lvl1pPr>
            <a:lvl2pPr marL="914400" marR="0" lvl="1"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50" name="Google Shape;150;p31"/>
          <p:cNvSpPr txBox="1">
            <a:spLocks noGrp="1"/>
          </p:cNvSpPr>
          <p:nvPr>
            <p:ph type="body" idx="4"/>
          </p:nvPr>
        </p:nvSpPr>
        <p:spPr>
          <a:xfrm>
            <a:off x="627460" y="1284479"/>
            <a:ext cx="3887390" cy="594327"/>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rgbClr val="595959"/>
              </a:buClr>
              <a:buSzPts val="1900"/>
              <a:buFont typeface="Arial"/>
              <a:buNone/>
              <a:defRPr sz="1900" b="1" i="0" u="none" strike="noStrike" cap="none">
                <a:solidFill>
                  <a:srgbClr val="595959"/>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51" name="Google Shape;151;p31"/>
          <p:cNvSpPr txBox="1">
            <a:spLocks noGrp="1"/>
          </p:cNvSpPr>
          <p:nvPr>
            <p:ph type="title"/>
          </p:nvPr>
        </p:nvSpPr>
        <p:spPr>
          <a:xfrm>
            <a:off x="640753" y="536713"/>
            <a:ext cx="7862495" cy="731303"/>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3F3F3F"/>
              </a:buClr>
              <a:buSzPts val="3000"/>
              <a:buFont typeface="Arial"/>
              <a:buNone/>
              <a:defRPr sz="3000" b="1" i="0" u="none" strike="noStrike" cap="non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52"/>
        <p:cNvGrpSpPr/>
        <p:nvPr/>
      </p:nvGrpSpPr>
      <p:grpSpPr>
        <a:xfrm>
          <a:off x="0" y="0"/>
          <a:ext cx="0" cy="0"/>
          <a:chOff x="0" y="0"/>
          <a:chExt cx="0" cy="0"/>
        </a:xfrm>
      </p:grpSpPr>
      <p:sp>
        <p:nvSpPr>
          <p:cNvPr id="153" name="Google Shape;153;p32"/>
          <p:cNvSpPr txBox="1">
            <a:spLocks noGrp="1"/>
          </p:cNvSpPr>
          <p:nvPr>
            <p:ph type="body" idx="1"/>
          </p:nvPr>
        </p:nvSpPr>
        <p:spPr>
          <a:xfrm>
            <a:off x="343288" y="408818"/>
            <a:ext cx="4044950" cy="3310514"/>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rgbClr val="595959"/>
              </a:buClr>
              <a:buSzPts val="1500"/>
              <a:buFont typeface="Arial"/>
              <a:buNone/>
              <a:defRPr sz="1500" b="0" i="0" u="none" strike="noStrike" cap="none">
                <a:solidFill>
                  <a:srgbClr val="595959"/>
                </a:solidFill>
                <a:latin typeface="Arial"/>
                <a:ea typeface="Arial"/>
                <a:cs typeface="Arial"/>
                <a:sym typeface="Arial"/>
              </a:defRPr>
            </a:lvl1pPr>
            <a:lvl2pPr marL="914400" marR="0" lvl="1"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4" name="Google Shape;154;p32"/>
          <p:cNvSpPr txBox="1">
            <a:spLocks noGrp="1"/>
          </p:cNvSpPr>
          <p:nvPr>
            <p:ph type="body" idx="2"/>
          </p:nvPr>
        </p:nvSpPr>
        <p:spPr>
          <a:xfrm>
            <a:off x="4673600" y="408819"/>
            <a:ext cx="4044949" cy="3310514"/>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rgbClr val="595959"/>
              </a:buClr>
              <a:buSzPts val="1500"/>
              <a:buFont typeface="Arial"/>
              <a:buNone/>
              <a:defRPr sz="1500" b="0" i="0" u="none" strike="noStrike" cap="none">
                <a:solidFill>
                  <a:srgbClr val="595959"/>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155"/>
        <p:cNvGrpSpPr/>
        <p:nvPr/>
      </p:nvGrpSpPr>
      <p:grpSpPr>
        <a:xfrm>
          <a:off x="0" y="0"/>
          <a:ext cx="0" cy="0"/>
          <a:chOff x="0" y="0"/>
          <a:chExt cx="0" cy="0"/>
        </a:xfrm>
      </p:grpSpPr>
      <p:sp>
        <p:nvSpPr>
          <p:cNvPr id="156" name="Google Shape;156;p33"/>
          <p:cNvSpPr>
            <a:spLocks noGrp="1"/>
          </p:cNvSpPr>
          <p:nvPr>
            <p:ph type="pic" idx="2"/>
          </p:nvPr>
        </p:nvSpPr>
        <p:spPr>
          <a:xfrm rot="344365">
            <a:off x="574442" y="515504"/>
            <a:ext cx="7943643" cy="2618480"/>
          </a:xfrm>
          <a:prstGeom prst="rect">
            <a:avLst/>
          </a:prstGeom>
          <a:solidFill>
            <a:srgbClr val="ECECEC"/>
          </a:solidFill>
          <a:ln w="190500" cap="sq" cmpd="sng">
            <a:solidFill>
              <a:srgbClr val="FFFFFF"/>
            </a:solidFill>
            <a:prstDash val="solid"/>
            <a:miter lim="800000"/>
            <a:headEnd type="none" w="sm" len="sm"/>
            <a:tailEnd type="none" w="sm" len="sm"/>
          </a:ln>
        </p:spPr>
      </p:sp>
      <p:sp>
        <p:nvSpPr>
          <p:cNvPr id="157" name="Google Shape;157;p33"/>
          <p:cNvSpPr txBox="1">
            <a:spLocks noGrp="1"/>
          </p:cNvSpPr>
          <p:nvPr>
            <p:ph type="body" idx="1"/>
          </p:nvPr>
        </p:nvSpPr>
        <p:spPr>
          <a:xfrm>
            <a:off x="516367" y="3364514"/>
            <a:ext cx="8112738" cy="603646"/>
          </a:xfrm>
          <a:prstGeom prst="rect">
            <a:avLst/>
          </a:prstGeom>
          <a:noFill/>
          <a:ln>
            <a:noFill/>
          </a:ln>
        </p:spPr>
        <p:txBody>
          <a:bodyPr spcFirstLastPara="1" wrap="square" lIns="68575" tIns="34275" rIns="68575" bIns="34275" anchor="t" anchorCtr="0">
            <a:normAutofit/>
          </a:bodyPr>
          <a:lstStyle>
            <a:lvl1pPr marL="457200" marR="0" lvl="0" indent="-228600" algn="ctr" rtl="0">
              <a:lnSpc>
                <a:spcPct val="90000"/>
              </a:lnSpc>
              <a:spcBef>
                <a:spcPts val="800"/>
              </a:spcBef>
              <a:spcAft>
                <a:spcPts val="0"/>
              </a:spcAft>
              <a:buClr>
                <a:srgbClr val="595959"/>
              </a:buClr>
              <a:buSzPts val="1200"/>
              <a:buFont typeface="Arial"/>
              <a:buNone/>
              <a:defRPr sz="1200" b="0" i="0" u="none" strike="noStrike" cap="none">
                <a:solidFill>
                  <a:srgbClr val="595959"/>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158"/>
        <p:cNvGrpSpPr/>
        <p:nvPr/>
      </p:nvGrpSpPr>
      <p:grpSpPr>
        <a:xfrm>
          <a:off x="0" y="0"/>
          <a:ext cx="0" cy="0"/>
          <a:chOff x="0" y="0"/>
          <a:chExt cx="0" cy="0"/>
        </a:xfrm>
      </p:grpSpPr>
      <p:pic>
        <p:nvPicPr>
          <p:cNvPr id="159" name="Google Shape;159;p34" descr="A picture containing water, computer&#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0" name="Google Shape;160;p34" descr="A picture containing brick&#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61" name="Google Shape;161;p34" descr="A close up of a logo&#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162"/>
        <p:cNvGrpSpPr/>
        <p:nvPr/>
      </p:nvGrpSpPr>
      <p:grpSpPr>
        <a:xfrm>
          <a:off x="0" y="0"/>
          <a:ext cx="0" cy="0"/>
          <a:chOff x="0" y="0"/>
          <a:chExt cx="0" cy="0"/>
        </a:xfrm>
      </p:grpSpPr>
      <p:pic>
        <p:nvPicPr>
          <p:cNvPr id="163" name="Google Shape;163;p35" descr="A picture containing bird&#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4" name="Google Shape;164;p35" descr="A picture containing bird&#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5" name="Google Shape;165;p35"/>
          <p:cNvSpPr txBox="1">
            <a:spLocks noGrp="1"/>
          </p:cNvSpPr>
          <p:nvPr>
            <p:ph type="title"/>
          </p:nvPr>
        </p:nvSpPr>
        <p:spPr>
          <a:xfrm>
            <a:off x="517530" y="903643"/>
            <a:ext cx="8099696" cy="1433037"/>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rgbClr val="FFFFFF"/>
              </a:buClr>
              <a:buSzPts val="4100"/>
              <a:buFont typeface="Arial"/>
              <a:buNone/>
              <a:defRPr sz="4100" b="1" i="0" u="none" strike="noStrike" cap="non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66" name="Google Shape;166;p35"/>
          <p:cNvSpPr txBox="1">
            <a:spLocks noGrp="1"/>
          </p:cNvSpPr>
          <p:nvPr>
            <p:ph type="body" idx="1"/>
          </p:nvPr>
        </p:nvSpPr>
        <p:spPr>
          <a:xfrm>
            <a:off x="524436" y="2493323"/>
            <a:ext cx="8078842" cy="112514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rgbClr val="FFFFFF"/>
              </a:buClr>
              <a:buSzPts val="1500"/>
              <a:buFont typeface="Arial"/>
              <a:buNone/>
              <a:defRPr sz="1500" b="0" i="0" u="none" strike="noStrike" cap="none">
                <a:solidFill>
                  <a:srgbClr val="FFFFFF"/>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167"/>
        <p:cNvGrpSpPr/>
        <p:nvPr/>
      </p:nvGrpSpPr>
      <p:grpSpPr>
        <a:xfrm>
          <a:off x="0" y="0"/>
          <a:ext cx="0" cy="0"/>
          <a:chOff x="0" y="0"/>
          <a:chExt cx="0" cy="0"/>
        </a:xfrm>
      </p:grpSpPr>
      <p:pic>
        <p:nvPicPr>
          <p:cNvPr id="168" name="Google Shape;168;p36" descr="A picture containing screenshot, bird&#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9" name="Google Shape;169;p36"/>
          <p:cNvSpPr/>
          <p:nvPr/>
        </p:nvSpPr>
        <p:spPr>
          <a:xfrm>
            <a:off x="0" y="0"/>
            <a:ext cx="9144000" cy="5143500"/>
          </a:xfrm>
          <a:prstGeom prst="rect">
            <a:avLst/>
          </a:prstGeom>
          <a:solidFill>
            <a:srgbClr val="003A5D"/>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0" name="Google Shape;170;p36" descr="A close up of a logo&#10;&#10;Description automatically generated"/>
          <p:cNvPicPr preferRelativeResize="0"/>
          <p:nvPr/>
        </p:nvPicPr>
        <p:blipFill rotWithShape="1">
          <a:blip r:embed="rId3">
            <a:alphaModFix/>
          </a:blip>
          <a:srcRect/>
          <a:stretch/>
        </p:blipFill>
        <p:spPr>
          <a:xfrm>
            <a:off x="1143000" y="0"/>
            <a:ext cx="6858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2.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descr="A picture containing screenshot&#10;&#10;Description automatically generated"/>
          <p:cNvPicPr preferRelativeResize="0"/>
          <p:nvPr/>
        </p:nvPicPr>
        <p:blipFill rotWithShape="1">
          <a:blip r:embed="rId14">
            <a:alphaModFix/>
          </a:blip>
          <a:srcRect/>
          <a:stretch/>
        </p:blipFill>
        <p:spPr>
          <a:xfrm>
            <a:off x="0" y="0"/>
            <a:ext cx="9144000" cy="5143500"/>
          </a:xfrm>
          <a:prstGeom prst="rect">
            <a:avLst/>
          </a:prstGeom>
          <a:noFill/>
          <a:ln>
            <a:noFill/>
          </a:ln>
        </p:spPr>
      </p:pic>
      <p:pic>
        <p:nvPicPr>
          <p:cNvPr id="57" name="Google Shape;57;p13" descr="A close up of a logo&#10;&#10;Description automatically generated"/>
          <p:cNvPicPr preferRelativeResize="0"/>
          <p:nvPr/>
        </p:nvPicPr>
        <p:blipFill rotWithShape="1">
          <a:blip r:embed="rId15">
            <a:alphaModFix/>
          </a:blip>
          <a:srcRect/>
          <a:stretch/>
        </p:blipFill>
        <p:spPr>
          <a:xfrm>
            <a:off x="0" y="0"/>
            <a:ext cx="9144000" cy="5143500"/>
          </a:xfrm>
          <a:prstGeom prst="rect">
            <a:avLst/>
          </a:prstGeom>
          <a:noFill/>
          <a:ln>
            <a:noFill/>
          </a:ln>
        </p:spPr>
      </p:pic>
      <p:pic>
        <p:nvPicPr>
          <p:cNvPr id="58" name="Google Shape;58;p13" descr="A close up of a logo&#10;&#10;Description automatically generated"/>
          <p:cNvPicPr preferRelativeResize="0"/>
          <p:nvPr/>
        </p:nvPicPr>
        <p:blipFill rotWithShape="1">
          <a:blip r:embed="rId16">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pic>
        <p:nvPicPr>
          <p:cNvPr id="127" name="Google Shape;127;p26" descr="A picture containing screenshot&#10;&#10;Description automatically generated"/>
          <p:cNvPicPr preferRelativeResize="0"/>
          <p:nvPr/>
        </p:nvPicPr>
        <p:blipFill rotWithShape="1">
          <a:blip r:embed="rId12">
            <a:alphaModFix/>
          </a:blip>
          <a:srcRect/>
          <a:stretch/>
        </p:blipFill>
        <p:spPr>
          <a:xfrm>
            <a:off x="0" y="0"/>
            <a:ext cx="9144000" cy="5143500"/>
          </a:xfrm>
          <a:prstGeom prst="rect">
            <a:avLst/>
          </a:prstGeom>
          <a:noFill/>
          <a:ln>
            <a:noFill/>
          </a:ln>
        </p:spPr>
      </p:pic>
      <p:pic>
        <p:nvPicPr>
          <p:cNvPr id="128" name="Google Shape;128;p26" descr="A close up of a logo&#10;&#10;Description automatically generated"/>
          <p:cNvPicPr preferRelativeResize="0"/>
          <p:nvPr/>
        </p:nvPicPr>
        <p:blipFill rotWithShape="1">
          <a:blip r:embed="rId13">
            <a:alphaModFix/>
          </a:blip>
          <a:srcRect/>
          <a:stretch/>
        </p:blipFill>
        <p:spPr>
          <a:xfrm>
            <a:off x="0" y="0"/>
            <a:ext cx="9144000" cy="5143500"/>
          </a:xfrm>
          <a:prstGeom prst="rect">
            <a:avLst/>
          </a:prstGeom>
          <a:noFill/>
          <a:ln>
            <a:noFill/>
          </a:ln>
        </p:spPr>
      </p:pic>
      <p:pic>
        <p:nvPicPr>
          <p:cNvPr id="129" name="Google Shape;129;p26" descr="A close up of a logo&#10;&#10;Description automatically generated"/>
          <p:cNvPicPr preferRelativeResize="0"/>
          <p:nvPr/>
        </p:nvPicPr>
        <p:blipFill rotWithShape="1">
          <a:blip r:embed="rId14">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7"/>
          <p:cNvSpPr txBox="1">
            <a:spLocks noGrp="1"/>
          </p:cNvSpPr>
          <p:nvPr>
            <p:ph type="ctrTitle"/>
          </p:nvPr>
        </p:nvSpPr>
        <p:spPr>
          <a:xfrm>
            <a:off x="462450" y="1154425"/>
            <a:ext cx="4731300" cy="789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2700"/>
              <a:buFont typeface="Arial"/>
              <a:buNone/>
            </a:pPr>
            <a:r>
              <a:rPr lang="en" sz="2300"/>
              <a:t>Investigation in DC crime trend 2016-2021</a:t>
            </a:r>
            <a:endParaRPr sz="2300"/>
          </a:p>
        </p:txBody>
      </p:sp>
      <p:sp>
        <p:nvSpPr>
          <p:cNvPr id="176" name="Google Shape;176;p37"/>
          <p:cNvSpPr txBox="1">
            <a:spLocks noGrp="1"/>
          </p:cNvSpPr>
          <p:nvPr>
            <p:ph type="subTitle" idx="1"/>
          </p:nvPr>
        </p:nvSpPr>
        <p:spPr>
          <a:xfrm>
            <a:off x="176973" y="2353265"/>
            <a:ext cx="3225952" cy="1314450"/>
          </a:xfrm>
          <a:prstGeom prst="rect">
            <a:avLst/>
          </a:prstGeom>
          <a:noFill/>
          <a:ln>
            <a:noFill/>
          </a:ln>
        </p:spPr>
        <p:txBody>
          <a:bodyPr spcFirstLastPara="1" wrap="square" lIns="68575" tIns="34275" rIns="68575" bIns="34275" anchor="t" anchorCtr="0">
            <a:normAutofit fontScale="92500" lnSpcReduction="10000"/>
          </a:bodyPr>
          <a:lstStyle/>
          <a:p>
            <a:pPr marL="0" lvl="0" indent="0" algn="ctr" rtl="0">
              <a:lnSpc>
                <a:spcPct val="90000"/>
              </a:lnSpc>
              <a:spcBef>
                <a:spcPts val="0"/>
              </a:spcBef>
              <a:spcAft>
                <a:spcPts val="0"/>
              </a:spcAft>
              <a:buClr>
                <a:srgbClr val="D0CECE"/>
              </a:buClr>
              <a:buSzPts val="2100"/>
              <a:buNone/>
            </a:pPr>
            <a:r>
              <a:rPr lang="en" dirty="0" err="1"/>
              <a:t>Xuanyu</a:t>
            </a:r>
            <a:r>
              <a:rPr lang="en" dirty="0"/>
              <a:t> Chen</a:t>
            </a:r>
            <a:endParaRPr dirty="0"/>
          </a:p>
          <a:p>
            <a:pPr marL="0" lvl="0" indent="0" algn="ctr" rtl="0">
              <a:lnSpc>
                <a:spcPct val="90000"/>
              </a:lnSpc>
              <a:spcBef>
                <a:spcPts val="0"/>
              </a:spcBef>
              <a:spcAft>
                <a:spcPts val="0"/>
              </a:spcAft>
              <a:buClr>
                <a:srgbClr val="D0CECE"/>
              </a:buClr>
              <a:buSzPts val="2100"/>
              <a:buNone/>
            </a:pPr>
            <a:r>
              <a:rPr lang="en" dirty="0" err="1"/>
              <a:t>Yuchuan</a:t>
            </a:r>
            <a:r>
              <a:rPr lang="en" dirty="0"/>
              <a:t> Feng</a:t>
            </a:r>
            <a:endParaRPr dirty="0"/>
          </a:p>
          <a:p>
            <a:pPr marL="0" lvl="0" indent="0" algn="ctr" rtl="0">
              <a:lnSpc>
                <a:spcPct val="90000"/>
              </a:lnSpc>
              <a:spcBef>
                <a:spcPts val="0"/>
              </a:spcBef>
              <a:spcAft>
                <a:spcPts val="0"/>
              </a:spcAft>
              <a:buClr>
                <a:srgbClr val="D0CECE"/>
              </a:buClr>
              <a:buSzPts val="2100"/>
              <a:buNone/>
            </a:pPr>
            <a:r>
              <a:rPr lang="en" dirty="0"/>
              <a:t>Ore Asaba</a:t>
            </a:r>
            <a:endParaRPr dirty="0"/>
          </a:p>
          <a:p>
            <a:pPr marL="0" lvl="0" indent="0" algn="ctr" rtl="0">
              <a:lnSpc>
                <a:spcPct val="90000"/>
              </a:lnSpc>
              <a:spcBef>
                <a:spcPts val="0"/>
              </a:spcBef>
              <a:spcAft>
                <a:spcPts val="0"/>
              </a:spcAft>
              <a:buClr>
                <a:srgbClr val="D0CECE"/>
              </a:buClr>
              <a:buSzPts val="2100"/>
              <a:buNone/>
            </a:pPr>
            <a:r>
              <a:rPr lang="en" dirty="0" err="1"/>
              <a:t>Kentaro</a:t>
            </a:r>
            <a:r>
              <a:rPr lang="en" dirty="0"/>
              <a:t> </a:t>
            </a:r>
            <a:r>
              <a:rPr lang="en" dirty="0" err="1"/>
              <a:t>Osawa</a:t>
            </a:r>
            <a:endParaRPr lang="en" dirty="0"/>
          </a:p>
          <a:p>
            <a:pPr marL="0" lvl="0" indent="0" algn="ctr" rtl="0">
              <a:lnSpc>
                <a:spcPct val="90000"/>
              </a:lnSpc>
              <a:spcBef>
                <a:spcPts val="0"/>
              </a:spcBef>
              <a:spcAft>
                <a:spcPts val="0"/>
              </a:spcAft>
              <a:buClr>
                <a:srgbClr val="D0CECE"/>
              </a:buClr>
              <a:buSzPts val="2100"/>
              <a:buNone/>
            </a:pPr>
            <a:r>
              <a:rPr lang="en" dirty="0"/>
              <a:t>Adewale Maye</a:t>
            </a:r>
          </a:p>
          <a:p>
            <a:pPr marL="0" lvl="0" indent="0" algn="ctr">
              <a:spcBef>
                <a:spcPts val="0"/>
              </a:spcBef>
            </a:pPr>
            <a:endParaRPr dirty="0"/>
          </a:p>
        </p:txBody>
      </p:sp>
      <p:sp>
        <p:nvSpPr>
          <p:cNvPr id="2" name="Google Shape;176;p37">
            <a:extLst>
              <a:ext uri="{FF2B5EF4-FFF2-40B4-BE49-F238E27FC236}">
                <a16:creationId xmlns:a16="http://schemas.microsoft.com/office/drawing/2014/main" id="{6FD60FA7-91A7-F1D0-3CF2-C98E05712A0E}"/>
              </a:ext>
            </a:extLst>
          </p:cNvPr>
          <p:cNvSpPr txBox="1">
            <a:spLocks/>
          </p:cNvSpPr>
          <p:nvPr/>
        </p:nvSpPr>
        <p:spPr>
          <a:xfrm>
            <a:off x="270283" y="3784155"/>
            <a:ext cx="2581774" cy="40984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rgbClr val="D0CECE"/>
              </a:buClr>
              <a:buSzPts val="2100"/>
              <a:buFont typeface="Arial"/>
              <a:buNone/>
              <a:defRPr sz="2100" b="0" i="0" u="none" strike="noStrike" cap="none">
                <a:solidFill>
                  <a:srgbClr val="D0CECE"/>
                </a:solidFill>
                <a:latin typeface="Arial"/>
                <a:ea typeface="Arial"/>
                <a:cs typeface="Arial"/>
                <a:sym typeface="Arial"/>
              </a:defRPr>
            </a:lvl1pPr>
            <a:lvl2pPr marL="914400" marR="0" lvl="1" indent="-342900" algn="ctr" rtl="0">
              <a:lnSpc>
                <a:spcPct val="90000"/>
              </a:lnSpc>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323850" algn="ctr"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3pPr>
            <a:lvl4pPr marL="1828800" marR="0" lvl="3"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317500"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marL="0" indent="0" algn="ctr">
              <a:spcBef>
                <a:spcPts val="0"/>
              </a:spcBef>
            </a:pPr>
            <a:r>
              <a:rPr lang="en" dirty="0"/>
              <a:t>December 12, 2022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1000"/>
                                        <p:tgtEl>
                                          <p:spTgt spid="1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Simple Assault (2)</a:t>
            </a:r>
            <a:endParaRPr sz="4300" dirty="0">
              <a:solidFill>
                <a:schemeClr val="lt1"/>
              </a:solidFill>
              <a:latin typeface="Calibri"/>
              <a:ea typeface="Calibri"/>
              <a:cs typeface="Calibri"/>
              <a:sym typeface="Calibri"/>
            </a:endParaRPr>
          </a:p>
        </p:txBody>
      </p:sp>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747720468"/>
              </p:ext>
            </p:extLst>
          </p:nvPr>
        </p:nvGraphicFramePr>
        <p:xfrm>
          <a:off x="1348582" y="1876174"/>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476.3</a:t>
                      </a:r>
                      <a:endParaRPr kumimoji="1" lang="ja-JP" altLang="en-US"/>
                    </a:p>
                  </a:txBody>
                  <a:tcPr>
                    <a:solidFill>
                      <a:schemeClr val="bg1"/>
                    </a:solidFill>
                  </a:tcPr>
                </a:tc>
                <a:tc>
                  <a:txBody>
                    <a:bodyPr/>
                    <a:lstStyle/>
                    <a:p>
                      <a:pPr algn="ctr"/>
                      <a:r>
                        <a:rPr kumimoji="1" lang="en-US" altLang="ja-JP" dirty="0"/>
                        <a:t>476.6</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136.9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138.4</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440.2</a:t>
                      </a:r>
                      <a:endParaRPr kumimoji="1" lang="ja-JP" altLang="en-US"/>
                    </a:p>
                  </a:txBody>
                  <a:tcPr>
                    <a:solidFill>
                      <a:schemeClr val="bg1"/>
                    </a:solidFill>
                  </a:tcPr>
                </a:tc>
                <a:tc>
                  <a:txBody>
                    <a:bodyPr/>
                    <a:lstStyle/>
                    <a:p>
                      <a:pPr algn="ctr"/>
                      <a:r>
                        <a:rPr kumimoji="1" lang="en-US" altLang="ja-JP" dirty="0"/>
                        <a:t>440.8</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100.8</a:t>
                      </a:r>
                      <a:endParaRPr kumimoji="1" lang="ja-JP" altLang="en-US"/>
                    </a:p>
                  </a:txBody>
                  <a:tcPr>
                    <a:solidFill>
                      <a:schemeClr val="bg1"/>
                    </a:solidFill>
                  </a:tcPr>
                </a:tc>
                <a:tc>
                  <a:txBody>
                    <a:bodyPr/>
                    <a:lstStyle/>
                    <a:p>
                      <a:pPr algn="ctr"/>
                      <a:r>
                        <a:rPr kumimoji="1" lang="en-US" altLang="ja-JP" dirty="0"/>
                        <a:t>102.6</a:t>
                      </a:r>
                      <a:endParaRPr kumimoji="1" lang="ja-JP" altLang="en-US"/>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89.6</a:t>
                      </a:r>
                      <a:endParaRPr kumimoji="1" lang="ja-JP" altLang="en-US">
                        <a:solidFill>
                          <a:srgbClr val="FF0000"/>
                        </a:solidFill>
                      </a:endParaRPr>
                    </a:p>
                  </a:txBody>
                  <a:tcPr>
                    <a:solidFill>
                      <a:schemeClr val="bg1"/>
                    </a:solidFill>
                  </a:tcPr>
                </a:tc>
                <a:tc>
                  <a:txBody>
                    <a:bodyPr/>
                    <a:lstStyle/>
                    <a:p>
                      <a:pPr algn="ctr"/>
                      <a:r>
                        <a:rPr kumimoji="1" lang="en-US" altLang="ja-JP" dirty="0">
                          <a:solidFill>
                            <a:srgbClr val="FF0000"/>
                          </a:solidFill>
                        </a:rPr>
                        <a:t>92.7</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4272921347"/>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2468414" y="1497149"/>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5942507" y="1517627"/>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5305313" y="3933263"/>
            <a:ext cx="2475358" cy="400110"/>
          </a:xfrm>
          <a:prstGeom prst="rect">
            <a:avLst/>
          </a:prstGeom>
          <a:noFill/>
        </p:spPr>
        <p:txBody>
          <a:bodyPr wrap="none" rtlCol="0">
            <a:spAutoFit/>
          </a:bodyPr>
          <a:lstStyle/>
          <a:p>
            <a:r>
              <a:rPr kumimoji="1" lang="en-US" altLang="ja-JP" sz="2000" b="1" dirty="0">
                <a:solidFill>
                  <a:srgbClr val="EA9999"/>
                </a:solidFill>
              </a:rPr>
              <a:t>Model 4 </a:t>
            </a:r>
            <a:r>
              <a:rPr kumimoji="1" lang="en-US" altLang="ja-JP" sz="2000" b="1" dirty="0">
                <a:solidFill>
                  <a:schemeClr val="bg1"/>
                </a:solidFill>
              </a:rPr>
              <a:t>is the best</a:t>
            </a:r>
            <a:endParaRPr kumimoji="1" lang="ja-JP" altLang="en-US" sz="2000" b="1">
              <a:solidFill>
                <a:schemeClr val="bg1"/>
              </a:solidFill>
            </a:endParaRPr>
          </a:p>
        </p:txBody>
      </p:sp>
      <p:graphicFrame>
        <p:nvGraphicFramePr>
          <p:cNvPr id="5" name="表 3">
            <a:extLst>
              <a:ext uri="{FF2B5EF4-FFF2-40B4-BE49-F238E27FC236}">
                <a16:creationId xmlns:a16="http://schemas.microsoft.com/office/drawing/2014/main" id="{6FE4C297-396B-DE06-61E1-C46F69763B51}"/>
              </a:ext>
            </a:extLst>
          </p:cNvPr>
          <p:cNvGraphicFramePr>
            <a:graphicFrameLocks noGrp="1"/>
          </p:cNvGraphicFramePr>
          <p:nvPr>
            <p:extLst>
              <p:ext uri="{D42A27DB-BD31-4B8C-83A1-F6EECF244321}">
                <p14:modId xmlns:p14="http://schemas.microsoft.com/office/powerpoint/2010/main" val="2172321572"/>
              </p:ext>
            </p:extLst>
          </p:nvPr>
        </p:nvGraphicFramePr>
        <p:xfrm>
          <a:off x="4976175" y="1876174"/>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213.2</a:t>
                      </a:r>
                      <a:endParaRPr kumimoji="1" lang="ja-JP" altLang="en-US"/>
                    </a:p>
                  </a:txBody>
                  <a:tcPr>
                    <a:solidFill>
                      <a:schemeClr val="bg1"/>
                    </a:solidFill>
                  </a:tcPr>
                </a:tc>
                <a:tc>
                  <a:txBody>
                    <a:bodyPr/>
                    <a:lstStyle/>
                    <a:p>
                      <a:pPr algn="ctr"/>
                      <a:r>
                        <a:rPr kumimoji="1" lang="en-US" altLang="ja-JP" dirty="0"/>
                        <a:t>213.5</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101.2</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102.7</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185.5</a:t>
                      </a:r>
                      <a:endParaRPr kumimoji="1" lang="ja-JP" altLang="en-US"/>
                    </a:p>
                  </a:txBody>
                  <a:tcPr>
                    <a:solidFill>
                      <a:schemeClr val="bg1"/>
                    </a:solidFill>
                  </a:tcPr>
                </a:tc>
                <a:tc>
                  <a:txBody>
                    <a:bodyPr/>
                    <a:lstStyle/>
                    <a:p>
                      <a:pPr algn="ctr"/>
                      <a:r>
                        <a:rPr kumimoji="1" lang="en-US" altLang="ja-JP" dirty="0"/>
                        <a:t>186.1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73.4</a:t>
                      </a:r>
                      <a:endParaRPr kumimoji="1" lang="ja-JP" altLang="en-US">
                        <a:solidFill>
                          <a:srgbClr val="FF0000"/>
                        </a:solidFill>
                      </a:endParaRPr>
                    </a:p>
                  </a:txBody>
                  <a:tcPr>
                    <a:solidFill>
                      <a:schemeClr val="bg1"/>
                    </a:solidFill>
                  </a:tcPr>
                </a:tc>
                <a:tc>
                  <a:txBody>
                    <a:bodyPr/>
                    <a:lstStyle/>
                    <a:p>
                      <a:pPr algn="ctr"/>
                      <a:r>
                        <a:rPr kumimoji="1" lang="en-US" altLang="ja-JP" dirty="0">
                          <a:solidFill>
                            <a:srgbClr val="FF0000"/>
                          </a:solidFill>
                        </a:rPr>
                        <a:t>75.2</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t>78.6</a:t>
                      </a:r>
                      <a:endParaRPr kumimoji="1" lang="ja-JP" altLang="en-US"/>
                    </a:p>
                  </a:txBody>
                  <a:tcPr>
                    <a:solidFill>
                      <a:schemeClr val="bg1"/>
                    </a:solidFill>
                  </a:tcPr>
                </a:tc>
                <a:tc>
                  <a:txBody>
                    <a:bodyPr/>
                    <a:lstStyle/>
                    <a:p>
                      <a:pPr algn="ctr"/>
                      <a:r>
                        <a:rPr kumimoji="1" lang="en-US" altLang="ja-JP" dirty="0"/>
                        <a:t>81.6</a:t>
                      </a:r>
                      <a:endParaRPr kumimoji="1" lang="ja-JP" altLang="en-US"/>
                    </a:p>
                  </a:txBody>
                  <a:tcPr>
                    <a:solidFill>
                      <a:schemeClr val="bg1"/>
                    </a:solidFill>
                  </a:tcPr>
                </a:tc>
                <a:extLst>
                  <a:ext uri="{0D108BD9-81ED-4DB2-BD59-A6C34878D82A}">
                    <a16:rowId xmlns:a16="http://schemas.microsoft.com/office/drawing/2014/main" val="4272921347"/>
                  </a:ext>
                </a:extLst>
              </a:tr>
            </a:tbl>
          </a:graphicData>
        </a:graphic>
      </p:graphicFrame>
      <p:sp>
        <p:nvSpPr>
          <p:cNvPr id="10" name="テキスト ボックス 9">
            <a:extLst>
              <a:ext uri="{FF2B5EF4-FFF2-40B4-BE49-F238E27FC236}">
                <a16:creationId xmlns:a16="http://schemas.microsoft.com/office/drawing/2014/main" id="{682544D9-74D9-8142-2ADB-9AEFC6ADB444}"/>
              </a:ext>
            </a:extLst>
          </p:cNvPr>
          <p:cNvSpPr txBox="1"/>
          <p:nvPr/>
        </p:nvSpPr>
        <p:spPr>
          <a:xfrm>
            <a:off x="1782328" y="3933263"/>
            <a:ext cx="2475358" cy="400110"/>
          </a:xfrm>
          <a:prstGeom prst="rect">
            <a:avLst/>
          </a:prstGeom>
          <a:noFill/>
        </p:spPr>
        <p:txBody>
          <a:bodyPr wrap="none" rtlCol="0">
            <a:spAutoFit/>
          </a:bodyPr>
          <a:lstStyle/>
          <a:p>
            <a:r>
              <a:rPr kumimoji="1" lang="en-US" altLang="ja-JP" sz="2000" b="1" dirty="0">
                <a:solidFill>
                  <a:srgbClr val="EA9999"/>
                </a:solidFill>
              </a:rPr>
              <a:t>Model 5 </a:t>
            </a:r>
            <a:r>
              <a:rPr kumimoji="1" lang="en-US" altLang="ja-JP" sz="2000" b="1" dirty="0">
                <a:solidFill>
                  <a:schemeClr val="bg1"/>
                </a:solidFill>
              </a:rPr>
              <a:t>is the best</a:t>
            </a:r>
            <a:endParaRPr kumimoji="1" lang="ja-JP" altLang="en-US" sz="2000" b="1">
              <a:solidFill>
                <a:schemeClr val="bg1"/>
              </a:solidFill>
            </a:endParaRPr>
          </a:p>
        </p:txBody>
      </p:sp>
    </p:spTree>
    <p:extLst>
      <p:ext uri="{BB962C8B-B14F-4D97-AF65-F5344CB8AC3E}">
        <p14:creationId xmlns:p14="http://schemas.microsoft.com/office/powerpoint/2010/main" val="150900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Simple Assault (3)</a:t>
            </a:r>
            <a:endParaRPr sz="4300" dirty="0">
              <a:solidFill>
                <a:schemeClr val="lt1"/>
              </a:solidFill>
              <a:latin typeface="Calibri"/>
              <a:ea typeface="Calibri"/>
              <a:cs typeface="Calibri"/>
              <a:sym typeface="Calibri"/>
            </a:endParaRPr>
          </a:p>
        </p:txBody>
      </p:sp>
      <p:pic>
        <p:nvPicPr>
          <p:cNvPr id="2" name="図 1">
            <a:extLst>
              <a:ext uri="{FF2B5EF4-FFF2-40B4-BE49-F238E27FC236}">
                <a16:creationId xmlns:a16="http://schemas.microsoft.com/office/drawing/2014/main" id="{2DED0EED-9024-1E20-57D4-48B8CC9CDA22}"/>
              </a:ext>
            </a:extLst>
          </p:cNvPr>
          <p:cNvPicPr>
            <a:picLocks noChangeAspect="1"/>
          </p:cNvPicPr>
          <p:nvPr/>
        </p:nvPicPr>
        <p:blipFill>
          <a:blip r:embed="rId3"/>
          <a:stretch>
            <a:fillRect/>
          </a:stretch>
        </p:blipFill>
        <p:spPr>
          <a:xfrm>
            <a:off x="730877" y="2665060"/>
            <a:ext cx="3511049" cy="2393639"/>
          </a:xfrm>
          <a:prstGeom prst="rect">
            <a:avLst/>
          </a:prstGeom>
        </p:spPr>
      </p:pic>
      <p:pic>
        <p:nvPicPr>
          <p:cNvPr id="4" name="図 3">
            <a:extLst>
              <a:ext uri="{FF2B5EF4-FFF2-40B4-BE49-F238E27FC236}">
                <a16:creationId xmlns:a16="http://schemas.microsoft.com/office/drawing/2014/main" id="{CBEE6460-FECE-06CC-3F22-F0A5AC84266F}"/>
              </a:ext>
            </a:extLst>
          </p:cNvPr>
          <p:cNvPicPr>
            <a:picLocks noChangeAspect="1"/>
          </p:cNvPicPr>
          <p:nvPr/>
        </p:nvPicPr>
        <p:blipFill>
          <a:blip r:embed="rId4"/>
          <a:stretch>
            <a:fillRect/>
          </a:stretch>
        </p:blipFill>
        <p:spPr>
          <a:xfrm>
            <a:off x="4976175" y="2665060"/>
            <a:ext cx="3511049" cy="2351953"/>
          </a:xfrm>
          <a:prstGeom prst="rect">
            <a:avLst/>
          </a:prstGeom>
        </p:spPr>
      </p:pic>
      <p:sp>
        <p:nvSpPr>
          <p:cNvPr id="8" name="Google Shape;182;p38">
            <a:extLst>
              <a:ext uri="{FF2B5EF4-FFF2-40B4-BE49-F238E27FC236}">
                <a16:creationId xmlns:a16="http://schemas.microsoft.com/office/drawing/2014/main" id="{462BF553-C852-7391-8B29-7AD806630647}"/>
              </a:ext>
            </a:extLst>
          </p:cNvPr>
          <p:cNvSpPr txBox="1"/>
          <p:nvPr/>
        </p:nvSpPr>
        <p:spPr>
          <a:xfrm>
            <a:off x="446356" y="1274100"/>
            <a:ext cx="8296423" cy="1261854"/>
          </a:xfrm>
          <a:prstGeom prst="rect">
            <a:avLst/>
          </a:prstGeom>
          <a:noFill/>
          <a:ln>
            <a:noFill/>
          </a:ln>
        </p:spPr>
        <p:txBody>
          <a:bodyPr spcFirstLastPara="1" wrap="square" lIns="91425" tIns="91425" rIns="91425" bIns="91425" anchor="t" anchorCtr="0">
            <a:spAutoFit/>
          </a:bodyPr>
          <a:lstStyle/>
          <a:p>
            <a:pPr marL="342900" indent="-342900">
              <a:spcBef>
                <a:spcPts val="600"/>
              </a:spcBef>
              <a:buClr>
                <a:schemeClr val="bg1"/>
              </a:buClr>
              <a:buFont typeface="Arial" panose="020B0604020202020204" pitchFamily="34" charset="0"/>
              <a:buChar char="•"/>
            </a:pPr>
            <a:r>
              <a:rPr lang="en-US" sz="2000" dirty="0">
                <a:solidFill>
                  <a:schemeClr val="lt1"/>
                </a:solidFill>
              </a:rPr>
              <a:t>Best model: Model 5 for pre-COVID, Model 4 for post-COVID</a:t>
            </a:r>
          </a:p>
          <a:p>
            <a:pPr marL="342900" indent="-342900">
              <a:spcBef>
                <a:spcPts val="600"/>
              </a:spcBef>
              <a:buClr>
                <a:schemeClr val="bg1"/>
              </a:buClr>
              <a:buFont typeface="Arial" panose="020B0604020202020204" pitchFamily="34" charset="0"/>
              <a:buChar char="•"/>
            </a:pPr>
            <a:r>
              <a:rPr lang="en-US" sz="2000" dirty="0">
                <a:solidFill>
                  <a:schemeClr val="lt1"/>
                </a:solidFill>
              </a:rPr>
              <a:t>Interaction between 5D and weekend is negative</a:t>
            </a:r>
          </a:p>
          <a:p>
            <a:pPr>
              <a:buClr>
                <a:schemeClr val="bg1"/>
              </a:buClr>
            </a:pPr>
            <a:r>
              <a:rPr lang="en-US" sz="2000" dirty="0">
                <a:solidFill>
                  <a:schemeClr val="lt1"/>
                </a:solidFill>
              </a:rPr>
              <a:t>	</a:t>
            </a:r>
            <a:r>
              <a:rPr lang="en-US" sz="2000" dirty="0">
                <a:solidFill>
                  <a:schemeClr val="lt1"/>
                </a:solidFill>
                <a:sym typeface="Wingdings" pitchFamily="2" charset="2"/>
              </a:rPr>
              <a:t> Because more people go to the other district on weekends?</a:t>
            </a:r>
            <a:endParaRPr sz="2000" dirty="0">
              <a:solidFill>
                <a:schemeClr val="lt1"/>
              </a:solidFill>
            </a:endParaRPr>
          </a:p>
        </p:txBody>
      </p:sp>
      <p:sp>
        <p:nvSpPr>
          <p:cNvPr id="11" name="テキスト ボックス 10">
            <a:extLst>
              <a:ext uri="{FF2B5EF4-FFF2-40B4-BE49-F238E27FC236}">
                <a16:creationId xmlns:a16="http://schemas.microsoft.com/office/drawing/2014/main" id="{879B269D-31DF-62A0-3FA7-88761B33AFE0}"/>
              </a:ext>
            </a:extLst>
          </p:cNvPr>
          <p:cNvSpPr txBox="1"/>
          <p:nvPr/>
        </p:nvSpPr>
        <p:spPr>
          <a:xfrm>
            <a:off x="3046912" y="2868749"/>
            <a:ext cx="1103187" cy="307777"/>
          </a:xfrm>
          <a:prstGeom prst="rect">
            <a:avLst/>
          </a:prstGeom>
          <a:noFill/>
        </p:spPr>
        <p:txBody>
          <a:bodyPr wrap="none" rtlCol="0">
            <a:spAutoFit/>
          </a:bodyPr>
          <a:lstStyle/>
          <a:p>
            <a:r>
              <a:rPr kumimoji="1" lang="en-US" altLang="ja-JP" b="1" dirty="0">
                <a:solidFill>
                  <a:schemeClr val="tx1"/>
                </a:solidFill>
              </a:rPr>
              <a:t>Pre-COVID</a:t>
            </a:r>
            <a:endParaRPr kumimoji="1" lang="ja-JP" altLang="en-US" b="1">
              <a:solidFill>
                <a:schemeClr val="tx1"/>
              </a:solidFill>
            </a:endParaRPr>
          </a:p>
        </p:txBody>
      </p:sp>
      <p:sp>
        <p:nvSpPr>
          <p:cNvPr id="12" name="テキスト ボックス 11">
            <a:extLst>
              <a:ext uri="{FF2B5EF4-FFF2-40B4-BE49-F238E27FC236}">
                <a16:creationId xmlns:a16="http://schemas.microsoft.com/office/drawing/2014/main" id="{F156A77E-D1F1-E763-99B0-B641B2A8E226}"/>
              </a:ext>
            </a:extLst>
          </p:cNvPr>
          <p:cNvSpPr txBox="1"/>
          <p:nvPr/>
        </p:nvSpPr>
        <p:spPr>
          <a:xfrm>
            <a:off x="7197967" y="2868748"/>
            <a:ext cx="1200970" cy="307777"/>
          </a:xfrm>
          <a:prstGeom prst="rect">
            <a:avLst/>
          </a:prstGeom>
          <a:noFill/>
        </p:spPr>
        <p:txBody>
          <a:bodyPr wrap="none" rtlCol="0">
            <a:spAutoFit/>
          </a:bodyPr>
          <a:lstStyle/>
          <a:p>
            <a:r>
              <a:rPr kumimoji="1" lang="en-US" altLang="ja-JP" b="1" dirty="0">
                <a:solidFill>
                  <a:schemeClr val="tx1"/>
                </a:solidFill>
              </a:rPr>
              <a:t>Post-COVID</a:t>
            </a:r>
            <a:endParaRPr kumimoji="1" lang="ja-JP" altLang="en-US" b="1">
              <a:solidFill>
                <a:schemeClr val="tx1"/>
              </a:solidFill>
            </a:endParaRPr>
          </a:p>
        </p:txBody>
      </p:sp>
    </p:spTree>
    <p:extLst>
      <p:ext uri="{BB962C8B-B14F-4D97-AF65-F5344CB8AC3E}">
        <p14:creationId xmlns:p14="http://schemas.microsoft.com/office/powerpoint/2010/main" val="337101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564932"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Traffic Violations (1)</a:t>
            </a:r>
            <a:endParaRPr sz="4300" dirty="0">
              <a:solidFill>
                <a:schemeClr val="lt1"/>
              </a:solidFill>
              <a:latin typeface="Calibri"/>
              <a:ea typeface="Calibri"/>
              <a:cs typeface="Calibri"/>
              <a:sym typeface="Calibri"/>
            </a:endParaRPr>
          </a:p>
        </p:txBody>
      </p:sp>
      <p:sp>
        <p:nvSpPr>
          <p:cNvPr id="2" name="Google Shape;182;p38">
            <a:extLst>
              <a:ext uri="{FF2B5EF4-FFF2-40B4-BE49-F238E27FC236}">
                <a16:creationId xmlns:a16="http://schemas.microsoft.com/office/drawing/2014/main" id="{B6BD5E70-5FA0-C087-199F-C4F8B45641A8}"/>
              </a:ext>
            </a:extLst>
          </p:cNvPr>
          <p:cNvSpPr txBox="1"/>
          <p:nvPr/>
        </p:nvSpPr>
        <p:spPr>
          <a:xfrm>
            <a:off x="1552871" y="1193438"/>
            <a:ext cx="5659692" cy="1415742"/>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Arial" panose="020B0604020202020204" pitchFamily="34" charset="0"/>
              <a:buChar char="•"/>
            </a:pPr>
            <a:r>
              <a:rPr lang="en-US" sz="2000" dirty="0">
                <a:solidFill>
                  <a:schemeClr val="lt1"/>
                </a:solidFill>
              </a:rPr>
              <a:t>Test the following hypothesis using deviance</a:t>
            </a:r>
          </a:p>
          <a:p>
            <a:pPr>
              <a:spcBef>
                <a:spcPts val="600"/>
              </a:spcBef>
              <a:buClr>
                <a:schemeClr val="bg1"/>
              </a:buClr>
            </a:pPr>
            <a:r>
              <a:rPr lang="en-US" sz="2000" dirty="0">
                <a:solidFill>
                  <a:schemeClr val="lt1"/>
                </a:solidFill>
              </a:rPr>
              <a:t>	H</a:t>
            </a:r>
            <a:r>
              <a:rPr lang="en-US" sz="2000" baseline="-25000" dirty="0">
                <a:solidFill>
                  <a:schemeClr val="lt1"/>
                </a:solidFill>
              </a:rPr>
              <a:t>0</a:t>
            </a:r>
            <a:r>
              <a:rPr lang="en-US" sz="2000" dirty="0">
                <a:solidFill>
                  <a:schemeClr val="lt1"/>
                </a:solidFill>
              </a:rPr>
              <a:t> : Reduced model is true</a:t>
            </a:r>
          </a:p>
          <a:p>
            <a:pPr>
              <a:spcBef>
                <a:spcPts val="600"/>
              </a:spcBef>
              <a:buClr>
                <a:schemeClr val="bg1"/>
              </a:buClr>
            </a:pPr>
            <a:r>
              <a:rPr lang="en-US" sz="2000" dirty="0">
                <a:solidFill>
                  <a:schemeClr val="lt1"/>
                </a:solidFill>
              </a:rPr>
              <a:t>	H</a:t>
            </a:r>
            <a:r>
              <a:rPr lang="en-US" sz="2000" baseline="-25000" dirty="0">
                <a:solidFill>
                  <a:schemeClr val="lt1"/>
                </a:solidFill>
              </a:rPr>
              <a:t>1</a:t>
            </a:r>
            <a:r>
              <a:rPr lang="en-US" sz="2000" dirty="0">
                <a:solidFill>
                  <a:schemeClr val="lt1"/>
                </a:solidFill>
              </a:rPr>
              <a:t> : Saturated model (Model 5) is true </a:t>
            </a:r>
            <a:endParaRPr sz="2000" dirty="0">
              <a:solidFill>
                <a:schemeClr val="lt1"/>
              </a:solidFill>
            </a:endParaRPr>
          </a:p>
        </p:txBody>
      </p:sp>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1040287154"/>
              </p:ext>
            </p:extLst>
          </p:nvPr>
        </p:nvGraphicFramePr>
        <p:xfrm>
          <a:off x="273697"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339.3</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191.4</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151.1</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3.2</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solidFill>
                            <a:srgbClr val="FF0000"/>
                          </a:solidFill>
                        </a:rPr>
                        <a:t>0.52</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bl>
          </a:graphicData>
        </a:graphic>
      </p:graphicFrame>
      <p:graphicFrame>
        <p:nvGraphicFramePr>
          <p:cNvPr id="4" name="表 3">
            <a:extLst>
              <a:ext uri="{FF2B5EF4-FFF2-40B4-BE49-F238E27FC236}">
                <a16:creationId xmlns:a16="http://schemas.microsoft.com/office/drawing/2014/main" id="{04F09E26-1C37-7AFF-CAD6-453E80DD47A4}"/>
              </a:ext>
            </a:extLst>
          </p:cNvPr>
          <p:cNvGraphicFramePr>
            <a:graphicFrameLocks noGrp="1"/>
          </p:cNvGraphicFramePr>
          <p:nvPr>
            <p:extLst>
              <p:ext uri="{D42A27DB-BD31-4B8C-83A1-F6EECF244321}">
                <p14:modId xmlns:p14="http://schemas.microsoft.com/office/powerpoint/2010/main" val="1012543990"/>
              </p:ext>
            </p:extLst>
          </p:nvPr>
        </p:nvGraphicFramePr>
        <p:xfrm>
          <a:off x="4802154"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168.9</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57.0</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120.6</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8.7</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solidFill>
                            <a:srgbClr val="FF0000"/>
                          </a:solidFill>
                        </a:rPr>
                        <a:t>0.07</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1815271" y="2646640"/>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6409042" y="2646640"/>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5041289" y="4553337"/>
            <a:ext cx="370806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not rejected </a:t>
            </a:r>
            <a:r>
              <a:rPr kumimoji="1" lang="en-US" altLang="ja-JP" sz="2000" b="1" dirty="0">
                <a:solidFill>
                  <a:schemeClr val="bg1"/>
                </a:solidFill>
              </a:rPr>
              <a:t>for </a:t>
            </a:r>
            <a:r>
              <a:rPr kumimoji="1" lang="en-US" altLang="ja-JP" sz="2000" b="1" dirty="0">
                <a:solidFill>
                  <a:srgbClr val="EA9999"/>
                </a:solidFill>
              </a:rPr>
              <a:t>Model 4</a:t>
            </a:r>
            <a:endParaRPr kumimoji="1" lang="ja-JP" altLang="en-US" sz="2000" b="1">
              <a:solidFill>
                <a:srgbClr val="EA9999"/>
              </a:solidFill>
            </a:endParaRPr>
          </a:p>
        </p:txBody>
      </p:sp>
      <p:sp>
        <p:nvSpPr>
          <p:cNvPr id="5" name="テキスト ボックス 4">
            <a:extLst>
              <a:ext uri="{FF2B5EF4-FFF2-40B4-BE49-F238E27FC236}">
                <a16:creationId xmlns:a16="http://schemas.microsoft.com/office/drawing/2014/main" id="{617C9796-B7AA-50BE-DEAD-276E137C7CCB}"/>
              </a:ext>
            </a:extLst>
          </p:cNvPr>
          <p:cNvSpPr txBox="1"/>
          <p:nvPr/>
        </p:nvSpPr>
        <p:spPr>
          <a:xfrm>
            <a:off x="512831" y="4553337"/>
            <a:ext cx="370806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not rejected </a:t>
            </a:r>
            <a:r>
              <a:rPr kumimoji="1" lang="en-US" altLang="ja-JP" sz="2000" b="1" dirty="0">
                <a:solidFill>
                  <a:schemeClr val="bg1"/>
                </a:solidFill>
              </a:rPr>
              <a:t>for </a:t>
            </a:r>
            <a:r>
              <a:rPr kumimoji="1" lang="en-US" altLang="ja-JP" sz="2000" b="1" dirty="0">
                <a:solidFill>
                  <a:srgbClr val="EA9999"/>
                </a:solidFill>
              </a:rPr>
              <a:t>Model 4</a:t>
            </a:r>
            <a:endParaRPr kumimoji="1" lang="ja-JP" altLang="en-US" sz="2000" b="1">
              <a:solidFill>
                <a:srgbClr val="EA9999"/>
              </a:solidFill>
            </a:endParaRPr>
          </a:p>
        </p:txBody>
      </p:sp>
    </p:spTree>
    <p:extLst>
      <p:ext uri="{BB962C8B-B14F-4D97-AF65-F5344CB8AC3E}">
        <p14:creationId xmlns:p14="http://schemas.microsoft.com/office/powerpoint/2010/main" val="165086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660103993"/>
              </p:ext>
            </p:extLst>
          </p:nvPr>
        </p:nvGraphicFramePr>
        <p:xfrm>
          <a:off x="1348582" y="1754872"/>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406.2</a:t>
                      </a:r>
                      <a:endParaRPr kumimoji="1" lang="ja-JP" altLang="en-US"/>
                    </a:p>
                  </a:txBody>
                  <a:tcPr>
                    <a:solidFill>
                      <a:schemeClr val="bg1"/>
                    </a:solidFill>
                  </a:tcPr>
                </a:tc>
                <a:tc>
                  <a:txBody>
                    <a:bodyPr/>
                    <a:lstStyle/>
                    <a:p>
                      <a:pPr algn="ctr"/>
                      <a:r>
                        <a:rPr kumimoji="1" lang="en-US" altLang="ja-JP" dirty="0"/>
                        <a:t>406.5</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266.4</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267.9</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220.1</a:t>
                      </a:r>
                      <a:endParaRPr kumimoji="1" lang="ja-JP" altLang="en-US"/>
                    </a:p>
                  </a:txBody>
                  <a:tcPr>
                    <a:solidFill>
                      <a:schemeClr val="bg1"/>
                    </a:solidFill>
                  </a:tcPr>
                </a:tc>
                <a:tc>
                  <a:txBody>
                    <a:bodyPr/>
                    <a:lstStyle/>
                    <a:p>
                      <a:pPr algn="ctr"/>
                      <a:r>
                        <a:rPr kumimoji="1" lang="en-US" altLang="ja-JP" dirty="0"/>
                        <a:t>220.7</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80.2</a:t>
                      </a:r>
                      <a:endParaRPr kumimoji="1" lang="ja-JP" altLang="en-US">
                        <a:solidFill>
                          <a:srgbClr val="FF0000"/>
                        </a:solidFill>
                      </a:endParaRPr>
                    </a:p>
                  </a:txBody>
                  <a:tcPr>
                    <a:solidFill>
                      <a:schemeClr val="bg1"/>
                    </a:solidFill>
                  </a:tcPr>
                </a:tc>
                <a:tc>
                  <a:txBody>
                    <a:bodyPr/>
                    <a:lstStyle/>
                    <a:p>
                      <a:pPr algn="ctr"/>
                      <a:r>
                        <a:rPr kumimoji="1" lang="en-US" altLang="ja-JP" dirty="0">
                          <a:solidFill>
                            <a:srgbClr val="FF0000"/>
                          </a:solidFill>
                        </a:rPr>
                        <a:t>82.0</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t>85.0</a:t>
                      </a:r>
                      <a:endParaRPr kumimoji="1" lang="ja-JP" altLang="en-US"/>
                    </a:p>
                  </a:txBody>
                  <a:tcPr>
                    <a:solidFill>
                      <a:schemeClr val="bg1"/>
                    </a:solidFill>
                  </a:tcPr>
                </a:tc>
                <a:tc>
                  <a:txBody>
                    <a:bodyPr/>
                    <a:lstStyle/>
                    <a:p>
                      <a:pPr algn="ctr"/>
                      <a:r>
                        <a:rPr kumimoji="1" lang="en-US" altLang="ja-JP" dirty="0"/>
                        <a:t>88.0</a:t>
                      </a:r>
                      <a:endParaRPr kumimoji="1" lang="ja-JP" altLang="en-US"/>
                    </a:p>
                  </a:txBody>
                  <a:tcPr>
                    <a:solidFill>
                      <a:schemeClr val="bg1"/>
                    </a:solidFill>
                  </a:tcPr>
                </a:tc>
                <a:extLst>
                  <a:ext uri="{0D108BD9-81ED-4DB2-BD59-A6C34878D82A}">
                    <a16:rowId xmlns:a16="http://schemas.microsoft.com/office/drawing/2014/main" val="4272921347"/>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2468414" y="1375847"/>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5942507" y="1396325"/>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4885423" y="3699989"/>
            <a:ext cx="3627916" cy="400110"/>
          </a:xfrm>
          <a:prstGeom prst="rect">
            <a:avLst/>
          </a:prstGeom>
          <a:noFill/>
        </p:spPr>
        <p:txBody>
          <a:bodyPr wrap="none" rtlCol="0">
            <a:spAutoFit/>
          </a:bodyPr>
          <a:lstStyle/>
          <a:p>
            <a:r>
              <a:rPr kumimoji="1" lang="en-US" altLang="ja-JP" sz="2000" b="1" dirty="0">
                <a:solidFill>
                  <a:srgbClr val="EA9999"/>
                </a:solidFill>
              </a:rPr>
              <a:t>Model 4 </a:t>
            </a:r>
            <a:r>
              <a:rPr kumimoji="1" lang="en-US" altLang="ja-JP" sz="2000" b="1" dirty="0">
                <a:solidFill>
                  <a:schemeClr val="bg1"/>
                </a:solidFill>
              </a:rPr>
              <a:t>is the best from BIC</a:t>
            </a:r>
            <a:endParaRPr kumimoji="1" lang="ja-JP" altLang="en-US" sz="2000" b="1">
              <a:solidFill>
                <a:schemeClr val="bg1"/>
              </a:solidFill>
            </a:endParaRPr>
          </a:p>
        </p:txBody>
      </p:sp>
      <p:graphicFrame>
        <p:nvGraphicFramePr>
          <p:cNvPr id="5" name="表 3">
            <a:extLst>
              <a:ext uri="{FF2B5EF4-FFF2-40B4-BE49-F238E27FC236}">
                <a16:creationId xmlns:a16="http://schemas.microsoft.com/office/drawing/2014/main" id="{6FE4C297-396B-DE06-61E1-C46F69763B51}"/>
              </a:ext>
            </a:extLst>
          </p:cNvPr>
          <p:cNvGraphicFramePr>
            <a:graphicFrameLocks noGrp="1"/>
          </p:cNvGraphicFramePr>
          <p:nvPr>
            <p:extLst>
              <p:ext uri="{D42A27DB-BD31-4B8C-83A1-F6EECF244321}">
                <p14:modId xmlns:p14="http://schemas.microsoft.com/office/powerpoint/2010/main" val="2902075583"/>
              </p:ext>
            </p:extLst>
          </p:nvPr>
        </p:nvGraphicFramePr>
        <p:xfrm>
          <a:off x="4976175" y="1754872"/>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214.7</a:t>
                      </a:r>
                      <a:endParaRPr kumimoji="1" lang="ja-JP" altLang="en-US"/>
                    </a:p>
                  </a:txBody>
                  <a:tcPr>
                    <a:solidFill>
                      <a:schemeClr val="bg1"/>
                    </a:solidFill>
                  </a:tcPr>
                </a:tc>
                <a:tc>
                  <a:txBody>
                    <a:bodyPr/>
                    <a:lstStyle/>
                    <a:p>
                      <a:pPr algn="ctr"/>
                      <a:r>
                        <a:rPr kumimoji="1" lang="en-US" altLang="ja-JP" dirty="0"/>
                        <a:t>215.0</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110.7</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112.2</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168.3</a:t>
                      </a:r>
                      <a:endParaRPr kumimoji="1" lang="ja-JP" altLang="en-US"/>
                    </a:p>
                  </a:txBody>
                  <a:tcPr>
                    <a:solidFill>
                      <a:schemeClr val="bg1"/>
                    </a:solidFill>
                  </a:tcPr>
                </a:tc>
                <a:tc>
                  <a:txBody>
                    <a:bodyPr/>
                    <a:lstStyle/>
                    <a:p>
                      <a:pPr algn="ctr"/>
                      <a:r>
                        <a:rPr kumimoji="1" lang="en-US" altLang="ja-JP" dirty="0"/>
                        <a:t>169.0</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64.4</a:t>
                      </a:r>
                      <a:endParaRPr kumimoji="1" lang="ja-JP" altLang="en-US"/>
                    </a:p>
                  </a:txBody>
                  <a:tcPr>
                    <a:solidFill>
                      <a:schemeClr val="bg1"/>
                    </a:solidFill>
                  </a:tcPr>
                </a:tc>
                <a:tc>
                  <a:txBody>
                    <a:bodyPr/>
                    <a:lstStyle/>
                    <a:p>
                      <a:pPr algn="ctr"/>
                      <a:r>
                        <a:rPr kumimoji="1" lang="en-US" altLang="ja-JP" dirty="0">
                          <a:solidFill>
                            <a:srgbClr val="FF0000"/>
                          </a:solidFill>
                        </a:rPr>
                        <a:t>66.2</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63.7</a:t>
                      </a:r>
                      <a:endParaRPr kumimoji="1" lang="ja-JP" altLang="en-US">
                        <a:solidFill>
                          <a:srgbClr val="FF0000"/>
                        </a:solidFill>
                      </a:endParaRPr>
                    </a:p>
                  </a:txBody>
                  <a:tcPr>
                    <a:solidFill>
                      <a:schemeClr val="bg1"/>
                    </a:solidFill>
                  </a:tcPr>
                </a:tc>
                <a:tc>
                  <a:txBody>
                    <a:bodyPr/>
                    <a:lstStyle/>
                    <a:p>
                      <a:pPr algn="ctr"/>
                      <a:r>
                        <a:rPr kumimoji="1" lang="en-US" altLang="ja-JP" dirty="0"/>
                        <a:t>66.8</a:t>
                      </a:r>
                      <a:endParaRPr kumimoji="1" lang="ja-JP" altLang="en-US"/>
                    </a:p>
                  </a:txBody>
                  <a:tcPr>
                    <a:solidFill>
                      <a:schemeClr val="bg1"/>
                    </a:solidFill>
                  </a:tcPr>
                </a:tc>
                <a:extLst>
                  <a:ext uri="{0D108BD9-81ED-4DB2-BD59-A6C34878D82A}">
                    <a16:rowId xmlns:a16="http://schemas.microsoft.com/office/drawing/2014/main" val="4272921347"/>
                  </a:ext>
                </a:extLst>
              </a:tr>
            </a:tbl>
          </a:graphicData>
        </a:graphic>
      </p:graphicFrame>
      <p:sp>
        <p:nvSpPr>
          <p:cNvPr id="10" name="テキスト ボックス 9">
            <a:extLst>
              <a:ext uri="{FF2B5EF4-FFF2-40B4-BE49-F238E27FC236}">
                <a16:creationId xmlns:a16="http://schemas.microsoft.com/office/drawing/2014/main" id="{682544D9-74D9-8142-2ADB-9AEFC6ADB444}"/>
              </a:ext>
            </a:extLst>
          </p:cNvPr>
          <p:cNvSpPr txBox="1"/>
          <p:nvPr/>
        </p:nvSpPr>
        <p:spPr>
          <a:xfrm>
            <a:off x="1782328" y="3699989"/>
            <a:ext cx="2475358" cy="400110"/>
          </a:xfrm>
          <a:prstGeom prst="rect">
            <a:avLst/>
          </a:prstGeom>
          <a:noFill/>
        </p:spPr>
        <p:txBody>
          <a:bodyPr wrap="none" rtlCol="0">
            <a:spAutoFit/>
          </a:bodyPr>
          <a:lstStyle/>
          <a:p>
            <a:r>
              <a:rPr kumimoji="1" lang="en-US" altLang="ja-JP" sz="2000" b="1" dirty="0">
                <a:solidFill>
                  <a:srgbClr val="EA9999"/>
                </a:solidFill>
              </a:rPr>
              <a:t>Model 4 </a:t>
            </a:r>
            <a:r>
              <a:rPr kumimoji="1" lang="en-US" altLang="ja-JP" sz="2000" b="1" dirty="0">
                <a:solidFill>
                  <a:schemeClr val="bg1"/>
                </a:solidFill>
              </a:rPr>
              <a:t>is the best</a:t>
            </a:r>
            <a:endParaRPr kumimoji="1" lang="ja-JP" altLang="en-US" sz="2000" b="1">
              <a:solidFill>
                <a:schemeClr val="bg1"/>
              </a:solidFill>
            </a:endParaRPr>
          </a:p>
        </p:txBody>
      </p:sp>
      <p:sp>
        <p:nvSpPr>
          <p:cNvPr id="11" name="角丸四角形吹き出し 10">
            <a:extLst>
              <a:ext uri="{FF2B5EF4-FFF2-40B4-BE49-F238E27FC236}">
                <a16:creationId xmlns:a16="http://schemas.microsoft.com/office/drawing/2014/main" id="{88E89672-881E-2099-11C9-D7FEBAD7B2DC}"/>
              </a:ext>
            </a:extLst>
          </p:cNvPr>
          <p:cNvSpPr/>
          <p:nvPr/>
        </p:nvSpPr>
        <p:spPr>
          <a:xfrm>
            <a:off x="205273" y="4156316"/>
            <a:ext cx="8444205" cy="863553"/>
          </a:xfrm>
          <a:prstGeom prst="wedgeRoundRectCallout">
            <a:avLst>
              <a:gd name="adj1" fmla="val 13490"/>
              <a:gd name="adj2" fmla="val -65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b="0" i="0" dirty="0">
                <a:solidFill>
                  <a:schemeClr val="bg1"/>
                </a:solidFill>
                <a:effectLst/>
                <a:latin typeface="Helvetica Neue" panose="02000503000000020004" pitchFamily="2" charset="0"/>
              </a:rPr>
              <a:t>“</a:t>
            </a:r>
            <a:r>
              <a:rPr lang="en" altLang="ja-JP" b="0" i="0" dirty="0">
                <a:solidFill>
                  <a:srgbClr val="EA9999"/>
                </a:solidFill>
                <a:effectLst/>
                <a:latin typeface="Helvetica Neue" panose="02000503000000020004" pitchFamily="2" charset="0"/>
              </a:rPr>
              <a:t>BIC is more useful in selecting a correct model </a:t>
            </a:r>
            <a:r>
              <a:rPr lang="en" altLang="ja-JP" b="0" i="0" dirty="0">
                <a:solidFill>
                  <a:schemeClr val="bg1"/>
                </a:solidFill>
                <a:effectLst/>
                <a:latin typeface="Helvetica Neue" panose="02000503000000020004" pitchFamily="2" charset="0"/>
              </a:rPr>
              <a:t>while the AIC is more appropriate in finding the best model for predicting future observations.” (Chakrabarti &amp; Ghosh (2011))</a:t>
            </a:r>
          </a:p>
        </p:txBody>
      </p:sp>
      <p:sp>
        <p:nvSpPr>
          <p:cNvPr id="12" name="Google Shape;181;p38">
            <a:extLst>
              <a:ext uri="{FF2B5EF4-FFF2-40B4-BE49-F238E27FC236}">
                <a16:creationId xmlns:a16="http://schemas.microsoft.com/office/drawing/2014/main" id="{FC2FA7E5-18E2-ACCA-DCCC-29BF3CD13647}"/>
              </a:ext>
            </a:extLst>
          </p:cNvPr>
          <p:cNvSpPr txBox="1">
            <a:spLocks/>
          </p:cNvSpPr>
          <p:nvPr/>
        </p:nvSpPr>
        <p:spPr>
          <a:xfrm>
            <a:off x="1925925" y="430875"/>
            <a:ext cx="6564932" cy="8169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90000"/>
              </a:lnSpc>
              <a:spcBef>
                <a:spcPts val="800"/>
              </a:spcBef>
              <a:spcAft>
                <a:spcPts val="0"/>
              </a:spcAft>
              <a:buClr>
                <a:srgbClr val="D0CECE"/>
              </a:buClr>
              <a:buSzPts val="2100"/>
              <a:buFont typeface="Arial"/>
              <a:buNone/>
              <a:defRPr sz="2100" b="0" i="0" u="none" strike="noStrike" cap="none">
                <a:solidFill>
                  <a:srgbClr val="D0CECE"/>
                </a:solidFill>
                <a:latin typeface="Arial"/>
                <a:ea typeface="Arial"/>
                <a:cs typeface="Arial"/>
                <a:sym typeface="Arial"/>
              </a:defRPr>
            </a:lvl1pPr>
            <a:lvl2pPr marR="0" lvl="1" algn="ctr" rtl="0">
              <a:lnSpc>
                <a:spcPct val="90000"/>
              </a:lnSpc>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R="0" lvl="2" algn="ctr"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3pPr>
            <a:lvl4pPr marR="0" lvl="3"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R="0" lvl="4"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R="0" lvl="5"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R="0" lvl="6"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R="0" lvl="7"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R="0" lvl="8"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spcBef>
                <a:spcPts val="0"/>
              </a:spcBef>
            </a:pPr>
            <a:r>
              <a:rPr lang="en-US" sz="4300" dirty="0">
                <a:solidFill>
                  <a:schemeClr val="lt1"/>
                </a:solidFill>
                <a:latin typeface="Calibri"/>
                <a:ea typeface="Calibri"/>
                <a:cs typeface="Calibri"/>
                <a:sym typeface="Calibri"/>
              </a:rPr>
              <a:t>Results: Traffic Violations (2)</a:t>
            </a:r>
          </a:p>
        </p:txBody>
      </p:sp>
    </p:spTree>
    <p:extLst>
      <p:ext uri="{BB962C8B-B14F-4D97-AF65-F5344CB8AC3E}">
        <p14:creationId xmlns:p14="http://schemas.microsoft.com/office/powerpoint/2010/main" val="62017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3" name="図 2">
            <a:extLst>
              <a:ext uri="{FF2B5EF4-FFF2-40B4-BE49-F238E27FC236}">
                <a16:creationId xmlns:a16="http://schemas.microsoft.com/office/drawing/2014/main" id="{35D03B85-06E8-AA5A-189C-64BF64B8500F}"/>
              </a:ext>
            </a:extLst>
          </p:cNvPr>
          <p:cNvPicPr>
            <a:picLocks noChangeAspect="1"/>
          </p:cNvPicPr>
          <p:nvPr/>
        </p:nvPicPr>
        <p:blipFill>
          <a:blip r:embed="rId3"/>
          <a:stretch>
            <a:fillRect/>
          </a:stretch>
        </p:blipFill>
        <p:spPr>
          <a:xfrm>
            <a:off x="793977" y="2665060"/>
            <a:ext cx="3511049" cy="2390017"/>
          </a:xfrm>
          <a:prstGeom prst="rect">
            <a:avLst/>
          </a:prstGeom>
        </p:spPr>
      </p:pic>
      <p:sp>
        <p:nvSpPr>
          <p:cNvPr id="8" name="Google Shape;182;p38">
            <a:extLst>
              <a:ext uri="{FF2B5EF4-FFF2-40B4-BE49-F238E27FC236}">
                <a16:creationId xmlns:a16="http://schemas.microsoft.com/office/drawing/2014/main" id="{462BF553-C852-7391-8B29-7AD806630647}"/>
              </a:ext>
            </a:extLst>
          </p:cNvPr>
          <p:cNvSpPr txBox="1"/>
          <p:nvPr/>
        </p:nvSpPr>
        <p:spPr>
          <a:xfrm>
            <a:off x="241079" y="1274100"/>
            <a:ext cx="8697644" cy="1261854"/>
          </a:xfrm>
          <a:prstGeom prst="rect">
            <a:avLst/>
          </a:prstGeom>
          <a:noFill/>
          <a:ln>
            <a:noFill/>
          </a:ln>
        </p:spPr>
        <p:txBody>
          <a:bodyPr spcFirstLastPara="1" wrap="square" lIns="91425" tIns="91425" rIns="91425" bIns="91425" anchor="t" anchorCtr="0">
            <a:spAutoFit/>
          </a:bodyPr>
          <a:lstStyle/>
          <a:p>
            <a:pPr marL="342900" indent="-342900">
              <a:spcBef>
                <a:spcPts val="600"/>
              </a:spcBef>
              <a:buClr>
                <a:schemeClr val="bg1"/>
              </a:buClr>
              <a:buFont typeface="Arial" panose="020B0604020202020204" pitchFamily="34" charset="0"/>
              <a:buChar char="•"/>
            </a:pPr>
            <a:r>
              <a:rPr lang="en-US" sz="2000" dirty="0">
                <a:solidFill>
                  <a:schemeClr val="lt1"/>
                </a:solidFill>
              </a:rPr>
              <a:t>Best model: Model 4 for pre-COVID and post-COVID</a:t>
            </a:r>
          </a:p>
          <a:p>
            <a:pPr marL="342900" indent="-342900">
              <a:spcBef>
                <a:spcPts val="600"/>
              </a:spcBef>
              <a:buClr>
                <a:schemeClr val="bg1"/>
              </a:buClr>
              <a:buFont typeface="Arial" panose="020B0604020202020204" pitchFamily="34" charset="0"/>
              <a:buChar char="•"/>
            </a:pPr>
            <a:r>
              <a:rPr lang="en-US" sz="2000" dirty="0">
                <a:solidFill>
                  <a:schemeClr val="lt1"/>
                </a:solidFill>
              </a:rPr>
              <a:t>2D parameter is large compared to other districts after COVID outbreak</a:t>
            </a:r>
          </a:p>
          <a:p>
            <a:pPr>
              <a:buClr>
                <a:schemeClr val="bg1"/>
              </a:buClr>
            </a:pPr>
            <a:r>
              <a:rPr lang="en-US" sz="2000" dirty="0">
                <a:solidFill>
                  <a:schemeClr val="lt1"/>
                </a:solidFill>
              </a:rPr>
              <a:t>	</a:t>
            </a:r>
            <a:r>
              <a:rPr lang="en-US" sz="2000" dirty="0">
                <a:solidFill>
                  <a:schemeClr val="lt1"/>
                </a:solidFill>
                <a:sym typeface="Wingdings" pitchFamily="2" charset="2"/>
              </a:rPr>
              <a:t> Traffic volumes in 2D were not well decreased after COVID?</a:t>
            </a:r>
            <a:endParaRPr sz="2000" dirty="0">
              <a:solidFill>
                <a:schemeClr val="lt1"/>
              </a:solidFill>
            </a:endParaRPr>
          </a:p>
        </p:txBody>
      </p:sp>
      <p:sp>
        <p:nvSpPr>
          <p:cNvPr id="11" name="テキスト ボックス 10">
            <a:extLst>
              <a:ext uri="{FF2B5EF4-FFF2-40B4-BE49-F238E27FC236}">
                <a16:creationId xmlns:a16="http://schemas.microsoft.com/office/drawing/2014/main" id="{879B269D-31DF-62A0-3FA7-88761B33AFE0}"/>
              </a:ext>
            </a:extLst>
          </p:cNvPr>
          <p:cNvSpPr txBox="1"/>
          <p:nvPr/>
        </p:nvSpPr>
        <p:spPr>
          <a:xfrm>
            <a:off x="3046912" y="2868749"/>
            <a:ext cx="1103187" cy="307777"/>
          </a:xfrm>
          <a:prstGeom prst="rect">
            <a:avLst/>
          </a:prstGeom>
          <a:noFill/>
        </p:spPr>
        <p:txBody>
          <a:bodyPr wrap="none" rtlCol="0">
            <a:spAutoFit/>
          </a:bodyPr>
          <a:lstStyle/>
          <a:p>
            <a:r>
              <a:rPr kumimoji="1" lang="en-US" altLang="ja-JP" b="1" dirty="0">
                <a:solidFill>
                  <a:schemeClr val="tx1"/>
                </a:solidFill>
              </a:rPr>
              <a:t>Pre-COVID</a:t>
            </a:r>
            <a:endParaRPr kumimoji="1" lang="ja-JP" altLang="en-US" b="1">
              <a:solidFill>
                <a:schemeClr val="tx1"/>
              </a:solidFill>
            </a:endParaRPr>
          </a:p>
        </p:txBody>
      </p:sp>
      <p:pic>
        <p:nvPicPr>
          <p:cNvPr id="5" name="図 4">
            <a:extLst>
              <a:ext uri="{FF2B5EF4-FFF2-40B4-BE49-F238E27FC236}">
                <a16:creationId xmlns:a16="http://schemas.microsoft.com/office/drawing/2014/main" id="{5F5DACDC-9CA4-A004-7CEF-921032416DA9}"/>
              </a:ext>
            </a:extLst>
          </p:cNvPr>
          <p:cNvPicPr>
            <a:picLocks noChangeAspect="1"/>
          </p:cNvPicPr>
          <p:nvPr/>
        </p:nvPicPr>
        <p:blipFill>
          <a:blip r:embed="rId4"/>
          <a:stretch>
            <a:fillRect/>
          </a:stretch>
        </p:blipFill>
        <p:spPr>
          <a:xfrm>
            <a:off x="4954557" y="2667114"/>
            <a:ext cx="3511049" cy="2392333"/>
          </a:xfrm>
          <a:prstGeom prst="rect">
            <a:avLst/>
          </a:prstGeom>
        </p:spPr>
      </p:pic>
      <p:sp>
        <p:nvSpPr>
          <p:cNvPr id="12" name="テキスト ボックス 11">
            <a:extLst>
              <a:ext uri="{FF2B5EF4-FFF2-40B4-BE49-F238E27FC236}">
                <a16:creationId xmlns:a16="http://schemas.microsoft.com/office/drawing/2014/main" id="{F156A77E-D1F1-E763-99B0-B641B2A8E226}"/>
              </a:ext>
            </a:extLst>
          </p:cNvPr>
          <p:cNvSpPr txBox="1"/>
          <p:nvPr/>
        </p:nvSpPr>
        <p:spPr>
          <a:xfrm>
            <a:off x="7197967" y="2868748"/>
            <a:ext cx="1200970" cy="307777"/>
          </a:xfrm>
          <a:prstGeom prst="rect">
            <a:avLst/>
          </a:prstGeom>
          <a:noFill/>
        </p:spPr>
        <p:txBody>
          <a:bodyPr wrap="none" rtlCol="0">
            <a:spAutoFit/>
          </a:bodyPr>
          <a:lstStyle/>
          <a:p>
            <a:r>
              <a:rPr kumimoji="1" lang="en-US" altLang="ja-JP" b="1" dirty="0">
                <a:solidFill>
                  <a:schemeClr val="tx1"/>
                </a:solidFill>
              </a:rPr>
              <a:t>Post-COVID</a:t>
            </a:r>
            <a:endParaRPr kumimoji="1" lang="ja-JP" altLang="en-US" b="1">
              <a:solidFill>
                <a:schemeClr val="tx1"/>
              </a:solidFill>
            </a:endParaRPr>
          </a:p>
        </p:txBody>
      </p:sp>
      <p:sp>
        <p:nvSpPr>
          <p:cNvPr id="9" name="Google Shape;181;p38">
            <a:extLst>
              <a:ext uri="{FF2B5EF4-FFF2-40B4-BE49-F238E27FC236}">
                <a16:creationId xmlns:a16="http://schemas.microsoft.com/office/drawing/2014/main" id="{890B2869-AA1B-F7A6-67FF-9FA878661993}"/>
              </a:ext>
            </a:extLst>
          </p:cNvPr>
          <p:cNvSpPr txBox="1">
            <a:spLocks/>
          </p:cNvSpPr>
          <p:nvPr/>
        </p:nvSpPr>
        <p:spPr>
          <a:xfrm>
            <a:off x="1925925" y="430875"/>
            <a:ext cx="6564932" cy="8169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90000"/>
              </a:lnSpc>
              <a:spcBef>
                <a:spcPts val="800"/>
              </a:spcBef>
              <a:spcAft>
                <a:spcPts val="0"/>
              </a:spcAft>
              <a:buClr>
                <a:srgbClr val="D0CECE"/>
              </a:buClr>
              <a:buSzPts val="2100"/>
              <a:buFont typeface="Arial"/>
              <a:buNone/>
              <a:defRPr sz="2100" b="0" i="0" u="none" strike="noStrike" cap="none">
                <a:solidFill>
                  <a:srgbClr val="D0CECE"/>
                </a:solidFill>
                <a:latin typeface="Arial"/>
                <a:ea typeface="Arial"/>
                <a:cs typeface="Arial"/>
                <a:sym typeface="Arial"/>
              </a:defRPr>
            </a:lvl1pPr>
            <a:lvl2pPr marR="0" lvl="1" algn="ctr" rtl="0">
              <a:lnSpc>
                <a:spcPct val="90000"/>
              </a:lnSpc>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R="0" lvl="2" algn="ctr"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3pPr>
            <a:lvl4pPr marR="0" lvl="3"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R="0" lvl="4"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R="0" lvl="5"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R="0" lvl="6"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R="0" lvl="7"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R="0" lvl="8" algn="ctr"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spcBef>
                <a:spcPts val="0"/>
              </a:spcBef>
            </a:pPr>
            <a:r>
              <a:rPr lang="en-US" sz="4300" dirty="0">
                <a:solidFill>
                  <a:schemeClr val="lt1"/>
                </a:solidFill>
                <a:latin typeface="Calibri"/>
                <a:ea typeface="Calibri"/>
                <a:cs typeface="Calibri"/>
                <a:sym typeface="Calibri"/>
              </a:rPr>
              <a:t>Results: Traffic Violations (3)</a:t>
            </a:r>
          </a:p>
        </p:txBody>
      </p:sp>
    </p:spTree>
    <p:extLst>
      <p:ext uri="{BB962C8B-B14F-4D97-AF65-F5344CB8AC3E}">
        <p14:creationId xmlns:p14="http://schemas.microsoft.com/office/powerpoint/2010/main" val="75033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Theft (1)</a:t>
            </a:r>
            <a:endParaRPr sz="4300" dirty="0">
              <a:solidFill>
                <a:schemeClr val="lt1"/>
              </a:solidFill>
              <a:latin typeface="Calibri"/>
              <a:ea typeface="Calibri"/>
              <a:cs typeface="Calibri"/>
              <a:sym typeface="Calibri"/>
            </a:endParaRPr>
          </a:p>
        </p:txBody>
      </p:sp>
      <p:sp>
        <p:nvSpPr>
          <p:cNvPr id="2" name="Google Shape;182;p38">
            <a:extLst>
              <a:ext uri="{FF2B5EF4-FFF2-40B4-BE49-F238E27FC236}">
                <a16:creationId xmlns:a16="http://schemas.microsoft.com/office/drawing/2014/main" id="{B6BD5E70-5FA0-C087-199F-C4F8B45641A8}"/>
              </a:ext>
            </a:extLst>
          </p:cNvPr>
          <p:cNvSpPr txBox="1"/>
          <p:nvPr/>
        </p:nvSpPr>
        <p:spPr>
          <a:xfrm>
            <a:off x="1552871" y="1193438"/>
            <a:ext cx="5659692" cy="1415742"/>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Arial" panose="020B0604020202020204" pitchFamily="34" charset="0"/>
              <a:buChar char="•"/>
            </a:pPr>
            <a:r>
              <a:rPr lang="en-US" sz="2000" dirty="0">
                <a:solidFill>
                  <a:schemeClr val="lt1"/>
                </a:solidFill>
              </a:rPr>
              <a:t>Test the following hypothesis using deviance</a:t>
            </a:r>
          </a:p>
          <a:p>
            <a:pPr>
              <a:spcBef>
                <a:spcPts val="600"/>
              </a:spcBef>
              <a:buClr>
                <a:schemeClr val="bg1"/>
              </a:buClr>
            </a:pPr>
            <a:r>
              <a:rPr lang="en-US" sz="2000" dirty="0">
                <a:solidFill>
                  <a:schemeClr val="lt1"/>
                </a:solidFill>
              </a:rPr>
              <a:t>	H</a:t>
            </a:r>
            <a:r>
              <a:rPr lang="en-US" sz="2000" baseline="-25000" dirty="0">
                <a:solidFill>
                  <a:schemeClr val="lt1"/>
                </a:solidFill>
              </a:rPr>
              <a:t>0</a:t>
            </a:r>
            <a:r>
              <a:rPr lang="en-US" sz="2000" dirty="0">
                <a:solidFill>
                  <a:schemeClr val="lt1"/>
                </a:solidFill>
              </a:rPr>
              <a:t> : Reduced model is true</a:t>
            </a:r>
          </a:p>
          <a:p>
            <a:pPr>
              <a:spcBef>
                <a:spcPts val="600"/>
              </a:spcBef>
              <a:buClr>
                <a:schemeClr val="bg1"/>
              </a:buClr>
            </a:pPr>
            <a:r>
              <a:rPr lang="en-US" sz="2000" dirty="0">
                <a:solidFill>
                  <a:schemeClr val="lt1"/>
                </a:solidFill>
              </a:rPr>
              <a:t>	H</a:t>
            </a:r>
            <a:r>
              <a:rPr lang="en-US" sz="2000" baseline="-25000" dirty="0">
                <a:solidFill>
                  <a:schemeClr val="lt1"/>
                </a:solidFill>
              </a:rPr>
              <a:t>1</a:t>
            </a:r>
            <a:r>
              <a:rPr lang="en-US" sz="2000" dirty="0">
                <a:solidFill>
                  <a:schemeClr val="lt1"/>
                </a:solidFill>
              </a:rPr>
              <a:t> : Saturated model (Model 5) is true </a:t>
            </a:r>
            <a:endParaRPr sz="2000" dirty="0">
              <a:solidFill>
                <a:schemeClr val="lt1"/>
              </a:solidFill>
            </a:endParaRPr>
          </a:p>
        </p:txBody>
      </p:sp>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2804245113"/>
              </p:ext>
            </p:extLst>
          </p:nvPr>
        </p:nvGraphicFramePr>
        <p:xfrm>
          <a:off x="273697"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200.2</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141.9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60.3</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2.0</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solidFill>
                            <a:srgbClr val="FF0000"/>
                          </a:solidFill>
                        </a:rPr>
                        <a:t>0.74</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bl>
          </a:graphicData>
        </a:graphic>
      </p:graphicFrame>
      <p:graphicFrame>
        <p:nvGraphicFramePr>
          <p:cNvPr id="4" name="表 3">
            <a:extLst>
              <a:ext uri="{FF2B5EF4-FFF2-40B4-BE49-F238E27FC236}">
                <a16:creationId xmlns:a16="http://schemas.microsoft.com/office/drawing/2014/main" id="{04F09E26-1C37-7AFF-CAD6-453E80DD47A4}"/>
              </a:ext>
            </a:extLst>
          </p:cNvPr>
          <p:cNvGraphicFramePr>
            <a:graphicFrameLocks noGrp="1"/>
          </p:cNvGraphicFramePr>
          <p:nvPr>
            <p:extLst>
              <p:ext uri="{D42A27DB-BD31-4B8C-83A1-F6EECF244321}">
                <p14:modId xmlns:p14="http://schemas.microsoft.com/office/powerpoint/2010/main" val="3858085545"/>
              </p:ext>
            </p:extLst>
          </p:nvPr>
        </p:nvGraphicFramePr>
        <p:xfrm>
          <a:off x="4802154"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42.0</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21.8</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26.0</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5.8</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solidFill>
                            <a:srgbClr val="FF0000"/>
                          </a:solidFill>
                        </a:rPr>
                        <a:t>0.21</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1815271" y="2646640"/>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6409042" y="2646640"/>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5041289" y="4553337"/>
            <a:ext cx="370806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not rejected </a:t>
            </a:r>
            <a:r>
              <a:rPr kumimoji="1" lang="en-US" altLang="ja-JP" sz="2000" b="1" dirty="0">
                <a:solidFill>
                  <a:schemeClr val="bg1"/>
                </a:solidFill>
              </a:rPr>
              <a:t>for </a:t>
            </a:r>
            <a:r>
              <a:rPr kumimoji="1" lang="en-US" altLang="ja-JP" sz="2000" b="1" dirty="0">
                <a:solidFill>
                  <a:srgbClr val="EA9999"/>
                </a:solidFill>
              </a:rPr>
              <a:t>Model 4</a:t>
            </a:r>
            <a:endParaRPr kumimoji="1" lang="ja-JP" altLang="en-US" sz="2000" b="1">
              <a:solidFill>
                <a:srgbClr val="EA9999"/>
              </a:solidFill>
            </a:endParaRPr>
          </a:p>
        </p:txBody>
      </p:sp>
      <p:sp>
        <p:nvSpPr>
          <p:cNvPr id="5" name="テキスト ボックス 4">
            <a:extLst>
              <a:ext uri="{FF2B5EF4-FFF2-40B4-BE49-F238E27FC236}">
                <a16:creationId xmlns:a16="http://schemas.microsoft.com/office/drawing/2014/main" id="{92E1ACC2-E43A-1E71-2B1C-BD2B696C957D}"/>
              </a:ext>
            </a:extLst>
          </p:cNvPr>
          <p:cNvSpPr txBox="1"/>
          <p:nvPr/>
        </p:nvSpPr>
        <p:spPr>
          <a:xfrm>
            <a:off x="512831" y="4553337"/>
            <a:ext cx="370806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not rejected </a:t>
            </a:r>
            <a:r>
              <a:rPr kumimoji="1" lang="en-US" altLang="ja-JP" sz="2000" b="1" dirty="0">
                <a:solidFill>
                  <a:schemeClr val="bg1"/>
                </a:solidFill>
              </a:rPr>
              <a:t>for </a:t>
            </a:r>
            <a:r>
              <a:rPr kumimoji="1" lang="en-US" altLang="ja-JP" sz="2000" b="1" dirty="0">
                <a:solidFill>
                  <a:srgbClr val="EA9999"/>
                </a:solidFill>
              </a:rPr>
              <a:t>Model 4</a:t>
            </a:r>
            <a:endParaRPr kumimoji="1" lang="ja-JP" altLang="en-US" sz="2000" b="1">
              <a:solidFill>
                <a:srgbClr val="EA9999"/>
              </a:solidFill>
            </a:endParaRPr>
          </a:p>
        </p:txBody>
      </p:sp>
    </p:spTree>
    <p:extLst>
      <p:ext uri="{BB962C8B-B14F-4D97-AF65-F5344CB8AC3E}">
        <p14:creationId xmlns:p14="http://schemas.microsoft.com/office/powerpoint/2010/main" val="25349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Theft (2)</a:t>
            </a:r>
            <a:endParaRPr sz="4300" dirty="0">
              <a:solidFill>
                <a:schemeClr val="lt1"/>
              </a:solidFill>
              <a:latin typeface="Calibri"/>
              <a:ea typeface="Calibri"/>
              <a:cs typeface="Calibri"/>
              <a:sym typeface="Calibri"/>
            </a:endParaRPr>
          </a:p>
        </p:txBody>
      </p:sp>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872739591"/>
              </p:ext>
            </p:extLst>
          </p:nvPr>
        </p:nvGraphicFramePr>
        <p:xfrm>
          <a:off x="1348582" y="1876174"/>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259.5</a:t>
                      </a:r>
                      <a:endParaRPr kumimoji="1" lang="ja-JP" altLang="en-US"/>
                    </a:p>
                  </a:txBody>
                  <a:tcPr>
                    <a:solidFill>
                      <a:schemeClr val="bg1"/>
                    </a:solidFill>
                  </a:tcPr>
                </a:tc>
                <a:tc>
                  <a:txBody>
                    <a:bodyPr/>
                    <a:lstStyle/>
                    <a:p>
                      <a:pPr algn="ctr"/>
                      <a:r>
                        <a:rPr kumimoji="1" lang="en-US" altLang="ja-JP" dirty="0"/>
                        <a:t>259.8</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209.2</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210.7</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121.6</a:t>
                      </a:r>
                      <a:endParaRPr kumimoji="1" lang="ja-JP" altLang="en-US"/>
                    </a:p>
                  </a:txBody>
                  <a:tcPr>
                    <a:solidFill>
                      <a:schemeClr val="bg1"/>
                    </a:solidFill>
                  </a:tcPr>
                </a:tc>
                <a:tc>
                  <a:txBody>
                    <a:bodyPr/>
                    <a:lstStyle/>
                    <a:p>
                      <a:pPr algn="ctr"/>
                      <a:r>
                        <a:rPr kumimoji="1" lang="en-US" altLang="ja-JP" dirty="0"/>
                        <a:t>122.2</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71.3</a:t>
                      </a:r>
                      <a:endParaRPr kumimoji="1" lang="ja-JP" altLang="en-US">
                        <a:solidFill>
                          <a:srgbClr val="FF0000"/>
                        </a:solidFill>
                      </a:endParaRPr>
                    </a:p>
                  </a:txBody>
                  <a:tcPr>
                    <a:solidFill>
                      <a:schemeClr val="bg1"/>
                    </a:solidFill>
                  </a:tcPr>
                </a:tc>
                <a:tc>
                  <a:txBody>
                    <a:bodyPr/>
                    <a:lstStyle/>
                    <a:p>
                      <a:pPr algn="ctr"/>
                      <a:r>
                        <a:rPr kumimoji="1" lang="en-US" altLang="ja-JP" dirty="0">
                          <a:solidFill>
                            <a:srgbClr val="FF0000"/>
                          </a:solidFill>
                        </a:rPr>
                        <a:t>73.1</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solidFill>
                            <a:schemeClr val="tx1"/>
                          </a:solidFill>
                        </a:rPr>
                        <a:t>77.3</a:t>
                      </a:r>
                      <a:endParaRPr kumimoji="1" lang="ja-JP" altLang="en-US">
                        <a:solidFill>
                          <a:schemeClr val="tx1"/>
                        </a:solidFill>
                      </a:endParaRPr>
                    </a:p>
                  </a:txBody>
                  <a:tcPr>
                    <a:solidFill>
                      <a:schemeClr val="bg1"/>
                    </a:solidFill>
                  </a:tcPr>
                </a:tc>
                <a:tc>
                  <a:txBody>
                    <a:bodyPr/>
                    <a:lstStyle/>
                    <a:p>
                      <a:pPr algn="ctr"/>
                      <a:r>
                        <a:rPr kumimoji="1" lang="en-US" altLang="ja-JP" dirty="0">
                          <a:solidFill>
                            <a:schemeClr val="tx1"/>
                          </a:solidFill>
                        </a:rPr>
                        <a:t>80.4</a:t>
                      </a:r>
                      <a:endParaRPr kumimoji="1" lang="ja-JP" altLang="en-US">
                        <a:solidFill>
                          <a:schemeClr val="tx1"/>
                        </a:solidFill>
                      </a:endParaRPr>
                    </a:p>
                  </a:txBody>
                  <a:tcPr>
                    <a:solidFill>
                      <a:schemeClr val="bg1"/>
                    </a:solidFill>
                  </a:tcPr>
                </a:tc>
                <a:extLst>
                  <a:ext uri="{0D108BD9-81ED-4DB2-BD59-A6C34878D82A}">
                    <a16:rowId xmlns:a16="http://schemas.microsoft.com/office/drawing/2014/main" val="4272921347"/>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2468414" y="1497149"/>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5942507" y="1517627"/>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5305313" y="3933263"/>
            <a:ext cx="2475358" cy="400110"/>
          </a:xfrm>
          <a:prstGeom prst="rect">
            <a:avLst/>
          </a:prstGeom>
          <a:noFill/>
        </p:spPr>
        <p:txBody>
          <a:bodyPr wrap="none" rtlCol="0">
            <a:spAutoFit/>
          </a:bodyPr>
          <a:lstStyle/>
          <a:p>
            <a:r>
              <a:rPr kumimoji="1" lang="en-US" altLang="ja-JP" sz="2000" b="1" dirty="0">
                <a:solidFill>
                  <a:srgbClr val="EA9999"/>
                </a:solidFill>
              </a:rPr>
              <a:t>Model 4 </a:t>
            </a:r>
            <a:r>
              <a:rPr kumimoji="1" lang="en-US" altLang="ja-JP" sz="2000" b="1" dirty="0">
                <a:solidFill>
                  <a:schemeClr val="bg1"/>
                </a:solidFill>
              </a:rPr>
              <a:t>is the best</a:t>
            </a:r>
            <a:endParaRPr kumimoji="1" lang="ja-JP" altLang="en-US" sz="2000" b="1">
              <a:solidFill>
                <a:schemeClr val="bg1"/>
              </a:solidFill>
            </a:endParaRPr>
          </a:p>
        </p:txBody>
      </p:sp>
      <p:graphicFrame>
        <p:nvGraphicFramePr>
          <p:cNvPr id="5" name="表 3">
            <a:extLst>
              <a:ext uri="{FF2B5EF4-FFF2-40B4-BE49-F238E27FC236}">
                <a16:creationId xmlns:a16="http://schemas.microsoft.com/office/drawing/2014/main" id="{6FE4C297-396B-DE06-61E1-C46F69763B51}"/>
              </a:ext>
            </a:extLst>
          </p:cNvPr>
          <p:cNvGraphicFramePr>
            <a:graphicFrameLocks noGrp="1"/>
          </p:cNvGraphicFramePr>
          <p:nvPr>
            <p:extLst>
              <p:ext uri="{D42A27DB-BD31-4B8C-83A1-F6EECF244321}">
                <p14:modId xmlns:p14="http://schemas.microsoft.com/office/powerpoint/2010/main" val="1336463326"/>
              </p:ext>
            </p:extLst>
          </p:nvPr>
        </p:nvGraphicFramePr>
        <p:xfrm>
          <a:off x="4976175" y="1876174"/>
          <a:ext cx="3139752" cy="18288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tblGrid>
              <a:tr h="183681">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AIC</a:t>
                      </a:r>
                      <a:endParaRPr kumimoji="1" lang="ja-JP" altLang="en-US"/>
                    </a:p>
                  </a:txBody>
                  <a:tcPr>
                    <a:solidFill>
                      <a:schemeClr val="accent5">
                        <a:lumMod val="60000"/>
                        <a:lumOff val="40000"/>
                      </a:schemeClr>
                    </a:solidFill>
                  </a:tcPr>
                </a:tc>
                <a:tc>
                  <a:txBody>
                    <a:bodyPr/>
                    <a:lstStyle/>
                    <a:p>
                      <a:pPr algn="ctr"/>
                      <a:r>
                        <a:rPr kumimoji="1" lang="en-US" altLang="ja-JP" dirty="0"/>
                        <a:t>BIC</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80.6</a:t>
                      </a:r>
                      <a:endParaRPr kumimoji="1" lang="ja-JP" altLang="en-US"/>
                    </a:p>
                  </a:txBody>
                  <a:tcPr>
                    <a:solidFill>
                      <a:schemeClr val="bg1"/>
                    </a:solidFill>
                  </a:tcPr>
                </a:tc>
                <a:tc>
                  <a:txBody>
                    <a:bodyPr/>
                    <a:lstStyle/>
                    <a:p>
                      <a:pPr algn="ctr"/>
                      <a:r>
                        <a:rPr kumimoji="1" lang="en-US" altLang="ja-JP" dirty="0"/>
                        <a:t>80.9</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68.4</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69.9</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66.7</a:t>
                      </a:r>
                      <a:endParaRPr kumimoji="1" lang="ja-JP" altLang="en-US"/>
                    </a:p>
                  </a:txBody>
                  <a:tcPr>
                    <a:solidFill>
                      <a:schemeClr val="bg1"/>
                    </a:solidFill>
                  </a:tcPr>
                </a:tc>
                <a:tc>
                  <a:txBody>
                    <a:bodyPr/>
                    <a:lstStyle/>
                    <a:p>
                      <a:pPr algn="ctr"/>
                      <a:r>
                        <a:rPr kumimoji="1" lang="en-US" altLang="ja-JP" dirty="0"/>
                        <a:t>67.3</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solidFill>
                            <a:srgbClr val="FF0000"/>
                          </a:solidFill>
                        </a:rPr>
                        <a:t>54.5</a:t>
                      </a:r>
                      <a:endParaRPr kumimoji="1" lang="ja-JP" altLang="en-US">
                        <a:solidFill>
                          <a:srgbClr val="FF0000"/>
                        </a:solidFill>
                      </a:endParaRPr>
                    </a:p>
                  </a:txBody>
                  <a:tcPr>
                    <a:solidFill>
                      <a:schemeClr val="bg1"/>
                    </a:solidFill>
                  </a:tcPr>
                </a:tc>
                <a:tc>
                  <a:txBody>
                    <a:bodyPr/>
                    <a:lstStyle/>
                    <a:p>
                      <a:pPr algn="ctr"/>
                      <a:r>
                        <a:rPr kumimoji="1" lang="en-US" altLang="ja-JP" dirty="0">
                          <a:solidFill>
                            <a:srgbClr val="FF0000"/>
                          </a:solidFill>
                        </a:rPr>
                        <a:t>56.3</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r h="252248">
                <a:tc>
                  <a:txBody>
                    <a:bodyPr/>
                    <a:lstStyle/>
                    <a:p>
                      <a:pPr algn="ctr"/>
                      <a:r>
                        <a:rPr kumimoji="1" lang="en-US" altLang="ja-JP" dirty="0"/>
                        <a:t>5</a:t>
                      </a:r>
                      <a:endParaRPr kumimoji="1" lang="ja-JP" altLang="en-US"/>
                    </a:p>
                  </a:txBody>
                  <a:tcPr>
                    <a:solidFill>
                      <a:schemeClr val="accent5">
                        <a:lumMod val="60000"/>
                        <a:lumOff val="40000"/>
                      </a:schemeClr>
                    </a:solidFill>
                  </a:tcPr>
                </a:tc>
                <a:tc>
                  <a:txBody>
                    <a:bodyPr/>
                    <a:lstStyle/>
                    <a:p>
                      <a:pPr algn="ctr"/>
                      <a:r>
                        <a:rPr kumimoji="1" lang="en-US" altLang="ja-JP" dirty="0"/>
                        <a:t>56.7</a:t>
                      </a:r>
                      <a:endParaRPr kumimoji="1" lang="ja-JP" altLang="en-US"/>
                    </a:p>
                  </a:txBody>
                  <a:tcPr>
                    <a:solidFill>
                      <a:schemeClr val="bg1"/>
                    </a:solidFill>
                  </a:tcPr>
                </a:tc>
                <a:tc>
                  <a:txBody>
                    <a:bodyPr/>
                    <a:lstStyle/>
                    <a:p>
                      <a:pPr algn="ctr"/>
                      <a:r>
                        <a:rPr kumimoji="1" lang="en-US" altLang="ja-JP" dirty="0"/>
                        <a:t>59.7</a:t>
                      </a:r>
                      <a:endParaRPr kumimoji="1" lang="ja-JP" altLang="en-US"/>
                    </a:p>
                  </a:txBody>
                  <a:tcPr>
                    <a:solidFill>
                      <a:schemeClr val="bg1"/>
                    </a:solidFill>
                  </a:tcPr>
                </a:tc>
                <a:extLst>
                  <a:ext uri="{0D108BD9-81ED-4DB2-BD59-A6C34878D82A}">
                    <a16:rowId xmlns:a16="http://schemas.microsoft.com/office/drawing/2014/main" val="4272921347"/>
                  </a:ext>
                </a:extLst>
              </a:tr>
            </a:tbl>
          </a:graphicData>
        </a:graphic>
      </p:graphicFrame>
      <p:sp>
        <p:nvSpPr>
          <p:cNvPr id="10" name="テキスト ボックス 9">
            <a:extLst>
              <a:ext uri="{FF2B5EF4-FFF2-40B4-BE49-F238E27FC236}">
                <a16:creationId xmlns:a16="http://schemas.microsoft.com/office/drawing/2014/main" id="{682544D9-74D9-8142-2ADB-9AEFC6ADB444}"/>
              </a:ext>
            </a:extLst>
          </p:cNvPr>
          <p:cNvSpPr txBox="1"/>
          <p:nvPr/>
        </p:nvSpPr>
        <p:spPr>
          <a:xfrm>
            <a:off x="1782328" y="3933263"/>
            <a:ext cx="2475358" cy="400110"/>
          </a:xfrm>
          <a:prstGeom prst="rect">
            <a:avLst/>
          </a:prstGeom>
          <a:noFill/>
        </p:spPr>
        <p:txBody>
          <a:bodyPr wrap="none" rtlCol="0">
            <a:spAutoFit/>
          </a:bodyPr>
          <a:lstStyle/>
          <a:p>
            <a:r>
              <a:rPr kumimoji="1" lang="en-US" altLang="ja-JP" sz="2000" b="1" dirty="0">
                <a:solidFill>
                  <a:srgbClr val="EA9999"/>
                </a:solidFill>
              </a:rPr>
              <a:t>Model 4 </a:t>
            </a:r>
            <a:r>
              <a:rPr kumimoji="1" lang="en-US" altLang="ja-JP" sz="2000" b="1" dirty="0">
                <a:solidFill>
                  <a:schemeClr val="bg1"/>
                </a:solidFill>
              </a:rPr>
              <a:t>is the best</a:t>
            </a:r>
            <a:endParaRPr kumimoji="1" lang="ja-JP" altLang="en-US" sz="2000" b="1">
              <a:solidFill>
                <a:schemeClr val="bg1"/>
              </a:solidFill>
            </a:endParaRPr>
          </a:p>
        </p:txBody>
      </p:sp>
    </p:spTree>
    <p:extLst>
      <p:ext uri="{BB962C8B-B14F-4D97-AF65-F5344CB8AC3E}">
        <p14:creationId xmlns:p14="http://schemas.microsoft.com/office/powerpoint/2010/main" val="78374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5" name="図 4">
            <a:extLst>
              <a:ext uri="{FF2B5EF4-FFF2-40B4-BE49-F238E27FC236}">
                <a16:creationId xmlns:a16="http://schemas.microsoft.com/office/drawing/2014/main" id="{AF3E9E71-87B4-E120-02DB-1000F0EE3106}"/>
              </a:ext>
            </a:extLst>
          </p:cNvPr>
          <p:cNvPicPr>
            <a:picLocks noChangeAspect="1"/>
          </p:cNvPicPr>
          <p:nvPr/>
        </p:nvPicPr>
        <p:blipFill>
          <a:blip r:embed="rId3"/>
          <a:stretch>
            <a:fillRect/>
          </a:stretch>
        </p:blipFill>
        <p:spPr>
          <a:xfrm>
            <a:off x="4790732" y="2634390"/>
            <a:ext cx="3538577" cy="2404418"/>
          </a:xfrm>
          <a:prstGeom prst="rect">
            <a:avLst/>
          </a:prstGeom>
        </p:spPr>
      </p:pic>
      <p:pic>
        <p:nvPicPr>
          <p:cNvPr id="3" name="図 2">
            <a:extLst>
              <a:ext uri="{FF2B5EF4-FFF2-40B4-BE49-F238E27FC236}">
                <a16:creationId xmlns:a16="http://schemas.microsoft.com/office/drawing/2014/main" id="{E91EE228-C951-E469-9E41-1A55F586EFAD}"/>
              </a:ext>
            </a:extLst>
          </p:cNvPr>
          <p:cNvPicPr>
            <a:picLocks noChangeAspect="1"/>
          </p:cNvPicPr>
          <p:nvPr/>
        </p:nvPicPr>
        <p:blipFill>
          <a:blip r:embed="rId4"/>
          <a:stretch>
            <a:fillRect/>
          </a:stretch>
        </p:blipFill>
        <p:spPr>
          <a:xfrm>
            <a:off x="814691" y="2635614"/>
            <a:ext cx="3511049" cy="2403194"/>
          </a:xfrm>
          <a:prstGeom prst="rect">
            <a:avLst/>
          </a:prstGeom>
        </p:spPr>
      </p:pic>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Theft (3)</a:t>
            </a:r>
            <a:endParaRPr sz="4300" dirty="0">
              <a:solidFill>
                <a:schemeClr val="lt1"/>
              </a:solidFill>
              <a:latin typeface="Calibri"/>
              <a:ea typeface="Calibri"/>
              <a:cs typeface="Calibri"/>
              <a:sym typeface="Calibri"/>
            </a:endParaRPr>
          </a:p>
        </p:txBody>
      </p:sp>
      <p:sp>
        <p:nvSpPr>
          <p:cNvPr id="8" name="Google Shape;182;p38">
            <a:extLst>
              <a:ext uri="{FF2B5EF4-FFF2-40B4-BE49-F238E27FC236}">
                <a16:creationId xmlns:a16="http://schemas.microsoft.com/office/drawing/2014/main" id="{462BF553-C852-7391-8B29-7AD806630647}"/>
              </a:ext>
            </a:extLst>
          </p:cNvPr>
          <p:cNvSpPr txBox="1"/>
          <p:nvPr/>
        </p:nvSpPr>
        <p:spPr>
          <a:xfrm>
            <a:off x="446356" y="1274100"/>
            <a:ext cx="8296423" cy="1261854"/>
          </a:xfrm>
          <a:prstGeom prst="rect">
            <a:avLst/>
          </a:prstGeom>
          <a:noFill/>
          <a:ln>
            <a:noFill/>
          </a:ln>
        </p:spPr>
        <p:txBody>
          <a:bodyPr spcFirstLastPara="1" wrap="square" lIns="91425" tIns="91425" rIns="91425" bIns="91425" anchor="t" anchorCtr="0">
            <a:spAutoFit/>
          </a:bodyPr>
          <a:lstStyle/>
          <a:p>
            <a:pPr marL="342900" indent="-342900">
              <a:spcBef>
                <a:spcPts val="600"/>
              </a:spcBef>
              <a:buClr>
                <a:schemeClr val="bg1"/>
              </a:buClr>
              <a:buFont typeface="Arial" panose="020B0604020202020204" pitchFamily="34" charset="0"/>
              <a:buChar char="•"/>
            </a:pPr>
            <a:r>
              <a:rPr lang="en-US" sz="2000" dirty="0">
                <a:solidFill>
                  <a:schemeClr val="lt1"/>
                </a:solidFill>
              </a:rPr>
              <a:t>Best model: Model 4 for pre-COVID and post-COVID</a:t>
            </a:r>
          </a:p>
          <a:p>
            <a:pPr marL="342900" indent="-342900">
              <a:spcBef>
                <a:spcPts val="600"/>
              </a:spcBef>
              <a:buClr>
                <a:schemeClr val="bg1"/>
              </a:buClr>
              <a:buFont typeface="Arial" panose="020B0604020202020204" pitchFamily="34" charset="0"/>
              <a:buChar char="•"/>
            </a:pPr>
            <a:r>
              <a:rPr lang="en-US" sz="2000" dirty="0">
                <a:solidFill>
                  <a:schemeClr val="lt1"/>
                </a:solidFill>
              </a:rPr>
              <a:t>5D parameter is small before COVID-19 but large compared to other districts after COVID-19</a:t>
            </a:r>
          </a:p>
        </p:txBody>
      </p:sp>
      <p:sp>
        <p:nvSpPr>
          <p:cNvPr id="11" name="テキスト ボックス 10">
            <a:extLst>
              <a:ext uri="{FF2B5EF4-FFF2-40B4-BE49-F238E27FC236}">
                <a16:creationId xmlns:a16="http://schemas.microsoft.com/office/drawing/2014/main" id="{879B269D-31DF-62A0-3FA7-88761B33AFE0}"/>
              </a:ext>
            </a:extLst>
          </p:cNvPr>
          <p:cNvSpPr txBox="1"/>
          <p:nvPr/>
        </p:nvSpPr>
        <p:spPr>
          <a:xfrm>
            <a:off x="3046912" y="2868749"/>
            <a:ext cx="1103187" cy="307777"/>
          </a:xfrm>
          <a:prstGeom prst="rect">
            <a:avLst/>
          </a:prstGeom>
          <a:noFill/>
        </p:spPr>
        <p:txBody>
          <a:bodyPr wrap="none" rtlCol="0">
            <a:spAutoFit/>
          </a:bodyPr>
          <a:lstStyle/>
          <a:p>
            <a:r>
              <a:rPr kumimoji="1" lang="en-US" altLang="ja-JP" b="1" dirty="0">
                <a:solidFill>
                  <a:schemeClr val="tx1"/>
                </a:solidFill>
              </a:rPr>
              <a:t>Pre-COVID</a:t>
            </a:r>
            <a:endParaRPr kumimoji="1" lang="ja-JP" altLang="en-US" b="1">
              <a:solidFill>
                <a:schemeClr val="tx1"/>
              </a:solidFill>
            </a:endParaRPr>
          </a:p>
        </p:txBody>
      </p:sp>
      <p:sp>
        <p:nvSpPr>
          <p:cNvPr id="12" name="テキスト ボックス 11">
            <a:extLst>
              <a:ext uri="{FF2B5EF4-FFF2-40B4-BE49-F238E27FC236}">
                <a16:creationId xmlns:a16="http://schemas.microsoft.com/office/drawing/2014/main" id="{F156A77E-D1F1-E763-99B0-B641B2A8E226}"/>
              </a:ext>
            </a:extLst>
          </p:cNvPr>
          <p:cNvSpPr txBox="1"/>
          <p:nvPr/>
        </p:nvSpPr>
        <p:spPr>
          <a:xfrm>
            <a:off x="7095327" y="2710123"/>
            <a:ext cx="1200970" cy="307777"/>
          </a:xfrm>
          <a:prstGeom prst="rect">
            <a:avLst/>
          </a:prstGeom>
          <a:noFill/>
        </p:spPr>
        <p:txBody>
          <a:bodyPr wrap="none" rtlCol="0">
            <a:spAutoFit/>
          </a:bodyPr>
          <a:lstStyle/>
          <a:p>
            <a:r>
              <a:rPr kumimoji="1" lang="en-US" altLang="ja-JP" b="1" dirty="0">
                <a:solidFill>
                  <a:schemeClr val="tx1"/>
                </a:solidFill>
              </a:rPr>
              <a:t>Post-COVID</a:t>
            </a:r>
            <a:endParaRPr kumimoji="1" lang="ja-JP" altLang="en-US" b="1">
              <a:solidFill>
                <a:schemeClr val="tx1"/>
              </a:solidFill>
            </a:endParaRPr>
          </a:p>
        </p:txBody>
      </p:sp>
    </p:spTree>
    <p:extLst>
      <p:ext uri="{BB962C8B-B14F-4D97-AF65-F5344CB8AC3E}">
        <p14:creationId xmlns:p14="http://schemas.microsoft.com/office/powerpoint/2010/main" val="336468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5"/>
          <p:cNvSpPr txBox="1">
            <a:spLocks noGrp="1"/>
          </p:cNvSpPr>
          <p:nvPr>
            <p:ph type="subTitle" idx="1"/>
          </p:nvPr>
        </p:nvSpPr>
        <p:spPr>
          <a:xfrm>
            <a:off x="2242625" y="419897"/>
            <a:ext cx="6292200" cy="882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 sz="5400" dirty="0">
                <a:solidFill>
                  <a:schemeClr val="lt1"/>
                </a:solidFill>
              </a:rPr>
              <a:t>Conclusion</a:t>
            </a:r>
            <a:endParaRPr sz="5400" dirty="0">
              <a:solidFill>
                <a:schemeClr val="lt1"/>
              </a:solidFill>
            </a:endParaRPr>
          </a:p>
          <a:p>
            <a:pPr marL="0" lvl="0" indent="0" algn="l" rtl="0">
              <a:lnSpc>
                <a:spcPct val="90000"/>
              </a:lnSpc>
              <a:spcBef>
                <a:spcPts val="0"/>
              </a:spcBef>
              <a:spcAft>
                <a:spcPts val="0"/>
              </a:spcAft>
              <a:buClr>
                <a:srgbClr val="D0CECE"/>
              </a:buClr>
              <a:buSzPts val="2100"/>
              <a:buNone/>
            </a:pPr>
            <a:endParaRPr sz="5400" dirty="0"/>
          </a:p>
        </p:txBody>
      </p:sp>
      <p:sp>
        <p:nvSpPr>
          <p:cNvPr id="497" name="Google Shape;497;p75"/>
          <p:cNvSpPr txBox="1"/>
          <p:nvPr/>
        </p:nvSpPr>
        <p:spPr>
          <a:xfrm>
            <a:off x="919275" y="1521175"/>
            <a:ext cx="4324529"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rPr>
              <a:t>SMART QUESTION:</a:t>
            </a:r>
            <a:endParaRPr sz="2000" dirty="0">
              <a:solidFill>
                <a:schemeClr val="lt1"/>
              </a:solidFill>
            </a:endParaRPr>
          </a:p>
          <a:p>
            <a:pPr marL="444500"/>
            <a:r>
              <a:rPr lang="en" altLang="ja-JP" sz="1600" dirty="0">
                <a:solidFill>
                  <a:schemeClr val="lt1"/>
                </a:solidFill>
              </a:rPr>
              <a:t>Is there a difference in trends of several crime categories among white males between 2016-2021, grouped into Pre and Post Covid periods?</a:t>
            </a:r>
          </a:p>
          <a:p>
            <a:pPr marL="0" lvl="0" indent="0" algn="l" rtl="0">
              <a:spcBef>
                <a:spcPts val="0"/>
              </a:spcBef>
              <a:spcAft>
                <a:spcPts val="0"/>
              </a:spcAft>
              <a:buNone/>
            </a:pPr>
            <a:endParaRPr sz="1600" dirty="0">
              <a:solidFill>
                <a:schemeClr val="lt1"/>
              </a:solidFill>
            </a:endParaRPr>
          </a:p>
          <a:p>
            <a:pPr marL="0" lvl="0" indent="0" algn="l" rtl="0">
              <a:spcBef>
                <a:spcPts val="0"/>
              </a:spcBef>
              <a:spcAft>
                <a:spcPts val="0"/>
              </a:spcAft>
              <a:buNone/>
            </a:pPr>
            <a:r>
              <a:rPr lang="en" sz="2000" dirty="0">
                <a:solidFill>
                  <a:schemeClr val="lt1"/>
                </a:solidFill>
              </a:rPr>
              <a:t>ANSWER:</a:t>
            </a:r>
            <a:endParaRPr sz="2000" dirty="0">
              <a:solidFill>
                <a:schemeClr val="lt1"/>
              </a:solidFill>
            </a:endParaRPr>
          </a:p>
          <a:p>
            <a:pPr marL="457200"/>
            <a:r>
              <a:rPr lang="en" altLang="ja-JP" sz="1600" b="0" i="0" dirty="0">
                <a:solidFill>
                  <a:schemeClr val="bg1"/>
                </a:solidFill>
                <a:effectLst/>
                <a:latin typeface="+mn-lt"/>
              </a:rPr>
              <a:t>COVID-19 appears to not only reduce the number of crimes, but also change crime trends. In particular, 5D (large part of the Northeast region) seems to have changed crime trends compared to other districts.</a:t>
            </a:r>
            <a:endParaRPr sz="1600" dirty="0">
              <a:solidFill>
                <a:schemeClr val="bg1"/>
              </a:solidFill>
              <a:latin typeface="+mn-lt"/>
            </a:endParaRPr>
          </a:p>
        </p:txBody>
      </p:sp>
      <p:pic>
        <p:nvPicPr>
          <p:cNvPr id="2" name="Google Shape;310;p53">
            <a:extLst>
              <a:ext uri="{FF2B5EF4-FFF2-40B4-BE49-F238E27FC236}">
                <a16:creationId xmlns:a16="http://schemas.microsoft.com/office/drawing/2014/main" id="{4888535C-1103-7892-E41C-1F749CEDCF37}"/>
              </a:ext>
            </a:extLst>
          </p:cNvPr>
          <p:cNvPicPr preferRelativeResize="0"/>
          <p:nvPr/>
        </p:nvPicPr>
        <p:blipFill>
          <a:blip r:embed="rId3">
            <a:alphaModFix/>
          </a:blip>
          <a:stretch>
            <a:fillRect/>
          </a:stretch>
        </p:blipFill>
        <p:spPr>
          <a:xfrm>
            <a:off x="5934268" y="1302197"/>
            <a:ext cx="2690831" cy="3426859"/>
          </a:xfrm>
          <a:prstGeom prst="rect">
            <a:avLst/>
          </a:prstGeom>
          <a:noFill/>
          <a:ln>
            <a:noFill/>
          </a:ln>
        </p:spPr>
      </p:pic>
      <p:sp>
        <p:nvSpPr>
          <p:cNvPr id="3" name="Google Shape;311;p53">
            <a:extLst>
              <a:ext uri="{FF2B5EF4-FFF2-40B4-BE49-F238E27FC236}">
                <a16:creationId xmlns:a16="http://schemas.microsoft.com/office/drawing/2014/main" id="{D5F07ACA-51BB-1F0E-BCE2-193EC6CA8A2B}"/>
              </a:ext>
            </a:extLst>
          </p:cNvPr>
          <p:cNvSpPr txBox="1"/>
          <p:nvPr/>
        </p:nvSpPr>
        <p:spPr>
          <a:xfrm>
            <a:off x="5970641" y="4723603"/>
            <a:ext cx="262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solidFill>
                  <a:schemeClr val="lt1"/>
                </a:solidFill>
              </a:rPr>
              <a:t>https://</a:t>
            </a:r>
            <a:r>
              <a:rPr lang="en" sz="700" dirty="0" err="1">
                <a:solidFill>
                  <a:schemeClr val="lt1"/>
                </a:solidFill>
              </a:rPr>
              <a:t>mpdc.dc.gov</a:t>
            </a:r>
            <a:r>
              <a:rPr lang="en" sz="700" dirty="0">
                <a:solidFill>
                  <a:schemeClr val="lt1"/>
                </a:solidFill>
              </a:rPr>
              <a:t>/sites/default/files/dc/sites/</a:t>
            </a:r>
            <a:r>
              <a:rPr lang="en" sz="700" dirty="0" err="1">
                <a:solidFill>
                  <a:schemeClr val="lt1"/>
                </a:solidFill>
              </a:rPr>
              <a:t>mpdc</a:t>
            </a:r>
            <a:r>
              <a:rPr lang="en" sz="700" dirty="0">
                <a:solidFill>
                  <a:schemeClr val="lt1"/>
                </a:solidFill>
              </a:rPr>
              <a:t>/publication/attachments/Citywide%20Map%2024x24.pdf</a:t>
            </a:r>
            <a:endParaRPr sz="700" dirty="0">
              <a:solidFill>
                <a:schemeClr val="lt1"/>
              </a:solidFill>
            </a:endParaRPr>
          </a:p>
        </p:txBody>
      </p:sp>
    </p:spTree>
    <p:extLst>
      <p:ext uri="{BB962C8B-B14F-4D97-AF65-F5344CB8AC3E}">
        <p14:creationId xmlns:p14="http://schemas.microsoft.com/office/powerpoint/2010/main" val="175023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5"/>
          <p:cNvSpPr txBox="1">
            <a:spLocks noGrp="1"/>
          </p:cNvSpPr>
          <p:nvPr>
            <p:ph type="subTitle" idx="1"/>
          </p:nvPr>
        </p:nvSpPr>
        <p:spPr>
          <a:xfrm>
            <a:off x="2242625" y="419897"/>
            <a:ext cx="6292200" cy="882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 sz="5400" dirty="0">
                <a:solidFill>
                  <a:schemeClr val="lt1"/>
                </a:solidFill>
              </a:rPr>
              <a:t>References</a:t>
            </a:r>
            <a:endParaRPr sz="5400" dirty="0">
              <a:solidFill>
                <a:schemeClr val="lt1"/>
              </a:solidFill>
            </a:endParaRPr>
          </a:p>
          <a:p>
            <a:pPr marL="0" lvl="0" indent="0" algn="l" rtl="0">
              <a:lnSpc>
                <a:spcPct val="90000"/>
              </a:lnSpc>
              <a:spcBef>
                <a:spcPts val="0"/>
              </a:spcBef>
              <a:spcAft>
                <a:spcPts val="0"/>
              </a:spcAft>
              <a:buClr>
                <a:srgbClr val="D0CECE"/>
              </a:buClr>
              <a:buSzPts val="2100"/>
              <a:buNone/>
            </a:pPr>
            <a:endParaRPr sz="5400" dirty="0"/>
          </a:p>
        </p:txBody>
      </p:sp>
      <p:sp>
        <p:nvSpPr>
          <p:cNvPr id="2" name="Google Shape;182;p38">
            <a:extLst>
              <a:ext uri="{FF2B5EF4-FFF2-40B4-BE49-F238E27FC236}">
                <a16:creationId xmlns:a16="http://schemas.microsoft.com/office/drawing/2014/main" id="{F72319DE-555A-0693-99FF-CCBE1541D065}"/>
              </a:ext>
            </a:extLst>
          </p:cNvPr>
          <p:cNvSpPr txBox="1"/>
          <p:nvPr/>
        </p:nvSpPr>
        <p:spPr>
          <a:xfrm>
            <a:off x="937050" y="1548004"/>
            <a:ext cx="7365000" cy="1261854"/>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Wingdings" pitchFamily="2" charset="2"/>
              <a:buChar char="l"/>
            </a:pPr>
            <a:r>
              <a:rPr lang="en" altLang="ja-JP" sz="2000" b="0" i="0" dirty="0">
                <a:solidFill>
                  <a:schemeClr val="bg1"/>
                </a:solidFill>
                <a:effectLst/>
                <a:latin typeface="+mn-lt"/>
              </a:rPr>
              <a:t>Chakrabarti, A., &amp; Ghosh, J. K. (2011). AIC, BIC and recent advances in model selection. Philosophy of statistics, 583-605.</a:t>
            </a:r>
            <a:endParaRPr sz="2000" dirty="0">
              <a:solidFill>
                <a:schemeClr val="bg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 sz="4300">
                <a:solidFill>
                  <a:schemeClr val="lt1"/>
                </a:solidFill>
                <a:latin typeface="Calibri"/>
                <a:ea typeface="Calibri"/>
                <a:cs typeface="Calibri"/>
                <a:sym typeface="Calibri"/>
              </a:rPr>
              <a:t>SMART QUESTION</a:t>
            </a:r>
            <a:endParaRPr sz="4300">
              <a:solidFill>
                <a:schemeClr val="lt1"/>
              </a:solidFill>
              <a:latin typeface="Calibri"/>
              <a:ea typeface="Calibri"/>
              <a:cs typeface="Calibri"/>
              <a:sym typeface="Calibri"/>
            </a:endParaRPr>
          </a:p>
        </p:txBody>
      </p:sp>
      <p:sp>
        <p:nvSpPr>
          <p:cNvPr id="182" name="Google Shape;182;p38"/>
          <p:cNvSpPr txBox="1"/>
          <p:nvPr/>
        </p:nvSpPr>
        <p:spPr>
          <a:xfrm>
            <a:off x="937050" y="2023875"/>
            <a:ext cx="73650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lt1"/>
                </a:solidFill>
              </a:rPr>
              <a:t>Is there a difference in trends of several crime categories among white males between 2016-2021, grouped into Pre and Post Covid periods?</a:t>
            </a:r>
            <a:endParaRPr sz="2400" dirty="0">
              <a:solidFill>
                <a:schemeClr val="lt1"/>
              </a:solidFill>
            </a:endParaRPr>
          </a:p>
          <a:p>
            <a:pPr marL="0" lvl="0" indent="0" algn="l" rtl="0">
              <a:spcBef>
                <a:spcPts val="0"/>
              </a:spcBef>
              <a:spcAft>
                <a:spcPts val="0"/>
              </a:spcAft>
              <a:buNone/>
            </a:pP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1200"/>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6"/>
          <p:cNvSpPr txBox="1">
            <a:spLocks noGrp="1"/>
          </p:cNvSpPr>
          <p:nvPr>
            <p:ph type="subTitle" idx="1"/>
          </p:nvPr>
        </p:nvSpPr>
        <p:spPr>
          <a:xfrm>
            <a:off x="279575" y="2096550"/>
            <a:ext cx="4383900" cy="95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6000" b="1"/>
              <a:t>Thank you!</a:t>
            </a:r>
            <a:endParaRPr sz="6000" b="1"/>
          </a:p>
        </p:txBody>
      </p:sp>
      <p:pic>
        <p:nvPicPr>
          <p:cNvPr id="503" name="Google Shape;503;p76"/>
          <p:cNvPicPr preferRelativeResize="0"/>
          <p:nvPr/>
        </p:nvPicPr>
        <p:blipFill>
          <a:blip r:embed="rId3">
            <a:alphaModFix/>
          </a:blip>
          <a:stretch>
            <a:fillRect/>
          </a:stretch>
        </p:blipFill>
        <p:spPr>
          <a:xfrm>
            <a:off x="4877532" y="251188"/>
            <a:ext cx="3480845" cy="4641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7"/>
          <p:cNvSpPr txBox="1">
            <a:spLocks noGrp="1"/>
          </p:cNvSpPr>
          <p:nvPr>
            <p:ph type="subTitle" idx="1"/>
          </p:nvPr>
        </p:nvSpPr>
        <p:spPr>
          <a:xfrm>
            <a:off x="2363028" y="2375629"/>
            <a:ext cx="6292200" cy="1314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6000" b="1"/>
              <a:t>Question?</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Midterm Project Overview</a:t>
            </a:r>
            <a:endParaRPr sz="4300" dirty="0">
              <a:solidFill>
                <a:schemeClr val="lt1"/>
              </a:solidFill>
              <a:latin typeface="Calibri"/>
              <a:ea typeface="Calibri"/>
              <a:cs typeface="Calibri"/>
              <a:sym typeface="Calibri"/>
            </a:endParaRPr>
          </a:p>
        </p:txBody>
      </p:sp>
      <p:sp>
        <p:nvSpPr>
          <p:cNvPr id="182" name="Google Shape;182;p38"/>
          <p:cNvSpPr txBox="1"/>
          <p:nvPr/>
        </p:nvSpPr>
        <p:spPr>
          <a:xfrm>
            <a:off x="937050" y="1548004"/>
            <a:ext cx="7365000" cy="3262401"/>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Wingdings" pitchFamily="2" charset="2"/>
              <a:buChar char="l"/>
            </a:pPr>
            <a:r>
              <a:rPr lang="en" altLang="ja-JP" sz="2000" dirty="0">
                <a:solidFill>
                  <a:schemeClr val="lt1"/>
                </a:solidFill>
              </a:rPr>
              <a:t>Used </a:t>
            </a:r>
            <a:r>
              <a:rPr lang="en" altLang="ja-JP" sz="2000" b="1" dirty="0">
                <a:solidFill>
                  <a:srgbClr val="EA9999"/>
                </a:solidFill>
              </a:rPr>
              <a:t>the data provided by the Metropolitan Police of DC </a:t>
            </a:r>
            <a:r>
              <a:rPr lang="en" altLang="ja-JP" sz="2000" dirty="0">
                <a:solidFill>
                  <a:schemeClr val="bg1"/>
                </a:solidFill>
              </a:rPr>
              <a:t>regarding adult arrests over a time period stretching between 2016-2021</a:t>
            </a:r>
          </a:p>
          <a:p>
            <a:pPr marL="342900" lvl="0" indent="-342900">
              <a:spcBef>
                <a:spcPts val="1200"/>
              </a:spcBef>
              <a:buClr>
                <a:schemeClr val="bg1"/>
              </a:buClr>
              <a:buFont typeface="Wingdings" pitchFamily="2" charset="2"/>
              <a:buChar char="l"/>
            </a:pPr>
            <a:r>
              <a:rPr lang="en" altLang="ja-JP" sz="2000" dirty="0">
                <a:solidFill>
                  <a:schemeClr val="bg1"/>
                </a:solidFill>
              </a:rPr>
              <a:t>Focused on </a:t>
            </a:r>
            <a:r>
              <a:rPr lang="en" altLang="ja-JP" sz="2000" b="1" dirty="0">
                <a:solidFill>
                  <a:srgbClr val="EA9999"/>
                </a:solidFill>
              </a:rPr>
              <a:t>crimes committed by white males</a:t>
            </a:r>
          </a:p>
          <a:p>
            <a:pPr marL="342900" lvl="0" indent="-342900">
              <a:spcBef>
                <a:spcPts val="1200"/>
              </a:spcBef>
              <a:buClr>
                <a:schemeClr val="bg1"/>
              </a:buClr>
              <a:buFont typeface="Wingdings" pitchFamily="2" charset="2"/>
              <a:buChar char="l"/>
            </a:pPr>
            <a:r>
              <a:rPr lang="en" altLang="ja-JP" sz="2000" dirty="0">
                <a:solidFill>
                  <a:schemeClr val="bg1"/>
                </a:solidFill>
              </a:rPr>
              <a:t>Divided the data into “Pre-COVID” and “Post-COVID”, and estimated CIs for some major crimes</a:t>
            </a:r>
          </a:p>
          <a:p>
            <a:pPr marL="342900" lvl="0" indent="-342900">
              <a:spcBef>
                <a:spcPts val="1200"/>
              </a:spcBef>
              <a:buClr>
                <a:schemeClr val="bg1"/>
              </a:buClr>
              <a:buFont typeface="Wingdings" pitchFamily="2" charset="2"/>
              <a:buChar char="l"/>
            </a:pPr>
            <a:r>
              <a:rPr lang="en" altLang="ja-JP" sz="2000" dirty="0">
                <a:solidFill>
                  <a:schemeClr val="lt1"/>
                </a:solidFill>
              </a:rPr>
              <a:t>There are</a:t>
            </a:r>
            <a:r>
              <a:rPr lang="en" altLang="ja-JP" sz="2000" b="1" dirty="0">
                <a:solidFill>
                  <a:srgbClr val="EA9999"/>
                </a:solidFill>
              </a:rPr>
              <a:t> significant decreases</a:t>
            </a:r>
            <a:r>
              <a:rPr lang="en" altLang="ja-JP" sz="2000" dirty="0">
                <a:solidFill>
                  <a:srgbClr val="EA9999"/>
                </a:solidFill>
              </a:rPr>
              <a:t> </a:t>
            </a:r>
            <a:r>
              <a:rPr lang="en" altLang="ja-JP" sz="2000" dirty="0">
                <a:solidFill>
                  <a:schemeClr val="bg1"/>
                </a:solidFill>
              </a:rPr>
              <a:t>in “</a:t>
            </a:r>
            <a:r>
              <a:rPr lang="en" altLang="ja-JP" sz="2000" b="1" dirty="0">
                <a:solidFill>
                  <a:srgbClr val="EA9999"/>
                </a:solidFill>
              </a:rPr>
              <a:t>Simple Assault</a:t>
            </a:r>
            <a:r>
              <a:rPr lang="en" altLang="ja-JP" sz="2000" dirty="0">
                <a:solidFill>
                  <a:schemeClr val="bg1"/>
                </a:solidFill>
              </a:rPr>
              <a:t>”, “</a:t>
            </a:r>
            <a:r>
              <a:rPr lang="en" altLang="ja-JP" sz="2000" b="1" dirty="0">
                <a:solidFill>
                  <a:srgbClr val="EA9999"/>
                </a:solidFill>
              </a:rPr>
              <a:t>Traffic Violations</a:t>
            </a:r>
            <a:r>
              <a:rPr lang="en" altLang="ja-JP" sz="2000" dirty="0">
                <a:solidFill>
                  <a:schemeClr val="bg1"/>
                </a:solidFill>
              </a:rPr>
              <a:t>”, and “</a:t>
            </a:r>
            <a:r>
              <a:rPr lang="en" altLang="ja-JP" sz="2000" b="1" dirty="0">
                <a:solidFill>
                  <a:srgbClr val="EA9999"/>
                </a:solidFill>
              </a:rPr>
              <a:t>Theft</a:t>
            </a:r>
            <a:r>
              <a:rPr lang="en" altLang="ja-JP" sz="2000" dirty="0">
                <a:solidFill>
                  <a:schemeClr val="bg1"/>
                </a:solidFill>
              </a:rPr>
              <a:t>”</a:t>
            </a:r>
            <a:r>
              <a:rPr lang="en" altLang="ja-JP" sz="2000" dirty="0">
                <a:solidFill>
                  <a:srgbClr val="EA9999"/>
                </a:solidFill>
              </a:rPr>
              <a:t> </a:t>
            </a:r>
            <a:r>
              <a:rPr lang="en" altLang="ja-JP" sz="2000" b="1" dirty="0">
                <a:solidFill>
                  <a:srgbClr val="EA9999"/>
                </a:solidFill>
              </a:rPr>
              <a:t>after COVID-19</a:t>
            </a:r>
            <a:endParaRPr sz="2000" dirty="0">
              <a:solidFill>
                <a:schemeClr val="lt1"/>
              </a:solidFill>
            </a:endParaRPr>
          </a:p>
        </p:txBody>
      </p:sp>
    </p:spTree>
    <p:extLst>
      <p:ext uri="{BB962C8B-B14F-4D97-AF65-F5344CB8AC3E}">
        <p14:creationId xmlns:p14="http://schemas.microsoft.com/office/powerpoint/2010/main" val="65271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Final Project Objective</a:t>
            </a:r>
            <a:endParaRPr sz="4300" dirty="0">
              <a:solidFill>
                <a:schemeClr val="lt1"/>
              </a:solidFill>
              <a:latin typeface="Calibri"/>
              <a:ea typeface="Calibri"/>
              <a:cs typeface="Calibri"/>
              <a:sym typeface="Calibri"/>
            </a:endParaRPr>
          </a:p>
        </p:txBody>
      </p:sp>
      <p:sp>
        <p:nvSpPr>
          <p:cNvPr id="182" name="Google Shape;182;p38"/>
          <p:cNvSpPr txBox="1"/>
          <p:nvPr/>
        </p:nvSpPr>
        <p:spPr>
          <a:xfrm>
            <a:off x="937050" y="1548004"/>
            <a:ext cx="7365000" cy="2954625"/>
          </a:xfrm>
          <a:prstGeom prst="rect">
            <a:avLst/>
          </a:prstGeom>
          <a:noFill/>
          <a:ln>
            <a:noFill/>
          </a:ln>
        </p:spPr>
        <p:txBody>
          <a:bodyPr spcFirstLastPara="1" wrap="square" lIns="91425" tIns="91425" rIns="91425" bIns="91425" anchor="t" anchorCtr="0">
            <a:spAutoFit/>
          </a:bodyPr>
          <a:lstStyle/>
          <a:p>
            <a:pPr>
              <a:spcBef>
                <a:spcPts val="1200"/>
              </a:spcBef>
              <a:buClr>
                <a:schemeClr val="bg1"/>
              </a:buClr>
            </a:pPr>
            <a:r>
              <a:rPr lang="en" sz="2000" dirty="0">
                <a:solidFill>
                  <a:schemeClr val="lt1"/>
                </a:solidFill>
              </a:rPr>
              <a:t>We did not consider the impact of differences in districts or days of the week on crime in the midterm project.</a:t>
            </a:r>
          </a:p>
          <a:p>
            <a:pPr>
              <a:spcBef>
                <a:spcPts val="1200"/>
              </a:spcBef>
              <a:buClr>
                <a:schemeClr val="bg1"/>
              </a:buClr>
            </a:pPr>
            <a:endParaRPr lang="en" sz="2000" dirty="0">
              <a:solidFill>
                <a:schemeClr val="lt1"/>
              </a:solidFill>
            </a:endParaRPr>
          </a:p>
          <a:p>
            <a:pPr marL="314325" indent="-314325">
              <a:spcBef>
                <a:spcPts val="1200"/>
              </a:spcBef>
              <a:buClr>
                <a:schemeClr val="bg1"/>
              </a:buClr>
            </a:pPr>
            <a:r>
              <a:rPr lang="en" sz="2000" dirty="0">
                <a:solidFill>
                  <a:schemeClr val="lt1"/>
                </a:solidFill>
                <a:sym typeface="Wingdings" pitchFamily="2" charset="2"/>
              </a:rPr>
              <a:t> Examine the impact of differences in districts and days of the week on the number of several major crimes, both pre- and post-COVID</a:t>
            </a:r>
            <a:endParaRPr lang="en" sz="2000" dirty="0">
              <a:solidFill>
                <a:schemeClr val="lt1"/>
              </a:solidFill>
            </a:endParaRPr>
          </a:p>
          <a:p>
            <a:pPr marL="342900" indent="-342900">
              <a:spcBef>
                <a:spcPts val="1200"/>
              </a:spcBef>
              <a:buClr>
                <a:schemeClr val="bg1"/>
              </a:buClr>
              <a:buFont typeface="Wingdings" pitchFamily="2" charset="2"/>
              <a:buChar char="l"/>
            </a:pPr>
            <a:endParaRPr sz="2000" dirty="0">
              <a:solidFill>
                <a:schemeClr val="lt1"/>
              </a:solidFill>
            </a:endParaRPr>
          </a:p>
        </p:txBody>
      </p:sp>
    </p:spTree>
    <p:extLst>
      <p:ext uri="{BB962C8B-B14F-4D97-AF65-F5344CB8AC3E}">
        <p14:creationId xmlns:p14="http://schemas.microsoft.com/office/powerpoint/2010/main" val="122310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Log-linear model</a:t>
            </a:r>
            <a:endParaRPr sz="4300" dirty="0">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182" name="Google Shape;182;p38"/>
              <p:cNvSpPr txBox="1"/>
              <p:nvPr/>
            </p:nvSpPr>
            <p:spPr>
              <a:xfrm>
                <a:off x="937050" y="1305417"/>
                <a:ext cx="7365000" cy="3416290"/>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Wingdings" pitchFamily="2" charset="2"/>
                  <a:buChar char="l"/>
                </a:pPr>
                <a:r>
                  <a:rPr lang="en" sz="2000" dirty="0">
                    <a:solidFill>
                      <a:schemeClr val="lt1"/>
                    </a:solidFill>
                  </a:rPr>
                  <a:t>Most variables in our data are categorical variable</a:t>
                </a:r>
              </a:p>
              <a:p>
                <a:pPr marL="314325" indent="-314325">
                  <a:spcBef>
                    <a:spcPts val="1200"/>
                  </a:spcBef>
                  <a:buClr>
                    <a:schemeClr val="bg1"/>
                  </a:buClr>
                </a:pPr>
                <a:r>
                  <a:rPr lang="en" sz="2000" dirty="0">
                    <a:solidFill>
                      <a:schemeClr val="lt1"/>
                    </a:solidFill>
                    <a:sym typeface="Wingdings" pitchFamily="2" charset="2"/>
                  </a:rPr>
                  <a:t>		 Use Log-linear models</a:t>
                </a:r>
              </a:p>
              <a:p>
                <a:pPr marL="342900" indent="-342900">
                  <a:spcBef>
                    <a:spcPts val="1200"/>
                  </a:spcBef>
                  <a:buClr>
                    <a:schemeClr val="bg1"/>
                  </a:buClr>
                  <a:buFont typeface="Wingdings" pitchFamily="2" charset="2"/>
                  <a:buChar char="l"/>
                </a:pPr>
                <a:r>
                  <a:rPr lang="en" sz="2000" dirty="0">
                    <a:solidFill>
                      <a:schemeClr val="lt1"/>
                    </a:solidFill>
                    <a:sym typeface="Wingdings" pitchFamily="2" charset="2"/>
                  </a:rPr>
                  <a:t>Log-linear model</a:t>
                </a:r>
              </a:p>
              <a:p>
                <a:pPr marL="314325" indent="-314325">
                  <a:spcBef>
                    <a:spcPts val="1200"/>
                  </a:spcBef>
                  <a:buClr>
                    <a:schemeClr val="bg1"/>
                  </a:buClr>
                </a:pPr>
                <a:r>
                  <a:rPr lang="en" sz="2000" dirty="0">
                    <a:solidFill>
                      <a:schemeClr val="lt1"/>
                    </a:solidFill>
                    <a:sym typeface="Wingdings" pitchFamily="2" charset="2"/>
                  </a:rPr>
                  <a:t>	Assumption: </a:t>
                </a:r>
              </a:p>
              <a:p>
                <a:pPr marL="314325" indent="-314325">
                  <a:spcBef>
                    <a:spcPts val="1200"/>
                  </a:spcBef>
                  <a:buClr>
                    <a:schemeClr val="bg1"/>
                  </a:buClr>
                </a:pPr>
                <a:r>
                  <a:rPr lang="en" sz="2000" dirty="0">
                    <a:solidFill>
                      <a:schemeClr val="lt1"/>
                    </a:solidFill>
                    <a:sym typeface="Wingdings" pitchFamily="2" charset="2"/>
                  </a:rPr>
                  <a:t>		</a:t>
                </a:r>
                <a:r>
                  <a:rPr lang="en" altLang="ja-JP" sz="2000" dirty="0">
                    <a:solidFill>
                      <a:schemeClr val="lt1"/>
                    </a:solidFill>
                    <a:ea typeface="Cambria Math" panose="02040503050406030204" pitchFamily="18" charset="0"/>
                    <a:sym typeface="Wingdings" pitchFamily="2" charset="2"/>
                  </a:rPr>
                  <a:t> </a:t>
                </a:r>
                <a14:m>
                  <m:oMath xmlns:m="http://schemas.openxmlformats.org/officeDocument/2006/math">
                    <m:r>
                      <m:rPr>
                        <m:sty m:val="p"/>
                      </m:rPr>
                      <a:rPr lang="en-US" altLang="ja-JP" sz="2000" b="0" i="0" smtClean="0">
                        <a:solidFill>
                          <a:schemeClr val="lt1"/>
                        </a:solidFill>
                        <a:latin typeface="Cambria Math" panose="02040503050406030204" pitchFamily="18" charset="0"/>
                        <a:ea typeface="Cambria Math" panose="02040503050406030204" pitchFamily="18" charset="0"/>
                        <a:sym typeface="Wingdings" pitchFamily="2" charset="2"/>
                      </a:rPr>
                      <m:t>n</m:t>
                    </m:r>
                    <m:r>
                      <a:rPr lang="en-US" altLang="ja-JP" sz="2000" i="1" baseline="-25000">
                        <a:solidFill>
                          <a:schemeClr val="lt1"/>
                        </a:solidFill>
                        <a:latin typeface="Cambria Math" panose="02040503050406030204" pitchFamily="18" charset="0"/>
                        <a:ea typeface="Cambria Math" panose="02040503050406030204" pitchFamily="18" charset="0"/>
                        <a:sym typeface="Wingdings" pitchFamily="2" charset="2"/>
                      </a:rPr>
                      <m:t>𝑖𝑗</m:t>
                    </m:r>
                  </m:oMath>
                </a14:m>
                <a:r>
                  <a:rPr lang="en" sz="2000" dirty="0">
                    <a:solidFill>
                      <a:schemeClr val="lt1"/>
                    </a:solidFill>
                    <a:sym typeface="Wingdings" pitchFamily="2" charset="2"/>
                  </a:rPr>
                  <a:t> ~ Poisson(</a:t>
                </a:r>
                <a14:m>
                  <m:oMath xmlns:m="http://schemas.openxmlformats.org/officeDocument/2006/math">
                    <m:r>
                      <a:rPr lang="en" sz="200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𝑖𝑗</m:t>
                    </m:r>
                  </m:oMath>
                </a14:m>
                <a:r>
                  <a:rPr lang="en" sz="2000" dirty="0">
                    <a:solidFill>
                      <a:schemeClr val="lt1"/>
                    </a:solidFill>
                    <a:sym typeface="Wingdings" pitchFamily="2" charset="2"/>
                  </a:rPr>
                  <a:t>)</a:t>
                </a:r>
              </a:p>
              <a:p>
                <a:pPr marL="314325" indent="-314325">
                  <a:spcBef>
                    <a:spcPts val="1200"/>
                  </a:spcBef>
                  <a:buClr>
                    <a:schemeClr val="bg1"/>
                  </a:buClr>
                </a:pPr>
                <a:r>
                  <a:rPr lang="en" sz="2000" dirty="0">
                    <a:solidFill>
                      <a:schemeClr val="lt1"/>
                    </a:solidFill>
                    <a:sym typeface="Wingdings" pitchFamily="2" charset="2"/>
                  </a:rPr>
                  <a:t>	Formula:</a:t>
                </a:r>
              </a:p>
              <a:p>
                <a:pPr marL="314325" indent="-314325">
                  <a:spcBef>
                    <a:spcPts val="1200"/>
                  </a:spcBef>
                  <a:buClr>
                    <a:schemeClr val="bg1"/>
                  </a:buClr>
                </a:pPr>
                <a:r>
                  <a:rPr lang="en" sz="2000" dirty="0">
                    <a:solidFill>
                      <a:schemeClr val="lt1"/>
                    </a:solidFill>
                    <a:sym typeface="Wingdings" pitchFamily="2" charset="2"/>
                  </a:rPr>
                  <a:t>		</a:t>
                </a:r>
                <a14:m>
                  <m:oMath xmlns:m="http://schemas.openxmlformats.org/officeDocument/2006/math">
                    <m:func>
                      <m:funcPr>
                        <m:ctrlPr>
                          <a:rPr lang="en-US" sz="2000" b="0" i="1" smtClean="0">
                            <a:solidFill>
                              <a:schemeClr val="lt1"/>
                            </a:solidFill>
                            <a:latin typeface="Cambria Math" panose="02040503050406030204" pitchFamily="18" charset="0"/>
                            <a:sym typeface="Wingdings" pitchFamily="2" charset="2"/>
                          </a:rPr>
                        </m:ctrlPr>
                      </m:funcPr>
                      <m:fName>
                        <m:r>
                          <m:rPr>
                            <m:sty m:val="p"/>
                          </m:rPr>
                          <a:rPr lang="en-US" sz="2000" b="0" i="0" smtClean="0">
                            <a:solidFill>
                              <a:schemeClr val="lt1"/>
                            </a:solidFill>
                            <a:latin typeface="Cambria Math" panose="02040503050406030204" pitchFamily="18" charset="0"/>
                            <a:sym typeface="Wingdings" pitchFamily="2" charset="2"/>
                          </a:rPr>
                          <m:t>log</m:t>
                        </m:r>
                      </m:fName>
                      <m:e>
                        <m:d>
                          <m:dPr>
                            <m:ctrlPr>
                              <a:rPr lang="en-US" sz="2000" b="0" i="1" smtClean="0">
                                <a:solidFill>
                                  <a:schemeClr val="lt1"/>
                                </a:solidFill>
                                <a:latin typeface="Cambria Math" panose="02040503050406030204" pitchFamily="18" charset="0"/>
                                <a:sym typeface="Wingdings" pitchFamily="2" charset="2"/>
                              </a:rPr>
                            </m:ctrlPr>
                          </m:dPr>
                          <m:e>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sz="2000" b="0" i="1" baseline="-25000" smtClean="0">
                                <a:solidFill>
                                  <a:schemeClr val="lt1"/>
                                </a:solidFill>
                                <a:latin typeface="Cambria Math" panose="02040503050406030204" pitchFamily="18" charset="0"/>
                                <a:sym typeface="Wingdings" pitchFamily="2" charset="2"/>
                              </a:rPr>
                              <m:t>𝑖𝑗</m:t>
                            </m:r>
                          </m:e>
                        </m:d>
                      </m:e>
                    </m:func>
                    <m:r>
                      <a:rPr lang="en-US" sz="2000" b="0" i="1" smtClean="0">
                        <a:solidFill>
                          <a:schemeClr val="lt1"/>
                        </a:solidFill>
                        <a:latin typeface="Cambria Math" panose="02040503050406030204" pitchFamily="18" charset="0"/>
                        <a:sym typeface="Wingdings" pitchFamily="2" charset="2"/>
                      </a:rPr>
                      <m:t>= </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 </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𝑗</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m:t>
                    </m:r>
                    <m:r>
                      <a:rPr lang="en-US"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𝑖𝑗</m:t>
                    </m:r>
                  </m:oMath>
                </a14:m>
                <a:endParaRPr lang="en" sz="2000" dirty="0">
                  <a:solidFill>
                    <a:schemeClr val="lt1"/>
                  </a:solidFill>
                </a:endParaRPr>
              </a:p>
            </p:txBody>
          </p:sp>
        </mc:Choice>
        <mc:Fallback>
          <p:sp>
            <p:nvSpPr>
              <p:cNvPr id="182" name="Google Shape;182;p38"/>
              <p:cNvSpPr txBox="1">
                <a:spLocks noRot="1" noChangeAspect="1" noMove="1" noResize="1" noEditPoints="1" noAdjustHandles="1" noChangeArrowheads="1" noChangeShapeType="1" noTextEdit="1"/>
              </p:cNvSpPr>
              <p:nvPr/>
            </p:nvSpPr>
            <p:spPr>
              <a:xfrm>
                <a:off x="937050" y="1305417"/>
                <a:ext cx="7365000" cy="3416290"/>
              </a:xfrm>
              <a:prstGeom prst="rect">
                <a:avLst/>
              </a:prstGeom>
              <a:blipFill>
                <a:blip r:embed="rId3"/>
                <a:stretch>
                  <a:fillRect l="-688"/>
                </a:stretch>
              </a:blipFill>
              <a:ln>
                <a:noFill/>
              </a:ln>
            </p:spPr>
            <p:txBody>
              <a:bodyPr/>
              <a:lstStyle/>
              <a:p>
                <a:r>
                  <a:rPr lang="ja-JP" altLang="en-US">
                    <a:noFill/>
                  </a:rPr>
                  <a:t> </a:t>
                </a:r>
              </a:p>
            </p:txBody>
          </p:sp>
        </mc:Fallback>
      </mc:AlternateContent>
      <p:graphicFrame>
        <p:nvGraphicFramePr>
          <p:cNvPr id="2" name="表 2">
            <a:extLst>
              <a:ext uri="{FF2B5EF4-FFF2-40B4-BE49-F238E27FC236}">
                <a16:creationId xmlns:a16="http://schemas.microsoft.com/office/drawing/2014/main" id="{3911AEBE-91FD-5334-AAEF-A500C6413951}"/>
              </a:ext>
            </a:extLst>
          </p:cNvPr>
          <p:cNvGraphicFramePr>
            <a:graphicFrameLocks noGrp="1"/>
          </p:cNvGraphicFramePr>
          <p:nvPr>
            <p:extLst>
              <p:ext uri="{D42A27DB-BD31-4B8C-83A1-F6EECF244321}">
                <p14:modId xmlns:p14="http://schemas.microsoft.com/office/powerpoint/2010/main" val="2733250905"/>
              </p:ext>
            </p:extLst>
          </p:nvPr>
        </p:nvGraphicFramePr>
        <p:xfrm>
          <a:off x="5522429" y="2788429"/>
          <a:ext cx="3274148" cy="1682423"/>
        </p:xfrm>
        <a:graphic>
          <a:graphicData uri="http://schemas.openxmlformats.org/drawingml/2006/table">
            <a:tbl>
              <a:tblPr firstRow="1" bandRow="1">
                <a:tableStyleId>{88FBBDC4-8CF2-437F-BEE1-7846C0EBC9AA}</a:tableStyleId>
              </a:tblPr>
              <a:tblGrid>
                <a:gridCol w="411019">
                  <a:extLst>
                    <a:ext uri="{9D8B030D-6E8A-4147-A177-3AD203B41FA5}">
                      <a16:colId xmlns:a16="http://schemas.microsoft.com/office/drawing/2014/main" val="2213062486"/>
                    </a:ext>
                  </a:extLst>
                </a:gridCol>
                <a:gridCol w="420834">
                  <a:extLst>
                    <a:ext uri="{9D8B030D-6E8A-4147-A177-3AD203B41FA5}">
                      <a16:colId xmlns:a16="http://schemas.microsoft.com/office/drawing/2014/main" val="3334952556"/>
                    </a:ext>
                  </a:extLst>
                </a:gridCol>
                <a:gridCol w="800107">
                  <a:extLst>
                    <a:ext uri="{9D8B030D-6E8A-4147-A177-3AD203B41FA5}">
                      <a16:colId xmlns:a16="http://schemas.microsoft.com/office/drawing/2014/main" val="2584023580"/>
                    </a:ext>
                  </a:extLst>
                </a:gridCol>
                <a:gridCol w="765110">
                  <a:extLst>
                    <a:ext uri="{9D8B030D-6E8A-4147-A177-3AD203B41FA5}">
                      <a16:colId xmlns:a16="http://schemas.microsoft.com/office/drawing/2014/main" val="2483093895"/>
                    </a:ext>
                  </a:extLst>
                </a:gridCol>
                <a:gridCol w="877078">
                  <a:extLst>
                    <a:ext uri="{9D8B030D-6E8A-4147-A177-3AD203B41FA5}">
                      <a16:colId xmlns:a16="http://schemas.microsoft.com/office/drawing/2014/main" val="2725132533"/>
                    </a:ext>
                  </a:extLst>
                </a:gridCol>
              </a:tblGrid>
              <a:tr h="365320">
                <a:tc rowSpan="2" gridSpan="2">
                  <a:txBody>
                    <a:bodyPr/>
                    <a:lstStyle/>
                    <a:p>
                      <a:pPr algn="ctr" fontAlgn="ctr"/>
                      <a:endParaRPr kumimoji="1" lang="ja-JP" altLang="en-US" sz="1800"/>
                    </a:p>
                  </a:txBody>
                  <a:tcPr/>
                </a:tc>
                <a:tc rowSpan="2" hMerge="1">
                  <a:txBody>
                    <a:bodyPr/>
                    <a:lstStyle/>
                    <a:p>
                      <a:endParaRPr kumimoji="1" lang="ja-JP" altLang="en-US"/>
                    </a:p>
                  </a:txBody>
                  <a:tcPr/>
                </a:tc>
                <a:tc gridSpan="3">
                  <a:txBody>
                    <a:bodyPr/>
                    <a:lstStyle/>
                    <a:p>
                      <a:pPr algn="ctr" fontAlgn="ctr"/>
                      <a:r>
                        <a:rPr kumimoji="1" lang="en-US" altLang="ja-JP" sz="1800" dirty="0"/>
                        <a:t>B</a:t>
                      </a:r>
                      <a:endParaRPr kumimoji="1" lang="ja-JP" altLang="en-US" sz="1800"/>
                    </a:p>
                  </a:txBody>
                  <a:tcPr>
                    <a:solidFill>
                      <a:schemeClr val="accent5">
                        <a:lumMod val="60000"/>
                        <a:lumOff val="4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63504712"/>
                  </a:ext>
                </a:extLst>
              </a:tr>
              <a:tr h="37322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kumimoji="1" lang="en-US" altLang="ja-JP" sz="1800" dirty="0"/>
                        <a:t>1</a:t>
                      </a:r>
                      <a:endParaRPr kumimoji="1" lang="ja-JP" altLang="en-US" sz="1800"/>
                    </a:p>
                  </a:txBody>
                  <a:tcPr>
                    <a:solidFill>
                      <a:schemeClr val="accent5">
                        <a:lumMod val="60000"/>
                        <a:lumOff val="40000"/>
                      </a:schemeClr>
                    </a:solidFill>
                  </a:tcPr>
                </a:tc>
                <a:tc>
                  <a:txBody>
                    <a:bodyPr/>
                    <a:lstStyle/>
                    <a:p>
                      <a:pPr algn="ctr" fontAlgn="ctr"/>
                      <a:r>
                        <a:rPr kumimoji="1" lang="en-US" altLang="ja-JP" sz="1800" dirty="0"/>
                        <a:t>2</a:t>
                      </a:r>
                      <a:endParaRPr kumimoji="1" lang="ja-JP" altLang="en-US" sz="1800"/>
                    </a:p>
                  </a:txBody>
                  <a:tcPr>
                    <a:solidFill>
                      <a:schemeClr val="accent5">
                        <a:lumMod val="60000"/>
                        <a:lumOff val="40000"/>
                      </a:schemeClr>
                    </a:solidFill>
                  </a:tcPr>
                </a:tc>
                <a:tc>
                  <a:txBody>
                    <a:bodyPr/>
                    <a:lstStyle/>
                    <a:p>
                      <a:pPr algn="ctr" fontAlgn="ctr"/>
                      <a:r>
                        <a:rPr kumimoji="1" lang="en-US" altLang="ja-JP" sz="1800" dirty="0"/>
                        <a:t>3</a:t>
                      </a:r>
                      <a:endParaRPr kumimoji="1" lang="ja-JP" altLang="en-US" sz="1800"/>
                    </a:p>
                  </a:txBody>
                  <a:tcPr>
                    <a:solidFill>
                      <a:schemeClr val="accent5">
                        <a:lumMod val="60000"/>
                        <a:lumOff val="40000"/>
                      </a:schemeClr>
                    </a:solidFill>
                  </a:tcPr>
                </a:tc>
                <a:extLst>
                  <a:ext uri="{0D108BD9-81ED-4DB2-BD59-A6C34878D82A}">
                    <a16:rowId xmlns:a16="http://schemas.microsoft.com/office/drawing/2014/main" val="755617888"/>
                  </a:ext>
                </a:extLst>
              </a:tr>
              <a:tr h="471719">
                <a:tc rowSpan="2">
                  <a:txBody>
                    <a:bodyPr/>
                    <a:lstStyle/>
                    <a:p>
                      <a:pPr algn="ctr" fontAlgn="ctr"/>
                      <a:r>
                        <a:rPr kumimoji="1" lang="en-US" altLang="ja-JP" sz="1800" dirty="0"/>
                        <a:t>A</a:t>
                      </a:r>
                      <a:endParaRPr kumimoji="1" lang="ja-JP" altLang="en-US" sz="1800"/>
                    </a:p>
                  </a:txBody>
                  <a:tcPr anchor="ctr">
                    <a:solidFill>
                      <a:schemeClr val="accent5">
                        <a:lumMod val="60000"/>
                        <a:lumOff val="40000"/>
                      </a:schemeClr>
                    </a:solidFill>
                  </a:tcPr>
                </a:tc>
                <a:tc>
                  <a:txBody>
                    <a:bodyPr/>
                    <a:lstStyle/>
                    <a:p>
                      <a:pPr algn="ctr" fontAlgn="ctr"/>
                      <a:r>
                        <a:rPr kumimoji="1" lang="en-US" altLang="ja-JP" sz="1800" dirty="0"/>
                        <a:t>1</a:t>
                      </a:r>
                      <a:endParaRPr kumimoji="1" lang="ja-JP" altLang="en-US" sz="1800"/>
                    </a:p>
                  </a:txBody>
                  <a:tcPr anchor="ctr">
                    <a:solidFill>
                      <a:schemeClr val="accent5">
                        <a:lumMod val="60000"/>
                        <a:lumOff val="40000"/>
                      </a:schemeClr>
                    </a:solidFill>
                  </a:tcPr>
                </a:tc>
                <a:tc>
                  <a:txBody>
                    <a:bodyPr/>
                    <a:lstStyle/>
                    <a:p>
                      <a:pPr algn="ctr" fontAlgn="ctr"/>
                      <a:r>
                        <a:rPr kumimoji="1" lang="en-US" altLang="ja-JP" sz="1800" dirty="0"/>
                        <a:t>n</a:t>
                      </a:r>
                      <a:r>
                        <a:rPr kumimoji="1" lang="en-US" altLang="ja-JP" sz="1800" baseline="-25000" dirty="0"/>
                        <a:t>11</a:t>
                      </a:r>
                      <a:endParaRPr kumimoji="1" lang="ja-JP" altLang="en-US" sz="1800"/>
                    </a:p>
                  </a:txBody>
                  <a:tcP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1" lang="en-US" altLang="ja-JP" sz="1800" dirty="0"/>
                        <a:t>n</a:t>
                      </a:r>
                      <a:r>
                        <a:rPr kumimoji="1" lang="en-US" altLang="ja-JP" sz="1800" baseline="-25000" dirty="0"/>
                        <a:t>12</a:t>
                      </a:r>
                      <a:endParaRPr kumimoji="1" lang="ja-JP" altLang="en-US" sz="1800"/>
                    </a:p>
                  </a:txBody>
                  <a:tcP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1" lang="en-US" altLang="ja-JP" sz="1800" dirty="0"/>
                        <a:t>n</a:t>
                      </a:r>
                      <a:r>
                        <a:rPr kumimoji="1" lang="en-US" altLang="ja-JP" sz="1800" baseline="-25000" dirty="0"/>
                        <a:t>13</a:t>
                      </a:r>
                      <a:endParaRPr kumimoji="1" lang="ja-JP" altLang="en-US" sz="1800"/>
                    </a:p>
                  </a:txBody>
                  <a:tcPr>
                    <a:solidFill>
                      <a:schemeClr val="bg1"/>
                    </a:solidFill>
                  </a:tcPr>
                </a:tc>
                <a:extLst>
                  <a:ext uri="{0D108BD9-81ED-4DB2-BD59-A6C34878D82A}">
                    <a16:rowId xmlns:a16="http://schemas.microsoft.com/office/drawing/2014/main" val="1660315339"/>
                  </a:ext>
                </a:extLst>
              </a:tr>
              <a:tr h="471719">
                <a:tc vMerge="1">
                  <a:txBody>
                    <a:bodyPr/>
                    <a:lstStyle/>
                    <a:p>
                      <a:endParaRPr kumimoji="1" lang="ja-JP" altLang="en-US"/>
                    </a:p>
                  </a:txBody>
                  <a:tcPr/>
                </a:tc>
                <a:tc>
                  <a:txBody>
                    <a:bodyPr/>
                    <a:lstStyle/>
                    <a:p>
                      <a:pPr algn="ctr" fontAlgn="ctr"/>
                      <a:r>
                        <a:rPr kumimoji="1" lang="en-US" altLang="ja-JP" sz="1800" dirty="0"/>
                        <a:t>2</a:t>
                      </a:r>
                      <a:endParaRPr kumimoji="1" lang="ja-JP" altLang="en-US" sz="1800"/>
                    </a:p>
                  </a:txBody>
                  <a:tcPr anchor="ctr">
                    <a:solidFill>
                      <a:schemeClr val="accent5">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1" lang="en-US" altLang="ja-JP" sz="1800" dirty="0"/>
                        <a:t>n</a:t>
                      </a:r>
                      <a:r>
                        <a:rPr kumimoji="1" lang="en-US" altLang="ja-JP" sz="1800" baseline="-25000" dirty="0"/>
                        <a:t>21</a:t>
                      </a:r>
                      <a:endParaRPr kumimoji="1" lang="ja-JP" altLang="en-US" sz="1800"/>
                    </a:p>
                  </a:txBody>
                  <a:tcP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1" lang="en-US" altLang="ja-JP" sz="1800" dirty="0"/>
                        <a:t>n</a:t>
                      </a:r>
                      <a:r>
                        <a:rPr kumimoji="1" lang="en-US" altLang="ja-JP" sz="1800" baseline="-25000" dirty="0"/>
                        <a:t>22</a:t>
                      </a:r>
                      <a:endParaRPr kumimoji="1" lang="ja-JP" altLang="en-US" sz="1800"/>
                    </a:p>
                  </a:txBody>
                  <a:tcP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1" lang="en-US" altLang="ja-JP" sz="1800" dirty="0"/>
                        <a:t>n</a:t>
                      </a:r>
                      <a:r>
                        <a:rPr kumimoji="1" lang="en-US" altLang="ja-JP" sz="1800" baseline="-25000" dirty="0"/>
                        <a:t>23</a:t>
                      </a:r>
                      <a:endParaRPr kumimoji="1" lang="ja-JP" altLang="en-US" sz="1800"/>
                    </a:p>
                  </a:txBody>
                  <a:tcPr>
                    <a:solidFill>
                      <a:schemeClr val="bg1"/>
                    </a:solidFill>
                  </a:tcPr>
                </a:tc>
                <a:extLst>
                  <a:ext uri="{0D108BD9-81ED-4DB2-BD59-A6C34878D82A}">
                    <a16:rowId xmlns:a16="http://schemas.microsoft.com/office/drawing/2014/main" val="2871754526"/>
                  </a:ext>
                </a:extLst>
              </a:tr>
            </a:tbl>
          </a:graphicData>
        </a:graphic>
      </p:graphicFrame>
      <p:sp>
        <p:nvSpPr>
          <p:cNvPr id="3" name="テキスト ボックス 2">
            <a:extLst>
              <a:ext uri="{FF2B5EF4-FFF2-40B4-BE49-F238E27FC236}">
                <a16:creationId xmlns:a16="http://schemas.microsoft.com/office/drawing/2014/main" id="{482C61BC-5C91-6231-D5B6-0C0A43968040}"/>
              </a:ext>
            </a:extLst>
          </p:cNvPr>
          <p:cNvSpPr txBox="1"/>
          <p:nvPr/>
        </p:nvSpPr>
        <p:spPr>
          <a:xfrm>
            <a:off x="3666930" y="4237723"/>
            <a:ext cx="269626" cy="246221"/>
          </a:xfrm>
          <a:prstGeom prst="rect">
            <a:avLst/>
          </a:prstGeom>
          <a:noFill/>
        </p:spPr>
        <p:txBody>
          <a:bodyPr wrap="none" rtlCol="0">
            <a:spAutoFit/>
          </a:bodyPr>
          <a:lstStyle/>
          <a:p>
            <a:r>
              <a:rPr kumimoji="1" lang="en-US" altLang="ja-JP" sz="1000" dirty="0">
                <a:solidFill>
                  <a:schemeClr val="bg1"/>
                </a:solidFill>
              </a:rPr>
              <a:t>A</a:t>
            </a:r>
            <a:endParaRPr kumimoji="1" lang="ja-JP" altLang="en-US" sz="1000">
              <a:solidFill>
                <a:schemeClr val="bg1"/>
              </a:solidFill>
            </a:endParaRPr>
          </a:p>
        </p:txBody>
      </p:sp>
      <p:sp>
        <p:nvSpPr>
          <p:cNvPr id="4" name="テキスト ボックス 3">
            <a:extLst>
              <a:ext uri="{FF2B5EF4-FFF2-40B4-BE49-F238E27FC236}">
                <a16:creationId xmlns:a16="http://schemas.microsoft.com/office/drawing/2014/main" id="{FEE569B5-BCB2-6B95-69E9-8B70CD3DF7A3}"/>
              </a:ext>
            </a:extLst>
          </p:cNvPr>
          <p:cNvSpPr txBox="1"/>
          <p:nvPr/>
        </p:nvSpPr>
        <p:spPr>
          <a:xfrm>
            <a:off x="4183224" y="4237723"/>
            <a:ext cx="269626" cy="246221"/>
          </a:xfrm>
          <a:prstGeom prst="rect">
            <a:avLst/>
          </a:prstGeom>
          <a:noFill/>
        </p:spPr>
        <p:txBody>
          <a:bodyPr wrap="none" rtlCol="0">
            <a:spAutoFit/>
          </a:bodyPr>
          <a:lstStyle/>
          <a:p>
            <a:r>
              <a:rPr kumimoji="1" lang="en-US" altLang="ja-JP" sz="1000" dirty="0">
                <a:solidFill>
                  <a:schemeClr val="bg1"/>
                </a:solidFill>
              </a:rPr>
              <a:t>B</a:t>
            </a:r>
            <a:endParaRPr kumimoji="1" lang="ja-JP" altLang="en-US" sz="1000">
              <a:solidFill>
                <a:schemeClr val="bg1"/>
              </a:solidFill>
            </a:endParaRPr>
          </a:p>
        </p:txBody>
      </p:sp>
      <p:sp>
        <p:nvSpPr>
          <p:cNvPr id="5" name="テキスト ボックス 4">
            <a:extLst>
              <a:ext uri="{FF2B5EF4-FFF2-40B4-BE49-F238E27FC236}">
                <a16:creationId xmlns:a16="http://schemas.microsoft.com/office/drawing/2014/main" id="{3E8A67FE-D673-1CFD-3D0C-8A47BB58E582}"/>
              </a:ext>
            </a:extLst>
          </p:cNvPr>
          <p:cNvSpPr txBox="1"/>
          <p:nvPr/>
        </p:nvSpPr>
        <p:spPr>
          <a:xfrm>
            <a:off x="4668835" y="4237723"/>
            <a:ext cx="354584" cy="246221"/>
          </a:xfrm>
          <a:prstGeom prst="rect">
            <a:avLst/>
          </a:prstGeom>
          <a:noFill/>
        </p:spPr>
        <p:txBody>
          <a:bodyPr wrap="none" rtlCol="0">
            <a:spAutoFit/>
          </a:bodyPr>
          <a:lstStyle/>
          <a:p>
            <a:r>
              <a:rPr kumimoji="1" lang="en-US" altLang="ja-JP" sz="1000" dirty="0">
                <a:solidFill>
                  <a:schemeClr val="bg1"/>
                </a:solidFill>
              </a:rPr>
              <a:t>AB</a:t>
            </a:r>
            <a:endParaRPr kumimoji="1" lang="ja-JP" altLang="en-US" sz="1000">
              <a:solidFill>
                <a:schemeClr val="bg1"/>
              </a:solidFill>
            </a:endParaRPr>
          </a:p>
        </p:txBody>
      </p:sp>
      <p:sp>
        <p:nvSpPr>
          <p:cNvPr id="6" name="テキスト ボックス 5">
            <a:extLst>
              <a:ext uri="{FF2B5EF4-FFF2-40B4-BE49-F238E27FC236}">
                <a16:creationId xmlns:a16="http://schemas.microsoft.com/office/drawing/2014/main" id="{DFA00E2A-538F-C20A-A91F-88741B89BC2A}"/>
              </a:ext>
            </a:extLst>
          </p:cNvPr>
          <p:cNvSpPr txBox="1"/>
          <p:nvPr/>
        </p:nvSpPr>
        <p:spPr>
          <a:xfrm>
            <a:off x="6687597" y="2383685"/>
            <a:ext cx="1338828" cy="307777"/>
          </a:xfrm>
          <a:prstGeom prst="rect">
            <a:avLst/>
          </a:prstGeom>
          <a:noFill/>
        </p:spPr>
        <p:txBody>
          <a:bodyPr wrap="none" rtlCol="0">
            <a:spAutoFit/>
          </a:bodyPr>
          <a:lstStyle/>
          <a:p>
            <a:r>
              <a:rPr kumimoji="1" lang="en-US" altLang="ja-JP" dirty="0">
                <a:solidFill>
                  <a:schemeClr val="bg1"/>
                </a:solidFill>
              </a:rPr>
              <a:t>Two-way table</a:t>
            </a:r>
            <a:endParaRPr kumimoji="1" lang="ja-JP" altLang="en-US">
              <a:solidFill>
                <a:schemeClr val="bg1"/>
              </a:solidFill>
            </a:endParaRPr>
          </a:p>
        </p:txBody>
      </p:sp>
    </p:spTree>
    <p:extLst>
      <p:ext uri="{BB962C8B-B14F-4D97-AF65-F5344CB8AC3E}">
        <p14:creationId xmlns:p14="http://schemas.microsoft.com/office/powerpoint/2010/main" val="232174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Our Data</a:t>
            </a:r>
            <a:endParaRPr sz="4300" dirty="0">
              <a:solidFill>
                <a:schemeClr val="lt1"/>
              </a:solidFill>
              <a:latin typeface="Calibri"/>
              <a:ea typeface="Calibri"/>
              <a:cs typeface="Calibri"/>
              <a:sym typeface="Calibri"/>
            </a:endParaRPr>
          </a:p>
        </p:txBody>
      </p:sp>
      <p:sp>
        <p:nvSpPr>
          <p:cNvPr id="182" name="Google Shape;182;p38"/>
          <p:cNvSpPr txBox="1"/>
          <p:nvPr/>
        </p:nvSpPr>
        <p:spPr>
          <a:xfrm>
            <a:off x="162608" y="1669304"/>
            <a:ext cx="5780992" cy="2831514"/>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Arial" panose="020B0604020202020204" pitchFamily="34" charset="0"/>
              <a:buChar char="•"/>
            </a:pPr>
            <a:r>
              <a:rPr lang="en" sz="2000" dirty="0">
                <a:solidFill>
                  <a:schemeClr val="lt1"/>
                </a:solidFill>
              </a:rPr>
              <a:t>Our data has many categorical variable</a:t>
            </a:r>
          </a:p>
          <a:p>
            <a:pPr>
              <a:buClr>
                <a:schemeClr val="bg1"/>
              </a:buClr>
            </a:pPr>
            <a:r>
              <a:rPr lang="en" sz="2000" dirty="0">
                <a:solidFill>
                  <a:schemeClr val="lt1"/>
                </a:solidFill>
              </a:rPr>
              <a:t>        </a:t>
            </a:r>
            <a:r>
              <a:rPr lang="en" sz="1600" dirty="0">
                <a:solidFill>
                  <a:schemeClr val="lt1"/>
                </a:solidFill>
              </a:rPr>
              <a:t>ex) District: 1D ~ 7D</a:t>
            </a:r>
            <a:endParaRPr lang="en" sz="1600" dirty="0">
              <a:solidFill>
                <a:schemeClr val="lt1"/>
              </a:solidFill>
              <a:sym typeface="Wingdings" pitchFamily="2" charset="2"/>
            </a:endParaRPr>
          </a:p>
          <a:p>
            <a:pPr>
              <a:buClr>
                <a:schemeClr val="bg1"/>
              </a:buClr>
            </a:pPr>
            <a:r>
              <a:rPr lang="en" sz="1600" dirty="0">
                <a:solidFill>
                  <a:schemeClr val="lt1"/>
                </a:solidFill>
                <a:sym typeface="Wingdings" pitchFamily="2" charset="2"/>
              </a:rPr>
              <a:t>	Weekday: Mon ~ Sun</a:t>
            </a:r>
          </a:p>
          <a:p>
            <a:pPr marL="342900" indent="-342900">
              <a:spcBef>
                <a:spcPts val="1200"/>
              </a:spcBef>
              <a:buClr>
                <a:schemeClr val="bg1"/>
              </a:buClr>
              <a:buFont typeface="Arial" panose="020B0604020202020204" pitchFamily="34" charset="0"/>
              <a:buChar char="•"/>
            </a:pPr>
            <a:r>
              <a:rPr lang="en" sz="2000" dirty="0">
                <a:solidFill>
                  <a:schemeClr val="lt1"/>
                </a:solidFill>
              </a:rPr>
              <a:t>If the classification is too detailed, individual cell counts will be low, making modeling difficult</a:t>
            </a:r>
          </a:p>
          <a:p>
            <a:pPr>
              <a:buClr>
                <a:schemeClr val="bg1"/>
              </a:buClr>
            </a:pPr>
            <a:r>
              <a:rPr lang="en" sz="2000" dirty="0">
                <a:solidFill>
                  <a:schemeClr val="lt1"/>
                </a:solidFill>
                <a:sym typeface="Wingdings" pitchFamily="2" charset="2"/>
              </a:rPr>
              <a:t>        </a:t>
            </a:r>
            <a:r>
              <a:rPr lang="en" sz="1600" dirty="0">
                <a:solidFill>
                  <a:schemeClr val="lt1"/>
                </a:solidFill>
                <a:sym typeface="Wingdings" pitchFamily="2" charset="2"/>
              </a:rPr>
              <a:t> Focus on </a:t>
            </a:r>
            <a:r>
              <a:rPr lang="en" sz="1600" b="1" dirty="0">
                <a:solidFill>
                  <a:srgbClr val="EA9999"/>
                </a:solidFill>
                <a:sym typeface="Wingdings" pitchFamily="2" charset="2"/>
              </a:rPr>
              <a:t>1D ~ 5D </a:t>
            </a:r>
          </a:p>
          <a:p>
            <a:pPr>
              <a:buClr>
                <a:schemeClr val="bg1"/>
              </a:buClr>
            </a:pPr>
            <a:r>
              <a:rPr lang="en" sz="1600" dirty="0">
                <a:solidFill>
                  <a:schemeClr val="lt1"/>
                </a:solidFill>
                <a:sym typeface="Wingdings" pitchFamily="2" charset="2"/>
              </a:rPr>
              <a:t>              Classify weekend = </a:t>
            </a:r>
            <a:r>
              <a:rPr lang="en" sz="1600" b="1" dirty="0">
                <a:solidFill>
                  <a:srgbClr val="EA9999"/>
                </a:solidFill>
                <a:sym typeface="Wingdings" pitchFamily="2" charset="2"/>
              </a:rPr>
              <a:t>0 (Mon ~ Fri) </a:t>
            </a:r>
            <a:r>
              <a:rPr lang="en" sz="1600" dirty="0">
                <a:solidFill>
                  <a:schemeClr val="lt1"/>
                </a:solidFill>
                <a:sym typeface="Wingdings" pitchFamily="2" charset="2"/>
              </a:rPr>
              <a:t>and </a:t>
            </a:r>
            <a:r>
              <a:rPr lang="en" sz="1600" b="1" dirty="0">
                <a:solidFill>
                  <a:srgbClr val="EA9999"/>
                </a:solidFill>
                <a:sym typeface="Wingdings" pitchFamily="2" charset="2"/>
              </a:rPr>
              <a:t>1 (Sat ~ Sun)</a:t>
            </a:r>
            <a:endParaRPr lang="en" sz="1600" b="1" dirty="0">
              <a:solidFill>
                <a:srgbClr val="EA9999"/>
              </a:solidFill>
            </a:endParaRPr>
          </a:p>
        </p:txBody>
      </p:sp>
      <p:pic>
        <p:nvPicPr>
          <p:cNvPr id="2" name="Google Shape;319;p54">
            <a:extLst>
              <a:ext uri="{FF2B5EF4-FFF2-40B4-BE49-F238E27FC236}">
                <a16:creationId xmlns:a16="http://schemas.microsoft.com/office/drawing/2014/main" id="{078303FB-8D6D-A780-68E0-DF313CA8C270}"/>
              </a:ext>
            </a:extLst>
          </p:cNvPr>
          <p:cNvPicPr preferRelativeResize="0"/>
          <p:nvPr/>
        </p:nvPicPr>
        <p:blipFill>
          <a:blip r:embed="rId3">
            <a:alphaModFix/>
          </a:blip>
          <a:stretch>
            <a:fillRect/>
          </a:stretch>
        </p:blipFill>
        <p:spPr>
          <a:xfrm>
            <a:off x="5796156" y="1953769"/>
            <a:ext cx="3194567" cy="2111650"/>
          </a:xfrm>
          <a:prstGeom prst="rect">
            <a:avLst/>
          </a:prstGeom>
          <a:noFill/>
          <a:ln>
            <a:noFill/>
          </a:ln>
        </p:spPr>
      </p:pic>
      <p:sp>
        <p:nvSpPr>
          <p:cNvPr id="3" name="右中かっこ 2">
            <a:extLst>
              <a:ext uri="{FF2B5EF4-FFF2-40B4-BE49-F238E27FC236}">
                <a16:creationId xmlns:a16="http://schemas.microsoft.com/office/drawing/2014/main" id="{CA231A11-D48A-83F8-761B-BB2A1567F15A}"/>
              </a:ext>
            </a:extLst>
          </p:cNvPr>
          <p:cNvSpPr/>
          <p:nvPr/>
        </p:nvSpPr>
        <p:spPr>
          <a:xfrm rot="16200000">
            <a:off x="8410387" y="3017294"/>
            <a:ext cx="199315" cy="74540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C946BC-E7A1-9242-A5B2-9C926B317819}"/>
              </a:ext>
            </a:extLst>
          </p:cNvPr>
          <p:cNvSpPr txBox="1"/>
          <p:nvPr/>
        </p:nvSpPr>
        <p:spPr>
          <a:xfrm>
            <a:off x="8188481" y="2982560"/>
            <a:ext cx="643125" cy="307777"/>
          </a:xfrm>
          <a:prstGeom prst="rect">
            <a:avLst/>
          </a:prstGeom>
          <a:noFill/>
        </p:spPr>
        <p:txBody>
          <a:bodyPr wrap="none" rtlCol="0">
            <a:spAutoFit/>
          </a:bodyPr>
          <a:lstStyle/>
          <a:p>
            <a:r>
              <a:rPr kumimoji="1" lang="en-US" altLang="ja-JP" b="1" dirty="0">
                <a:solidFill>
                  <a:srgbClr val="FF0000"/>
                </a:solidFill>
              </a:rPr>
              <a:t>small</a:t>
            </a:r>
            <a:endParaRPr kumimoji="1" lang="ja-JP" altLang="en-US" b="1">
              <a:solidFill>
                <a:srgbClr val="FF0000"/>
              </a:solidFill>
            </a:endParaRPr>
          </a:p>
        </p:txBody>
      </p:sp>
    </p:spTree>
    <p:extLst>
      <p:ext uri="{BB962C8B-B14F-4D97-AF65-F5344CB8AC3E}">
        <p14:creationId xmlns:p14="http://schemas.microsoft.com/office/powerpoint/2010/main" val="164762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Two-way tables</a:t>
            </a:r>
            <a:endParaRPr sz="4300" dirty="0">
              <a:solidFill>
                <a:schemeClr val="lt1"/>
              </a:solidFill>
              <a:latin typeface="Calibri"/>
              <a:ea typeface="Calibri"/>
              <a:cs typeface="Calibri"/>
              <a:sym typeface="Calibri"/>
            </a:endParaRPr>
          </a:p>
        </p:txBody>
      </p:sp>
      <p:graphicFrame>
        <p:nvGraphicFramePr>
          <p:cNvPr id="6" name="表 6">
            <a:extLst>
              <a:ext uri="{FF2B5EF4-FFF2-40B4-BE49-F238E27FC236}">
                <a16:creationId xmlns:a16="http://schemas.microsoft.com/office/drawing/2014/main" id="{2935D6EE-177E-67C0-1672-176882740CF7}"/>
              </a:ext>
            </a:extLst>
          </p:cNvPr>
          <p:cNvGraphicFramePr>
            <a:graphicFrameLocks noGrp="1"/>
          </p:cNvGraphicFramePr>
          <p:nvPr>
            <p:extLst>
              <p:ext uri="{D42A27DB-BD31-4B8C-83A1-F6EECF244321}">
                <p14:modId xmlns:p14="http://schemas.microsoft.com/office/powerpoint/2010/main" val="164343680"/>
              </p:ext>
            </p:extLst>
          </p:nvPr>
        </p:nvGraphicFramePr>
        <p:xfrm>
          <a:off x="165549" y="2427143"/>
          <a:ext cx="1318017" cy="1828800"/>
        </p:xfrm>
        <a:graphic>
          <a:graphicData uri="http://schemas.openxmlformats.org/drawingml/2006/table">
            <a:tbl>
              <a:tblPr firstRow="1" bandRow="1">
                <a:tableStyleId>{88FBBDC4-8CF2-437F-BEE1-7846C0EBC9AA}</a:tableStyleId>
              </a:tblPr>
              <a:tblGrid>
                <a:gridCol w="439339">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tc>
                <a:tc>
                  <a:txBody>
                    <a:bodyPr/>
                    <a:lstStyle/>
                    <a:p>
                      <a:pPr algn="ctr"/>
                      <a:r>
                        <a:rPr kumimoji="1" lang="en-US" altLang="ja-JP" dirty="0"/>
                        <a:t>0</a:t>
                      </a:r>
                      <a:endParaRPr kumimoji="1" lang="ja-JP" altLang="en-US"/>
                    </a:p>
                  </a:txBody>
                  <a:tcPr>
                    <a:solidFill>
                      <a:schemeClr val="accent5">
                        <a:lumMod val="60000"/>
                        <a:lumOff val="40000"/>
                      </a:schemeClr>
                    </a:solidFill>
                  </a:tcPr>
                </a:tc>
                <a:tc>
                  <a:txBody>
                    <a:bodyPr/>
                    <a:lstStyle/>
                    <a:p>
                      <a:pPr algn="ctr"/>
                      <a:r>
                        <a:rPr kumimoji="1" lang="en-US" altLang="ja-JP" dirty="0"/>
                        <a:t>1</a:t>
                      </a:r>
                      <a:endParaRPr kumimoji="1" lang="ja-JP" altLang="en-US"/>
                    </a:p>
                  </a:txBody>
                  <a:tcPr>
                    <a:solidFill>
                      <a:schemeClr val="accent5">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solidFill>
                      <a:schemeClr val="accent5">
                        <a:lumMod val="60000"/>
                        <a:lumOff val="40000"/>
                      </a:schemeClr>
                    </a:solidFill>
                  </a:tcPr>
                </a:tc>
                <a:tc>
                  <a:txBody>
                    <a:bodyPr/>
                    <a:lstStyle/>
                    <a:p>
                      <a:pPr algn="ctr"/>
                      <a:r>
                        <a:rPr kumimoji="1" lang="en-US" altLang="ja-JP" sz="1200" dirty="0"/>
                        <a:t>154</a:t>
                      </a:r>
                      <a:endParaRPr kumimoji="1" lang="ja-JP" altLang="en-US" sz="1200"/>
                    </a:p>
                  </a:txBody>
                  <a:tcPr>
                    <a:solidFill>
                      <a:schemeClr val="bg1"/>
                    </a:solidFill>
                  </a:tcPr>
                </a:tc>
                <a:tc>
                  <a:txBody>
                    <a:bodyPr/>
                    <a:lstStyle/>
                    <a:p>
                      <a:pPr algn="ctr"/>
                      <a:r>
                        <a:rPr kumimoji="1" lang="en-US" altLang="ja-JP" sz="1200" dirty="0"/>
                        <a:t>111</a:t>
                      </a:r>
                      <a:endParaRPr kumimoji="1" lang="ja-JP" altLang="en-US" sz="1200"/>
                    </a:p>
                  </a:txBody>
                  <a:tcP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solidFill>
                      <a:schemeClr val="accent5">
                        <a:lumMod val="60000"/>
                        <a:lumOff val="40000"/>
                      </a:schemeClr>
                    </a:solidFill>
                  </a:tcPr>
                </a:tc>
                <a:tc>
                  <a:txBody>
                    <a:bodyPr/>
                    <a:lstStyle/>
                    <a:p>
                      <a:pPr algn="ctr"/>
                      <a:r>
                        <a:rPr kumimoji="1" lang="en-US" altLang="ja-JP" sz="1200" dirty="0"/>
                        <a:t>286</a:t>
                      </a:r>
                      <a:endParaRPr kumimoji="1" lang="ja-JP" altLang="en-US" sz="1200"/>
                    </a:p>
                  </a:txBody>
                  <a:tcPr>
                    <a:solidFill>
                      <a:schemeClr val="bg1"/>
                    </a:solidFill>
                  </a:tcPr>
                </a:tc>
                <a:tc>
                  <a:txBody>
                    <a:bodyPr/>
                    <a:lstStyle/>
                    <a:p>
                      <a:pPr algn="ctr"/>
                      <a:r>
                        <a:rPr kumimoji="1" lang="en-US" altLang="ja-JP" sz="1200" dirty="0"/>
                        <a:t>250</a:t>
                      </a:r>
                      <a:endParaRPr kumimoji="1" lang="ja-JP" altLang="en-US" sz="1200"/>
                    </a:p>
                  </a:txBody>
                  <a:tcP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solidFill>
                      <a:schemeClr val="accent5">
                        <a:lumMod val="60000"/>
                        <a:lumOff val="40000"/>
                      </a:schemeClr>
                    </a:solidFill>
                  </a:tcPr>
                </a:tc>
                <a:tc>
                  <a:txBody>
                    <a:bodyPr/>
                    <a:lstStyle/>
                    <a:p>
                      <a:pPr algn="ctr"/>
                      <a:r>
                        <a:rPr kumimoji="1" lang="en-US" altLang="ja-JP" sz="1200" dirty="0"/>
                        <a:t>255</a:t>
                      </a:r>
                      <a:endParaRPr kumimoji="1" lang="ja-JP" altLang="en-US" sz="1200"/>
                    </a:p>
                  </a:txBody>
                  <a:tcPr>
                    <a:solidFill>
                      <a:schemeClr val="bg1"/>
                    </a:solidFill>
                  </a:tcPr>
                </a:tc>
                <a:tc>
                  <a:txBody>
                    <a:bodyPr/>
                    <a:lstStyle/>
                    <a:p>
                      <a:pPr algn="ctr"/>
                      <a:r>
                        <a:rPr kumimoji="1" lang="en-US" altLang="ja-JP" sz="1200" dirty="0"/>
                        <a:t>227</a:t>
                      </a:r>
                      <a:endParaRPr kumimoji="1" lang="ja-JP" altLang="en-US" sz="1200"/>
                    </a:p>
                  </a:txBody>
                  <a:tcP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solidFill>
                      <a:schemeClr val="accent5">
                        <a:lumMod val="60000"/>
                        <a:lumOff val="40000"/>
                      </a:schemeClr>
                    </a:solidFill>
                  </a:tcPr>
                </a:tc>
                <a:tc>
                  <a:txBody>
                    <a:bodyPr/>
                    <a:lstStyle/>
                    <a:p>
                      <a:pPr algn="ctr"/>
                      <a:r>
                        <a:rPr kumimoji="1" lang="en-US" altLang="ja-JP" sz="1200" dirty="0"/>
                        <a:t>301</a:t>
                      </a:r>
                      <a:endParaRPr kumimoji="1" lang="ja-JP" altLang="en-US" sz="1200"/>
                    </a:p>
                  </a:txBody>
                  <a:tcPr>
                    <a:solidFill>
                      <a:schemeClr val="bg1"/>
                    </a:solidFill>
                  </a:tcPr>
                </a:tc>
                <a:tc>
                  <a:txBody>
                    <a:bodyPr/>
                    <a:lstStyle/>
                    <a:p>
                      <a:pPr algn="ctr"/>
                      <a:r>
                        <a:rPr kumimoji="1" lang="en-US" altLang="ja-JP" sz="1200" dirty="0"/>
                        <a:t>195</a:t>
                      </a:r>
                      <a:endParaRPr kumimoji="1" lang="ja-JP" altLang="en-US" sz="1200"/>
                    </a:p>
                  </a:txBody>
                  <a:tcP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solidFill>
                      <a:schemeClr val="accent5">
                        <a:lumMod val="60000"/>
                        <a:lumOff val="40000"/>
                      </a:schemeClr>
                    </a:solidFill>
                  </a:tcPr>
                </a:tc>
                <a:tc>
                  <a:txBody>
                    <a:bodyPr/>
                    <a:lstStyle/>
                    <a:p>
                      <a:pPr algn="ctr"/>
                      <a:r>
                        <a:rPr kumimoji="1" lang="en-US" altLang="ja-JP" sz="1200" dirty="0"/>
                        <a:t>100</a:t>
                      </a:r>
                      <a:endParaRPr kumimoji="1" lang="ja-JP" altLang="en-US" sz="1200"/>
                    </a:p>
                  </a:txBody>
                  <a:tcPr>
                    <a:solidFill>
                      <a:schemeClr val="bg1"/>
                    </a:solidFill>
                  </a:tcPr>
                </a:tc>
                <a:tc>
                  <a:txBody>
                    <a:bodyPr/>
                    <a:lstStyle/>
                    <a:p>
                      <a:pPr algn="ctr"/>
                      <a:r>
                        <a:rPr kumimoji="1" lang="en-US" altLang="ja-JP" sz="1200" dirty="0"/>
                        <a:t>43</a:t>
                      </a:r>
                      <a:endParaRPr kumimoji="1" lang="ja-JP" altLang="en-US" sz="1200"/>
                    </a:p>
                  </a:txBody>
                  <a:tcPr>
                    <a:solidFill>
                      <a:schemeClr val="bg1"/>
                    </a:solidFill>
                  </a:tcPr>
                </a:tc>
                <a:extLst>
                  <a:ext uri="{0D108BD9-81ED-4DB2-BD59-A6C34878D82A}">
                    <a16:rowId xmlns:a16="http://schemas.microsoft.com/office/drawing/2014/main" val="3209605245"/>
                  </a:ext>
                </a:extLst>
              </a:tr>
            </a:tbl>
          </a:graphicData>
        </a:graphic>
      </p:graphicFrame>
      <p:graphicFrame>
        <p:nvGraphicFramePr>
          <p:cNvPr id="14" name="表 6">
            <a:extLst>
              <a:ext uri="{FF2B5EF4-FFF2-40B4-BE49-F238E27FC236}">
                <a16:creationId xmlns:a16="http://schemas.microsoft.com/office/drawing/2014/main" id="{11436F9A-5B0D-327A-C48D-8D16CF802866}"/>
              </a:ext>
            </a:extLst>
          </p:cNvPr>
          <p:cNvGraphicFramePr>
            <a:graphicFrameLocks noGrp="1"/>
          </p:cNvGraphicFramePr>
          <p:nvPr>
            <p:extLst>
              <p:ext uri="{D42A27DB-BD31-4B8C-83A1-F6EECF244321}">
                <p14:modId xmlns:p14="http://schemas.microsoft.com/office/powerpoint/2010/main" val="2228412004"/>
              </p:ext>
            </p:extLst>
          </p:nvPr>
        </p:nvGraphicFramePr>
        <p:xfrm>
          <a:off x="1624234" y="2432975"/>
          <a:ext cx="1318017" cy="1828800"/>
        </p:xfrm>
        <a:graphic>
          <a:graphicData uri="http://schemas.openxmlformats.org/drawingml/2006/table">
            <a:tbl>
              <a:tblPr firstRow="1" bandRow="1">
                <a:tableStyleId>{88FBBDC4-8CF2-437F-BEE1-7846C0EBC9AA}</a:tableStyleId>
              </a:tblPr>
              <a:tblGrid>
                <a:gridCol w="439339">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tc>
                <a:tc>
                  <a:txBody>
                    <a:bodyPr/>
                    <a:lstStyle/>
                    <a:p>
                      <a:pPr algn="ctr"/>
                      <a:r>
                        <a:rPr kumimoji="1" lang="en-US" altLang="ja-JP" dirty="0"/>
                        <a:t>0</a:t>
                      </a:r>
                      <a:endParaRPr kumimoji="1" lang="ja-JP" altLang="en-US"/>
                    </a:p>
                  </a:txBody>
                  <a:tcPr>
                    <a:solidFill>
                      <a:schemeClr val="accent5">
                        <a:lumMod val="60000"/>
                        <a:lumOff val="40000"/>
                      </a:schemeClr>
                    </a:solidFill>
                  </a:tcPr>
                </a:tc>
                <a:tc>
                  <a:txBody>
                    <a:bodyPr/>
                    <a:lstStyle/>
                    <a:p>
                      <a:pPr algn="ctr"/>
                      <a:r>
                        <a:rPr kumimoji="1" lang="en-US" altLang="ja-JP" dirty="0"/>
                        <a:t>1</a:t>
                      </a:r>
                      <a:endParaRPr kumimoji="1" lang="ja-JP" altLang="en-US"/>
                    </a:p>
                  </a:txBody>
                  <a:tcPr>
                    <a:solidFill>
                      <a:schemeClr val="accent5">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solidFill>
                      <a:schemeClr val="accent5">
                        <a:lumMod val="60000"/>
                        <a:lumOff val="40000"/>
                      </a:schemeClr>
                    </a:solidFill>
                  </a:tcPr>
                </a:tc>
                <a:tc>
                  <a:txBody>
                    <a:bodyPr/>
                    <a:lstStyle/>
                    <a:p>
                      <a:pPr algn="ctr"/>
                      <a:r>
                        <a:rPr kumimoji="1" lang="en-US" altLang="ja-JP" dirty="0"/>
                        <a:t>44</a:t>
                      </a:r>
                      <a:endParaRPr kumimoji="1" lang="ja-JP" altLang="en-US"/>
                    </a:p>
                  </a:txBody>
                  <a:tcPr>
                    <a:solidFill>
                      <a:schemeClr val="bg1"/>
                    </a:solidFill>
                  </a:tcPr>
                </a:tc>
                <a:tc>
                  <a:txBody>
                    <a:bodyPr/>
                    <a:lstStyle/>
                    <a:p>
                      <a:pPr algn="ctr"/>
                      <a:r>
                        <a:rPr kumimoji="1" lang="en-US" altLang="ja-JP" dirty="0"/>
                        <a:t>31</a:t>
                      </a:r>
                      <a:endParaRPr kumimoji="1" lang="ja-JP" altLang="en-US"/>
                    </a:p>
                  </a:txBody>
                  <a:tcP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solidFill>
                      <a:schemeClr val="accent5">
                        <a:lumMod val="60000"/>
                        <a:lumOff val="40000"/>
                      </a:schemeClr>
                    </a:solidFill>
                  </a:tcPr>
                </a:tc>
                <a:tc>
                  <a:txBody>
                    <a:bodyPr/>
                    <a:lstStyle/>
                    <a:p>
                      <a:pPr algn="ctr"/>
                      <a:r>
                        <a:rPr kumimoji="1" lang="en-US" altLang="ja-JP" sz="1200" dirty="0"/>
                        <a:t>111</a:t>
                      </a:r>
                      <a:endParaRPr kumimoji="1" lang="ja-JP" altLang="en-US" sz="1200"/>
                    </a:p>
                  </a:txBody>
                  <a:tcPr>
                    <a:solidFill>
                      <a:schemeClr val="bg1"/>
                    </a:solidFill>
                  </a:tcPr>
                </a:tc>
                <a:tc>
                  <a:txBody>
                    <a:bodyPr/>
                    <a:lstStyle/>
                    <a:p>
                      <a:pPr algn="ctr"/>
                      <a:r>
                        <a:rPr kumimoji="1" lang="en-US" altLang="ja-JP" dirty="0"/>
                        <a:t>67</a:t>
                      </a:r>
                      <a:endParaRPr kumimoji="1" lang="ja-JP" altLang="en-US"/>
                    </a:p>
                  </a:txBody>
                  <a:tcP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solidFill>
                      <a:schemeClr val="accent5">
                        <a:lumMod val="60000"/>
                        <a:lumOff val="40000"/>
                      </a:schemeClr>
                    </a:solidFill>
                  </a:tcPr>
                </a:tc>
                <a:tc>
                  <a:txBody>
                    <a:bodyPr/>
                    <a:lstStyle/>
                    <a:p>
                      <a:pPr algn="ctr"/>
                      <a:r>
                        <a:rPr kumimoji="1" lang="en-US" altLang="ja-JP" dirty="0"/>
                        <a:t>96</a:t>
                      </a:r>
                      <a:endParaRPr kumimoji="1" lang="ja-JP" altLang="en-US"/>
                    </a:p>
                  </a:txBody>
                  <a:tcPr>
                    <a:solidFill>
                      <a:schemeClr val="bg1"/>
                    </a:solidFill>
                  </a:tcPr>
                </a:tc>
                <a:tc>
                  <a:txBody>
                    <a:bodyPr/>
                    <a:lstStyle/>
                    <a:p>
                      <a:pPr algn="ctr"/>
                      <a:r>
                        <a:rPr kumimoji="1" lang="en-US" altLang="ja-JP" dirty="0"/>
                        <a:t>51</a:t>
                      </a:r>
                      <a:endParaRPr kumimoji="1" lang="ja-JP" altLang="en-US"/>
                    </a:p>
                  </a:txBody>
                  <a:tcP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solidFill>
                      <a:schemeClr val="accent5">
                        <a:lumMod val="60000"/>
                        <a:lumOff val="40000"/>
                      </a:schemeClr>
                    </a:solidFill>
                  </a:tcPr>
                </a:tc>
                <a:tc>
                  <a:txBody>
                    <a:bodyPr/>
                    <a:lstStyle/>
                    <a:p>
                      <a:pPr algn="ctr"/>
                      <a:r>
                        <a:rPr kumimoji="1" lang="en-US" altLang="ja-JP" sz="1200" dirty="0"/>
                        <a:t>103</a:t>
                      </a:r>
                      <a:endParaRPr kumimoji="1" lang="ja-JP" altLang="en-US" sz="1200"/>
                    </a:p>
                  </a:txBody>
                  <a:tcPr>
                    <a:solidFill>
                      <a:schemeClr val="bg1"/>
                    </a:solidFill>
                  </a:tcPr>
                </a:tc>
                <a:tc>
                  <a:txBody>
                    <a:bodyPr/>
                    <a:lstStyle/>
                    <a:p>
                      <a:pPr algn="ctr"/>
                      <a:r>
                        <a:rPr kumimoji="1" lang="en-US" altLang="ja-JP" dirty="0"/>
                        <a:t>78</a:t>
                      </a:r>
                      <a:endParaRPr kumimoji="1" lang="ja-JP" altLang="en-US"/>
                    </a:p>
                  </a:txBody>
                  <a:tcP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solidFill>
                      <a:schemeClr val="accent5">
                        <a:lumMod val="60000"/>
                        <a:lumOff val="40000"/>
                      </a:schemeClr>
                    </a:solidFill>
                  </a:tcPr>
                </a:tc>
                <a:tc>
                  <a:txBody>
                    <a:bodyPr/>
                    <a:lstStyle/>
                    <a:p>
                      <a:pPr algn="ctr"/>
                      <a:r>
                        <a:rPr kumimoji="1" lang="en-US" altLang="ja-JP" dirty="0"/>
                        <a:t>32</a:t>
                      </a:r>
                      <a:endParaRPr kumimoji="1" lang="ja-JP" altLang="en-US"/>
                    </a:p>
                  </a:txBody>
                  <a:tcPr>
                    <a:solidFill>
                      <a:schemeClr val="bg1"/>
                    </a:solidFill>
                  </a:tcPr>
                </a:tc>
                <a:tc>
                  <a:txBody>
                    <a:bodyPr/>
                    <a:lstStyle/>
                    <a:p>
                      <a:pPr algn="ctr"/>
                      <a:r>
                        <a:rPr kumimoji="1" lang="en-US" altLang="ja-JP" dirty="0"/>
                        <a:t>22</a:t>
                      </a:r>
                      <a:endParaRPr kumimoji="1" lang="ja-JP" altLang="en-US"/>
                    </a:p>
                  </a:txBody>
                  <a:tcPr>
                    <a:solidFill>
                      <a:schemeClr val="bg1"/>
                    </a:solidFill>
                  </a:tcPr>
                </a:tc>
                <a:extLst>
                  <a:ext uri="{0D108BD9-81ED-4DB2-BD59-A6C34878D82A}">
                    <a16:rowId xmlns:a16="http://schemas.microsoft.com/office/drawing/2014/main" val="3209605245"/>
                  </a:ext>
                </a:extLst>
              </a:tr>
            </a:tbl>
          </a:graphicData>
        </a:graphic>
      </p:graphicFrame>
      <p:graphicFrame>
        <p:nvGraphicFramePr>
          <p:cNvPr id="15" name="表 6">
            <a:extLst>
              <a:ext uri="{FF2B5EF4-FFF2-40B4-BE49-F238E27FC236}">
                <a16:creationId xmlns:a16="http://schemas.microsoft.com/office/drawing/2014/main" id="{D876BD1E-1A31-B820-46F0-99EA33A63B90}"/>
              </a:ext>
            </a:extLst>
          </p:cNvPr>
          <p:cNvGraphicFramePr>
            <a:graphicFrameLocks noGrp="1"/>
          </p:cNvGraphicFramePr>
          <p:nvPr>
            <p:extLst>
              <p:ext uri="{D42A27DB-BD31-4B8C-83A1-F6EECF244321}">
                <p14:modId xmlns:p14="http://schemas.microsoft.com/office/powerpoint/2010/main" val="3313686395"/>
              </p:ext>
            </p:extLst>
          </p:nvPr>
        </p:nvGraphicFramePr>
        <p:xfrm>
          <a:off x="3207328" y="2421311"/>
          <a:ext cx="1318017" cy="1828800"/>
        </p:xfrm>
        <a:graphic>
          <a:graphicData uri="http://schemas.openxmlformats.org/drawingml/2006/table">
            <a:tbl>
              <a:tblPr firstRow="1" bandRow="1">
                <a:tableStyleId>{88FBBDC4-8CF2-437F-BEE1-7846C0EBC9AA}</a:tableStyleId>
              </a:tblPr>
              <a:tblGrid>
                <a:gridCol w="439339">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tc>
                <a:tc>
                  <a:txBody>
                    <a:bodyPr/>
                    <a:lstStyle/>
                    <a:p>
                      <a:pPr algn="ctr"/>
                      <a:r>
                        <a:rPr kumimoji="1" lang="en-US" altLang="ja-JP" dirty="0"/>
                        <a:t>0</a:t>
                      </a:r>
                      <a:endParaRPr kumimoji="1" lang="ja-JP" altLang="en-US"/>
                    </a:p>
                  </a:txBody>
                  <a:tcPr>
                    <a:solidFill>
                      <a:schemeClr val="accent2">
                        <a:lumMod val="60000"/>
                        <a:lumOff val="40000"/>
                      </a:schemeClr>
                    </a:solidFill>
                  </a:tcPr>
                </a:tc>
                <a:tc>
                  <a:txBody>
                    <a:bodyPr/>
                    <a:lstStyle/>
                    <a:p>
                      <a:pPr algn="ctr"/>
                      <a:r>
                        <a:rPr kumimoji="1" lang="en-US" altLang="ja-JP" dirty="0"/>
                        <a:t>1</a:t>
                      </a:r>
                      <a:endParaRPr kumimoji="1" lang="ja-JP" altLang="en-US"/>
                    </a:p>
                  </a:txBody>
                  <a:tcPr>
                    <a:solidFill>
                      <a:schemeClr val="accent2">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solidFill>
                      <a:schemeClr val="accent2">
                        <a:lumMod val="60000"/>
                        <a:lumOff val="40000"/>
                      </a:schemeClr>
                    </a:solidFill>
                  </a:tcPr>
                </a:tc>
                <a:tc>
                  <a:txBody>
                    <a:bodyPr/>
                    <a:lstStyle/>
                    <a:p>
                      <a:pPr algn="ctr"/>
                      <a:r>
                        <a:rPr kumimoji="1" lang="en-US" altLang="ja-JP" sz="1200" dirty="0"/>
                        <a:t>103</a:t>
                      </a:r>
                      <a:endParaRPr kumimoji="1" lang="ja-JP" altLang="en-US" sz="1200"/>
                    </a:p>
                  </a:txBody>
                  <a:tcPr>
                    <a:solidFill>
                      <a:schemeClr val="bg1"/>
                    </a:solidFill>
                  </a:tcPr>
                </a:tc>
                <a:tc>
                  <a:txBody>
                    <a:bodyPr/>
                    <a:lstStyle/>
                    <a:p>
                      <a:pPr algn="ctr"/>
                      <a:r>
                        <a:rPr kumimoji="1" lang="en-US" altLang="ja-JP" sz="1200" dirty="0"/>
                        <a:t>39</a:t>
                      </a:r>
                      <a:endParaRPr kumimoji="1" lang="ja-JP" altLang="en-US" sz="1200"/>
                    </a:p>
                  </a:txBody>
                  <a:tcP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solidFill>
                      <a:schemeClr val="accent2">
                        <a:lumMod val="60000"/>
                        <a:lumOff val="40000"/>
                      </a:schemeClr>
                    </a:solidFill>
                  </a:tcPr>
                </a:tc>
                <a:tc>
                  <a:txBody>
                    <a:bodyPr/>
                    <a:lstStyle/>
                    <a:p>
                      <a:pPr algn="ctr"/>
                      <a:r>
                        <a:rPr kumimoji="1" lang="en-US" altLang="ja-JP" sz="1200" dirty="0"/>
                        <a:t>244</a:t>
                      </a:r>
                      <a:endParaRPr kumimoji="1" lang="ja-JP" altLang="en-US" sz="1200"/>
                    </a:p>
                  </a:txBody>
                  <a:tcPr>
                    <a:solidFill>
                      <a:schemeClr val="bg1"/>
                    </a:solidFill>
                  </a:tcPr>
                </a:tc>
                <a:tc>
                  <a:txBody>
                    <a:bodyPr/>
                    <a:lstStyle/>
                    <a:p>
                      <a:pPr algn="ctr"/>
                      <a:r>
                        <a:rPr kumimoji="1" lang="en-US" altLang="ja-JP" sz="1200" dirty="0"/>
                        <a:t>101</a:t>
                      </a:r>
                      <a:endParaRPr kumimoji="1" lang="ja-JP" altLang="en-US" sz="1200"/>
                    </a:p>
                  </a:txBody>
                  <a:tcP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solidFill>
                      <a:schemeClr val="accent2">
                        <a:lumMod val="60000"/>
                        <a:lumOff val="40000"/>
                      </a:schemeClr>
                    </a:solidFill>
                  </a:tcPr>
                </a:tc>
                <a:tc>
                  <a:txBody>
                    <a:bodyPr/>
                    <a:lstStyle/>
                    <a:p>
                      <a:pPr algn="ctr"/>
                      <a:r>
                        <a:rPr kumimoji="1" lang="en-US" altLang="ja-JP" sz="1200" dirty="0"/>
                        <a:t>144</a:t>
                      </a:r>
                      <a:endParaRPr kumimoji="1" lang="ja-JP" altLang="en-US" sz="1200"/>
                    </a:p>
                  </a:txBody>
                  <a:tcPr>
                    <a:solidFill>
                      <a:schemeClr val="bg1"/>
                    </a:solidFill>
                  </a:tcPr>
                </a:tc>
                <a:tc>
                  <a:txBody>
                    <a:bodyPr/>
                    <a:lstStyle/>
                    <a:p>
                      <a:pPr algn="ctr"/>
                      <a:r>
                        <a:rPr kumimoji="1" lang="en-US" altLang="ja-JP" sz="1200" dirty="0"/>
                        <a:t>66</a:t>
                      </a:r>
                      <a:endParaRPr kumimoji="1" lang="ja-JP" altLang="en-US" sz="1200"/>
                    </a:p>
                  </a:txBody>
                  <a:tcP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solidFill>
                      <a:schemeClr val="accent2">
                        <a:lumMod val="60000"/>
                        <a:lumOff val="40000"/>
                      </a:schemeClr>
                    </a:solidFill>
                  </a:tcPr>
                </a:tc>
                <a:tc>
                  <a:txBody>
                    <a:bodyPr/>
                    <a:lstStyle/>
                    <a:p>
                      <a:pPr algn="ctr"/>
                      <a:r>
                        <a:rPr kumimoji="1" lang="en-US" altLang="ja-JP" sz="1200" dirty="0"/>
                        <a:t>229</a:t>
                      </a:r>
                      <a:endParaRPr kumimoji="1" lang="ja-JP" altLang="en-US" sz="1200"/>
                    </a:p>
                  </a:txBody>
                  <a:tcPr>
                    <a:solidFill>
                      <a:schemeClr val="bg1"/>
                    </a:solidFill>
                  </a:tcPr>
                </a:tc>
                <a:tc>
                  <a:txBody>
                    <a:bodyPr/>
                    <a:lstStyle/>
                    <a:p>
                      <a:pPr algn="ctr"/>
                      <a:r>
                        <a:rPr kumimoji="1" lang="en-US" altLang="ja-JP" sz="1200" dirty="0"/>
                        <a:t>118</a:t>
                      </a:r>
                      <a:endParaRPr kumimoji="1" lang="ja-JP" altLang="en-US" sz="1200"/>
                    </a:p>
                  </a:txBody>
                  <a:tcP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solidFill>
                      <a:schemeClr val="accent2">
                        <a:lumMod val="60000"/>
                        <a:lumOff val="40000"/>
                      </a:schemeClr>
                    </a:solidFill>
                  </a:tcPr>
                </a:tc>
                <a:tc>
                  <a:txBody>
                    <a:bodyPr/>
                    <a:lstStyle/>
                    <a:p>
                      <a:pPr algn="ctr"/>
                      <a:r>
                        <a:rPr kumimoji="1" lang="en-US" altLang="ja-JP" sz="1200" dirty="0"/>
                        <a:t>130</a:t>
                      </a:r>
                      <a:endParaRPr kumimoji="1" lang="ja-JP" altLang="en-US" sz="1200"/>
                    </a:p>
                  </a:txBody>
                  <a:tcPr>
                    <a:solidFill>
                      <a:schemeClr val="bg1"/>
                    </a:solidFill>
                  </a:tcPr>
                </a:tc>
                <a:tc>
                  <a:txBody>
                    <a:bodyPr/>
                    <a:lstStyle/>
                    <a:p>
                      <a:pPr algn="ctr"/>
                      <a:r>
                        <a:rPr kumimoji="1" lang="en-US" altLang="ja-JP" sz="1200" dirty="0"/>
                        <a:t>52</a:t>
                      </a:r>
                      <a:endParaRPr kumimoji="1" lang="ja-JP" altLang="en-US" sz="1200"/>
                    </a:p>
                  </a:txBody>
                  <a:tcPr>
                    <a:solidFill>
                      <a:schemeClr val="bg1"/>
                    </a:solidFill>
                  </a:tcPr>
                </a:tc>
                <a:extLst>
                  <a:ext uri="{0D108BD9-81ED-4DB2-BD59-A6C34878D82A}">
                    <a16:rowId xmlns:a16="http://schemas.microsoft.com/office/drawing/2014/main" val="3209605245"/>
                  </a:ext>
                </a:extLst>
              </a:tr>
            </a:tbl>
          </a:graphicData>
        </a:graphic>
      </p:graphicFrame>
      <p:graphicFrame>
        <p:nvGraphicFramePr>
          <p:cNvPr id="16" name="表 6">
            <a:extLst>
              <a:ext uri="{FF2B5EF4-FFF2-40B4-BE49-F238E27FC236}">
                <a16:creationId xmlns:a16="http://schemas.microsoft.com/office/drawing/2014/main" id="{13044257-240C-E0F6-C855-E01BB14FBC86}"/>
              </a:ext>
            </a:extLst>
          </p:cNvPr>
          <p:cNvGraphicFramePr>
            <a:graphicFrameLocks noGrp="1"/>
          </p:cNvGraphicFramePr>
          <p:nvPr>
            <p:extLst>
              <p:ext uri="{D42A27DB-BD31-4B8C-83A1-F6EECF244321}">
                <p14:modId xmlns:p14="http://schemas.microsoft.com/office/powerpoint/2010/main" val="1041275960"/>
              </p:ext>
            </p:extLst>
          </p:nvPr>
        </p:nvGraphicFramePr>
        <p:xfrm>
          <a:off x="4666013" y="2427143"/>
          <a:ext cx="1318017" cy="1828800"/>
        </p:xfrm>
        <a:graphic>
          <a:graphicData uri="http://schemas.openxmlformats.org/drawingml/2006/table">
            <a:tbl>
              <a:tblPr firstRow="1" bandRow="1">
                <a:tableStyleId>{88FBBDC4-8CF2-437F-BEE1-7846C0EBC9AA}</a:tableStyleId>
              </a:tblPr>
              <a:tblGrid>
                <a:gridCol w="439339">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tc>
                <a:tc>
                  <a:txBody>
                    <a:bodyPr/>
                    <a:lstStyle/>
                    <a:p>
                      <a:pPr algn="ctr"/>
                      <a:r>
                        <a:rPr kumimoji="1" lang="en-US" altLang="ja-JP" dirty="0"/>
                        <a:t>0</a:t>
                      </a:r>
                      <a:endParaRPr kumimoji="1" lang="ja-JP" altLang="en-US"/>
                    </a:p>
                  </a:txBody>
                  <a:tcPr>
                    <a:solidFill>
                      <a:schemeClr val="accent2">
                        <a:lumMod val="60000"/>
                        <a:lumOff val="40000"/>
                      </a:schemeClr>
                    </a:solidFill>
                  </a:tcPr>
                </a:tc>
                <a:tc>
                  <a:txBody>
                    <a:bodyPr/>
                    <a:lstStyle/>
                    <a:p>
                      <a:pPr algn="ctr"/>
                      <a:r>
                        <a:rPr kumimoji="1" lang="en-US" altLang="ja-JP" dirty="0"/>
                        <a:t>1</a:t>
                      </a:r>
                      <a:endParaRPr kumimoji="1" lang="ja-JP" altLang="en-US"/>
                    </a:p>
                  </a:txBody>
                  <a:tcPr>
                    <a:solidFill>
                      <a:schemeClr val="accent2">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solidFill>
                      <a:schemeClr val="accent2">
                        <a:lumMod val="60000"/>
                        <a:lumOff val="40000"/>
                      </a:schemeClr>
                    </a:solidFill>
                  </a:tcPr>
                </a:tc>
                <a:tc>
                  <a:txBody>
                    <a:bodyPr/>
                    <a:lstStyle/>
                    <a:p>
                      <a:pPr algn="ctr"/>
                      <a:r>
                        <a:rPr kumimoji="1" lang="en-US" altLang="ja-JP" dirty="0"/>
                        <a:t>10</a:t>
                      </a:r>
                      <a:endParaRPr kumimoji="1" lang="ja-JP" altLang="en-US"/>
                    </a:p>
                  </a:txBody>
                  <a:tcPr>
                    <a:solidFill>
                      <a:schemeClr val="bg1"/>
                    </a:solidFill>
                  </a:tcPr>
                </a:tc>
                <a:tc>
                  <a:txBody>
                    <a:bodyPr/>
                    <a:lstStyle/>
                    <a:p>
                      <a:pPr algn="ctr"/>
                      <a:r>
                        <a:rPr kumimoji="1" lang="en-US" altLang="ja-JP" dirty="0"/>
                        <a:t>7</a:t>
                      </a:r>
                      <a:endParaRPr kumimoji="1" lang="ja-JP" altLang="en-US"/>
                    </a:p>
                  </a:txBody>
                  <a:tcP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solidFill>
                      <a:schemeClr val="accent2">
                        <a:lumMod val="60000"/>
                        <a:lumOff val="40000"/>
                      </a:schemeClr>
                    </a:solidFill>
                  </a:tcPr>
                </a:tc>
                <a:tc>
                  <a:txBody>
                    <a:bodyPr/>
                    <a:lstStyle/>
                    <a:p>
                      <a:pPr algn="ctr"/>
                      <a:r>
                        <a:rPr kumimoji="1" lang="en-US" altLang="ja-JP" dirty="0"/>
                        <a:t>73</a:t>
                      </a:r>
                      <a:endParaRPr kumimoji="1" lang="ja-JP" altLang="en-US"/>
                    </a:p>
                  </a:txBody>
                  <a:tcPr>
                    <a:solidFill>
                      <a:schemeClr val="bg1"/>
                    </a:solidFill>
                  </a:tcPr>
                </a:tc>
                <a:tc>
                  <a:txBody>
                    <a:bodyPr/>
                    <a:lstStyle/>
                    <a:p>
                      <a:pPr algn="ctr"/>
                      <a:r>
                        <a:rPr kumimoji="1" lang="en-US" altLang="ja-JP" dirty="0"/>
                        <a:t>27</a:t>
                      </a:r>
                      <a:endParaRPr kumimoji="1" lang="ja-JP" altLang="en-US"/>
                    </a:p>
                  </a:txBody>
                  <a:tcP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solidFill>
                      <a:schemeClr val="accent2">
                        <a:lumMod val="60000"/>
                        <a:lumOff val="40000"/>
                      </a:schemeClr>
                    </a:solidFill>
                  </a:tcPr>
                </a:tc>
                <a:tc>
                  <a:txBody>
                    <a:bodyPr/>
                    <a:lstStyle/>
                    <a:p>
                      <a:pPr algn="ctr"/>
                      <a:r>
                        <a:rPr kumimoji="1" lang="en-US" altLang="ja-JP" dirty="0"/>
                        <a:t>18</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solidFill>
                      <a:schemeClr val="accent2">
                        <a:lumMod val="60000"/>
                        <a:lumOff val="40000"/>
                      </a:schemeClr>
                    </a:solidFill>
                  </a:tcPr>
                </a:tc>
                <a:tc>
                  <a:txBody>
                    <a:bodyPr/>
                    <a:lstStyle/>
                    <a:p>
                      <a:pPr algn="ctr"/>
                      <a:r>
                        <a:rPr kumimoji="1" lang="en-US" altLang="ja-JP" dirty="0"/>
                        <a:t>35</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solidFill>
                      <a:schemeClr val="accent2">
                        <a:lumMod val="60000"/>
                        <a:lumOff val="40000"/>
                      </a:schemeClr>
                    </a:solidFill>
                  </a:tcPr>
                </a:tc>
                <a:tc>
                  <a:txBody>
                    <a:bodyPr/>
                    <a:lstStyle/>
                    <a:p>
                      <a:pPr algn="ctr"/>
                      <a:r>
                        <a:rPr kumimoji="1" lang="en-US" altLang="ja-JP" dirty="0"/>
                        <a:t>9</a:t>
                      </a:r>
                      <a:endParaRPr kumimoji="1" lang="ja-JP" altLang="en-US"/>
                    </a:p>
                  </a:txBody>
                  <a:tcPr>
                    <a:solidFill>
                      <a:schemeClr val="bg1"/>
                    </a:solidFill>
                  </a:tcPr>
                </a:tc>
                <a:tc>
                  <a:txBody>
                    <a:bodyPr/>
                    <a:lstStyle/>
                    <a:p>
                      <a:pPr algn="ctr"/>
                      <a:r>
                        <a:rPr kumimoji="1" lang="en-US" altLang="ja-JP" dirty="0"/>
                        <a:t>3</a:t>
                      </a:r>
                      <a:endParaRPr kumimoji="1" lang="ja-JP" altLang="en-US"/>
                    </a:p>
                  </a:txBody>
                  <a:tcPr>
                    <a:solidFill>
                      <a:schemeClr val="bg1"/>
                    </a:solidFill>
                  </a:tcPr>
                </a:tc>
                <a:extLst>
                  <a:ext uri="{0D108BD9-81ED-4DB2-BD59-A6C34878D82A}">
                    <a16:rowId xmlns:a16="http://schemas.microsoft.com/office/drawing/2014/main" val="3209605245"/>
                  </a:ext>
                </a:extLst>
              </a:tr>
            </a:tbl>
          </a:graphicData>
        </a:graphic>
      </p:graphicFrame>
      <p:graphicFrame>
        <p:nvGraphicFramePr>
          <p:cNvPr id="17" name="表 6">
            <a:extLst>
              <a:ext uri="{FF2B5EF4-FFF2-40B4-BE49-F238E27FC236}">
                <a16:creationId xmlns:a16="http://schemas.microsoft.com/office/drawing/2014/main" id="{0AE76FF7-CAF3-CB3A-CD14-8B7E1CF2662A}"/>
              </a:ext>
            </a:extLst>
          </p:cNvPr>
          <p:cNvGraphicFramePr>
            <a:graphicFrameLocks noGrp="1"/>
          </p:cNvGraphicFramePr>
          <p:nvPr>
            <p:extLst>
              <p:ext uri="{D42A27DB-BD31-4B8C-83A1-F6EECF244321}">
                <p14:modId xmlns:p14="http://schemas.microsoft.com/office/powerpoint/2010/main" val="278896035"/>
              </p:ext>
            </p:extLst>
          </p:nvPr>
        </p:nvGraphicFramePr>
        <p:xfrm>
          <a:off x="6249107" y="2430641"/>
          <a:ext cx="1318017" cy="1828800"/>
        </p:xfrm>
        <a:graphic>
          <a:graphicData uri="http://schemas.openxmlformats.org/drawingml/2006/table">
            <a:tbl>
              <a:tblPr firstRow="1" bandRow="1">
                <a:tableStyleId>{88FBBDC4-8CF2-437F-BEE1-7846C0EBC9AA}</a:tableStyleId>
              </a:tblPr>
              <a:tblGrid>
                <a:gridCol w="439339">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tc>
                <a:tc>
                  <a:txBody>
                    <a:bodyPr/>
                    <a:lstStyle/>
                    <a:p>
                      <a:pPr algn="ctr"/>
                      <a:r>
                        <a:rPr kumimoji="1" lang="en-US" altLang="ja-JP" dirty="0"/>
                        <a:t>0</a:t>
                      </a:r>
                      <a:endParaRPr kumimoji="1" lang="ja-JP" altLang="en-US"/>
                    </a:p>
                  </a:txBody>
                  <a:tcPr>
                    <a:solidFill>
                      <a:schemeClr val="accent6">
                        <a:lumMod val="60000"/>
                        <a:lumOff val="40000"/>
                      </a:schemeClr>
                    </a:solidFill>
                  </a:tcPr>
                </a:tc>
                <a:tc>
                  <a:txBody>
                    <a:bodyPr/>
                    <a:lstStyle/>
                    <a:p>
                      <a:pPr algn="ctr"/>
                      <a:r>
                        <a:rPr kumimoji="1" lang="en-US" altLang="ja-JP" dirty="0"/>
                        <a:t>1</a:t>
                      </a:r>
                      <a:endParaRPr kumimoji="1" lang="ja-JP" altLang="en-US"/>
                    </a:p>
                  </a:txBody>
                  <a:tcPr>
                    <a:solidFill>
                      <a:schemeClr val="accent6">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solidFill>
                      <a:schemeClr val="accent6">
                        <a:lumMod val="60000"/>
                        <a:lumOff val="40000"/>
                      </a:schemeClr>
                    </a:solidFill>
                  </a:tcPr>
                </a:tc>
                <a:tc>
                  <a:txBody>
                    <a:bodyPr/>
                    <a:lstStyle/>
                    <a:p>
                      <a:pPr algn="ctr"/>
                      <a:r>
                        <a:rPr kumimoji="1" lang="en-US" altLang="ja-JP" sz="1200" dirty="0"/>
                        <a:t>55</a:t>
                      </a:r>
                      <a:endParaRPr kumimoji="1" lang="ja-JP" altLang="en-US" sz="1200"/>
                    </a:p>
                  </a:txBody>
                  <a:tcPr>
                    <a:solidFill>
                      <a:schemeClr val="bg1"/>
                    </a:solidFill>
                  </a:tcPr>
                </a:tc>
                <a:tc>
                  <a:txBody>
                    <a:bodyPr/>
                    <a:lstStyle/>
                    <a:p>
                      <a:pPr algn="ctr"/>
                      <a:r>
                        <a:rPr kumimoji="1" lang="en-US" altLang="ja-JP" sz="1200" dirty="0"/>
                        <a:t>25</a:t>
                      </a:r>
                      <a:endParaRPr kumimoji="1" lang="ja-JP" altLang="en-US" sz="1200"/>
                    </a:p>
                  </a:txBody>
                  <a:tcP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solidFill>
                      <a:schemeClr val="accent6">
                        <a:lumMod val="60000"/>
                        <a:lumOff val="40000"/>
                      </a:schemeClr>
                    </a:solidFill>
                  </a:tcPr>
                </a:tc>
                <a:tc>
                  <a:txBody>
                    <a:bodyPr/>
                    <a:lstStyle/>
                    <a:p>
                      <a:pPr algn="ctr"/>
                      <a:r>
                        <a:rPr kumimoji="1" lang="en-US" altLang="ja-JP" sz="1200" dirty="0"/>
                        <a:t>126</a:t>
                      </a:r>
                      <a:endParaRPr kumimoji="1" lang="ja-JP" altLang="en-US" sz="1200"/>
                    </a:p>
                  </a:txBody>
                  <a:tcPr>
                    <a:solidFill>
                      <a:schemeClr val="bg1"/>
                    </a:solidFill>
                  </a:tcPr>
                </a:tc>
                <a:tc>
                  <a:txBody>
                    <a:bodyPr/>
                    <a:lstStyle/>
                    <a:p>
                      <a:pPr algn="ctr"/>
                      <a:r>
                        <a:rPr kumimoji="1" lang="en-US" altLang="ja-JP" sz="1200" dirty="0"/>
                        <a:t>43</a:t>
                      </a:r>
                      <a:endParaRPr kumimoji="1" lang="ja-JP" altLang="en-US" sz="1200"/>
                    </a:p>
                  </a:txBody>
                  <a:tcP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solidFill>
                      <a:schemeClr val="accent6">
                        <a:lumMod val="60000"/>
                        <a:lumOff val="40000"/>
                      </a:schemeClr>
                    </a:solidFill>
                  </a:tcPr>
                </a:tc>
                <a:tc>
                  <a:txBody>
                    <a:bodyPr/>
                    <a:lstStyle/>
                    <a:p>
                      <a:pPr algn="ctr"/>
                      <a:r>
                        <a:rPr kumimoji="1" lang="en-US" altLang="ja-JP" sz="1200" dirty="0"/>
                        <a:t>118</a:t>
                      </a:r>
                      <a:endParaRPr kumimoji="1" lang="ja-JP" altLang="en-US" sz="1200"/>
                    </a:p>
                  </a:txBody>
                  <a:tcPr>
                    <a:solidFill>
                      <a:schemeClr val="bg1"/>
                    </a:solidFill>
                  </a:tcPr>
                </a:tc>
                <a:tc>
                  <a:txBody>
                    <a:bodyPr/>
                    <a:lstStyle/>
                    <a:p>
                      <a:pPr algn="ctr"/>
                      <a:r>
                        <a:rPr kumimoji="1" lang="en-US" altLang="ja-JP" sz="1200" dirty="0"/>
                        <a:t>37</a:t>
                      </a:r>
                      <a:endParaRPr kumimoji="1" lang="ja-JP" altLang="en-US" sz="1200"/>
                    </a:p>
                  </a:txBody>
                  <a:tcP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solidFill>
                      <a:schemeClr val="accent6">
                        <a:lumMod val="60000"/>
                        <a:lumOff val="40000"/>
                      </a:schemeClr>
                    </a:solidFill>
                  </a:tcPr>
                </a:tc>
                <a:tc>
                  <a:txBody>
                    <a:bodyPr/>
                    <a:lstStyle/>
                    <a:p>
                      <a:pPr algn="ctr"/>
                      <a:r>
                        <a:rPr kumimoji="1" lang="en-US" altLang="ja-JP" sz="1200" dirty="0"/>
                        <a:t>70</a:t>
                      </a:r>
                      <a:endParaRPr kumimoji="1" lang="ja-JP" altLang="en-US" sz="1200"/>
                    </a:p>
                  </a:txBody>
                  <a:tcPr>
                    <a:solidFill>
                      <a:schemeClr val="bg1"/>
                    </a:solidFill>
                  </a:tcPr>
                </a:tc>
                <a:tc>
                  <a:txBody>
                    <a:bodyPr/>
                    <a:lstStyle/>
                    <a:p>
                      <a:pPr algn="ctr"/>
                      <a:r>
                        <a:rPr kumimoji="1" lang="en-US" altLang="ja-JP" sz="1200" dirty="0"/>
                        <a:t>22</a:t>
                      </a:r>
                      <a:endParaRPr kumimoji="1" lang="ja-JP" altLang="en-US" sz="1200"/>
                    </a:p>
                  </a:txBody>
                  <a:tcP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solidFill>
                      <a:schemeClr val="accent6">
                        <a:lumMod val="60000"/>
                        <a:lumOff val="40000"/>
                      </a:schemeClr>
                    </a:solidFill>
                  </a:tcPr>
                </a:tc>
                <a:tc>
                  <a:txBody>
                    <a:bodyPr/>
                    <a:lstStyle/>
                    <a:p>
                      <a:pPr algn="ctr"/>
                      <a:r>
                        <a:rPr kumimoji="1" lang="en-US" altLang="ja-JP" sz="1200" dirty="0"/>
                        <a:t>63</a:t>
                      </a:r>
                      <a:endParaRPr kumimoji="1" lang="ja-JP" altLang="en-US" sz="1200"/>
                    </a:p>
                  </a:txBody>
                  <a:tcPr>
                    <a:solidFill>
                      <a:schemeClr val="bg1"/>
                    </a:solidFill>
                  </a:tcPr>
                </a:tc>
                <a:tc>
                  <a:txBody>
                    <a:bodyPr/>
                    <a:lstStyle/>
                    <a:p>
                      <a:pPr algn="ctr"/>
                      <a:r>
                        <a:rPr kumimoji="1" lang="en-US" altLang="ja-JP" sz="1200" dirty="0"/>
                        <a:t>25</a:t>
                      </a:r>
                      <a:endParaRPr kumimoji="1" lang="ja-JP" altLang="en-US" sz="1200"/>
                    </a:p>
                  </a:txBody>
                  <a:tcPr>
                    <a:solidFill>
                      <a:schemeClr val="bg1"/>
                    </a:solidFill>
                  </a:tcPr>
                </a:tc>
                <a:extLst>
                  <a:ext uri="{0D108BD9-81ED-4DB2-BD59-A6C34878D82A}">
                    <a16:rowId xmlns:a16="http://schemas.microsoft.com/office/drawing/2014/main" val="3209605245"/>
                  </a:ext>
                </a:extLst>
              </a:tr>
            </a:tbl>
          </a:graphicData>
        </a:graphic>
      </p:graphicFrame>
      <p:graphicFrame>
        <p:nvGraphicFramePr>
          <p:cNvPr id="18" name="表 6">
            <a:extLst>
              <a:ext uri="{FF2B5EF4-FFF2-40B4-BE49-F238E27FC236}">
                <a16:creationId xmlns:a16="http://schemas.microsoft.com/office/drawing/2014/main" id="{469ABBC3-A55B-79A2-8D29-D6F6543BF2DF}"/>
              </a:ext>
            </a:extLst>
          </p:cNvPr>
          <p:cNvGraphicFramePr>
            <a:graphicFrameLocks noGrp="1"/>
          </p:cNvGraphicFramePr>
          <p:nvPr>
            <p:extLst>
              <p:ext uri="{D42A27DB-BD31-4B8C-83A1-F6EECF244321}">
                <p14:modId xmlns:p14="http://schemas.microsoft.com/office/powerpoint/2010/main" val="864148665"/>
              </p:ext>
            </p:extLst>
          </p:nvPr>
        </p:nvGraphicFramePr>
        <p:xfrm>
          <a:off x="7707086" y="2436473"/>
          <a:ext cx="1318723" cy="1828800"/>
        </p:xfrm>
        <a:graphic>
          <a:graphicData uri="http://schemas.openxmlformats.org/drawingml/2006/table">
            <a:tbl>
              <a:tblPr firstRow="1" bandRow="1">
                <a:tableStyleId>{88FBBDC4-8CF2-437F-BEE1-7846C0EBC9AA}</a:tableStyleId>
              </a:tblPr>
              <a:tblGrid>
                <a:gridCol w="440045">
                  <a:extLst>
                    <a:ext uri="{9D8B030D-6E8A-4147-A177-3AD203B41FA5}">
                      <a16:colId xmlns:a16="http://schemas.microsoft.com/office/drawing/2014/main" val="2401490023"/>
                    </a:ext>
                  </a:extLst>
                </a:gridCol>
                <a:gridCol w="439339">
                  <a:extLst>
                    <a:ext uri="{9D8B030D-6E8A-4147-A177-3AD203B41FA5}">
                      <a16:colId xmlns:a16="http://schemas.microsoft.com/office/drawing/2014/main" val="2824522580"/>
                    </a:ext>
                  </a:extLst>
                </a:gridCol>
                <a:gridCol w="439339">
                  <a:extLst>
                    <a:ext uri="{9D8B030D-6E8A-4147-A177-3AD203B41FA5}">
                      <a16:colId xmlns:a16="http://schemas.microsoft.com/office/drawing/2014/main" val="3297725216"/>
                    </a:ext>
                  </a:extLst>
                </a:gridCol>
              </a:tblGrid>
              <a:tr h="263749">
                <a:tc>
                  <a:txBody>
                    <a:bodyPr/>
                    <a:lstStyle/>
                    <a:p>
                      <a:pPr algn="ctr"/>
                      <a:endParaRPr kumimoji="1" lang="ja-JP" altLang="en-US"/>
                    </a:p>
                  </a:txBody>
                  <a:tcPr anchor="ctr"/>
                </a:tc>
                <a:tc>
                  <a:txBody>
                    <a:bodyPr/>
                    <a:lstStyle/>
                    <a:p>
                      <a:pPr algn="ctr"/>
                      <a:r>
                        <a:rPr kumimoji="1" lang="en-US" altLang="ja-JP" dirty="0"/>
                        <a:t>0</a:t>
                      </a:r>
                      <a:endParaRPr kumimoji="1" lang="ja-JP" altLang="en-US"/>
                    </a:p>
                  </a:txBody>
                  <a:tcPr anchor="ctr">
                    <a:solidFill>
                      <a:schemeClr val="accent6">
                        <a:lumMod val="60000"/>
                        <a:lumOff val="40000"/>
                      </a:schemeClr>
                    </a:solidFill>
                  </a:tcPr>
                </a:tc>
                <a:tc>
                  <a:txBody>
                    <a:bodyPr/>
                    <a:lstStyle/>
                    <a:p>
                      <a:pPr algn="ctr"/>
                      <a:r>
                        <a:rPr kumimoji="1" lang="en-US" altLang="ja-JP" dirty="0"/>
                        <a:t>1</a:t>
                      </a:r>
                      <a:endParaRPr kumimoji="1" lang="ja-JP" altLang="en-US"/>
                    </a:p>
                  </a:txBody>
                  <a:tcPr anchor="ctr">
                    <a:solidFill>
                      <a:schemeClr val="accent6">
                        <a:lumMod val="60000"/>
                        <a:lumOff val="40000"/>
                      </a:schemeClr>
                    </a:solidFill>
                  </a:tcPr>
                </a:tc>
                <a:extLst>
                  <a:ext uri="{0D108BD9-81ED-4DB2-BD59-A6C34878D82A}">
                    <a16:rowId xmlns:a16="http://schemas.microsoft.com/office/drawing/2014/main" val="1128464617"/>
                  </a:ext>
                </a:extLst>
              </a:tr>
              <a:tr h="263749">
                <a:tc>
                  <a:txBody>
                    <a:bodyPr/>
                    <a:lstStyle/>
                    <a:p>
                      <a:pPr algn="ctr"/>
                      <a:r>
                        <a:rPr kumimoji="1" lang="en-US" altLang="ja-JP" dirty="0"/>
                        <a:t>1D</a:t>
                      </a:r>
                      <a:endParaRPr kumimoji="1" lang="ja-JP" altLang="en-US"/>
                    </a:p>
                  </a:txBody>
                  <a:tcPr anchor="ctr">
                    <a:solidFill>
                      <a:schemeClr val="accent6">
                        <a:lumMod val="60000"/>
                        <a:lumOff val="40000"/>
                      </a:schemeClr>
                    </a:solidFill>
                  </a:tcPr>
                </a:tc>
                <a:tc>
                  <a:txBody>
                    <a:bodyPr/>
                    <a:lstStyle/>
                    <a:p>
                      <a:pPr algn="ctr"/>
                      <a:r>
                        <a:rPr kumimoji="1" lang="en-US" altLang="ja-JP" dirty="0"/>
                        <a:t>7</a:t>
                      </a:r>
                      <a:endParaRPr kumimoji="1" lang="ja-JP" altLang="en-US"/>
                    </a:p>
                  </a:txBody>
                  <a:tcPr anchor="ctr">
                    <a:solidFill>
                      <a:schemeClr val="bg1"/>
                    </a:solidFill>
                  </a:tcPr>
                </a:tc>
                <a:tc>
                  <a:txBody>
                    <a:bodyPr/>
                    <a:lstStyle/>
                    <a:p>
                      <a:pPr algn="ctr"/>
                      <a:r>
                        <a:rPr kumimoji="1" lang="en-US" altLang="ja-JP" dirty="0"/>
                        <a:t>1</a:t>
                      </a:r>
                      <a:endParaRPr kumimoji="1" lang="ja-JP" altLang="en-US"/>
                    </a:p>
                  </a:txBody>
                  <a:tcPr anchor="ctr">
                    <a:solidFill>
                      <a:schemeClr val="bg1"/>
                    </a:solidFill>
                  </a:tcPr>
                </a:tc>
                <a:extLst>
                  <a:ext uri="{0D108BD9-81ED-4DB2-BD59-A6C34878D82A}">
                    <a16:rowId xmlns:a16="http://schemas.microsoft.com/office/drawing/2014/main" val="2607217600"/>
                  </a:ext>
                </a:extLst>
              </a:tr>
              <a:tr h="263749">
                <a:tc>
                  <a:txBody>
                    <a:bodyPr/>
                    <a:lstStyle/>
                    <a:p>
                      <a:pPr algn="ctr"/>
                      <a:r>
                        <a:rPr kumimoji="1" lang="en-US" altLang="ja-JP" dirty="0"/>
                        <a:t>2D</a:t>
                      </a:r>
                      <a:endParaRPr kumimoji="1" lang="ja-JP" altLang="en-US"/>
                    </a:p>
                  </a:txBody>
                  <a:tcPr anchor="ctr">
                    <a:solidFill>
                      <a:schemeClr val="accent6">
                        <a:lumMod val="60000"/>
                        <a:lumOff val="40000"/>
                      </a:schemeClr>
                    </a:solidFill>
                  </a:tcPr>
                </a:tc>
                <a:tc>
                  <a:txBody>
                    <a:bodyPr/>
                    <a:lstStyle/>
                    <a:p>
                      <a:pPr algn="ctr"/>
                      <a:r>
                        <a:rPr kumimoji="1" lang="en-US" altLang="ja-JP" dirty="0"/>
                        <a:t>14</a:t>
                      </a:r>
                      <a:endParaRPr kumimoji="1" lang="ja-JP" altLang="en-US"/>
                    </a:p>
                  </a:txBody>
                  <a:tcPr anchor="ctr">
                    <a:solidFill>
                      <a:schemeClr val="bg1"/>
                    </a:solidFill>
                  </a:tcPr>
                </a:tc>
                <a:tc>
                  <a:txBody>
                    <a:bodyPr/>
                    <a:lstStyle/>
                    <a:p>
                      <a:pPr algn="ctr"/>
                      <a:r>
                        <a:rPr kumimoji="1" lang="en-US" altLang="ja-JP" dirty="0"/>
                        <a:t>8</a:t>
                      </a:r>
                      <a:endParaRPr kumimoji="1" lang="ja-JP" altLang="en-US"/>
                    </a:p>
                  </a:txBody>
                  <a:tcPr anchor="ctr">
                    <a:solidFill>
                      <a:schemeClr val="bg1"/>
                    </a:solidFill>
                  </a:tcPr>
                </a:tc>
                <a:extLst>
                  <a:ext uri="{0D108BD9-81ED-4DB2-BD59-A6C34878D82A}">
                    <a16:rowId xmlns:a16="http://schemas.microsoft.com/office/drawing/2014/main" val="4210761075"/>
                  </a:ext>
                </a:extLst>
              </a:tr>
              <a:tr h="263749">
                <a:tc>
                  <a:txBody>
                    <a:bodyPr/>
                    <a:lstStyle/>
                    <a:p>
                      <a:pPr algn="ctr"/>
                      <a:r>
                        <a:rPr kumimoji="1" lang="en-US" altLang="ja-JP" dirty="0"/>
                        <a:t>3D</a:t>
                      </a:r>
                      <a:endParaRPr kumimoji="1" lang="ja-JP" altLang="en-US"/>
                    </a:p>
                  </a:txBody>
                  <a:tcPr anchor="ctr">
                    <a:solidFill>
                      <a:schemeClr val="accent6">
                        <a:lumMod val="60000"/>
                        <a:lumOff val="40000"/>
                      </a:schemeClr>
                    </a:solidFill>
                  </a:tcPr>
                </a:tc>
                <a:tc>
                  <a:txBody>
                    <a:bodyPr/>
                    <a:lstStyle/>
                    <a:p>
                      <a:pPr algn="ctr"/>
                      <a:r>
                        <a:rPr kumimoji="1" lang="en-US" altLang="ja-JP" dirty="0"/>
                        <a:t>15</a:t>
                      </a:r>
                      <a:endParaRPr kumimoji="1" lang="ja-JP" altLang="en-US"/>
                    </a:p>
                  </a:txBody>
                  <a:tcPr anchor="ctr">
                    <a:solidFill>
                      <a:schemeClr val="bg1"/>
                    </a:solidFill>
                  </a:tcPr>
                </a:tc>
                <a:tc>
                  <a:txBody>
                    <a:bodyPr/>
                    <a:lstStyle/>
                    <a:p>
                      <a:pPr algn="ctr"/>
                      <a:r>
                        <a:rPr kumimoji="1" lang="en-US" altLang="ja-JP" dirty="0"/>
                        <a:t>2</a:t>
                      </a:r>
                      <a:endParaRPr kumimoji="1" lang="ja-JP" altLang="en-US"/>
                    </a:p>
                  </a:txBody>
                  <a:tcPr anchor="ctr">
                    <a:solidFill>
                      <a:schemeClr val="bg1"/>
                    </a:solidFill>
                  </a:tcPr>
                </a:tc>
                <a:extLst>
                  <a:ext uri="{0D108BD9-81ED-4DB2-BD59-A6C34878D82A}">
                    <a16:rowId xmlns:a16="http://schemas.microsoft.com/office/drawing/2014/main" val="3857038249"/>
                  </a:ext>
                </a:extLst>
              </a:tr>
              <a:tr h="263749">
                <a:tc>
                  <a:txBody>
                    <a:bodyPr/>
                    <a:lstStyle/>
                    <a:p>
                      <a:pPr algn="ctr"/>
                      <a:r>
                        <a:rPr kumimoji="1" lang="en-US" altLang="ja-JP" dirty="0"/>
                        <a:t>4D</a:t>
                      </a:r>
                      <a:endParaRPr kumimoji="1" lang="ja-JP" altLang="en-US"/>
                    </a:p>
                  </a:txBody>
                  <a:tcPr anchor="ctr">
                    <a:solidFill>
                      <a:schemeClr val="accent6">
                        <a:lumMod val="60000"/>
                        <a:lumOff val="40000"/>
                      </a:schemeClr>
                    </a:solidFill>
                  </a:tcPr>
                </a:tc>
                <a:tc>
                  <a:txBody>
                    <a:bodyPr/>
                    <a:lstStyle/>
                    <a:p>
                      <a:pPr algn="ctr"/>
                      <a:r>
                        <a:rPr kumimoji="1" lang="en-US" altLang="ja-JP" dirty="0"/>
                        <a:t>6</a:t>
                      </a:r>
                      <a:endParaRPr kumimoji="1" lang="ja-JP" altLang="en-US"/>
                    </a:p>
                  </a:txBody>
                  <a:tcPr anchor="ctr">
                    <a:solidFill>
                      <a:schemeClr val="bg1"/>
                    </a:solidFill>
                  </a:tcPr>
                </a:tc>
                <a:tc>
                  <a:txBody>
                    <a:bodyPr/>
                    <a:lstStyle/>
                    <a:p>
                      <a:pPr algn="ctr"/>
                      <a:r>
                        <a:rPr kumimoji="1" lang="en-US" altLang="ja-JP" dirty="0"/>
                        <a:t>2</a:t>
                      </a:r>
                      <a:endParaRPr kumimoji="1" lang="ja-JP" altLang="en-US"/>
                    </a:p>
                  </a:txBody>
                  <a:tcPr anchor="ctr">
                    <a:solidFill>
                      <a:schemeClr val="bg1"/>
                    </a:solidFill>
                  </a:tcPr>
                </a:tc>
                <a:extLst>
                  <a:ext uri="{0D108BD9-81ED-4DB2-BD59-A6C34878D82A}">
                    <a16:rowId xmlns:a16="http://schemas.microsoft.com/office/drawing/2014/main" val="551640452"/>
                  </a:ext>
                </a:extLst>
              </a:tr>
              <a:tr h="263749">
                <a:tc>
                  <a:txBody>
                    <a:bodyPr/>
                    <a:lstStyle/>
                    <a:p>
                      <a:pPr algn="ctr"/>
                      <a:r>
                        <a:rPr kumimoji="1" lang="en-US" altLang="ja-JP" dirty="0"/>
                        <a:t>5D</a:t>
                      </a:r>
                      <a:endParaRPr kumimoji="1" lang="ja-JP" altLang="en-US"/>
                    </a:p>
                  </a:txBody>
                  <a:tcPr anchor="ctr">
                    <a:solidFill>
                      <a:schemeClr val="accent6">
                        <a:lumMod val="60000"/>
                        <a:lumOff val="40000"/>
                      </a:schemeClr>
                    </a:solidFill>
                  </a:tcPr>
                </a:tc>
                <a:tc>
                  <a:txBody>
                    <a:bodyPr/>
                    <a:lstStyle/>
                    <a:p>
                      <a:pPr algn="ctr"/>
                      <a:r>
                        <a:rPr kumimoji="1" lang="en-US" altLang="ja-JP" dirty="0"/>
                        <a:t>18</a:t>
                      </a:r>
                      <a:endParaRPr kumimoji="1" lang="ja-JP" altLang="en-US"/>
                    </a:p>
                  </a:txBody>
                  <a:tcPr anchor="ctr">
                    <a:solidFill>
                      <a:schemeClr val="bg1"/>
                    </a:solidFill>
                  </a:tcPr>
                </a:tc>
                <a:tc>
                  <a:txBody>
                    <a:bodyPr/>
                    <a:lstStyle/>
                    <a:p>
                      <a:pPr algn="ctr"/>
                      <a:r>
                        <a:rPr kumimoji="1" lang="en-US" altLang="ja-JP" dirty="0"/>
                        <a:t>11</a:t>
                      </a:r>
                      <a:endParaRPr kumimoji="1" lang="ja-JP" altLang="en-US"/>
                    </a:p>
                  </a:txBody>
                  <a:tcPr anchor="ctr">
                    <a:solidFill>
                      <a:schemeClr val="bg1"/>
                    </a:solidFill>
                  </a:tcPr>
                </a:tc>
                <a:extLst>
                  <a:ext uri="{0D108BD9-81ED-4DB2-BD59-A6C34878D82A}">
                    <a16:rowId xmlns:a16="http://schemas.microsoft.com/office/drawing/2014/main" val="3209605245"/>
                  </a:ext>
                </a:extLst>
              </a:tr>
            </a:tbl>
          </a:graphicData>
        </a:graphic>
      </p:graphicFrame>
      <p:sp>
        <p:nvSpPr>
          <p:cNvPr id="19" name="テキスト ボックス 18">
            <a:extLst>
              <a:ext uri="{FF2B5EF4-FFF2-40B4-BE49-F238E27FC236}">
                <a16:creationId xmlns:a16="http://schemas.microsoft.com/office/drawing/2014/main" id="{36D2D664-10EA-5532-C148-5FF87D3ED9D9}"/>
              </a:ext>
            </a:extLst>
          </p:cNvPr>
          <p:cNvSpPr txBox="1"/>
          <p:nvPr/>
        </p:nvSpPr>
        <p:spPr>
          <a:xfrm>
            <a:off x="278574" y="4338735"/>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20" name="テキスト ボックス 19">
            <a:extLst>
              <a:ext uri="{FF2B5EF4-FFF2-40B4-BE49-F238E27FC236}">
                <a16:creationId xmlns:a16="http://schemas.microsoft.com/office/drawing/2014/main" id="{18DA529A-9C86-1ED2-50E9-482127DB2FF7}"/>
              </a:ext>
            </a:extLst>
          </p:cNvPr>
          <p:cNvSpPr txBox="1"/>
          <p:nvPr/>
        </p:nvSpPr>
        <p:spPr>
          <a:xfrm>
            <a:off x="1682757" y="4338734"/>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21" name="テキスト ボックス 20">
            <a:extLst>
              <a:ext uri="{FF2B5EF4-FFF2-40B4-BE49-F238E27FC236}">
                <a16:creationId xmlns:a16="http://schemas.microsoft.com/office/drawing/2014/main" id="{5DBC593B-6F39-419D-60C0-FE375BA01EE7}"/>
              </a:ext>
            </a:extLst>
          </p:cNvPr>
          <p:cNvSpPr txBox="1"/>
          <p:nvPr/>
        </p:nvSpPr>
        <p:spPr>
          <a:xfrm>
            <a:off x="3379445" y="4338734"/>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22" name="テキスト ボックス 21">
            <a:extLst>
              <a:ext uri="{FF2B5EF4-FFF2-40B4-BE49-F238E27FC236}">
                <a16:creationId xmlns:a16="http://schemas.microsoft.com/office/drawing/2014/main" id="{3B114835-73B4-5D81-399C-87840D91BD59}"/>
              </a:ext>
            </a:extLst>
          </p:cNvPr>
          <p:cNvSpPr txBox="1"/>
          <p:nvPr/>
        </p:nvSpPr>
        <p:spPr>
          <a:xfrm>
            <a:off x="4783628" y="4338733"/>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23" name="テキスト ボックス 22">
            <a:extLst>
              <a:ext uri="{FF2B5EF4-FFF2-40B4-BE49-F238E27FC236}">
                <a16:creationId xmlns:a16="http://schemas.microsoft.com/office/drawing/2014/main" id="{AAE6E00D-73DD-2B0C-6358-9531FD30F60E}"/>
              </a:ext>
            </a:extLst>
          </p:cNvPr>
          <p:cNvSpPr txBox="1"/>
          <p:nvPr/>
        </p:nvSpPr>
        <p:spPr>
          <a:xfrm>
            <a:off x="6420656" y="4338734"/>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24" name="テキスト ボックス 23">
            <a:extLst>
              <a:ext uri="{FF2B5EF4-FFF2-40B4-BE49-F238E27FC236}">
                <a16:creationId xmlns:a16="http://schemas.microsoft.com/office/drawing/2014/main" id="{A8121D9C-CF43-01A2-46CA-BCC113032300}"/>
              </a:ext>
            </a:extLst>
          </p:cNvPr>
          <p:cNvSpPr txBox="1"/>
          <p:nvPr/>
        </p:nvSpPr>
        <p:spPr>
          <a:xfrm>
            <a:off x="7824839" y="4338733"/>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25" name="テキスト ボックス 24">
            <a:extLst>
              <a:ext uri="{FF2B5EF4-FFF2-40B4-BE49-F238E27FC236}">
                <a16:creationId xmlns:a16="http://schemas.microsoft.com/office/drawing/2014/main" id="{684C2C29-2D2F-EC86-4969-A48F5BE5F221}"/>
              </a:ext>
            </a:extLst>
          </p:cNvPr>
          <p:cNvSpPr txBox="1"/>
          <p:nvPr/>
        </p:nvSpPr>
        <p:spPr>
          <a:xfrm>
            <a:off x="824557" y="1924082"/>
            <a:ext cx="1468672" cy="307777"/>
          </a:xfrm>
          <a:prstGeom prst="rect">
            <a:avLst/>
          </a:prstGeom>
          <a:noFill/>
        </p:spPr>
        <p:txBody>
          <a:bodyPr wrap="none" rtlCol="0">
            <a:spAutoFit/>
          </a:bodyPr>
          <a:lstStyle/>
          <a:p>
            <a:r>
              <a:rPr kumimoji="1" lang="en-US" altLang="ja-JP" b="1" dirty="0">
                <a:solidFill>
                  <a:schemeClr val="bg1"/>
                </a:solidFill>
              </a:rPr>
              <a:t>Simple Assault</a:t>
            </a:r>
            <a:endParaRPr kumimoji="1" lang="ja-JP" altLang="en-US" b="1">
              <a:solidFill>
                <a:schemeClr val="bg1"/>
              </a:solidFill>
            </a:endParaRPr>
          </a:p>
        </p:txBody>
      </p:sp>
      <p:sp>
        <p:nvSpPr>
          <p:cNvPr id="26" name="テキスト ボックス 25">
            <a:extLst>
              <a:ext uri="{FF2B5EF4-FFF2-40B4-BE49-F238E27FC236}">
                <a16:creationId xmlns:a16="http://schemas.microsoft.com/office/drawing/2014/main" id="{3371AA2B-3136-CFA3-18A6-02ABF6F69665}"/>
              </a:ext>
            </a:extLst>
          </p:cNvPr>
          <p:cNvSpPr txBox="1"/>
          <p:nvPr/>
        </p:nvSpPr>
        <p:spPr>
          <a:xfrm>
            <a:off x="3837664" y="1924082"/>
            <a:ext cx="1614545" cy="307777"/>
          </a:xfrm>
          <a:prstGeom prst="rect">
            <a:avLst/>
          </a:prstGeom>
          <a:noFill/>
        </p:spPr>
        <p:txBody>
          <a:bodyPr wrap="none" rtlCol="0">
            <a:spAutoFit/>
          </a:bodyPr>
          <a:lstStyle/>
          <a:p>
            <a:r>
              <a:rPr kumimoji="1" lang="en-US" altLang="ja-JP" b="1" dirty="0">
                <a:solidFill>
                  <a:schemeClr val="bg1"/>
                </a:solidFill>
              </a:rPr>
              <a:t>Traffic violations</a:t>
            </a:r>
            <a:endParaRPr kumimoji="1" lang="ja-JP" altLang="en-US" b="1">
              <a:solidFill>
                <a:schemeClr val="bg1"/>
              </a:solidFill>
            </a:endParaRPr>
          </a:p>
        </p:txBody>
      </p:sp>
      <p:sp>
        <p:nvSpPr>
          <p:cNvPr id="27" name="テキスト ボックス 26">
            <a:extLst>
              <a:ext uri="{FF2B5EF4-FFF2-40B4-BE49-F238E27FC236}">
                <a16:creationId xmlns:a16="http://schemas.microsoft.com/office/drawing/2014/main" id="{BA56D888-5322-6FFB-8E8A-66F9F7F57AC1}"/>
              </a:ext>
            </a:extLst>
          </p:cNvPr>
          <p:cNvSpPr txBox="1"/>
          <p:nvPr/>
        </p:nvSpPr>
        <p:spPr>
          <a:xfrm>
            <a:off x="7354625" y="1924081"/>
            <a:ext cx="620683" cy="307777"/>
          </a:xfrm>
          <a:prstGeom prst="rect">
            <a:avLst/>
          </a:prstGeom>
          <a:noFill/>
        </p:spPr>
        <p:txBody>
          <a:bodyPr wrap="none" rtlCol="0">
            <a:spAutoFit/>
          </a:bodyPr>
          <a:lstStyle/>
          <a:p>
            <a:r>
              <a:rPr kumimoji="1" lang="en-US" altLang="ja-JP" b="1" dirty="0">
                <a:solidFill>
                  <a:schemeClr val="bg1"/>
                </a:solidFill>
              </a:rPr>
              <a:t>Theft</a:t>
            </a:r>
            <a:endParaRPr kumimoji="1" lang="ja-JP" altLang="en-US" b="1">
              <a:solidFill>
                <a:schemeClr val="bg1"/>
              </a:solidFill>
            </a:endParaRPr>
          </a:p>
        </p:txBody>
      </p:sp>
    </p:spTree>
    <p:extLst>
      <p:ext uri="{BB962C8B-B14F-4D97-AF65-F5344CB8AC3E}">
        <p14:creationId xmlns:p14="http://schemas.microsoft.com/office/powerpoint/2010/main" val="273697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Methods</a:t>
            </a:r>
            <a:endParaRPr sz="4300" dirty="0">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182" name="Google Shape;182;p38"/>
              <p:cNvSpPr txBox="1"/>
              <p:nvPr/>
            </p:nvSpPr>
            <p:spPr>
              <a:xfrm>
                <a:off x="937050" y="1548004"/>
                <a:ext cx="7365000" cy="3031569"/>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Wingdings" pitchFamily="2" charset="2"/>
                  <a:buChar char="l"/>
                </a:pPr>
                <a:r>
                  <a:rPr lang="en-US" sz="2000" dirty="0">
                    <a:solidFill>
                      <a:schemeClr val="lt1"/>
                    </a:solidFill>
                  </a:rPr>
                  <a:t>Create 5 models:</a:t>
                </a:r>
              </a:p>
              <a:p>
                <a:pPr>
                  <a:spcBef>
                    <a:spcPts val="600"/>
                  </a:spcBef>
                  <a:buClr>
                    <a:schemeClr val="bg1"/>
                  </a:buClr>
                </a:pPr>
                <a:r>
                  <a:rPr lang="en-US" sz="2000" dirty="0">
                    <a:solidFill>
                      <a:schemeClr val="lt1"/>
                    </a:solidFill>
                  </a:rPr>
                  <a:t>	Model 1: </a:t>
                </a:r>
                <a14:m>
                  <m:oMath xmlns:m="http://schemas.openxmlformats.org/officeDocument/2006/math">
                    <m:func>
                      <m:funcPr>
                        <m:ctrlPr>
                          <a:rPr lang="en-US" altLang="ja-JP" sz="2000" b="0" i="1" smtClean="0">
                            <a:solidFill>
                              <a:schemeClr val="lt1"/>
                            </a:solidFill>
                            <a:latin typeface="Cambria Math" panose="02040503050406030204" pitchFamily="18" charset="0"/>
                            <a:sym typeface="Wingdings" pitchFamily="2" charset="2"/>
                          </a:rPr>
                        </m:ctrlPr>
                      </m:funcPr>
                      <m:fName>
                        <m:r>
                          <m:rPr>
                            <m:sty m:val="p"/>
                          </m:rPr>
                          <a:rPr lang="en-US" altLang="ja-JP" sz="2000" b="0" i="0" smtClean="0">
                            <a:solidFill>
                              <a:schemeClr val="lt1"/>
                            </a:solidFill>
                            <a:latin typeface="Cambria Math" panose="02040503050406030204" pitchFamily="18" charset="0"/>
                            <a:sym typeface="Wingdings" pitchFamily="2" charset="2"/>
                          </a:rPr>
                          <m:t>log</m:t>
                        </m:r>
                      </m:fName>
                      <m:e>
                        <m:d>
                          <m:dPr>
                            <m:ctrlPr>
                              <a:rPr lang="en-US" altLang="ja-JP" sz="2000" b="0" i="1" smtClean="0">
                                <a:solidFill>
                                  <a:schemeClr val="lt1"/>
                                </a:solidFill>
                                <a:latin typeface="Cambria Math" panose="02040503050406030204" pitchFamily="18" charset="0"/>
                                <a:sym typeface="Wingdings" pitchFamily="2" charset="2"/>
                              </a:rPr>
                            </m:ctrlPr>
                          </m:dPr>
                          <m:e>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altLang="ja-JP" sz="2000" b="0" i="1" baseline="-25000" smtClean="0">
                                <a:solidFill>
                                  <a:schemeClr val="lt1"/>
                                </a:solidFill>
                                <a:latin typeface="Cambria Math" panose="02040503050406030204" pitchFamily="18" charset="0"/>
                                <a:sym typeface="Wingdings" pitchFamily="2" charset="2"/>
                              </a:rPr>
                              <m:t>𝑖𝑗</m:t>
                            </m:r>
                          </m:e>
                        </m:d>
                      </m:e>
                    </m:func>
                    <m:r>
                      <a:rPr lang="en-US" altLang="ja-JP" sz="2000" b="0" i="1" smtClean="0">
                        <a:solidFill>
                          <a:schemeClr val="lt1"/>
                        </a:solidFill>
                        <a:latin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oMath>
                </a14:m>
                <a:endParaRPr lang="en-US" sz="2000" dirty="0">
                  <a:solidFill>
                    <a:schemeClr val="lt1"/>
                  </a:solidFill>
                </a:endParaRPr>
              </a:p>
              <a:p>
                <a:pPr>
                  <a:spcBef>
                    <a:spcPts val="600"/>
                  </a:spcBef>
                  <a:buClr>
                    <a:schemeClr val="bg1"/>
                  </a:buClr>
                </a:pPr>
                <a:r>
                  <a:rPr lang="en-US" sz="2000" dirty="0">
                    <a:solidFill>
                      <a:schemeClr val="lt1"/>
                    </a:solidFill>
                  </a:rPr>
                  <a:t>	Model 2: </a:t>
                </a:r>
                <a14:m>
                  <m:oMath xmlns:m="http://schemas.openxmlformats.org/officeDocument/2006/math">
                    <m:func>
                      <m:funcPr>
                        <m:ctrlPr>
                          <a:rPr lang="en-US" altLang="ja-JP" sz="2000" b="0" i="1" smtClean="0">
                            <a:solidFill>
                              <a:schemeClr val="lt1"/>
                            </a:solidFill>
                            <a:latin typeface="Cambria Math" panose="02040503050406030204" pitchFamily="18" charset="0"/>
                            <a:sym typeface="Wingdings" pitchFamily="2" charset="2"/>
                          </a:rPr>
                        </m:ctrlPr>
                      </m:funcPr>
                      <m:fName>
                        <m:r>
                          <m:rPr>
                            <m:sty m:val="p"/>
                          </m:rPr>
                          <a:rPr lang="en-US" altLang="ja-JP" sz="2000" b="0" i="0" smtClean="0">
                            <a:solidFill>
                              <a:schemeClr val="lt1"/>
                            </a:solidFill>
                            <a:latin typeface="Cambria Math" panose="02040503050406030204" pitchFamily="18" charset="0"/>
                            <a:sym typeface="Wingdings" pitchFamily="2" charset="2"/>
                          </a:rPr>
                          <m:t>log</m:t>
                        </m:r>
                      </m:fName>
                      <m:e>
                        <m:d>
                          <m:dPr>
                            <m:ctrlPr>
                              <a:rPr lang="en-US" altLang="ja-JP" sz="2000" b="0" i="1" smtClean="0">
                                <a:solidFill>
                                  <a:schemeClr val="lt1"/>
                                </a:solidFill>
                                <a:latin typeface="Cambria Math" panose="02040503050406030204" pitchFamily="18" charset="0"/>
                                <a:sym typeface="Wingdings" pitchFamily="2" charset="2"/>
                              </a:rPr>
                            </m:ctrlPr>
                          </m:dPr>
                          <m:e>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altLang="ja-JP" sz="2000" b="0" i="1" baseline="-25000" smtClean="0">
                                <a:solidFill>
                                  <a:schemeClr val="lt1"/>
                                </a:solidFill>
                                <a:latin typeface="Cambria Math" panose="02040503050406030204" pitchFamily="18" charset="0"/>
                                <a:sym typeface="Wingdings" pitchFamily="2" charset="2"/>
                              </a:rPr>
                              <m:t>𝑖𝑗</m:t>
                            </m:r>
                          </m:e>
                        </m:d>
                      </m:e>
                    </m:func>
                    <m:r>
                      <a:rPr lang="en-US" altLang="ja-JP" sz="2000" b="0" i="1" smtClean="0">
                        <a:solidFill>
                          <a:schemeClr val="lt1"/>
                        </a:solidFill>
                        <a:latin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m:t>
                    </m:r>
                  </m:oMath>
                </a14:m>
                <a:endParaRPr lang="en-US" sz="2000" dirty="0">
                  <a:solidFill>
                    <a:schemeClr val="lt1"/>
                  </a:solidFill>
                </a:endParaRPr>
              </a:p>
              <a:p>
                <a:pPr>
                  <a:spcBef>
                    <a:spcPts val="600"/>
                  </a:spcBef>
                  <a:buClr>
                    <a:schemeClr val="bg1"/>
                  </a:buClr>
                </a:pPr>
                <a:r>
                  <a:rPr lang="en-US" sz="2000" dirty="0">
                    <a:solidFill>
                      <a:schemeClr val="lt1"/>
                    </a:solidFill>
                  </a:rPr>
                  <a:t>	Model 3: </a:t>
                </a:r>
                <a14:m>
                  <m:oMath xmlns:m="http://schemas.openxmlformats.org/officeDocument/2006/math">
                    <m:func>
                      <m:funcPr>
                        <m:ctrlPr>
                          <a:rPr lang="en-US" altLang="ja-JP" sz="2000" b="0" i="1" smtClean="0">
                            <a:solidFill>
                              <a:schemeClr val="lt1"/>
                            </a:solidFill>
                            <a:latin typeface="Cambria Math" panose="02040503050406030204" pitchFamily="18" charset="0"/>
                            <a:sym typeface="Wingdings" pitchFamily="2" charset="2"/>
                          </a:rPr>
                        </m:ctrlPr>
                      </m:funcPr>
                      <m:fName>
                        <m:r>
                          <m:rPr>
                            <m:sty m:val="p"/>
                          </m:rPr>
                          <a:rPr lang="en-US" altLang="ja-JP" sz="2000" b="0" i="0" smtClean="0">
                            <a:solidFill>
                              <a:schemeClr val="lt1"/>
                            </a:solidFill>
                            <a:latin typeface="Cambria Math" panose="02040503050406030204" pitchFamily="18" charset="0"/>
                            <a:sym typeface="Wingdings" pitchFamily="2" charset="2"/>
                          </a:rPr>
                          <m:t>log</m:t>
                        </m:r>
                      </m:fName>
                      <m:e>
                        <m:d>
                          <m:dPr>
                            <m:ctrlPr>
                              <a:rPr lang="en-US" altLang="ja-JP" sz="2000" b="0" i="1" smtClean="0">
                                <a:solidFill>
                                  <a:schemeClr val="lt1"/>
                                </a:solidFill>
                                <a:latin typeface="Cambria Math" panose="02040503050406030204" pitchFamily="18" charset="0"/>
                                <a:sym typeface="Wingdings" pitchFamily="2" charset="2"/>
                              </a:rPr>
                            </m:ctrlPr>
                          </m:dPr>
                          <m:e>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altLang="ja-JP" sz="2000" b="0" i="1" baseline="-25000" smtClean="0">
                                <a:solidFill>
                                  <a:schemeClr val="lt1"/>
                                </a:solidFill>
                                <a:latin typeface="Cambria Math" panose="02040503050406030204" pitchFamily="18" charset="0"/>
                                <a:sym typeface="Wingdings" pitchFamily="2" charset="2"/>
                              </a:rPr>
                              <m:t>𝑖𝑗</m:t>
                            </m:r>
                          </m:e>
                        </m:d>
                      </m:e>
                    </m:func>
                    <m:r>
                      <a:rPr lang="en-US" altLang="ja-JP" sz="2000" b="0" i="1" smtClean="0">
                        <a:solidFill>
                          <a:schemeClr val="lt1"/>
                        </a:solidFill>
                        <a:latin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𝑗</m:t>
                    </m:r>
                  </m:oMath>
                </a14:m>
                <a:endParaRPr lang="en-US" sz="2000" dirty="0">
                  <a:solidFill>
                    <a:schemeClr val="lt1"/>
                  </a:solidFill>
                </a:endParaRPr>
              </a:p>
              <a:p>
                <a:pPr>
                  <a:spcBef>
                    <a:spcPts val="600"/>
                  </a:spcBef>
                  <a:buClr>
                    <a:schemeClr val="bg1"/>
                  </a:buClr>
                </a:pPr>
                <a:r>
                  <a:rPr lang="en-US" sz="2000" dirty="0">
                    <a:solidFill>
                      <a:schemeClr val="lt1"/>
                    </a:solidFill>
                  </a:rPr>
                  <a:t>	Model 4: </a:t>
                </a:r>
                <a14:m>
                  <m:oMath xmlns:m="http://schemas.openxmlformats.org/officeDocument/2006/math">
                    <m:func>
                      <m:funcPr>
                        <m:ctrlPr>
                          <a:rPr lang="en-US" altLang="ja-JP" sz="2000" b="0" i="1" smtClean="0">
                            <a:solidFill>
                              <a:schemeClr val="lt1"/>
                            </a:solidFill>
                            <a:latin typeface="Cambria Math" panose="02040503050406030204" pitchFamily="18" charset="0"/>
                            <a:sym typeface="Wingdings" pitchFamily="2" charset="2"/>
                          </a:rPr>
                        </m:ctrlPr>
                      </m:funcPr>
                      <m:fName>
                        <m:r>
                          <m:rPr>
                            <m:sty m:val="p"/>
                          </m:rPr>
                          <a:rPr lang="en-US" altLang="ja-JP" sz="2000" b="0" i="0" smtClean="0">
                            <a:solidFill>
                              <a:schemeClr val="lt1"/>
                            </a:solidFill>
                            <a:latin typeface="Cambria Math" panose="02040503050406030204" pitchFamily="18" charset="0"/>
                            <a:sym typeface="Wingdings" pitchFamily="2" charset="2"/>
                          </a:rPr>
                          <m:t>log</m:t>
                        </m:r>
                      </m:fName>
                      <m:e>
                        <m:d>
                          <m:dPr>
                            <m:ctrlPr>
                              <a:rPr lang="en-US" altLang="ja-JP" sz="2000" b="0" i="1" smtClean="0">
                                <a:solidFill>
                                  <a:schemeClr val="lt1"/>
                                </a:solidFill>
                                <a:latin typeface="Cambria Math" panose="02040503050406030204" pitchFamily="18" charset="0"/>
                                <a:sym typeface="Wingdings" pitchFamily="2" charset="2"/>
                              </a:rPr>
                            </m:ctrlPr>
                          </m:dPr>
                          <m:e>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altLang="ja-JP" sz="2000" b="0" i="1" baseline="-25000" smtClean="0">
                                <a:solidFill>
                                  <a:schemeClr val="lt1"/>
                                </a:solidFill>
                                <a:latin typeface="Cambria Math" panose="02040503050406030204" pitchFamily="18" charset="0"/>
                                <a:sym typeface="Wingdings" pitchFamily="2" charset="2"/>
                              </a:rPr>
                              <m:t>𝑖𝑗</m:t>
                            </m:r>
                          </m:e>
                        </m:d>
                      </m:e>
                    </m:func>
                    <m:r>
                      <a:rPr lang="en-US" altLang="ja-JP" sz="2000" b="0" i="1" smtClean="0">
                        <a:solidFill>
                          <a:schemeClr val="lt1"/>
                        </a:solidFill>
                        <a:latin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𝑗</m:t>
                    </m:r>
                  </m:oMath>
                </a14:m>
                <a:endParaRPr lang="en-US" sz="2000" dirty="0">
                  <a:solidFill>
                    <a:schemeClr val="lt1"/>
                  </a:solidFill>
                </a:endParaRPr>
              </a:p>
              <a:p>
                <a:pPr>
                  <a:spcBef>
                    <a:spcPts val="600"/>
                  </a:spcBef>
                  <a:buClr>
                    <a:schemeClr val="bg1"/>
                  </a:buClr>
                </a:pPr>
                <a:r>
                  <a:rPr lang="en-US" sz="2000" dirty="0">
                    <a:solidFill>
                      <a:schemeClr val="lt1"/>
                    </a:solidFill>
                  </a:rPr>
                  <a:t>	Model 5: </a:t>
                </a:r>
                <a14:m>
                  <m:oMath xmlns:m="http://schemas.openxmlformats.org/officeDocument/2006/math">
                    <m:func>
                      <m:funcPr>
                        <m:ctrlPr>
                          <a:rPr lang="en-US" altLang="ja-JP" sz="2000" b="0" i="1" smtClean="0">
                            <a:solidFill>
                              <a:schemeClr val="lt1"/>
                            </a:solidFill>
                            <a:latin typeface="Cambria Math" panose="02040503050406030204" pitchFamily="18" charset="0"/>
                            <a:sym typeface="Wingdings" pitchFamily="2" charset="2"/>
                          </a:rPr>
                        </m:ctrlPr>
                      </m:funcPr>
                      <m:fName>
                        <m:r>
                          <m:rPr>
                            <m:sty m:val="p"/>
                          </m:rPr>
                          <a:rPr lang="en-US" altLang="ja-JP" sz="2000" b="0" i="0" smtClean="0">
                            <a:solidFill>
                              <a:schemeClr val="lt1"/>
                            </a:solidFill>
                            <a:latin typeface="Cambria Math" panose="02040503050406030204" pitchFamily="18" charset="0"/>
                            <a:sym typeface="Wingdings" pitchFamily="2" charset="2"/>
                          </a:rPr>
                          <m:t>log</m:t>
                        </m:r>
                      </m:fName>
                      <m:e>
                        <m:d>
                          <m:dPr>
                            <m:ctrlPr>
                              <a:rPr lang="en-US" altLang="ja-JP" sz="2000" b="0" i="1" smtClean="0">
                                <a:solidFill>
                                  <a:schemeClr val="lt1"/>
                                </a:solidFill>
                                <a:latin typeface="Cambria Math" panose="02040503050406030204" pitchFamily="18" charset="0"/>
                                <a:sym typeface="Wingdings" pitchFamily="2" charset="2"/>
                              </a:rPr>
                            </m:ctrlPr>
                          </m:dPr>
                          <m:e>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𝜇</m:t>
                            </m:r>
                            <m:r>
                              <a:rPr lang="en-US" altLang="ja-JP" sz="2000" b="0" i="1" baseline="-25000" smtClean="0">
                                <a:solidFill>
                                  <a:schemeClr val="lt1"/>
                                </a:solidFill>
                                <a:latin typeface="Cambria Math" panose="02040503050406030204" pitchFamily="18" charset="0"/>
                                <a:sym typeface="Wingdings" pitchFamily="2" charset="2"/>
                              </a:rPr>
                              <m:t>𝑖𝑗</m:t>
                            </m:r>
                          </m:e>
                        </m:d>
                      </m:e>
                    </m:func>
                    <m:r>
                      <a:rPr lang="en-US" altLang="ja-JP" sz="2000" b="0" i="1" smtClean="0">
                        <a:solidFill>
                          <a:schemeClr val="lt1"/>
                        </a:solidFill>
                        <a:latin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 </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𝑗</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m:t>
                    </m:r>
                    <m:r>
                      <a:rPr lang="en-US" altLang="ja-JP" sz="2000" b="0" i="1" smtClean="0">
                        <a:solidFill>
                          <a:schemeClr val="lt1"/>
                        </a:solidFill>
                        <a:latin typeface="Cambria Math" panose="02040503050406030204" pitchFamily="18" charset="0"/>
                        <a:ea typeface="Cambria Math" panose="02040503050406030204" pitchFamily="18" charset="0"/>
                        <a:sym typeface="Wingdings" pitchFamily="2" charset="2"/>
                      </a:rPr>
                      <m:t>𝜆</m:t>
                    </m:r>
                    <m:r>
                      <a:rPr lang="en-US" altLang="ja-JP" sz="2000" b="0" i="1" baseline="-25000" smtClean="0">
                        <a:solidFill>
                          <a:schemeClr val="lt1"/>
                        </a:solidFill>
                        <a:latin typeface="Cambria Math" panose="02040503050406030204" pitchFamily="18" charset="0"/>
                        <a:ea typeface="Cambria Math" panose="02040503050406030204" pitchFamily="18" charset="0"/>
                        <a:sym typeface="Wingdings" pitchFamily="2" charset="2"/>
                      </a:rPr>
                      <m:t>𝑖𝑗</m:t>
                    </m:r>
                  </m:oMath>
                </a14:m>
                <a:endParaRPr lang="en-US" sz="2000" dirty="0">
                  <a:solidFill>
                    <a:schemeClr val="lt1"/>
                  </a:solidFill>
                </a:endParaRPr>
              </a:p>
              <a:p>
                <a:pPr marL="342900" indent="-342900">
                  <a:spcBef>
                    <a:spcPts val="1200"/>
                  </a:spcBef>
                  <a:buClr>
                    <a:schemeClr val="bg1"/>
                  </a:buClr>
                  <a:buFont typeface="Wingdings" pitchFamily="2" charset="2"/>
                  <a:buChar char="l"/>
                </a:pPr>
                <a:r>
                  <a:rPr lang="en-US" sz="2000" dirty="0">
                    <a:solidFill>
                      <a:schemeClr val="lt1"/>
                    </a:solidFill>
                  </a:rPr>
                  <a:t>Evaluate the models using Deviance, AIC, and BIC</a:t>
                </a:r>
              </a:p>
            </p:txBody>
          </p:sp>
        </mc:Choice>
        <mc:Fallback>
          <p:sp>
            <p:nvSpPr>
              <p:cNvPr id="182" name="Google Shape;182;p38"/>
              <p:cNvSpPr txBox="1">
                <a:spLocks noRot="1" noChangeAspect="1" noMove="1" noResize="1" noEditPoints="1" noAdjustHandles="1" noChangeArrowheads="1" noChangeShapeType="1" noTextEdit="1"/>
              </p:cNvSpPr>
              <p:nvPr/>
            </p:nvSpPr>
            <p:spPr>
              <a:xfrm>
                <a:off x="937050" y="1548004"/>
                <a:ext cx="7365000" cy="3031569"/>
              </a:xfrm>
              <a:prstGeom prst="rect">
                <a:avLst/>
              </a:prstGeom>
              <a:blipFill>
                <a:blip r:embed="rId3"/>
                <a:stretch>
                  <a:fillRect l="-688" b="-1250"/>
                </a:stretch>
              </a:blipFill>
              <a:ln>
                <a:noFill/>
              </a:ln>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CD5684DD-D45B-1AAF-F4B4-8C49BE56FA59}"/>
              </a:ext>
            </a:extLst>
          </p:cNvPr>
          <p:cNvSpPr txBox="1"/>
          <p:nvPr/>
        </p:nvSpPr>
        <p:spPr>
          <a:xfrm>
            <a:off x="4720063" y="2495294"/>
            <a:ext cx="269626" cy="246221"/>
          </a:xfrm>
          <a:prstGeom prst="rect">
            <a:avLst/>
          </a:prstGeom>
          <a:noFill/>
        </p:spPr>
        <p:txBody>
          <a:bodyPr wrap="none" rtlCol="0">
            <a:spAutoFit/>
          </a:bodyPr>
          <a:lstStyle/>
          <a:p>
            <a:r>
              <a:rPr kumimoji="1" lang="en-US" altLang="ja-JP" sz="1000" dirty="0">
                <a:solidFill>
                  <a:schemeClr val="bg1"/>
                </a:solidFill>
              </a:rPr>
              <a:t>A</a:t>
            </a:r>
            <a:endParaRPr kumimoji="1" lang="ja-JP" altLang="en-US" sz="1000">
              <a:solidFill>
                <a:schemeClr val="bg1"/>
              </a:solidFill>
            </a:endParaRPr>
          </a:p>
        </p:txBody>
      </p:sp>
      <p:sp>
        <p:nvSpPr>
          <p:cNvPr id="3" name="テキスト ボックス 2">
            <a:extLst>
              <a:ext uri="{FF2B5EF4-FFF2-40B4-BE49-F238E27FC236}">
                <a16:creationId xmlns:a16="http://schemas.microsoft.com/office/drawing/2014/main" id="{769BC019-83E3-44F1-FAEC-F58EEC669ED9}"/>
              </a:ext>
            </a:extLst>
          </p:cNvPr>
          <p:cNvSpPr txBox="1"/>
          <p:nvPr/>
        </p:nvSpPr>
        <p:spPr>
          <a:xfrm>
            <a:off x="4720063" y="2909302"/>
            <a:ext cx="269626" cy="246221"/>
          </a:xfrm>
          <a:prstGeom prst="rect">
            <a:avLst/>
          </a:prstGeom>
          <a:noFill/>
        </p:spPr>
        <p:txBody>
          <a:bodyPr wrap="none" rtlCol="0">
            <a:spAutoFit/>
          </a:bodyPr>
          <a:lstStyle/>
          <a:p>
            <a:r>
              <a:rPr kumimoji="1" lang="en-US" altLang="ja-JP" sz="1000" dirty="0">
                <a:solidFill>
                  <a:schemeClr val="bg1"/>
                </a:solidFill>
              </a:rPr>
              <a:t>B</a:t>
            </a:r>
            <a:endParaRPr kumimoji="1" lang="ja-JP" altLang="en-US" sz="1000">
              <a:solidFill>
                <a:schemeClr val="bg1"/>
              </a:solidFill>
            </a:endParaRPr>
          </a:p>
        </p:txBody>
      </p:sp>
      <p:sp>
        <p:nvSpPr>
          <p:cNvPr id="4" name="テキスト ボックス 3">
            <a:extLst>
              <a:ext uri="{FF2B5EF4-FFF2-40B4-BE49-F238E27FC236}">
                <a16:creationId xmlns:a16="http://schemas.microsoft.com/office/drawing/2014/main" id="{C49C22E3-17C2-9C50-CEC2-F87F94729E5C}"/>
              </a:ext>
            </a:extLst>
          </p:cNvPr>
          <p:cNvSpPr txBox="1"/>
          <p:nvPr/>
        </p:nvSpPr>
        <p:spPr>
          <a:xfrm>
            <a:off x="5199034" y="3266976"/>
            <a:ext cx="269626" cy="246221"/>
          </a:xfrm>
          <a:prstGeom prst="rect">
            <a:avLst/>
          </a:prstGeom>
          <a:noFill/>
        </p:spPr>
        <p:txBody>
          <a:bodyPr wrap="none" rtlCol="0">
            <a:spAutoFit/>
          </a:bodyPr>
          <a:lstStyle/>
          <a:p>
            <a:r>
              <a:rPr kumimoji="1" lang="en-US" altLang="ja-JP" sz="1000" dirty="0">
                <a:solidFill>
                  <a:schemeClr val="bg1"/>
                </a:solidFill>
              </a:rPr>
              <a:t>B</a:t>
            </a:r>
            <a:endParaRPr kumimoji="1" lang="ja-JP" altLang="en-US" sz="1000">
              <a:solidFill>
                <a:schemeClr val="bg1"/>
              </a:solidFill>
            </a:endParaRPr>
          </a:p>
        </p:txBody>
      </p:sp>
      <p:sp>
        <p:nvSpPr>
          <p:cNvPr id="5" name="テキスト ボックス 4">
            <a:extLst>
              <a:ext uri="{FF2B5EF4-FFF2-40B4-BE49-F238E27FC236}">
                <a16:creationId xmlns:a16="http://schemas.microsoft.com/office/drawing/2014/main" id="{1561A420-64A7-5045-BEDE-D6D995BF8BC1}"/>
              </a:ext>
            </a:extLst>
          </p:cNvPr>
          <p:cNvSpPr txBox="1"/>
          <p:nvPr/>
        </p:nvSpPr>
        <p:spPr>
          <a:xfrm>
            <a:off x="4713838" y="3276307"/>
            <a:ext cx="269626" cy="246221"/>
          </a:xfrm>
          <a:prstGeom prst="rect">
            <a:avLst/>
          </a:prstGeom>
          <a:noFill/>
        </p:spPr>
        <p:txBody>
          <a:bodyPr wrap="none" rtlCol="0">
            <a:spAutoFit/>
          </a:bodyPr>
          <a:lstStyle/>
          <a:p>
            <a:r>
              <a:rPr kumimoji="1" lang="en-US" altLang="ja-JP" sz="1000" dirty="0">
                <a:solidFill>
                  <a:schemeClr val="bg1"/>
                </a:solidFill>
              </a:rPr>
              <a:t>A</a:t>
            </a:r>
            <a:endParaRPr kumimoji="1" lang="ja-JP" altLang="en-US" sz="1000">
              <a:solidFill>
                <a:schemeClr val="bg1"/>
              </a:solidFill>
            </a:endParaRPr>
          </a:p>
        </p:txBody>
      </p:sp>
      <p:sp>
        <p:nvSpPr>
          <p:cNvPr id="6" name="テキスト ボックス 5">
            <a:extLst>
              <a:ext uri="{FF2B5EF4-FFF2-40B4-BE49-F238E27FC236}">
                <a16:creationId xmlns:a16="http://schemas.microsoft.com/office/drawing/2014/main" id="{D60BE743-CD0C-9102-C359-EDEF9E092CAA}"/>
              </a:ext>
            </a:extLst>
          </p:cNvPr>
          <p:cNvSpPr txBox="1"/>
          <p:nvPr/>
        </p:nvSpPr>
        <p:spPr>
          <a:xfrm>
            <a:off x="4713838" y="3663887"/>
            <a:ext cx="269626" cy="246221"/>
          </a:xfrm>
          <a:prstGeom prst="rect">
            <a:avLst/>
          </a:prstGeom>
          <a:noFill/>
        </p:spPr>
        <p:txBody>
          <a:bodyPr wrap="none" rtlCol="0">
            <a:spAutoFit/>
          </a:bodyPr>
          <a:lstStyle/>
          <a:p>
            <a:r>
              <a:rPr kumimoji="1" lang="en-US" altLang="ja-JP" sz="1000" dirty="0">
                <a:solidFill>
                  <a:schemeClr val="bg1"/>
                </a:solidFill>
              </a:rPr>
              <a:t>A</a:t>
            </a:r>
            <a:endParaRPr kumimoji="1" lang="ja-JP" altLang="en-US" sz="1000">
              <a:solidFill>
                <a:schemeClr val="bg1"/>
              </a:solidFill>
            </a:endParaRPr>
          </a:p>
        </p:txBody>
      </p:sp>
      <p:sp>
        <p:nvSpPr>
          <p:cNvPr id="7" name="テキスト ボックス 6">
            <a:extLst>
              <a:ext uri="{FF2B5EF4-FFF2-40B4-BE49-F238E27FC236}">
                <a16:creationId xmlns:a16="http://schemas.microsoft.com/office/drawing/2014/main" id="{2E0A55BE-5E07-C478-13CD-B34CF7C2829B}"/>
              </a:ext>
            </a:extLst>
          </p:cNvPr>
          <p:cNvSpPr txBox="1"/>
          <p:nvPr/>
        </p:nvSpPr>
        <p:spPr>
          <a:xfrm>
            <a:off x="5199034" y="3666491"/>
            <a:ext cx="269626" cy="246221"/>
          </a:xfrm>
          <a:prstGeom prst="rect">
            <a:avLst/>
          </a:prstGeom>
          <a:noFill/>
        </p:spPr>
        <p:txBody>
          <a:bodyPr wrap="none" rtlCol="0">
            <a:spAutoFit/>
          </a:bodyPr>
          <a:lstStyle/>
          <a:p>
            <a:r>
              <a:rPr kumimoji="1" lang="en-US" altLang="ja-JP" sz="1000" dirty="0">
                <a:solidFill>
                  <a:schemeClr val="bg1"/>
                </a:solidFill>
              </a:rPr>
              <a:t>B</a:t>
            </a:r>
            <a:endParaRPr kumimoji="1" lang="ja-JP" altLang="en-US" sz="1000">
              <a:solidFill>
                <a:schemeClr val="bg1"/>
              </a:solidFill>
            </a:endParaRPr>
          </a:p>
        </p:txBody>
      </p:sp>
      <p:sp>
        <p:nvSpPr>
          <p:cNvPr id="8" name="テキスト ボックス 7">
            <a:extLst>
              <a:ext uri="{FF2B5EF4-FFF2-40B4-BE49-F238E27FC236}">
                <a16:creationId xmlns:a16="http://schemas.microsoft.com/office/drawing/2014/main" id="{C91BE2CE-DA9D-01FF-E3BD-8F84E542B34C}"/>
              </a:ext>
            </a:extLst>
          </p:cNvPr>
          <p:cNvSpPr txBox="1"/>
          <p:nvPr/>
        </p:nvSpPr>
        <p:spPr>
          <a:xfrm>
            <a:off x="5752647" y="3663887"/>
            <a:ext cx="354584" cy="246221"/>
          </a:xfrm>
          <a:prstGeom prst="rect">
            <a:avLst/>
          </a:prstGeom>
          <a:noFill/>
        </p:spPr>
        <p:txBody>
          <a:bodyPr wrap="none" rtlCol="0">
            <a:spAutoFit/>
          </a:bodyPr>
          <a:lstStyle/>
          <a:p>
            <a:r>
              <a:rPr kumimoji="1" lang="en-US" altLang="ja-JP" sz="1000" dirty="0">
                <a:solidFill>
                  <a:schemeClr val="bg1"/>
                </a:solidFill>
              </a:rPr>
              <a:t>AB</a:t>
            </a:r>
            <a:endParaRPr kumimoji="1" lang="ja-JP" altLang="en-US" sz="1000">
              <a:solidFill>
                <a:schemeClr val="bg1"/>
              </a:solidFill>
            </a:endParaRPr>
          </a:p>
        </p:txBody>
      </p:sp>
    </p:spTree>
    <p:extLst>
      <p:ext uri="{BB962C8B-B14F-4D97-AF65-F5344CB8AC3E}">
        <p14:creationId xmlns:p14="http://schemas.microsoft.com/office/powerpoint/2010/main" val="143519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subTitle" idx="1"/>
          </p:nvPr>
        </p:nvSpPr>
        <p:spPr>
          <a:xfrm>
            <a:off x="1925925" y="430875"/>
            <a:ext cx="6100500" cy="816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D0CECE"/>
              </a:buClr>
              <a:buSzPts val="2100"/>
              <a:buNone/>
            </a:pPr>
            <a:r>
              <a:rPr lang="en-US" sz="4300" dirty="0">
                <a:solidFill>
                  <a:schemeClr val="lt1"/>
                </a:solidFill>
                <a:latin typeface="Calibri"/>
                <a:ea typeface="Calibri"/>
                <a:cs typeface="Calibri"/>
                <a:sym typeface="Calibri"/>
              </a:rPr>
              <a:t>Results: Simple Assault (1)</a:t>
            </a:r>
            <a:endParaRPr sz="4300" dirty="0">
              <a:solidFill>
                <a:schemeClr val="lt1"/>
              </a:solidFill>
              <a:latin typeface="Calibri"/>
              <a:ea typeface="Calibri"/>
              <a:cs typeface="Calibri"/>
              <a:sym typeface="Calibri"/>
            </a:endParaRPr>
          </a:p>
        </p:txBody>
      </p:sp>
      <p:sp>
        <p:nvSpPr>
          <p:cNvPr id="2" name="Google Shape;182;p38">
            <a:extLst>
              <a:ext uri="{FF2B5EF4-FFF2-40B4-BE49-F238E27FC236}">
                <a16:creationId xmlns:a16="http://schemas.microsoft.com/office/drawing/2014/main" id="{B6BD5E70-5FA0-C087-199F-C4F8B45641A8}"/>
              </a:ext>
            </a:extLst>
          </p:cNvPr>
          <p:cNvSpPr txBox="1"/>
          <p:nvPr/>
        </p:nvSpPr>
        <p:spPr>
          <a:xfrm>
            <a:off x="1552871" y="1193438"/>
            <a:ext cx="5659692" cy="1415742"/>
          </a:xfrm>
          <a:prstGeom prst="rect">
            <a:avLst/>
          </a:prstGeom>
          <a:noFill/>
          <a:ln>
            <a:noFill/>
          </a:ln>
        </p:spPr>
        <p:txBody>
          <a:bodyPr spcFirstLastPara="1" wrap="square" lIns="91425" tIns="91425" rIns="91425" bIns="91425" anchor="t" anchorCtr="0">
            <a:spAutoFit/>
          </a:bodyPr>
          <a:lstStyle/>
          <a:p>
            <a:pPr marL="342900" indent="-342900">
              <a:spcBef>
                <a:spcPts val="1200"/>
              </a:spcBef>
              <a:buClr>
                <a:schemeClr val="bg1"/>
              </a:buClr>
              <a:buFont typeface="Arial" panose="020B0604020202020204" pitchFamily="34" charset="0"/>
              <a:buChar char="•"/>
            </a:pPr>
            <a:r>
              <a:rPr lang="en-US" sz="2000" dirty="0">
                <a:solidFill>
                  <a:schemeClr val="lt1"/>
                </a:solidFill>
              </a:rPr>
              <a:t>Test the following hypothesis using deviance</a:t>
            </a:r>
          </a:p>
          <a:p>
            <a:pPr>
              <a:spcBef>
                <a:spcPts val="600"/>
              </a:spcBef>
              <a:buClr>
                <a:schemeClr val="bg1"/>
              </a:buClr>
            </a:pPr>
            <a:r>
              <a:rPr lang="en-US" sz="2000" dirty="0">
                <a:solidFill>
                  <a:schemeClr val="lt1"/>
                </a:solidFill>
              </a:rPr>
              <a:t>	H</a:t>
            </a:r>
            <a:r>
              <a:rPr lang="en-US" sz="2000" baseline="-25000" dirty="0">
                <a:solidFill>
                  <a:schemeClr val="lt1"/>
                </a:solidFill>
              </a:rPr>
              <a:t>0</a:t>
            </a:r>
            <a:r>
              <a:rPr lang="en-US" sz="2000" dirty="0">
                <a:solidFill>
                  <a:schemeClr val="lt1"/>
                </a:solidFill>
              </a:rPr>
              <a:t> : Reduced model is true</a:t>
            </a:r>
          </a:p>
          <a:p>
            <a:pPr>
              <a:spcBef>
                <a:spcPts val="600"/>
              </a:spcBef>
              <a:buClr>
                <a:schemeClr val="bg1"/>
              </a:buClr>
            </a:pPr>
            <a:r>
              <a:rPr lang="en-US" sz="2000" dirty="0">
                <a:solidFill>
                  <a:schemeClr val="lt1"/>
                </a:solidFill>
              </a:rPr>
              <a:t>	H</a:t>
            </a:r>
            <a:r>
              <a:rPr lang="en-US" sz="2000" baseline="-25000" dirty="0">
                <a:solidFill>
                  <a:schemeClr val="lt1"/>
                </a:solidFill>
              </a:rPr>
              <a:t>1</a:t>
            </a:r>
            <a:r>
              <a:rPr lang="en-US" sz="2000" dirty="0">
                <a:solidFill>
                  <a:schemeClr val="lt1"/>
                </a:solidFill>
              </a:rPr>
              <a:t> : Saturated model (Model 5) is true </a:t>
            </a:r>
            <a:endParaRPr sz="2000" dirty="0">
              <a:solidFill>
                <a:schemeClr val="lt1"/>
              </a:solidFill>
            </a:endParaRPr>
          </a:p>
        </p:txBody>
      </p:sp>
      <p:graphicFrame>
        <p:nvGraphicFramePr>
          <p:cNvPr id="3" name="表 3">
            <a:extLst>
              <a:ext uri="{FF2B5EF4-FFF2-40B4-BE49-F238E27FC236}">
                <a16:creationId xmlns:a16="http://schemas.microsoft.com/office/drawing/2014/main" id="{7A56B29C-8BBA-B454-A0B8-164BEED01B6A}"/>
              </a:ext>
            </a:extLst>
          </p:cNvPr>
          <p:cNvGraphicFramePr>
            <a:graphicFrameLocks noGrp="1"/>
          </p:cNvGraphicFramePr>
          <p:nvPr>
            <p:extLst>
              <p:ext uri="{D42A27DB-BD31-4B8C-83A1-F6EECF244321}">
                <p14:modId xmlns:p14="http://schemas.microsoft.com/office/powerpoint/2010/main" val="651288963"/>
              </p:ext>
            </p:extLst>
          </p:nvPr>
        </p:nvGraphicFramePr>
        <p:xfrm>
          <a:off x="273697"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404.7</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57.2</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366.6</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19.2</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t>0.0007</a:t>
                      </a:r>
                      <a:endParaRPr kumimoji="1" lang="ja-JP" altLang="en-US"/>
                    </a:p>
                  </a:txBody>
                  <a:tcPr>
                    <a:solidFill>
                      <a:schemeClr val="bg1"/>
                    </a:solidFill>
                  </a:tcPr>
                </a:tc>
                <a:extLst>
                  <a:ext uri="{0D108BD9-81ED-4DB2-BD59-A6C34878D82A}">
                    <a16:rowId xmlns:a16="http://schemas.microsoft.com/office/drawing/2014/main" val="265057661"/>
                  </a:ext>
                </a:extLst>
              </a:tr>
            </a:tbl>
          </a:graphicData>
        </a:graphic>
      </p:graphicFrame>
      <p:graphicFrame>
        <p:nvGraphicFramePr>
          <p:cNvPr id="4" name="表 3">
            <a:extLst>
              <a:ext uri="{FF2B5EF4-FFF2-40B4-BE49-F238E27FC236}">
                <a16:creationId xmlns:a16="http://schemas.microsoft.com/office/drawing/2014/main" id="{04F09E26-1C37-7AFF-CAD6-453E80DD47A4}"/>
              </a:ext>
            </a:extLst>
          </p:cNvPr>
          <p:cNvGraphicFramePr>
            <a:graphicFrameLocks noGrp="1"/>
          </p:cNvGraphicFramePr>
          <p:nvPr>
            <p:extLst>
              <p:ext uri="{D42A27DB-BD31-4B8C-83A1-F6EECF244321}">
                <p14:modId xmlns:p14="http://schemas.microsoft.com/office/powerpoint/2010/main" val="2085784459"/>
              </p:ext>
            </p:extLst>
          </p:nvPr>
        </p:nvGraphicFramePr>
        <p:xfrm>
          <a:off x="4802154" y="2991877"/>
          <a:ext cx="4186336" cy="1524000"/>
        </p:xfrm>
        <a:graphic>
          <a:graphicData uri="http://schemas.openxmlformats.org/drawingml/2006/table">
            <a:tbl>
              <a:tblPr firstRow="1" bandRow="1">
                <a:tableStyleId>{88FBBDC4-8CF2-437F-BEE1-7846C0EBC9AA}</a:tableStyleId>
              </a:tblPr>
              <a:tblGrid>
                <a:gridCol w="1046584">
                  <a:extLst>
                    <a:ext uri="{9D8B030D-6E8A-4147-A177-3AD203B41FA5}">
                      <a16:colId xmlns:a16="http://schemas.microsoft.com/office/drawing/2014/main" val="1979414033"/>
                    </a:ext>
                  </a:extLst>
                </a:gridCol>
                <a:gridCol w="1046584">
                  <a:extLst>
                    <a:ext uri="{9D8B030D-6E8A-4147-A177-3AD203B41FA5}">
                      <a16:colId xmlns:a16="http://schemas.microsoft.com/office/drawing/2014/main" val="2220588218"/>
                    </a:ext>
                  </a:extLst>
                </a:gridCol>
                <a:gridCol w="1046584">
                  <a:extLst>
                    <a:ext uri="{9D8B030D-6E8A-4147-A177-3AD203B41FA5}">
                      <a16:colId xmlns:a16="http://schemas.microsoft.com/office/drawing/2014/main" val="2477417089"/>
                    </a:ext>
                  </a:extLst>
                </a:gridCol>
                <a:gridCol w="1046584">
                  <a:extLst>
                    <a:ext uri="{9D8B030D-6E8A-4147-A177-3AD203B41FA5}">
                      <a16:colId xmlns:a16="http://schemas.microsoft.com/office/drawing/2014/main" val="137227906"/>
                    </a:ext>
                  </a:extLst>
                </a:gridCol>
              </a:tblGrid>
              <a:tr h="252248">
                <a:tc>
                  <a:txBody>
                    <a:bodyPr/>
                    <a:lstStyle/>
                    <a:p>
                      <a:pPr algn="ctr"/>
                      <a:r>
                        <a:rPr kumimoji="1" lang="en-US" altLang="ja-JP" dirty="0"/>
                        <a:t>Model</a:t>
                      </a:r>
                      <a:endParaRPr kumimoji="1" lang="ja-JP" altLang="en-US"/>
                    </a:p>
                  </a:txBody>
                  <a:tcPr>
                    <a:solidFill>
                      <a:schemeClr val="accent5">
                        <a:lumMod val="60000"/>
                        <a:lumOff val="40000"/>
                      </a:schemeClr>
                    </a:solidFill>
                  </a:tcPr>
                </a:tc>
                <a:tc>
                  <a:txBody>
                    <a:bodyPr/>
                    <a:lstStyle/>
                    <a:p>
                      <a:pPr algn="ctr"/>
                      <a:r>
                        <a:rPr kumimoji="1" lang="en-US" altLang="ja-JP" dirty="0"/>
                        <a:t>Deviance</a:t>
                      </a:r>
                      <a:endParaRPr kumimoji="1" lang="ja-JP" altLang="en-US"/>
                    </a:p>
                  </a:txBody>
                  <a:tcPr>
                    <a:solidFill>
                      <a:schemeClr val="accent5">
                        <a:lumMod val="60000"/>
                        <a:lumOff val="40000"/>
                      </a:schemeClr>
                    </a:solidFill>
                  </a:tcPr>
                </a:tc>
                <a:tc>
                  <a:txBody>
                    <a:bodyPr/>
                    <a:lstStyle/>
                    <a:p>
                      <a:pPr algn="ctr"/>
                      <a:r>
                        <a:rPr kumimoji="1" lang="en-US" altLang="ja-JP" dirty="0" err="1"/>
                        <a:t>df</a:t>
                      </a:r>
                      <a:endParaRPr kumimoji="1" lang="ja-JP" altLang="en-US"/>
                    </a:p>
                  </a:txBody>
                  <a:tcPr>
                    <a:solidFill>
                      <a:schemeClr val="accent5">
                        <a:lumMod val="60000"/>
                        <a:lumOff val="40000"/>
                      </a:schemeClr>
                    </a:solidFill>
                  </a:tcPr>
                </a:tc>
                <a:tc>
                  <a:txBody>
                    <a:bodyPr/>
                    <a:lstStyle/>
                    <a:p>
                      <a:pPr algn="ctr"/>
                      <a:r>
                        <a:rPr kumimoji="1" lang="en-US" altLang="ja-JP" dirty="0"/>
                        <a:t>P-value</a:t>
                      </a:r>
                      <a:endParaRPr kumimoji="1" lang="ja-JP" altLang="en-US"/>
                    </a:p>
                  </a:txBody>
                  <a:tcPr>
                    <a:solidFill>
                      <a:schemeClr val="accent5">
                        <a:lumMod val="60000"/>
                        <a:lumOff val="40000"/>
                      </a:schemeClr>
                    </a:solidFill>
                  </a:tcPr>
                </a:tc>
                <a:extLst>
                  <a:ext uri="{0D108BD9-81ED-4DB2-BD59-A6C34878D82A}">
                    <a16:rowId xmlns:a16="http://schemas.microsoft.com/office/drawing/2014/main" val="2306384989"/>
                  </a:ext>
                </a:extLst>
              </a:tr>
              <a:tr h="252248">
                <a:tc>
                  <a:txBody>
                    <a:bodyPr/>
                    <a:lstStyle/>
                    <a:p>
                      <a:pPr algn="ctr"/>
                      <a:r>
                        <a:rPr kumimoji="1" lang="en-US" altLang="ja-JP" dirty="0"/>
                        <a:t>1</a:t>
                      </a:r>
                      <a:endParaRPr kumimoji="1" lang="ja-JP" altLang="en-US"/>
                    </a:p>
                  </a:txBody>
                  <a:tcPr>
                    <a:solidFill>
                      <a:schemeClr val="accent5">
                        <a:lumMod val="60000"/>
                        <a:lumOff val="40000"/>
                      </a:schemeClr>
                    </a:solidFill>
                  </a:tcPr>
                </a:tc>
                <a:tc>
                  <a:txBody>
                    <a:bodyPr/>
                    <a:lstStyle/>
                    <a:p>
                      <a:pPr algn="ctr"/>
                      <a:r>
                        <a:rPr kumimoji="1" lang="en-US" altLang="ja-JP" dirty="0"/>
                        <a:t>152.7</a:t>
                      </a:r>
                      <a:endParaRPr kumimoji="1" lang="ja-JP" altLang="en-US"/>
                    </a:p>
                  </a:txBody>
                  <a:tcPr>
                    <a:solidFill>
                      <a:schemeClr val="bg1"/>
                    </a:solidFill>
                  </a:tcPr>
                </a:tc>
                <a:tc>
                  <a:txBody>
                    <a:bodyPr/>
                    <a:lstStyle/>
                    <a:p>
                      <a:pPr algn="ctr"/>
                      <a:r>
                        <a:rPr kumimoji="1" lang="en-US" altLang="ja-JP" dirty="0"/>
                        <a:t>9</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467641006"/>
                  </a:ext>
                </a:extLst>
              </a:tr>
              <a:tr h="252248">
                <a:tc>
                  <a:txBody>
                    <a:bodyPr/>
                    <a:lstStyle/>
                    <a:p>
                      <a:pPr algn="ctr"/>
                      <a:r>
                        <a:rPr kumimoji="1" lang="en-US" altLang="ja-JP" dirty="0"/>
                        <a:t>2</a:t>
                      </a:r>
                      <a:endParaRPr kumimoji="1" lang="ja-JP" altLang="en-US"/>
                    </a:p>
                  </a:txBody>
                  <a:tcPr>
                    <a:solidFill>
                      <a:schemeClr val="accent5">
                        <a:lumMod val="60000"/>
                        <a:lumOff val="40000"/>
                      </a:schemeClr>
                    </a:solidFill>
                  </a:tcPr>
                </a:tc>
                <a:tc>
                  <a:txBody>
                    <a:bodyPr/>
                    <a:lstStyle/>
                    <a:p>
                      <a:pPr algn="ctr"/>
                      <a:r>
                        <a:rPr kumimoji="1" lang="en-US" altLang="ja-JP" dirty="0"/>
                        <a:t>32.6</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5</a:t>
                      </a:r>
                      <a:endParaRPr kumimoji="1" lang="ja-JP" altLang="en-US"/>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3396368942"/>
                  </a:ext>
                </a:extLst>
              </a:tr>
              <a:tr h="252248">
                <a:tc>
                  <a:txBody>
                    <a:bodyPr/>
                    <a:lstStyle/>
                    <a:p>
                      <a:pPr algn="ctr"/>
                      <a:r>
                        <a:rPr kumimoji="1" lang="en-US" altLang="ja-JP" dirty="0"/>
                        <a:t>3</a:t>
                      </a:r>
                      <a:endParaRPr kumimoji="1" lang="ja-JP" altLang="en-US"/>
                    </a:p>
                  </a:txBody>
                  <a:tcPr>
                    <a:solidFill>
                      <a:schemeClr val="accent5">
                        <a:lumMod val="60000"/>
                        <a:lumOff val="40000"/>
                      </a:schemeClr>
                    </a:solidFill>
                  </a:tcPr>
                </a:tc>
                <a:tc>
                  <a:txBody>
                    <a:bodyPr/>
                    <a:lstStyle/>
                    <a:p>
                      <a:pPr algn="ctr"/>
                      <a:r>
                        <a:rPr kumimoji="1" lang="en-US" altLang="ja-JP" dirty="0"/>
                        <a:t>122.9</a:t>
                      </a:r>
                      <a:endParaRPr kumimoji="1" lang="ja-JP" altLang="en-US"/>
                    </a:p>
                  </a:txBody>
                  <a:tcPr>
                    <a:solidFill>
                      <a:schemeClr val="bg1"/>
                    </a:solidFill>
                  </a:tcPr>
                </a:tc>
                <a:tc>
                  <a:txBody>
                    <a:bodyPr/>
                    <a:lstStyle/>
                    <a:p>
                      <a:pPr algn="ctr"/>
                      <a:r>
                        <a:rPr kumimoji="1" lang="en-US" altLang="ja-JP" dirty="0"/>
                        <a:t>8</a:t>
                      </a:r>
                      <a:endParaRPr kumimoji="1" lang="ja-JP" altLang="en-US"/>
                    </a:p>
                  </a:txBody>
                  <a:tcPr>
                    <a:solidFill>
                      <a:schemeClr val="bg1"/>
                    </a:solidFill>
                  </a:tcPr>
                </a:tc>
                <a:tc>
                  <a:txBody>
                    <a:bodyPr/>
                    <a:lstStyle/>
                    <a:p>
                      <a:pPr algn="ctr"/>
                      <a:r>
                        <a:rPr kumimoji="1" lang="en-US" altLang="ja-JP" dirty="0"/>
                        <a:t>&lt; 0.0001</a:t>
                      </a:r>
                      <a:endParaRPr kumimoji="1" lang="ja-JP" altLang="en-US"/>
                    </a:p>
                  </a:txBody>
                  <a:tcPr>
                    <a:solidFill>
                      <a:schemeClr val="bg1"/>
                    </a:solidFill>
                  </a:tcPr>
                </a:tc>
                <a:extLst>
                  <a:ext uri="{0D108BD9-81ED-4DB2-BD59-A6C34878D82A}">
                    <a16:rowId xmlns:a16="http://schemas.microsoft.com/office/drawing/2014/main" val="1895656414"/>
                  </a:ext>
                </a:extLst>
              </a:tr>
              <a:tr h="252248">
                <a:tc>
                  <a:txBody>
                    <a:bodyPr/>
                    <a:lstStyle/>
                    <a:p>
                      <a:pPr algn="ctr"/>
                      <a:r>
                        <a:rPr kumimoji="1" lang="en-US" altLang="ja-JP" dirty="0"/>
                        <a:t>4</a:t>
                      </a:r>
                      <a:endParaRPr kumimoji="1" lang="ja-JP" altLang="en-US"/>
                    </a:p>
                  </a:txBody>
                  <a:tcPr>
                    <a:solidFill>
                      <a:schemeClr val="accent5">
                        <a:lumMod val="60000"/>
                        <a:lumOff val="40000"/>
                      </a:schemeClr>
                    </a:solidFill>
                  </a:tcPr>
                </a:tc>
                <a:tc>
                  <a:txBody>
                    <a:bodyPr/>
                    <a:lstStyle/>
                    <a:p>
                      <a:pPr algn="ctr"/>
                      <a:r>
                        <a:rPr kumimoji="1" lang="en-US" altLang="ja-JP" dirty="0"/>
                        <a:t>2.8</a:t>
                      </a:r>
                      <a:endParaRPr kumimoji="1" lang="ja-JP" altLang="en-US"/>
                    </a:p>
                  </a:txBody>
                  <a:tcPr>
                    <a:solidFill>
                      <a:schemeClr val="bg1"/>
                    </a:solidFill>
                  </a:tcPr>
                </a:tc>
                <a:tc>
                  <a:txBody>
                    <a:bodyPr/>
                    <a:lstStyle/>
                    <a:p>
                      <a:pPr algn="ctr"/>
                      <a:r>
                        <a:rPr kumimoji="1" lang="en-US" altLang="ja-JP" dirty="0"/>
                        <a:t>4</a:t>
                      </a:r>
                      <a:endParaRPr kumimoji="1" lang="ja-JP" altLang="en-US"/>
                    </a:p>
                  </a:txBody>
                  <a:tcPr>
                    <a:solidFill>
                      <a:schemeClr val="bg1"/>
                    </a:solidFill>
                  </a:tcPr>
                </a:tc>
                <a:tc>
                  <a:txBody>
                    <a:bodyPr/>
                    <a:lstStyle/>
                    <a:p>
                      <a:pPr algn="ctr"/>
                      <a:r>
                        <a:rPr kumimoji="1" lang="en-US" altLang="ja-JP" dirty="0">
                          <a:solidFill>
                            <a:srgbClr val="FF0000"/>
                          </a:solidFill>
                        </a:rPr>
                        <a:t>0.59</a:t>
                      </a:r>
                      <a:endParaRPr kumimoji="1" lang="ja-JP" altLang="en-US">
                        <a:solidFill>
                          <a:srgbClr val="FF0000"/>
                        </a:solidFill>
                      </a:endParaRPr>
                    </a:p>
                  </a:txBody>
                  <a:tcPr>
                    <a:solidFill>
                      <a:schemeClr val="bg1"/>
                    </a:solidFill>
                  </a:tcPr>
                </a:tc>
                <a:extLst>
                  <a:ext uri="{0D108BD9-81ED-4DB2-BD59-A6C34878D82A}">
                    <a16:rowId xmlns:a16="http://schemas.microsoft.com/office/drawing/2014/main" val="265057661"/>
                  </a:ext>
                </a:extLst>
              </a:tr>
            </a:tbl>
          </a:graphicData>
        </a:graphic>
      </p:graphicFrame>
      <p:sp>
        <p:nvSpPr>
          <p:cNvPr id="6" name="テキスト ボックス 5">
            <a:extLst>
              <a:ext uri="{FF2B5EF4-FFF2-40B4-BE49-F238E27FC236}">
                <a16:creationId xmlns:a16="http://schemas.microsoft.com/office/drawing/2014/main" id="{3E38B004-EF11-E4C1-E125-F8304442098B}"/>
              </a:ext>
            </a:extLst>
          </p:cNvPr>
          <p:cNvSpPr txBox="1"/>
          <p:nvPr/>
        </p:nvSpPr>
        <p:spPr>
          <a:xfrm>
            <a:off x="1815271" y="2646640"/>
            <a:ext cx="1103187" cy="307777"/>
          </a:xfrm>
          <a:prstGeom prst="rect">
            <a:avLst/>
          </a:prstGeom>
          <a:noFill/>
        </p:spPr>
        <p:txBody>
          <a:bodyPr wrap="none" rtlCol="0">
            <a:spAutoFit/>
          </a:bodyPr>
          <a:lstStyle/>
          <a:p>
            <a:r>
              <a:rPr kumimoji="1" lang="en-US" altLang="ja-JP" b="1" dirty="0">
                <a:solidFill>
                  <a:schemeClr val="bg1"/>
                </a:solidFill>
              </a:rPr>
              <a:t>Pre-COVID</a:t>
            </a:r>
            <a:endParaRPr kumimoji="1" lang="ja-JP" altLang="en-US" b="1">
              <a:solidFill>
                <a:schemeClr val="bg1"/>
              </a:solidFill>
            </a:endParaRPr>
          </a:p>
        </p:txBody>
      </p:sp>
      <p:sp>
        <p:nvSpPr>
          <p:cNvPr id="7" name="テキスト ボックス 6">
            <a:extLst>
              <a:ext uri="{FF2B5EF4-FFF2-40B4-BE49-F238E27FC236}">
                <a16:creationId xmlns:a16="http://schemas.microsoft.com/office/drawing/2014/main" id="{B70B2C9B-5379-AC7F-58C0-ED29E0E037DC}"/>
              </a:ext>
            </a:extLst>
          </p:cNvPr>
          <p:cNvSpPr txBox="1"/>
          <p:nvPr/>
        </p:nvSpPr>
        <p:spPr>
          <a:xfrm>
            <a:off x="6409042" y="2646640"/>
            <a:ext cx="1200970" cy="307777"/>
          </a:xfrm>
          <a:prstGeom prst="rect">
            <a:avLst/>
          </a:prstGeom>
          <a:noFill/>
        </p:spPr>
        <p:txBody>
          <a:bodyPr wrap="none" rtlCol="0">
            <a:spAutoFit/>
          </a:bodyPr>
          <a:lstStyle/>
          <a:p>
            <a:r>
              <a:rPr kumimoji="1" lang="en-US" altLang="ja-JP" b="1" dirty="0">
                <a:solidFill>
                  <a:schemeClr val="bg1"/>
                </a:solidFill>
              </a:rPr>
              <a:t>Post-COVID</a:t>
            </a:r>
            <a:endParaRPr kumimoji="1" lang="ja-JP" altLang="en-US" b="1">
              <a:solidFill>
                <a:schemeClr val="bg1"/>
              </a:solidFill>
            </a:endParaRPr>
          </a:p>
        </p:txBody>
      </p:sp>
      <p:sp>
        <p:nvSpPr>
          <p:cNvPr id="8" name="テキスト ボックス 7">
            <a:extLst>
              <a:ext uri="{FF2B5EF4-FFF2-40B4-BE49-F238E27FC236}">
                <a16:creationId xmlns:a16="http://schemas.microsoft.com/office/drawing/2014/main" id="{D2A3BF1F-20F0-C8C2-D47F-8C1ED77E37FE}"/>
              </a:ext>
            </a:extLst>
          </p:cNvPr>
          <p:cNvSpPr txBox="1"/>
          <p:nvPr/>
        </p:nvSpPr>
        <p:spPr>
          <a:xfrm>
            <a:off x="598591" y="4553337"/>
            <a:ext cx="353654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rejected </a:t>
            </a:r>
            <a:r>
              <a:rPr kumimoji="1" lang="en-US" altLang="ja-JP" sz="2000" b="1" dirty="0">
                <a:solidFill>
                  <a:schemeClr val="bg1"/>
                </a:solidFill>
              </a:rPr>
              <a:t>for all models</a:t>
            </a:r>
            <a:endParaRPr kumimoji="1" lang="ja-JP" altLang="en-US" sz="2000" b="1">
              <a:solidFill>
                <a:schemeClr val="bg1"/>
              </a:solidFill>
            </a:endParaRPr>
          </a:p>
        </p:txBody>
      </p:sp>
      <p:sp>
        <p:nvSpPr>
          <p:cNvPr id="9" name="テキスト ボックス 8">
            <a:extLst>
              <a:ext uri="{FF2B5EF4-FFF2-40B4-BE49-F238E27FC236}">
                <a16:creationId xmlns:a16="http://schemas.microsoft.com/office/drawing/2014/main" id="{08B74864-8F77-8042-F5FC-7DB4E61F2DAF}"/>
              </a:ext>
            </a:extLst>
          </p:cNvPr>
          <p:cNvSpPr txBox="1"/>
          <p:nvPr/>
        </p:nvSpPr>
        <p:spPr>
          <a:xfrm>
            <a:off x="5041289" y="4553337"/>
            <a:ext cx="3708066" cy="400110"/>
          </a:xfrm>
          <a:prstGeom prst="rect">
            <a:avLst/>
          </a:prstGeom>
          <a:noFill/>
        </p:spPr>
        <p:txBody>
          <a:bodyPr wrap="none" rtlCol="0">
            <a:spAutoFit/>
          </a:bodyPr>
          <a:lstStyle/>
          <a:p>
            <a:r>
              <a:rPr kumimoji="1" lang="en-US" altLang="ja-JP" sz="2000" b="1" dirty="0">
                <a:solidFill>
                  <a:srgbClr val="EA9999"/>
                </a:solidFill>
              </a:rPr>
              <a:t>H</a:t>
            </a:r>
            <a:r>
              <a:rPr kumimoji="1" lang="en-US" altLang="ja-JP" sz="2000" b="1" baseline="-25000" dirty="0">
                <a:solidFill>
                  <a:srgbClr val="EA9999"/>
                </a:solidFill>
              </a:rPr>
              <a:t>0</a:t>
            </a:r>
            <a:r>
              <a:rPr kumimoji="1" lang="en-US" altLang="ja-JP" sz="2000" b="1" dirty="0">
                <a:solidFill>
                  <a:srgbClr val="EA9999"/>
                </a:solidFill>
              </a:rPr>
              <a:t> is not rejected </a:t>
            </a:r>
            <a:r>
              <a:rPr kumimoji="1" lang="en-US" altLang="ja-JP" sz="2000" b="1" dirty="0">
                <a:solidFill>
                  <a:schemeClr val="bg1"/>
                </a:solidFill>
              </a:rPr>
              <a:t>for </a:t>
            </a:r>
            <a:r>
              <a:rPr kumimoji="1" lang="en-US" altLang="ja-JP" sz="2000" b="1" dirty="0">
                <a:solidFill>
                  <a:srgbClr val="EA9999"/>
                </a:solidFill>
              </a:rPr>
              <a:t>Model 4</a:t>
            </a:r>
            <a:endParaRPr kumimoji="1" lang="ja-JP" altLang="en-US" sz="2000" b="1">
              <a:solidFill>
                <a:srgbClr val="EA9999"/>
              </a:solidFill>
            </a:endParaRPr>
          </a:p>
        </p:txBody>
      </p:sp>
    </p:spTree>
    <p:extLst>
      <p:ext uri="{BB962C8B-B14F-4D97-AF65-F5344CB8AC3E}">
        <p14:creationId xmlns:p14="http://schemas.microsoft.com/office/powerpoint/2010/main" val="19712651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Macintosh PowerPoint</Application>
  <PresentationFormat>画面に合わせる (16:9)</PresentationFormat>
  <Paragraphs>475</Paragraphs>
  <Slides>21</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21</vt:i4>
      </vt:variant>
    </vt:vector>
  </HeadingPairs>
  <TitlesOfParts>
    <vt:vector size="29" baseType="lpstr">
      <vt:lpstr>Arial</vt:lpstr>
      <vt:lpstr>Calibri</vt:lpstr>
      <vt:lpstr>Cambria Math</vt:lpstr>
      <vt:lpstr>Helvetica Neue</vt:lpstr>
      <vt:lpstr>Wingdings</vt:lpstr>
      <vt:lpstr>Simple Light</vt:lpstr>
      <vt:lpstr>Office Theme</vt:lpstr>
      <vt:lpstr>Office Theme</vt:lpstr>
      <vt:lpstr>Investigation in DC crime trend 2016-2021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in DC crime trend 2016-2021</dc:title>
  <cp:lastModifiedBy>Osawa, Kentaro</cp:lastModifiedBy>
  <cp:revision>1</cp:revision>
  <dcterms:modified xsi:type="dcterms:W3CDTF">2022-12-10T18:46:32Z</dcterms:modified>
</cp:coreProperties>
</file>