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9" r:id="rId6"/>
    <p:sldId id="292" r:id="rId7"/>
    <p:sldId id="295" r:id="rId8"/>
    <p:sldId id="293" r:id="rId9"/>
    <p:sldId id="266" r:id="rId10"/>
    <p:sldId id="283" r:id="rId11"/>
    <p:sldId id="300" r:id="rId12"/>
    <p:sldId id="296" r:id="rId13"/>
    <p:sldId id="297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10" autoAdjust="0"/>
  </p:normalViewPr>
  <p:slideViewPr>
    <p:cSldViewPr snapToGrid="0" showGuides="1">
      <p:cViewPr>
        <p:scale>
          <a:sx n="77" d="100"/>
          <a:sy n="77" d="100"/>
        </p:scale>
        <p:origin x="1155" y="9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2494-A9A3-BFFA-B819-3D8AD8A4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92843-978B-F568-6D2F-00B4BC315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2A8EE-ECB2-BECE-D3E8-87FB7AB50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work on this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32AA-EFBE-DC44-44A6-5A48791A0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2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5861-3336-D29D-3319-1A1582204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C635-8D30-351D-B9EA-B160ABCE4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DCF51-67A4-3AC2-9F0E-174E86649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5DB1F-A0FA-CD4F-4347-F68F8F5AD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0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5C71B-C699-8DAB-D5B5-74ED4B0F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7D67-0296-09C9-6278-6B3DD763A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F1F92-8760-3498-971F-B6205632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3E35-D995-9D42-C284-3FA3384E1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4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Quang: ANN, LR, and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Surya: add his models</a:t>
            </a:r>
          </a:p>
          <a:p>
            <a:r>
              <a:rPr lang="en-US" dirty="0"/>
              <a:t>Pros;: SVM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2DA7-092A-0375-655D-841571326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9B7CD-619D-A3E5-7C13-11EC4C0E1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D7478-AC56-78F4-EF47-81CED8647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is contribution:</a:t>
            </a:r>
          </a:p>
          <a:p>
            <a:r>
              <a:rPr lang="en-US" dirty="0"/>
              <a:t>Data imbalance</a:t>
            </a:r>
          </a:p>
          <a:p>
            <a:r>
              <a:rPr lang="en-US" dirty="0"/>
              <a:t>Data encoding</a:t>
            </a:r>
          </a:p>
          <a:p>
            <a:r>
              <a:rPr lang="en-US" dirty="0"/>
              <a:t>Determining features are contributing to the prediction.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6412-5AAB-90E3-50F7-A81846E75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9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239A-AF29-6BDB-4AB4-5D442884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80E84-D5F0-723B-EFE5-367CD70E4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642A1-AC10-8BF5-E005-8A0F17A38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works on this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8E07D-823D-7E08-884B-7181C2B03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fedesoriano/stroke-prediction-dataset" TargetMode="External"/><Relationship Id="rId3" Type="http://schemas.openxmlformats.org/officeDocument/2006/relationships/hyperlink" Target="mailto:ploung@sandiego.edu" TargetMode="External"/><Relationship Id="rId7" Type="http://schemas.openxmlformats.org/officeDocument/2006/relationships/hyperlink" Target="https://www.youtube.com/@ProsLou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Team-6-AAI-501/strokeprediction" TargetMode="External"/><Relationship Id="rId5" Type="http://schemas.openxmlformats.org/officeDocument/2006/relationships/hyperlink" Target="mailto:skuppasrinivasan@sandiego.edu" TargetMode="External"/><Relationship Id="rId4" Type="http://schemas.openxmlformats.org/officeDocument/2006/relationships/hyperlink" Target="mailto:qtran@sandiego.edu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900"/>
            <a:ext cx="11265407" cy="1824699"/>
          </a:xfrm>
        </p:spPr>
        <p:txBody>
          <a:bodyPr/>
          <a:lstStyle/>
          <a:p>
            <a:r>
              <a:rPr lang="en-US" dirty="0"/>
              <a:t>Group 6: Storke Predictor Project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University of San Diego</a:t>
            </a:r>
            <a:br>
              <a:rPr lang="en-US" sz="1200" dirty="0"/>
            </a:br>
            <a:r>
              <a:rPr lang="en-US" sz="1200" dirty="0"/>
              <a:t>Introduction to Artificial Intelligence(AAI-501-01)</a:t>
            </a:r>
            <a:br>
              <a:rPr lang="en-US" sz="1200" dirty="0"/>
            </a:br>
            <a:r>
              <a:rPr lang="en-US" sz="1200" dirty="0"/>
              <a:t>Professor: Andrew Van Benschoten</a:t>
            </a:r>
            <a:br>
              <a:rPr lang="en-US" sz="1200" dirty="0"/>
            </a:br>
            <a:r>
              <a:rPr lang="en-US" sz="1200" dirty="0"/>
              <a:t>Authors: Pros Loung, Quang Tran, Surya Prakash Kuppa Srinivasan</a:t>
            </a:r>
            <a:br>
              <a:rPr lang="en-US" sz="1200" dirty="0"/>
            </a:br>
            <a:r>
              <a:rPr lang="en-US" sz="1200" dirty="0"/>
              <a:t>11 AUG 2025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26B6F-D7CC-6FDB-0666-6DB46400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82C7-B597-02E1-66D0-92401CE1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677F561-5EB5-314F-DB19-746C16AE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36475"/>
          </a:xfrm>
        </p:spPr>
        <p:txBody>
          <a:bodyPr/>
          <a:lstStyle/>
          <a:p>
            <a:pPr algn="ctr"/>
            <a:r>
              <a:rPr lang="en-US" dirty="0"/>
              <a:t>Conclusion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C1989-EF14-6FE0-7397-A2DCA19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437" y="1405205"/>
            <a:ext cx="10960965" cy="4820335"/>
          </a:xfrm>
          <a:noFill/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EECC2-247B-A3A2-78EF-194AB666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103F51C7-0458-B125-3EAD-11B9569EAB4B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35108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Pros will work this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21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D2FC-4F86-D5B9-0EBE-0B1D31B8C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7E4D0BF-41F6-A0F8-BC72-59982831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36475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EB602-9702-ED90-27CD-DB149125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437" y="1405205"/>
            <a:ext cx="10960965" cy="5297520"/>
          </a:xfrm>
          <a:noFill/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en-US" sz="2400" dirty="0"/>
              <a:t>Pros Loung, </a:t>
            </a:r>
            <a:r>
              <a:rPr lang="en-US" sz="2400" u="sng" dirty="0">
                <a:hlinkClick r:id="rId3"/>
              </a:rPr>
              <a:t>ploung@sandiego.edu</a:t>
            </a:r>
            <a:endParaRPr lang="en-US" sz="2400" dirty="0"/>
          </a:p>
          <a:p>
            <a:pPr lvl="1" indent="0">
              <a:buNone/>
            </a:pPr>
            <a:r>
              <a:rPr lang="en-US" sz="2400" dirty="0"/>
              <a:t>Quang Tran, </a:t>
            </a:r>
            <a:r>
              <a:rPr lang="en-US" sz="2400" u="sng" dirty="0">
                <a:hlinkClick r:id="rId4"/>
              </a:rPr>
              <a:t>qtran@sandiego.edu</a:t>
            </a:r>
            <a:endParaRPr lang="en-US" sz="2400" dirty="0"/>
          </a:p>
          <a:p>
            <a:pPr lvl="1" indent="0">
              <a:buNone/>
            </a:pPr>
            <a:r>
              <a:rPr lang="en-US" sz="2400" dirty="0"/>
              <a:t>Surya Prakash Kuppa Srinivasan, </a:t>
            </a:r>
            <a:r>
              <a:rPr lang="en-US" sz="2400" dirty="0">
                <a:hlinkClick r:id="rId5"/>
              </a:rPr>
              <a:t>skuppasrinivasan@sandiego.edu</a:t>
            </a:r>
            <a:endParaRPr lang="en-US" sz="2400" dirty="0"/>
          </a:p>
          <a:p>
            <a:pPr lvl="1" indent="0">
              <a:buNone/>
            </a:pPr>
            <a:endParaRPr lang="en-US" sz="2400" dirty="0"/>
          </a:p>
          <a:p>
            <a:pPr marL="342900" lvl="1" indent="-342900"/>
            <a:r>
              <a:rPr lang="en-US" sz="2400" dirty="0"/>
              <a:t>Source code for the project is located at this </a:t>
            </a:r>
            <a:r>
              <a:rPr lang="en-US" sz="2400" dirty="0" err="1"/>
              <a:t>github</a:t>
            </a:r>
            <a:r>
              <a:rPr lang="en-US" sz="2400" dirty="0"/>
              <a:t> repository:</a:t>
            </a:r>
          </a:p>
          <a:p>
            <a:pPr marL="891540" lvl="2" indent="-342900"/>
            <a:r>
              <a:rPr lang="en-US" sz="2400" dirty="0">
                <a:hlinkClick r:id="rId6"/>
              </a:rPr>
              <a:t>https://github.com/Team-6-AAI-501/strokeprediction</a:t>
            </a:r>
            <a:r>
              <a:rPr lang="en-US" sz="2400" dirty="0"/>
              <a:t> </a:t>
            </a:r>
          </a:p>
          <a:p>
            <a:pPr marL="342900" lvl="1" indent="-342900"/>
            <a:r>
              <a:rPr lang="en-US" sz="2400" dirty="0"/>
              <a:t>Project presentation video is located at the following link:</a:t>
            </a:r>
          </a:p>
          <a:p>
            <a:pPr marL="891540" lvl="2" indent="-342900"/>
            <a:r>
              <a:rPr lang="en-US" sz="2400" dirty="0">
                <a:hlinkClick r:id="rId7"/>
              </a:rPr>
              <a:t>https://www.youtube.com/@ProsLoung</a:t>
            </a:r>
            <a:r>
              <a:rPr lang="en-US" sz="2400" dirty="0"/>
              <a:t> </a:t>
            </a:r>
          </a:p>
          <a:p>
            <a:pPr marL="342900" lvl="1" indent="-342900"/>
            <a:r>
              <a:rPr lang="en-US" sz="2400" dirty="0"/>
              <a:t>Stroke dataset for the project is located at the following link:</a:t>
            </a:r>
          </a:p>
          <a:p>
            <a:pPr marL="891540" lvl="2" indent="-342900"/>
            <a:r>
              <a:rPr lang="en-US" sz="2400" dirty="0">
                <a:hlinkClick r:id="rId8"/>
              </a:rPr>
              <a:t>https://www.kaggle.com/datasets/fedesoriano/stroke-prediction-dataset</a:t>
            </a:r>
            <a:r>
              <a:rPr lang="en-US" sz="2400" dirty="0"/>
              <a:t>	</a:t>
            </a:r>
          </a:p>
          <a:p>
            <a:pPr lvl="1" indent="0">
              <a:buNone/>
            </a:pPr>
            <a:br>
              <a:rPr lang="en-US" sz="2400" dirty="0"/>
            </a:br>
            <a:endParaRPr lang="en-US" sz="2400" dirty="0"/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E7387-A8A0-50E3-6D60-23879708D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4372B-D622-C53D-1C9A-CED54ED1F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AB6C078-1022-1978-9E27-297110D3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11259671" cy="570155"/>
          </a:xfrm>
        </p:spPr>
        <p:txBody>
          <a:bodyPr/>
          <a:lstStyle/>
          <a:p>
            <a:pPr algn="ctr"/>
            <a:r>
              <a:rPr lang="en-US" dirty="0"/>
              <a:t>Team 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95FFB7-B4B8-4835-1A70-063AF4F7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377" y="1608271"/>
            <a:ext cx="11367246" cy="3510898"/>
          </a:xfrm>
        </p:spPr>
        <p:txBody>
          <a:bodyPr/>
          <a:lstStyle/>
          <a:p>
            <a:pPr algn="ctr"/>
            <a:r>
              <a:rPr lang="en-US" dirty="0"/>
              <a:t>Quang Tran</a:t>
            </a:r>
          </a:p>
          <a:p>
            <a:pPr algn="ctr"/>
            <a:r>
              <a:rPr lang="en-US" dirty="0"/>
              <a:t>Surya Prakash Kuppa Srinivasan</a:t>
            </a:r>
          </a:p>
          <a:p>
            <a:pPr algn="ctr"/>
            <a:r>
              <a:rPr lang="en-US" dirty="0"/>
              <a:t>Pros Loung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052CB-31A1-96BF-55BD-531ADBDA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11259671" cy="570155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3411" y="1360642"/>
            <a:ext cx="11367246" cy="5088409"/>
          </a:xfrm>
        </p:spPr>
        <p:txBody>
          <a:bodyPr>
            <a:normAutofit/>
          </a:bodyPr>
          <a:lstStyle/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Early detection of stroke risk can help with timely medical intervention, minimizing serious complications and the burden on patients and their families.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However, risk factors are often complex, involving many demographic and pathological characteristics, making prediction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Medical data are often imbalanced, with a low proportion of stroke patients (~5%), which poses a challenge to traditional machine learning models. In addition to accuracy, predictive models need to ensure explainability, feasibility, and efficiency when applied in real-world medical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 Research Question: </a:t>
            </a:r>
          </a:p>
          <a:p>
            <a:pPr marL="91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to build a machine learning model that can predict stroke risk? </a:t>
            </a:r>
          </a:p>
          <a:p>
            <a:pPr marL="91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Which model is most suitable for the class imbalance problem, while maintaining a balance between accuracy and practical applicability in medicine?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F55DAB-3823-D2BF-8404-A3ADEC61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1" y="629920"/>
            <a:ext cx="11288953" cy="696856"/>
          </a:xfrm>
        </p:spPr>
        <p:txBody>
          <a:bodyPr/>
          <a:lstStyle/>
          <a:p>
            <a:pPr algn="ctr"/>
            <a:r>
              <a:rPr lang="en-US" dirty="0"/>
              <a:t>Data Cleaning &amp; Preparation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1B616-CF41-96E8-8FBF-A75042C1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F9F380E-38E4-BD7C-4E66-7C6433CD1B19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489637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initial data consisted of 5,110 records and 12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were 201 missing values in the BMI column (~3.9%) and one invalid value in gender ("Other")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Invalid records and rows missing BMI were removed to ensure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 variables (gender,  ever married, work type,  residence type,  smoking status) were converted to category type and then one-hot 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ID column was removed because it did not carry predictive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679286"/>
            <a:ext cx="11267440" cy="817919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A53F-94BF-3AE4-71DC-12F02A30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2345A5D-5DF4-DB7C-9FC9-105902C05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507" y="1261730"/>
            <a:ext cx="11409150" cy="5436783"/>
          </a:xfrm>
        </p:spPr>
        <p:txBody>
          <a:bodyPr>
            <a:normAutofit/>
          </a:bodyPr>
          <a:lstStyle/>
          <a:p>
            <a:r>
              <a:rPr lang="en-US" b="1" dirty="0"/>
              <a:t>Analysis of the three key numeric features (age, average glucose level, and BMI) revealed a right-skewed distribution with a few outliers, which were retained due to their reflection of severe clinical conditions related to stroke.</a:t>
            </a:r>
          </a:p>
          <a:p>
            <a:r>
              <a:rPr lang="en-US" b="1" dirty="0"/>
              <a:t>The stroke label was severely imbalanced, accounting for only 4.9%, so the team used SMOTE to rebalance during the training phase.</a:t>
            </a:r>
          </a:p>
          <a:p>
            <a:r>
              <a:rPr lang="en-US" b="1" dirty="0"/>
              <a:t>Count plots and cross-sectional analysis for categorical variables such as gender, smoking status, and work type showed that the majority of patients were female, never smoked, and worked in the private sector.</a:t>
            </a:r>
          </a:p>
          <a:p>
            <a:r>
              <a:rPr lang="en-US" b="1" dirty="0"/>
              <a:t>Bivariate box plots and correlation matrices showed that factors such as age, hypertension, heart disease, and average blood glucose were strongly associated with the likelihood of stroke.</a:t>
            </a:r>
          </a:p>
          <a:p>
            <a:r>
              <a:rPr lang="en-US" b="1" dirty="0"/>
              <a:t>Variables such as gender and area of residence were not significantly correlated with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721280"/>
            <a:ext cx="11292839" cy="554861"/>
          </a:xfrm>
        </p:spPr>
        <p:txBody>
          <a:bodyPr>
            <a:normAutofit/>
          </a:bodyPr>
          <a:lstStyle/>
          <a:p>
            <a:r>
              <a:rPr lang="en-US" dirty="0"/>
              <a:t>Machine learning and model investigation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CE73C-53F2-62C6-BB9B-A8E0B8D0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E0BEE16F-5F3D-667C-0BDC-73A6B0BF6037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35108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Surya will work on this slide. 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4559"/>
            <a:ext cx="9144000" cy="582561"/>
          </a:xfrm>
          <a:noFill/>
        </p:spPr>
        <p:txBody>
          <a:bodyPr/>
          <a:lstStyle/>
          <a:p>
            <a:r>
              <a:rPr lang="en-US" sz="2800" dirty="0"/>
              <a:t>Models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FA76F-1A66-114A-5736-C97E5BE1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101F36B1-1A2F-D67A-59C8-1AF22DDBEE77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35108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Quang will work on ANN, LR, and </a:t>
            </a:r>
            <a:r>
              <a:rPr lang="en-US" b="1" dirty="0" err="1"/>
              <a:t>XGBoost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Surya will work on </a:t>
            </a:r>
            <a:r>
              <a:rPr lang="en-US" sz="1800" b="1" dirty="0" err="1"/>
              <a:t>LightGBM</a:t>
            </a:r>
            <a:r>
              <a:rPr lang="en-US" sz="1800" b="1" dirty="0"/>
              <a:t> and </a:t>
            </a:r>
            <a:r>
              <a:rPr lang="en-US" sz="1800" b="1" dirty="0" err="1"/>
              <a:t>catBoost</a:t>
            </a:r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Pros will work on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CFF79-88F0-5AB6-9FBA-3850CB9C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29DB73A-B8C9-2AC0-015E-CC0573E5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4559"/>
            <a:ext cx="9144000" cy="582561"/>
          </a:xfrm>
          <a:noFill/>
        </p:spPr>
        <p:txBody>
          <a:bodyPr/>
          <a:lstStyle/>
          <a:p>
            <a:r>
              <a:rPr lang="en-US" sz="2800"/>
              <a:t>Project challenges</a:t>
            </a:r>
            <a:endParaRPr lang="en-US" sz="28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0AE664-160E-D7A1-5167-0A6DBBF9F95A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35108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r>
              <a:rPr lang="en-US" dirty="0"/>
              <a:t>Team is contribution:</a:t>
            </a:r>
          </a:p>
          <a:p>
            <a:r>
              <a:rPr lang="en-US" dirty="0"/>
              <a:t>Data imbalance</a:t>
            </a:r>
          </a:p>
          <a:p>
            <a:r>
              <a:rPr lang="en-US" dirty="0"/>
              <a:t>Data encoding</a:t>
            </a:r>
          </a:p>
          <a:p>
            <a:r>
              <a:rPr lang="en-US" dirty="0"/>
              <a:t>Determining features are contributing to the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41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85DD-25E0-A1DC-3E74-E2FB7506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EA85808-ADBC-4CFB-29AE-A380D26C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0697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Model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894D-10EA-EEE8-590C-4E7CE812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13" y="8092"/>
            <a:ext cx="1876425" cy="1352550"/>
          </a:xfrm>
          <a:prstGeom prst="rect">
            <a:avLst/>
          </a:prstGeom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0171E75-315D-9CB6-A071-06E6607AF1B3}"/>
              </a:ext>
            </a:extLst>
          </p:cNvPr>
          <p:cNvSpPr txBox="1">
            <a:spLocks/>
          </p:cNvSpPr>
          <p:nvPr/>
        </p:nvSpPr>
        <p:spPr>
          <a:xfrm>
            <a:off x="403411" y="1589482"/>
            <a:ext cx="11367246" cy="35108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Pros will work on this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1652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{B63F789B-6C1C-4E0C-B9E6-680583F1455F}TF44327b14-72fa-4a42-8e82-8afcf10927fa9096c001_win32-283260f3ca19</Template>
  <TotalTime>334</TotalTime>
  <Words>646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DividendVTI</vt:lpstr>
      <vt:lpstr>Group 6: Storke Predictor Project  University of San Diego Introduction to Artificial Intelligence(AAI-501-01) Professor: Andrew Van Benschoten Authors: Pros Loung, Quang Tran, Surya Prakash Kuppa Srinivasan 11 AUG 2025 </vt:lpstr>
      <vt:lpstr>Team introduction</vt:lpstr>
      <vt:lpstr>Problem statement</vt:lpstr>
      <vt:lpstr>Data Cleaning &amp; Preparation</vt:lpstr>
      <vt:lpstr>Exploratory Data Analysis</vt:lpstr>
      <vt:lpstr>Machine learning and model investigation</vt:lpstr>
      <vt:lpstr>Models building</vt:lpstr>
      <vt:lpstr>Project challenges</vt:lpstr>
      <vt:lpstr>Model Results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Geraci</dc:creator>
  <cp:lastModifiedBy>Quang Tran</cp:lastModifiedBy>
  <cp:revision>14</cp:revision>
  <dcterms:created xsi:type="dcterms:W3CDTF">2025-06-13T15:50:21Z</dcterms:created>
  <dcterms:modified xsi:type="dcterms:W3CDTF">2025-08-04T23:10:48Z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