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27"/>
  </p:notesMasterIdLst>
  <p:handoutMasterIdLst>
    <p:handoutMasterId r:id="rId28"/>
  </p:handoutMasterIdLst>
  <p:sldIdLst>
    <p:sldId id="256" r:id="rId2"/>
    <p:sldId id="262" r:id="rId3"/>
    <p:sldId id="261" r:id="rId4"/>
    <p:sldId id="264" r:id="rId5"/>
    <p:sldId id="265" r:id="rId6"/>
    <p:sldId id="266" r:id="rId7"/>
    <p:sldId id="267" r:id="rId8"/>
    <p:sldId id="268" r:id="rId9"/>
    <p:sldId id="263" r:id="rId10"/>
    <p:sldId id="269" r:id="rId11"/>
    <p:sldId id="271" r:id="rId12"/>
    <p:sldId id="272" r:id="rId13"/>
    <p:sldId id="273" r:id="rId14"/>
    <p:sldId id="275" r:id="rId15"/>
    <p:sldId id="274" r:id="rId16"/>
    <p:sldId id="277" r:id="rId17"/>
    <p:sldId id="279" r:id="rId18"/>
    <p:sldId id="280" r:id="rId19"/>
    <p:sldId id="276" r:id="rId20"/>
    <p:sldId id="278" r:id="rId21"/>
    <p:sldId id="281" r:id="rId22"/>
    <p:sldId id="282" r:id="rId23"/>
    <p:sldId id="283" r:id="rId24"/>
    <p:sldId id="284" r:id="rId25"/>
    <p:sldId id="285"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90" d="100"/>
          <a:sy n="90" d="100"/>
        </p:scale>
        <p:origin x="612" y="33"/>
      </p:cViewPr>
      <p:guideLst/>
    </p:cSldViewPr>
  </p:slideViewPr>
  <p:notesTextViewPr>
    <p:cViewPr>
      <p:scale>
        <a:sx n="1" d="1"/>
        <a:sy n="1" d="1"/>
      </p:scale>
      <p:origin x="0" y="0"/>
    </p:cViewPr>
  </p:notesTextViewPr>
  <p:notesViewPr>
    <p:cSldViewPr snapToGrid="0">
      <p:cViewPr varScale="1">
        <p:scale>
          <a:sx n="53" d="100"/>
          <a:sy n="53" d="100"/>
        </p:scale>
        <p:origin x="284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61AA7AA-1EEA-4305-ADD7-9B6BCFC95A85}" type="datetimeFigureOut">
              <a:rPr lang="en-IN" smtClean="0"/>
              <a:t>24-12-2017</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A29E582-8160-43B4-A833-9C50B690486C}" type="slidenum">
              <a:rPr lang="en-IN" smtClean="0"/>
              <a:t>‹#›</a:t>
            </a:fld>
            <a:endParaRPr lang="en-IN"/>
          </a:p>
        </p:txBody>
      </p:sp>
    </p:spTree>
    <p:extLst>
      <p:ext uri="{BB962C8B-B14F-4D97-AF65-F5344CB8AC3E}">
        <p14:creationId xmlns:p14="http://schemas.microsoft.com/office/powerpoint/2010/main" val="28177476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22EFDE-BAE1-493A-B594-BF1A31846238}" type="datetimeFigureOut">
              <a:rPr lang="en-IN" smtClean="0"/>
              <a:t>24-12-2017</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114C28-36E0-4CF2-ABF7-BAE3C2D8D283}" type="slidenum">
              <a:rPr lang="en-IN" smtClean="0"/>
              <a:t>‹#›</a:t>
            </a:fld>
            <a:endParaRPr lang="en-IN"/>
          </a:p>
        </p:txBody>
      </p:sp>
    </p:spTree>
    <p:extLst>
      <p:ext uri="{BB962C8B-B14F-4D97-AF65-F5344CB8AC3E}">
        <p14:creationId xmlns:p14="http://schemas.microsoft.com/office/powerpoint/2010/main" val="3649899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326406"/>
            <a:ext cx="6270922" cy="2560274"/>
          </a:xfrm>
        </p:spPr>
        <p:txBody>
          <a:bodyPr anchor="b">
            <a:noAutofit/>
          </a:bodyPr>
          <a:lstStyle>
            <a:lvl1pPr algn="ctr">
              <a:defRPr sz="5400" cap="all" baseline="0">
                <a:solidFill>
                  <a:schemeClr val="tx2"/>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2009930" y="3956280"/>
            <a:ext cx="5123755" cy="1086237"/>
          </a:xfrm>
        </p:spPr>
        <p:txBody>
          <a:bodyPr>
            <a:normAutofit/>
          </a:bodyPr>
          <a:lstStyle>
            <a:lvl1pPr marL="0" indent="0" algn="ctr">
              <a:lnSpc>
                <a:spcPct val="112000"/>
              </a:lnSpc>
              <a:spcBef>
                <a:spcPts val="0"/>
              </a:spcBef>
              <a:spcAft>
                <a:spcPts val="0"/>
              </a:spcAft>
              <a:buNone/>
              <a:defRPr sz="2800">
                <a:solidFill>
                  <a:schemeClr val="bg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smtClean="0"/>
              <a:t>Click to edit Master subtitle style</a:t>
            </a:r>
            <a:endParaRPr lang="en-US" dirty="0"/>
          </a:p>
        </p:txBody>
      </p:sp>
      <p:sp>
        <p:nvSpPr>
          <p:cNvPr id="4" name="Date Placeholder 3"/>
          <p:cNvSpPr>
            <a:spLocks noGrp="1"/>
          </p:cNvSpPr>
          <p:nvPr>
            <p:ph type="dt" sz="half" idx="10"/>
          </p:nvPr>
        </p:nvSpPr>
        <p:spPr>
          <a:xfrm>
            <a:off x="564644" y="6453386"/>
            <a:ext cx="1205958" cy="404614"/>
          </a:xfrm>
        </p:spPr>
        <p:txBody>
          <a:bodyPr/>
          <a:lstStyle>
            <a:lvl1pPr>
              <a:defRPr baseline="0">
                <a:solidFill>
                  <a:schemeClr val="tx2"/>
                </a:solidFill>
              </a:defRPr>
            </a:lvl1pPr>
          </a:lstStyle>
          <a:p>
            <a:fld id="{F6D289C5-CBB2-406C-9E89-14FC18E60293}" type="datetime1">
              <a:rPr lang="en-US" smtClean="0"/>
              <a:t>12/24/2017</a:t>
            </a:fld>
            <a:endParaRPr lang="en-US" dirty="0"/>
          </a:p>
        </p:txBody>
      </p:sp>
      <p:sp>
        <p:nvSpPr>
          <p:cNvPr id="5" name="Footer Placeholder 4"/>
          <p:cNvSpPr>
            <a:spLocks noGrp="1"/>
          </p:cNvSpPr>
          <p:nvPr>
            <p:ph type="ftr" sz="quarter" idx="11"/>
          </p:nvPr>
        </p:nvSpPr>
        <p:spPr>
          <a:xfrm>
            <a:off x="1938041" y="6453386"/>
            <a:ext cx="5267533" cy="404614"/>
          </a:xfrm>
        </p:spPr>
        <p:txBody>
          <a:bodyPr/>
          <a:lstStyle>
            <a:lvl1pPr algn="ctr">
              <a:defRPr baseline="0">
                <a:solidFill>
                  <a:schemeClr val="tx2"/>
                </a:solidFill>
              </a:defRPr>
            </a:lvl1pPr>
          </a:lstStyle>
          <a:p>
            <a:r>
              <a:rPr lang="en-US" smtClean="0"/>
              <a:t>KAIM</a:t>
            </a:r>
            <a:endParaRPr lang="en-US" dirty="0" smtClean="0"/>
          </a:p>
        </p:txBody>
      </p:sp>
      <p:sp>
        <p:nvSpPr>
          <p:cNvPr id="6" name="Slide Number Placeholder 5"/>
          <p:cNvSpPr>
            <a:spLocks noGrp="1"/>
          </p:cNvSpPr>
          <p:nvPr>
            <p:ph type="sldNum" sz="quarter" idx="12"/>
          </p:nvPr>
        </p:nvSpPr>
        <p:spPr>
          <a:xfrm>
            <a:off x="7373012" y="6453386"/>
            <a:ext cx="1197219" cy="404614"/>
          </a:xfrm>
        </p:spPr>
        <p:txBody>
          <a:bodyPr/>
          <a:lstStyle>
            <a:lvl1pPr>
              <a:defRPr baseline="0">
                <a:solidFill>
                  <a:schemeClr val="tx2"/>
                </a:solidFill>
              </a:defRPr>
            </a:lvl1pPr>
          </a:lstStyle>
          <a:p>
            <a:fld id="{69E57DC2-970A-4B3E-BB1C-7A09969E49DF}" type="slidenum">
              <a:rPr lang="en-US" smtClean="0"/>
              <a:pPr/>
              <a:t>‹#›</a:t>
            </a:fld>
            <a:endParaRPr lang="en-US" dirty="0"/>
          </a:p>
        </p:txBody>
      </p:sp>
      <p:grpSp>
        <p:nvGrpSpPr>
          <p:cNvPr id="8" name="Group 7"/>
          <p:cNvGrpSpPr/>
          <p:nvPr/>
        </p:nvGrpSpPr>
        <p:grpSpPr>
          <a:xfrm>
            <a:off x="533742" y="761545"/>
            <a:ext cx="8036490" cy="5332595"/>
            <a:chOff x="533742" y="761545"/>
            <a:chExt cx="8036490" cy="5332595"/>
          </a:xfrm>
        </p:grpSpPr>
        <p:sp>
          <p:nvSpPr>
            <p:cNvPr id="11" name="Freeform 6"/>
            <p:cNvSpPr/>
            <p:nvPr/>
          </p:nvSpPr>
          <p:spPr bwMode="auto">
            <a:xfrm>
              <a:off x="6113972" y="1685652"/>
              <a:ext cx="2456260" cy="4408488"/>
            </a:xfrm>
            <a:custGeom>
              <a:avLst/>
              <a:gdLst/>
              <a:ahLst/>
              <a:cxnLst/>
              <a:rect l="l" t="t" r="r" b="b"/>
              <a:pathLst>
                <a:path w="10000" h="10000">
                  <a:moveTo>
                    <a:pt x="8761" y="0"/>
                  </a:moveTo>
                  <a:lnTo>
                    <a:pt x="10000" y="0"/>
                  </a:lnTo>
                  <a:lnTo>
                    <a:pt x="10000" y="10000"/>
                  </a:lnTo>
                  <a:lnTo>
                    <a:pt x="0" y="10000"/>
                  </a:lnTo>
                  <a:lnTo>
                    <a:pt x="0" y="9357"/>
                  </a:lnTo>
                  <a:lnTo>
                    <a:pt x="8761" y="935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533742" y="761545"/>
              <a:ext cx="2456505" cy="4408488"/>
            </a:xfrm>
            <a:custGeom>
              <a:avLst/>
              <a:gdLst/>
              <a:ahLst/>
              <a:cxnLst/>
              <a:rect l="l" t="t" r="r" b="b"/>
              <a:pathLst>
                <a:path w="10001" h="10000">
                  <a:moveTo>
                    <a:pt x="8762" y="0"/>
                  </a:moveTo>
                  <a:lnTo>
                    <a:pt x="10001" y="0"/>
                  </a:lnTo>
                  <a:lnTo>
                    <a:pt x="10001" y="10000"/>
                  </a:lnTo>
                  <a:lnTo>
                    <a:pt x="1" y="10000"/>
                  </a:lnTo>
                  <a:cubicBezTo>
                    <a:pt x="-2" y="9766"/>
                    <a:pt x="4" y="9586"/>
                    <a:pt x="1" y="9352"/>
                  </a:cubicBezTo>
                  <a:lnTo>
                    <a:pt x="8762" y="9346"/>
                  </a:lnTo>
                  <a:lnTo>
                    <a:pt x="8762" y="0"/>
                  </a:lnTo>
                  <a:close/>
                </a:path>
              </a:pathLst>
            </a:custGeom>
            <a:solidFill>
              <a:schemeClr val="tx2"/>
            </a:solidFill>
            <a:ln w="0">
              <a:noFill/>
              <a:prstDash val="solid"/>
              <a:round/>
              <a:headEnd/>
              <a:tailEnd/>
            </a:ln>
          </p:spPr>
        </p:sp>
      </p:grpSp>
      <p:sp>
        <p:nvSpPr>
          <p:cNvPr id="9" name="Text Placeholder 8"/>
          <p:cNvSpPr>
            <a:spLocks noGrp="1"/>
          </p:cNvSpPr>
          <p:nvPr>
            <p:ph type="body" sz="quarter" idx="13" hasCustomPrompt="1"/>
          </p:nvPr>
        </p:nvSpPr>
        <p:spPr>
          <a:xfrm>
            <a:off x="2900027" y="5299767"/>
            <a:ext cx="3343559" cy="529769"/>
          </a:xfrm>
        </p:spPr>
        <p:txBody>
          <a:bodyPr>
            <a:noAutofit/>
          </a:bodyPr>
          <a:lstStyle>
            <a:lvl1pPr marL="0" indent="0">
              <a:buFontTx/>
              <a:buNone/>
              <a:defRPr sz="2400">
                <a:solidFill>
                  <a:schemeClr val="tx2"/>
                </a:solidFill>
                <a:latin typeface="Ubuntu" panose="020B0504030602030204" pitchFamily="34" charset="0"/>
              </a:defRPr>
            </a:lvl1pPr>
          </a:lstStyle>
          <a:p>
            <a:pPr lvl="0"/>
            <a:r>
              <a:rPr lang="en-US" dirty="0" smtClean="0"/>
              <a:t>Kanazawa AI Meetup</a:t>
            </a:r>
            <a:endParaRPr lang="en-IN" dirty="0"/>
          </a:p>
        </p:txBody>
      </p:sp>
    </p:spTree>
    <p:extLst>
      <p:ext uri="{BB962C8B-B14F-4D97-AF65-F5344CB8AC3E}">
        <p14:creationId xmlns:p14="http://schemas.microsoft.com/office/powerpoint/2010/main" val="174139678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8700" y="2295526"/>
            <a:ext cx="7200900" cy="35718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F85344-50F8-4BA2-A256-B05C22341B47}" type="datetime1">
              <a:rPr lang="en-US" smtClean="0"/>
              <a:t>12/24/2017</a:t>
            </a:fld>
            <a:endParaRPr lang="en-US" dirty="0"/>
          </a:p>
        </p:txBody>
      </p:sp>
      <p:sp>
        <p:nvSpPr>
          <p:cNvPr id="5" name="Footer Placeholder 4"/>
          <p:cNvSpPr>
            <a:spLocks noGrp="1"/>
          </p:cNvSpPr>
          <p:nvPr>
            <p:ph type="ftr" sz="quarter" idx="11"/>
          </p:nvPr>
        </p:nvSpPr>
        <p:spPr/>
        <p:txBody>
          <a:bodyPr/>
          <a:lstStyle/>
          <a:p>
            <a:r>
              <a:rPr lang="en-US" smtClean="0"/>
              <a:t>KAIM</a:t>
            </a:r>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778381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0797" y="624156"/>
            <a:ext cx="1490950"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8700" y="624156"/>
            <a:ext cx="5724525" cy="524324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20D7C4-15FC-4D76-BA27-4F6FBDE6CFF1}" type="datetime1">
              <a:rPr lang="en-US" smtClean="0"/>
              <a:t>12/24/2017</a:t>
            </a:fld>
            <a:endParaRPr lang="en-US" dirty="0"/>
          </a:p>
        </p:txBody>
      </p:sp>
      <p:sp>
        <p:nvSpPr>
          <p:cNvPr id="5" name="Footer Placeholder 4"/>
          <p:cNvSpPr>
            <a:spLocks noGrp="1"/>
          </p:cNvSpPr>
          <p:nvPr>
            <p:ph type="ftr" sz="quarter" idx="11"/>
          </p:nvPr>
        </p:nvSpPr>
        <p:spPr/>
        <p:txBody>
          <a:bodyPr/>
          <a:lstStyle/>
          <a:p>
            <a:r>
              <a:rPr lang="en-US" smtClean="0"/>
              <a:t>KAIM</a:t>
            </a:r>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321899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596684" cy="1014214"/>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1028699" y="1869743"/>
            <a:ext cx="7596685" cy="435363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3BFF71F-2DB8-4043-ABBD-74B28BED1D2C}" type="datetime1">
              <a:rPr lang="en-US" smtClean="0"/>
              <a:t>12/24/2017</a:t>
            </a:fld>
            <a:endParaRPr lang="en-US" dirty="0"/>
          </a:p>
        </p:txBody>
      </p:sp>
      <p:sp>
        <p:nvSpPr>
          <p:cNvPr id="5" name="Footer Placeholder 4"/>
          <p:cNvSpPr>
            <a:spLocks noGrp="1"/>
          </p:cNvSpPr>
          <p:nvPr>
            <p:ph type="ftr" sz="quarter" idx="11"/>
          </p:nvPr>
        </p:nvSpPr>
        <p:spPr/>
        <p:txBody>
          <a:bodyPr/>
          <a:lstStyle/>
          <a:p>
            <a:r>
              <a:rPr lang="en-US" smtClean="0"/>
              <a:t>KAIM</a:t>
            </a:r>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87604499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73769" y="1301361"/>
            <a:ext cx="7209728" cy="2852737"/>
          </a:xfrm>
        </p:spPr>
        <p:txBody>
          <a:bodyPr anchor="b">
            <a:normAutofit/>
          </a:bodyPr>
          <a:lstStyle>
            <a:lvl1pPr algn="r">
              <a:defRPr sz="4800" cap="all" baseline="0">
                <a:solidFill>
                  <a:schemeClr val="bg2"/>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573769" y="4216328"/>
            <a:ext cx="7209728" cy="1143324"/>
          </a:xfrm>
        </p:spPr>
        <p:txBody>
          <a:bodyPr/>
          <a:lstStyle>
            <a:lvl1pPr marL="0" indent="0" algn="r">
              <a:lnSpc>
                <a:spcPct val="112000"/>
              </a:lnSpc>
              <a:spcBef>
                <a:spcPts val="0"/>
              </a:spcBef>
              <a:spcAft>
                <a:spcPts val="0"/>
              </a:spcAft>
              <a:buNone/>
              <a:defRPr sz="24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554181" y="6453386"/>
            <a:ext cx="1216807" cy="404614"/>
          </a:xfrm>
        </p:spPr>
        <p:txBody>
          <a:bodyPr/>
          <a:lstStyle>
            <a:lvl1pPr>
              <a:defRPr>
                <a:solidFill>
                  <a:schemeClr val="tx2"/>
                </a:solidFill>
              </a:defRPr>
            </a:lvl1pPr>
          </a:lstStyle>
          <a:p>
            <a:fld id="{3DA1A4B3-CF9C-402D-A241-1CE0F6CCFF5F}" type="datetime1">
              <a:rPr lang="en-US" smtClean="0"/>
              <a:t>12/24/2017</a:t>
            </a:fld>
            <a:endParaRPr lang="en-US" dirty="0"/>
          </a:p>
        </p:txBody>
      </p:sp>
      <p:sp>
        <p:nvSpPr>
          <p:cNvPr id="5" name="Footer Placeholder 4"/>
          <p:cNvSpPr>
            <a:spLocks noGrp="1"/>
          </p:cNvSpPr>
          <p:nvPr>
            <p:ph type="ftr" sz="quarter" idx="11"/>
          </p:nvPr>
        </p:nvSpPr>
        <p:spPr>
          <a:xfrm>
            <a:off x="1938234" y="6453386"/>
            <a:ext cx="5267533" cy="404614"/>
          </a:xfrm>
        </p:spPr>
        <p:txBody>
          <a:bodyPr/>
          <a:lstStyle>
            <a:lvl1pPr algn="ctr">
              <a:defRPr>
                <a:solidFill>
                  <a:schemeClr val="tx2"/>
                </a:solidFill>
              </a:defRPr>
            </a:lvl1pPr>
          </a:lstStyle>
          <a:p>
            <a:r>
              <a:rPr lang="en-US" smtClean="0"/>
              <a:t>KAIM</a:t>
            </a:r>
            <a:endParaRPr lang="en-US" dirty="0"/>
          </a:p>
        </p:txBody>
      </p:sp>
      <p:sp>
        <p:nvSpPr>
          <p:cNvPr id="6" name="Slide Number Placeholder 5"/>
          <p:cNvSpPr>
            <a:spLocks noGrp="1"/>
          </p:cNvSpPr>
          <p:nvPr>
            <p:ph type="sldNum" sz="quarter" idx="12"/>
          </p:nvPr>
        </p:nvSpPr>
        <p:spPr>
          <a:xfrm>
            <a:off x="7373012" y="6453386"/>
            <a:ext cx="1197219"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7" name="Freeform 6"/>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2"/>
          </a:solidFill>
          <a:ln w="0">
            <a:noFill/>
            <a:prstDash val="solid"/>
            <a:round/>
            <a:headEnd/>
            <a:tailEnd/>
          </a:ln>
        </p:spPr>
      </p:sp>
      <p:sp>
        <p:nvSpPr>
          <p:cNvPr id="8" name="Freeform 7" title="Crop Mark"/>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2"/>
          </a:solidFill>
          <a:ln w="0">
            <a:noFill/>
            <a:prstDash val="solid"/>
            <a:round/>
            <a:headEnd/>
            <a:tailEnd/>
          </a:ln>
        </p:spPr>
      </p:sp>
    </p:spTree>
    <p:extLst>
      <p:ext uri="{BB962C8B-B14F-4D97-AF65-F5344CB8AC3E}">
        <p14:creationId xmlns:p14="http://schemas.microsoft.com/office/powerpoint/2010/main" val="53381165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028700" y="2286000"/>
            <a:ext cx="3335840"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94052" y="2286000"/>
            <a:ext cx="3335840"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3CE70B8-64A9-4C10-86CA-436A23DF1D37}" type="datetime1">
              <a:rPr lang="en-US" smtClean="0"/>
              <a:t>12/24/2017</a:t>
            </a:fld>
            <a:endParaRPr lang="en-US" dirty="0"/>
          </a:p>
        </p:txBody>
      </p:sp>
      <p:sp>
        <p:nvSpPr>
          <p:cNvPr id="6" name="Footer Placeholder 5"/>
          <p:cNvSpPr>
            <a:spLocks noGrp="1"/>
          </p:cNvSpPr>
          <p:nvPr>
            <p:ph type="ftr" sz="quarter" idx="11"/>
          </p:nvPr>
        </p:nvSpPr>
        <p:spPr/>
        <p:txBody>
          <a:bodyPr/>
          <a:lstStyle/>
          <a:p>
            <a:r>
              <a:rPr lang="en-US" smtClean="0"/>
              <a:t>KAIM</a:t>
            </a:r>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56822969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28700" y="2340230"/>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1028700" y="3305208"/>
            <a:ext cx="3335839"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93760" y="2349754"/>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893760" y="3305208"/>
            <a:ext cx="3335840"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3F2CB91-81D1-42C2-908D-A962F407C73A}" type="datetime1">
              <a:rPr lang="en-US" smtClean="0"/>
              <a:t>12/24/2017</a:t>
            </a:fld>
            <a:endParaRPr lang="en-US" dirty="0"/>
          </a:p>
        </p:txBody>
      </p:sp>
      <p:sp>
        <p:nvSpPr>
          <p:cNvPr id="8" name="Footer Placeholder 7"/>
          <p:cNvSpPr>
            <a:spLocks noGrp="1"/>
          </p:cNvSpPr>
          <p:nvPr>
            <p:ph type="ftr" sz="quarter" idx="11"/>
          </p:nvPr>
        </p:nvSpPr>
        <p:spPr/>
        <p:txBody>
          <a:bodyPr/>
          <a:lstStyle/>
          <a:p>
            <a:r>
              <a:rPr lang="en-US" smtClean="0"/>
              <a:t>KAIM</a:t>
            </a:r>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076172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0C906A9-C442-4935-B642-0C5542EC6D8B}" type="datetime1">
              <a:rPr lang="en-US" smtClean="0"/>
              <a:t>12/24/2017</a:t>
            </a:fld>
            <a:endParaRPr lang="en-US" dirty="0"/>
          </a:p>
        </p:txBody>
      </p:sp>
      <p:sp>
        <p:nvSpPr>
          <p:cNvPr id="4" name="Footer Placeholder 3"/>
          <p:cNvSpPr>
            <a:spLocks noGrp="1"/>
          </p:cNvSpPr>
          <p:nvPr>
            <p:ph type="ftr" sz="quarter" idx="11"/>
          </p:nvPr>
        </p:nvSpPr>
        <p:spPr/>
        <p:txBody>
          <a:bodyPr/>
          <a:lstStyle/>
          <a:p>
            <a:r>
              <a:rPr lang="en-US" smtClean="0"/>
              <a:t>KAIM</a:t>
            </a:r>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396141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E75276-F13B-4D4E-B7B0-226E57511BF6}" type="datetime1">
              <a:rPr lang="en-US" smtClean="0"/>
              <a:t>12/24/2017</a:t>
            </a:fld>
            <a:endParaRPr lang="en-US" dirty="0"/>
          </a:p>
        </p:txBody>
      </p:sp>
      <p:sp>
        <p:nvSpPr>
          <p:cNvPr id="3" name="Footer Placeholder 2"/>
          <p:cNvSpPr>
            <a:spLocks noGrp="1"/>
          </p:cNvSpPr>
          <p:nvPr>
            <p:ph type="ftr" sz="quarter" idx="11"/>
          </p:nvPr>
        </p:nvSpPr>
        <p:spPr/>
        <p:txBody>
          <a:bodyPr/>
          <a:lstStyle/>
          <a:p>
            <a:r>
              <a:rPr lang="en-US" smtClean="0"/>
              <a:t>KAIM</a:t>
            </a:r>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658856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Autofit/>
          </a:bodyPr>
          <a:lstStyle>
            <a:lvl1pPr>
              <a:lnSpc>
                <a:spcPct val="84000"/>
              </a:lnSpc>
              <a:defRPr sz="44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92015" y="685801"/>
            <a:ext cx="3909060" cy="5175250"/>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42925" y="2856344"/>
            <a:ext cx="2891790" cy="3011056"/>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869F981A-2426-49BE-BD97-120C52E26D63}" type="datetime1">
              <a:rPr lang="en-US" smtClean="0"/>
              <a:t>12/24/2017</a:t>
            </a:fld>
            <a:endParaRPr lang="en-US" dirty="0"/>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r>
              <a:rPr lang="en-US" smtClean="0"/>
              <a:t>KAIM</a:t>
            </a:r>
            <a:endParaRPr lang="en-US" dirty="0"/>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38758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rmAutofit/>
          </a:bodyPr>
          <a:lstStyle>
            <a:lvl1pPr>
              <a:lnSpc>
                <a:spcPct val="84000"/>
              </a:lnSpc>
              <a:defRPr sz="44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149090" y="1"/>
            <a:ext cx="4994910" cy="68579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542925" y="2855968"/>
            <a:ext cx="2891790" cy="3011432"/>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5F8B5A8E-BD2C-4293-91F3-8053F6FF91C9}" type="datetime1">
              <a:rPr lang="en-US" smtClean="0"/>
              <a:t>12/24/2017</a:t>
            </a:fld>
            <a:endParaRPr lang="en-US" dirty="0"/>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r>
              <a:rPr lang="en-US" smtClean="0"/>
              <a:t>KAIM</a:t>
            </a:r>
            <a:endParaRPr lang="en-US" dirty="0"/>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78978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699" y="685800"/>
            <a:ext cx="7460207" cy="1014214"/>
          </a:xfrm>
          <a:prstGeom prst="rect">
            <a:avLst/>
          </a:prstGeom>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028700" y="1924333"/>
            <a:ext cx="7569390" cy="4203511"/>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1042987" y="6453386"/>
            <a:ext cx="903429" cy="404614"/>
          </a:xfrm>
          <a:prstGeom prst="rect">
            <a:avLst/>
          </a:prstGeom>
        </p:spPr>
        <p:txBody>
          <a:bodyPr vert="horz" lIns="91440" tIns="45720" rIns="91440" bIns="45720" rtlCol="0" anchor="ctr"/>
          <a:lstStyle>
            <a:lvl1pPr algn="l">
              <a:defRPr sz="1000" baseline="0">
                <a:solidFill>
                  <a:schemeClr val="tx2"/>
                </a:solidFill>
                <a:latin typeface="Trebuchet MS" panose="020B0603020202020204" pitchFamily="34" charset="0"/>
              </a:defRPr>
            </a:lvl1pPr>
          </a:lstStyle>
          <a:p>
            <a:fld id="{FDD387AA-20B5-477F-988D-CF0B0882B5CB}" type="datetime1">
              <a:rPr lang="en-US" smtClean="0"/>
              <a:t>12/24/2017</a:t>
            </a:fld>
            <a:endParaRPr lang="en-US" dirty="0"/>
          </a:p>
        </p:txBody>
      </p:sp>
      <p:sp>
        <p:nvSpPr>
          <p:cNvPr id="5" name="Footer Placeholder 4"/>
          <p:cNvSpPr>
            <a:spLocks noGrp="1"/>
          </p:cNvSpPr>
          <p:nvPr>
            <p:ph type="ftr" sz="quarter" idx="3"/>
          </p:nvPr>
        </p:nvSpPr>
        <p:spPr>
          <a:xfrm>
            <a:off x="2170173" y="6453386"/>
            <a:ext cx="4710623" cy="404614"/>
          </a:xfrm>
          <a:prstGeom prst="rect">
            <a:avLst/>
          </a:prstGeom>
        </p:spPr>
        <p:txBody>
          <a:bodyPr vert="horz" lIns="91440" tIns="45720" rIns="91440" bIns="45720" rtlCol="0" anchor="ctr"/>
          <a:lstStyle>
            <a:lvl1pPr algn="l">
              <a:defRPr sz="1800" baseline="0">
                <a:solidFill>
                  <a:schemeClr val="tx2"/>
                </a:solidFill>
                <a:latin typeface="Trebuchet MS" panose="020B0603020202020204" pitchFamily="34" charset="0"/>
              </a:defRPr>
            </a:lvl1pPr>
          </a:lstStyle>
          <a:p>
            <a:r>
              <a:rPr lang="en-US" smtClean="0"/>
              <a:t>KAIM</a:t>
            </a:r>
            <a:endParaRPr lang="en-US" dirty="0"/>
          </a:p>
        </p:txBody>
      </p:sp>
      <p:sp>
        <p:nvSpPr>
          <p:cNvPr id="6" name="Slide Number Placeholder 5"/>
          <p:cNvSpPr>
            <a:spLocks noGrp="1"/>
          </p:cNvSpPr>
          <p:nvPr>
            <p:ph type="sldNum" sz="quarter" idx="4"/>
          </p:nvPr>
        </p:nvSpPr>
        <p:spPr>
          <a:xfrm>
            <a:off x="7104552" y="6453386"/>
            <a:ext cx="1197219" cy="404614"/>
          </a:xfrm>
          <a:prstGeom prst="rect">
            <a:avLst/>
          </a:prstGeom>
        </p:spPr>
        <p:txBody>
          <a:bodyPr vert="horz" lIns="91440" tIns="45720" rIns="91440" bIns="45720" rtlCol="0" anchor="ctr"/>
          <a:lstStyle>
            <a:lvl1pPr algn="r">
              <a:defRPr sz="1000" baseline="0">
                <a:solidFill>
                  <a:schemeClr val="tx2"/>
                </a:solidFill>
                <a:latin typeface="Trebuchet MS" panose="020B0603020202020204" pitchFamily="34" charset="0"/>
              </a:defRPr>
            </a:lvl1pPr>
          </a:lstStyle>
          <a:p>
            <a:fld id="{69E57DC2-970A-4B3E-BB1C-7A09969E49DF}" type="slidenum">
              <a:rPr lang="en-US" smtClean="0"/>
              <a:pPr/>
              <a:t>‹#›</a:t>
            </a:fld>
            <a:endParaRPr lang="en-US" dirty="0"/>
          </a:p>
        </p:txBody>
      </p:sp>
      <p:sp>
        <p:nvSpPr>
          <p:cNvPr id="9" name="Rectangle 8"/>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title="Side bar"/>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47681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sldNum="0" hdr="0" dt="0"/>
  <p:txStyles>
    <p:titleStyle>
      <a:lvl1pPr algn="l" defTabSz="685800" rtl="0" eaLnBrk="1" latinLnBrk="0" hangingPunct="1">
        <a:lnSpc>
          <a:spcPct val="89000"/>
        </a:lnSpc>
        <a:spcBef>
          <a:spcPct val="0"/>
        </a:spcBef>
        <a:buNone/>
        <a:defRPr sz="4400" kern="1200" baseline="0">
          <a:solidFill>
            <a:schemeClr val="tx2"/>
          </a:solidFill>
          <a:latin typeface="Brandon Text Medium" panose="020B0603020203060203" pitchFamily="34" charset="0"/>
          <a:ea typeface="+mj-ea"/>
          <a:cs typeface="+mj-cs"/>
        </a:defRPr>
      </a:lvl1pPr>
    </p:titleStyle>
    <p:body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Avenir LT Std 55 Roman" panose="020B0503020203020204" pitchFamily="34" charset="0"/>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Avenir LT Std 55 Roman" panose="020B0503020203020204" pitchFamily="34" charset="0"/>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Avenir LT Std 55 Roman" panose="020B0503020203020204" pitchFamily="34" charset="0"/>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Avenir LT Std 55 Roman" panose="020B0503020203020204" pitchFamily="34" charset="0"/>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Avenir LT Std 55 Roman" panose="020B0503020203020204" pitchFamily="34" charset="0"/>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12">
          <p15:clr>
            <a:srgbClr val="F26B43"/>
          </p15:clr>
        </p15:guide>
        <p15:guide id="2" pos="936">
          <p15:clr>
            <a:srgbClr val="F26B43"/>
          </p15:clr>
        </p15:guide>
        <p15:guide id="3" pos="864">
          <p15:clr>
            <a:srgbClr val="F26B43"/>
          </p15:clr>
        </p15:guide>
        <p15:guide id="11" orient="horz" pos="1368" userDrawn="1">
          <p15:clr>
            <a:srgbClr val="F26B43"/>
          </p15:clr>
        </p15:guide>
        <p15:guide id="12" orient="horz" pos="1440" userDrawn="1">
          <p15:clr>
            <a:srgbClr val="F26B43"/>
          </p15:clr>
        </p15:guide>
        <p15:guide id="13" orient="horz" pos="3696" userDrawn="1">
          <p15:clr>
            <a:srgbClr val="F26B43"/>
          </p15:clr>
        </p15:guide>
        <p15:guide id="14" orient="horz" pos="432" userDrawn="1">
          <p15:clr>
            <a:srgbClr val="F26B43"/>
          </p15:clr>
        </p15:guide>
        <p15:guide id="15" orient="horz" pos="1512" userDrawn="1">
          <p15:clr>
            <a:srgbClr val="F26B43"/>
          </p15:clr>
        </p15:guide>
        <p15:guide id="16" pos="5184" userDrawn="1">
          <p15:clr>
            <a:srgbClr val="F26B43"/>
          </p15:clr>
        </p15:guide>
        <p15:guide id="17" pos="702" userDrawn="1">
          <p15:clr>
            <a:srgbClr val="F26B43"/>
          </p15:clr>
        </p15:guide>
        <p15:guide id="18" pos="64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yss-aya.com/20161107dentsu.zip" TargetMode="External"/><Relationship Id="rId2" Type="http://schemas.openxmlformats.org/officeDocument/2006/relationships/hyperlink" Target="http://www.yss-aya.com/index_j.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ja-JP" altLang="en-US" sz="1600" dirty="0" smtClean="0"/>
              <a:t>金沢工業大学工学部情報工学科</a:t>
            </a:r>
            <a:r>
              <a:rPr lang="en-US" altLang="ja-JP" sz="1600" dirty="0" smtClean="0"/>
              <a:t>4</a:t>
            </a:r>
            <a:r>
              <a:rPr lang="ja-JP" altLang="en-US" sz="1600" dirty="0" smtClean="0"/>
              <a:t>年</a:t>
            </a:r>
            <a:r>
              <a:rPr lang="en-US" altLang="ja-JP" sz="1600" dirty="0" smtClean="0"/>
              <a:t/>
            </a:r>
            <a:br>
              <a:rPr lang="en-US" altLang="ja-JP" sz="1600" dirty="0" smtClean="0"/>
            </a:br>
            <a:r>
              <a:rPr lang="ja-JP" altLang="en-US" sz="1600" dirty="0" smtClean="0"/>
              <a:t>上野　友裕</a:t>
            </a:r>
            <a:endParaRPr lang="en-IN" sz="1600" dirty="0"/>
          </a:p>
        </p:txBody>
      </p:sp>
      <p:sp>
        <p:nvSpPr>
          <p:cNvPr id="4" name="Footer Placeholder 3"/>
          <p:cNvSpPr>
            <a:spLocks noGrp="1"/>
          </p:cNvSpPr>
          <p:nvPr>
            <p:ph type="ftr" sz="quarter" idx="11"/>
          </p:nvPr>
        </p:nvSpPr>
        <p:spPr/>
        <p:txBody>
          <a:bodyPr/>
          <a:lstStyle/>
          <a:p>
            <a:r>
              <a:rPr lang="en-US" smtClean="0"/>
              <a:t>KAIM</a:t>
            </a:r>
            <a:endParaRPr lang="en-US" dirty="0" smtClean="0"/>
          </a:p>
        </p:txBody>
      </p:sp>
      <p:sp>
        <p:nvSpPr>
          <p:cNvPr id="5" name="Text Placeholder 8"/>
          <p:cNvSpPr>
            <a:spLocks noGrp="1"/>
          </p:cNvSpPr>
          <p:nvPr>
            <p:ph type="body" sz="quarter" idx="13"/>
          </p:nvPr>
        </p:nvSpPr>
        <p:spPr>
          <a:xfrm>
            <a:off x="2900027" y="5297549"/>
            <a:ext cx="3343559" cy="529769"/>
          </a:xfrm>
        </p:spPr>
        <p:txBody>
          <a:bodyPr>
            <a:noAutofit/>
          </a:bodyPr>
          <a:lstStyle>
            <a:lvl1pPr marL="0" indent="0">
              <a:buFontTx/>
              <a:buNone/>
              <a:defRPr sz="2400">
                <a:solidFill>
                  <a:schemeClr val="tx1"/>
                </a:solidFill>
                <a:latin typeface="Ubuntu" panose="020B0504030602030204" pitchFamily="34" charset="0"/>
              </a:defRPr>
            </a:lvl1pPr>
          </a:lstStyle>
          <a:p>
            <a:pPr lvl="0"/>
            <a:r>
              <a:rPr lang="en-US" dirty="0" smtClean="0">
                <a:solidFill>
                  <a:schemeClr val="tx2"/>
                </a:solidFill>
              </a:rPr>
              <a:t>Kanazawa AI Meetup</a:t>
            </a:r>
            <a:endParaRPr lang="en-IN" dirty="0">
              <a:solidFill>
                <a:schemeClr val="tx2"/>
              </a:solidFill>
            </a:endParaRPr>
          </a:p>
        </p:txBody>
      </p:sp>
      <p:sp>
        <p:nvSpPr>
          <p:cNvPr id="7" name="テキスト ボックス 6"/>
          <p:cNvSpPr txBox="1"/>
          <p:nvPr/>
        </p:nvSpPr>
        <p:spPr>
          <a:xfrm>
            <a:off x="1938041" y="2406882"/>
            <a:ext cx="6226074" cy="923330"/>
          </a:xfrm>
          <a:prstGeom prst="rect">
            <a:avLst/>
          </a:prstGeom>
          <a:noFill/>
        </p:spPr>
        <p:txBody>
          <a:bodyPr wrap="square" rtlCol="0">
            <a:spAutoFit/>
          </a:bodyPr>
          <a:lstStyle/>
          <a:p>
            <a:r>
              <a:rPr kumimoji="1" lang="en-US" altLang="ja-JP" sz="5400" dirty="0" err="1" smtClean="0"/>
              <a:t>AlphaGo</a:t>
            </a:r>
            <a:r>
              <a:rPr kumimoji="1" lang="ja-JP" altLang="en-US" sz="5400" dirty="0" smtClean="0"/>
              <a:t>の仕組み</a:t>
            </a:r>
            <a:endParaRPr kumimoji="1" lang="ja-JP" altLang="en-US" sz="5400" dirty="0"/>
          </a:p>
        </p:txBody>
      </p:sp>
    </p:spTree>
    <p:extLst>
      <p:ext uri="{BB962C8B-B14F-4D97-AF65-F5344CB8AC3E}">
        <p14:creationId xmlns:p14="http://schemas.microsoft.com/office/powerpoint/2010/main" val="19215037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ja-JP" altLang="en-US" dirty="0" smtClean="0"/>
              <a:t>教師あり学習②</a:t>
            </a:r>
            <a:endParaRPr lang="en-IN" dirty="0"/>
          </a:p>
        </p:txBody>
      </p:sp>
      <p:sp>
        <p:nvSpPr>
          <p:cNvPr id="3" name="Content Placeholder 2"/>
          <p:cNvSpPr>
            <a:spLocks noGrp="1"/>
          </p:cNvSpPr>
          <p:nvPr>
            <p:ph idx="1"/>
          </p:nvPr>
        </p:nvSpPr>
        <p:spPr/>
        <p:txBody>
          <a:bodyPr/>
          <a:lstStyle/>
          <a:p>
            <a:r>
              <a:rPr lang="ja-JP" altLang="en-US" dirty="0"/>
              <a:t>実際</a:t>
            </a:r>
            <a:r>
              <a:rPr lang="ja-JP" altLang="en-US" dirty="0" smtClean="0"/>
              <a:t>に対戦するときは盤面の入力から次の一手を予測する</a:t>
            </a:r>
            <a:endParaRPr lang="en-US" altLang="ja-JP" dirty="0" smtClean="0"/>
          </a:p>
          <a:p>
            <a:pPr marL="0" indent="0">
              <a:buNone/>
            </a:pPr>
            <a:r>
              <a:rPr lang="en-US" altLang="ja-JP" dirty="0"/>
              <a:t/>
            </a:r>
            <a:br>
              <a:rPr lang="en-US" altLang="ja-JP" dirty="0"/>
            </a:br>
            <a:r>
              <a:rPr lang="en-US" altLang="ja-JP" dirty="0" smtClean="0"/>
              <a:t/>
            </a:r>
            <a:br>
              <a:rPr lang="en-US" altLang="ja-JP" dirty="0" smtClean="0"/>
            </a:br>
            <a:r>
              <a:rPr lang="en-US" altLang="ja-JP" dirty="0" smtClean="0"/>
              <a:t>input: </a:t>
            </a:r>
            <a:r>
              <a:rPr lang="ja-JP" altLang="en-US" dirty="0" smtClean="0"/>
              <a:t>盤面</a:t>
            </a:r>
            <a:r>
              <a:rPr lang="en-US" altLang="ja-JP" dirty="0" smtClean="0"/>
              <a:t>				       predict: </a:t>
            </a:r>
            <a:r>
              <a:rPr lang="ja-JP" altLang="en-US" dirty="0" smtClean="0"/>
              <a:t>次の一手</a:t>
            </a:r>
            <a:r>
              <a:rPr lang="en-US" altLang="ja-JP" dirty="0" smtClean="0"/>
              <a:t>(next move)</a:t>
            </a:r>
          </a:p>
          <a:p>
            <a:pPr marL="0" indent="0">
              <a:buNone/>
            </a:pPr>
            <a:endParaRPr lang="en-US" altLang="ja-JP" dirty="0" smtClean="0"/>
          </a:p>
          <a:p>
            <a:endParaRPr lang="en-US" altLang="ja-JP" dirty="0" smtClean="0"/>
          </a:p>
          <a:p>
            <a:endParaRPr lang="en-IN" dirty="0"/>
          </a:p>
        </p:txBody>
      </p:sp>
      <p:sp>
        <p:nvSpPr>
          <p:cNvPr id="4" name="Footer Placeholder 3"/>
          <p:cNvSpPr>
            <a:spLocks noGrp="1"/>
          </p:cNvSpPr>
          <p:nvPr>
            <p:ph type="ftr" sz="quarter" idx="11"/>
          </p:nvPr>
        </p:nvSpPr>
        <p:spPr/>
        <p:txBody>
          <a:bodyPr/>
          <a:lstStyle/>
          <a:p>
            <a:r>
              <a:rPr lang="en-US" smtClean="0"/>
              <a:t>KAIM</a:t>
            </a:r>
            <a:endParaRPr lang="en-US" dirty="0"/>
          </a:p>
        </p:txBody>
      </p:sp>
      <p:sp>
        <p:nvSpPr>
          <p:cNvPr id="6" name="テキスト ボックス 5"/>
          <p:cNvSpPr txBox="1"/>
          <p:nvPr/>
        </p:nvSpPr>
        <p:spPr>
          <a:xfrm>
            <a:off x="681432" y="52418"/>
            <a:ext cx="3156718" cy="646331"/>
          </a:xfrm>
          <a:prstGeom prst="rect">
            <a:avLst/>
          </a:prstGeom>
          <a:noFill/>
        </p:spPr>
        <p:txBody>
          <a:bodyPr wrap="square" rtlCol="0">
            <a:spAutoFit/>
          </a:bodyPr>
          <a:lstStyle/>
          <a:p>
            <a:r>
              <a:rPr kumimoji="1" lang="ja-JP" altLang="en-US" dirty="0"/>
              <a:t>アルゴリズムの事前知識</a:t>
            </a:r>
            <a:endParaRPr kumimoji="1" lang="en-US" altLang="ja-JP" dirty="0"/>
          </a:p>
          <a:p>
            <a:endParaRPr kumimoji="1" lang="ja-JP" altLang="en-US" dirty="0"/>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699" y="3696914"/>
            <a:ext cx="2082820" cy="2082820"/>
          </a:xfrm>
          <a:prstGeom prst="rect">
            <a:avLst/>
          </a:prstGeom>
        </p:spPr>
      </p:pic>
      <p:sp>
        <p:nvSpPr>
          <p:cNvPr id="8" name="右矢印 7"/>
          <p:cNvSpPr/>
          <p:nvPr/>
        </p:nvSpPr>
        <p:spPr>
          <a:xfrm>
            <a:off x="3948810" y="4181778"/>
            <a:ext cx="1339567" cy="9784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5416510" y="3849799"/>
            <a:ext cx="3273202" cy="1200329"/>
          </a:xfrm>
          <a:prstGeom prst="rect">
            <a:avLst/>
          </a:prstGeom>
          <a:noFill/>
        </p:spPr>
        <p:txBody>
          <a:bodyPr wrap="square" rtlCol="0">
            <a:spAutoFit/>
          </a:bodyPr>
          <a:lstStyle/>
          <a:p>
            <a:r>
              <a:rPr kumimoji="1" lang="ja-JP" altLang="en-US" dirty="0" smtClean="0"/>
              <a:t>確率分布で次の一手をどこに置いたらよいかが出力される</a:t>
            </a:r>
            <a:endParaRPr kumimoji="1" lang="en-US" altLang="ja-JP" dirty="0" smtClean="0"/>
          </a:p>
          <a:p>
            <a:endParaRPr kumimoji="1" lang="en-US" altLang="ja-JP" dirty="0"/>
          </a:p>
          <a:p>
            <a:r>
              <a:rPr kumimoji="1" lang="en-US" altLang="ja-JP" dirty="0" smtClean="0"/>
              <a:t>(</a:t>
            </a:r>
            <a:r>
              <a:rPr lang="en-US" altLang="ja-JP" b="1" dirty="0" smtClean="0"/>
              <a:t>probability distribution</a:t>
            </a:r>
            <a:r>
              <a:rPr kumimoji="1" lang="en-US" altLang="ja-JP" dirty="0" smtClean="0"/>
              <a:t>)</a:t>
            </a:r>
            <a:endParaRPr kumimoji="1" lang="ja-JP" altLang="en-US" dirty="0"/>
          </a:p>
        </p:txBody>
      </p:sp>
    </p:spTree>
    <p:extLst>
      <p:ext uri="{BB962C8B-B14F-4D97-AF65-F5344CB8AC3E}">
        <p14:creationId xmlns:p14="http://schemas.microsoft.com/office/powerpoint/2010/main" val="30720246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ja-JP" altLang="en-US" dirty="0" smtClean="0"/>
              <a:t>強化学習</a:t>
            </a:r>
            <a:r>
              <a:rPr lang="en-US" altLang="ja-JP" dirty="0" smtClean="0"/>
              <a:t/>
            </a:r>
            <a:br>
              <a:rPr lang="en-US" altLang="ja-JP" dirty="0" smtClean="0"/>
            </a:br>
            <a:r>
              <a:rPr lang="en-US" altLang="ja-JP" dirty="0" smtClean="0"/>
              <a:t>(reinforcement learning)</a:t>
            </a:r>
            <a:endParaRPr lang="en-IN" dirty="0"/>
          </a:p>
        </p:txBody>
      </p:sp>
      <p:sp>
        <p:nvSpPr>
          <p:cNvPr id="3" name="Content Placeholder 2"/>
          <p:cNvSpPr>
            <a:spLocks noGrp="1"/>
          </p:cNvSpPr>
          <p:nvPr>
            <p:ph idx="1"/>
          </p:nvPr>
        </p:nvSpPr>
        <p:spPr>
          <a:xfrm>
            <a:off x="3232363" y="7977075"/>
            <a:ext cx="5084263" cy="3329118"/>
          </a:xfrm>
        </p:spPr>
        <p:txBody>
          <a:bodyPr/>
          <a:lstStyle/>
          <a:p>
            <a:r>
              <a:rPr lang="ja-JP" altLang="en-US" dirty="0" smtClean="0"/>
              <a:t>教師あり学習で</a:t>
            </a:r>
            <a:r>
              <a:rPr lang="ja-JP" altLang="en-US" dirty="0"/>
              <a:t>訓練</a:t>
            </a:r>
            <a:r>
              <a:rPr lang="ja-JP" altLang="en-US" dirty="0" smtClean="0"/>
              <a:t>を行った後に、強化学習のアルゴリズムを使用して自己対戦を行う。２つのもでる</a:t>
            </a:r>
            <a:endParaRPr lang="en-US" altLang="ja-JP" dirty="0" smtClean="0"/>
          </a:p>
          <a:p>
            <a:pPr marL="0" indent="0">
              <a:buNone/>
            </a:pPr>
            <a:r>
              <a:rPr lang="en-US" altLang="ja-JP" dirty="0"/>
              <a:t/>
            </a:r>
            <a:br>
              <a:rPr lang="en-US" altLang="ja-JP" dirty="0"/>
            </a:br>
            <a:r>
              <a:rPr lang="en-US" altLang="ja-JP" dirty="0" smtClean="0"/>
              <a:t/>
            </a:r>
            <a:br>
              <a:rPr lang="en-US" altLang="ja-JP" dirty="0" smtClean="0"/>
            </a:br>
            <a:r>
              <a:rPr lang="en-US" altLang="ja-JP" dirty="0" smtClean="0"/>
              <a:t>old neural network 			    new neural network</a:t>
            </a:r>
          </a:p>
          <a:p>
            <a:pPr marL="0" indent="0">
              <a:buNone/>
            </a:pPr>
            <a:endParaRPr lang="en-US" altLang="ja-JP" dirty="0" smtClean="0"/>
          </a:p>
          <a:p>
            <a:endParaRPr lang="en-US" altLang="ja-JP" dirty="0" smtClean="0"/>
          </a:p>
          <a:p>
            <a:endParaRPr lang="en-IN" dirty="0"/>
          </a:p>
        </p:txBody>
      </p:sp>
      <p:sp>
        <p:nvSpPr>
          <p:cNvPr id="4" name="Footer Placeholder 3"/>
          <p:cNvSpPr>
            <a:spLocks noGrp="1"/>
          </p:cNvSpPr>
          <p:nvPr>
            <p:ph type="ftr" sz="quarter" idx="11"/>
          </p:nvPr>
        </p:nvSpPr>
        <p:spPr/>
        <p:txBody>
          <a:bodyPr/>
          <a:lstStyle/>
          <a:p>
            <a:r>
              <a:rPr lang="en-US" smtClean="0"/>
              <a:t>KAIM</a:t>
            </a:r>
            <a:endParaRPr lang="en-US" dirty="0"/>
          </a:p>
        </p:txBody>
      </p:sp>
      <p:sp>
        <p:nvSpPr>
          <p:cNvPr id="6" name="テキスト ボックス 5"/>
          <p:cNvSpPr txBox="1"/>
          <p:nvPr/>
        </p:nvSpPr>
        <p:spPr>
          <a:xfrm>
            <a:off x="681432" y="52418"/>
            <a:ext cx="3156718" cy="369332"/>
          </a:xfrm>
          <a:prstGeom prst="rect">
            <a:avLst/>
          </a:prstGeom>
          <a:noFill/>
        </p:spPr>
        <p:txBody>
          <a:bodyPr wrap="square" rtlCol="0">
            <a:spAutoFit/>
          </a:bodyPr>
          <a:lstStyle/>
          <a:p>
            <a:r>
              <a:rPr kumimoji="1" lang="ja-JP" altLang="en-US" dirty="0"/>
              <a:t>アルゴリズムの事前</a:t>
            </a:r>
            <a:r>
              <a:rPr kumimoji="1" lang="ja-JP" altLang="en-US" dirty="0" smtClean="0"/>
              <a:t>知識</a:t>
            </a:r>
            <a:endParaRPr kumimoji="1" lang="en-US" altLang="ja-JP" dirty="0"/>
          </a:p>
        </p:txBody>
      </p:sp>
      <p:sp>
        <p:nvSpPr>
          <p:cNvPr id="5" name="テキスト ボックス 4"/>
          <p:cNvSpPr txBox="1"/>
          <p:nvPr/>
        </p:nvSpPr>
        <p:spPr>
          <a:xfrm>
            <a:off x="541651" y="2501424"/>
            <a:ext cx="3593534" cy="1323439"/>
          </a:xfrm>
          <a:prstGeom prst="rect">
            <a:avLst/>
          </a:prstGeom>
          <a:noFill/>
        </p:spPr>
        <p:txBody>
          <a:bodyPr wrap="square" rtlCol="0">
            <a:spAutoFit/>
          </a:bodyPr>
          <a:lstStyle/>
          <a:p>
            <a:r>
              <a:rPr kumimoji="1" lang="en-US" altLang="ja-JP" sz="4000" dirty="0" smtClean="0"/>
              <a:t>Player1</a:t>
            </a:r>
            <a:br>
              <a:rPr kumimoji="1" lang="en-US" altLang="ja-JP" sz="4000" dirty="0" smtClean="0"/>
            </a:br>
            <a:r>
              <a:rPr kumimoji="1" lang="en-US" altLang="ja-JP" sz="4000" dirty="0" smtClean="0"/>
              <a:t>(old network)</a:t>
            </a:r>
            <a:endParaRPr kumimoji="1" lang="ja-JP" altLang="en-US" sz="4000" dirty="0"/>
          </a:p>
        </p:txBody>
      </p:sp>
      <p:sp>
        <p:nvSpPr>
          <p:cNvPr id="10" name="テキスト ボックス 9"/>
          <p:cNvSpPr txBox="1"/>
          <p:nvPr/>
        </p:nvSpPr>
        <p:spPr>
          <a:xfrm>
            <a:off x="5224311" y="2501424"/>
            <a:ext cx="3657600" cy="1323439"/>
          </a:xfrm>
          <a:prstGeom prst="rect">
            <a:avLst/>
          </a:prstGeom>
          <a:noFill/>
        </p:spPr>
        <p:txBody>
          <a:bodyPr wrap="square" rtlCol="0">
            <a:spAutoFit/>
          </a:bodyPr>
          <a:lstStyle/>
          <a:p>
            <a:r>
              <a:rPr kumimoji="1" lang="en-US" altLang="ja-JP" sz="4000" dirty="0" smtClean="0"/>
              <a:t>Player2</a:t>
            </a:r>
            <a:br>
              <a:rPr kumimoji="1" lang="en-US" altLang="ja-JP" sz="4000" dirty="0" smtClean="0"/>
            </a:br>
            <a:r>
              <a:rPr kumimoji="1" lang="en-US" altLang="ja-JP" sz="4000" dirty="0" smtClean="0"/>
              <a:t>(new network)</a:t>
            </a:r>
            <a:endParaRPr kumimoji="1" lang="ja-JP" altLang="en-US" sz="4000" dirty="0"/>
          </a:p>
        </p:txBody>
      </p:sp>
      <p:sp>
        <p:nvSpPr>
          <p:cNvPr id="11" name="テキスト ボックス 10"/>
          <p:cNvSpPr txBox="1"/>
          <p:nvPr/>
        </p:nvSpPr>
        <p:spPr>
          <a:xfrm>
            <a:off x="3979388" y="2915851"/>
            <a:ext cx="1327918" cy="1200329"/>
          </a:xfrm>
          <a:prstGeom prst="rect">
            <a:avLst/>
          </a:prstGeom>
          <a:noFill/>
        </p:spPr>
        <p:txBody>
          <a:bodyPr wrap="square" rtlCol="0">
            <a:spAutoFit/>
          </a:bodyPr>
          <a:lstStyle/>
          <a:p>
            <a:r>
              <a:rPr kumimoji="1" lang="en-US" altLang="ja-JP" sz="7200" dirty="0" err="1" smtClean="0"/>
              <a:t>vs</a:t>
            </a:r>
            <a:endParaRPr kumimoji="1" lang="ja-JP" altLang="en-US" sz="7200" dirty="0"/>
          </a:p>
        </p:txBody>
      </p:sp>
      <p:pic>
        <p:nvPicPr>
          <p:cNvPr id="1026" name="Picture 2" descr="https://www.goodfreephotos.com/albums/vector-images/blue-robot-vector-ar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028" y="4037220"/>
            <a:ext cx="2302792" cy="207458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https://www.goodfreephotos.com/albums/vector-images/blue-robot-vector-ar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1511" y="4290532"/>
            <a:ext cx="2302792" cy="2074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88662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ja-JP" altLang="en-US" dirty="0" smtClean="0"/>
              <a:t>モンテカルロ木</a:t>
            </a:r>
            <a:r>
              <a:rPr lang="ja-JP" altLang="en-US" dirty="0"/>
              <a:t>探索</a:t>
            </a:r>
            <a:endParaRPr lang="en-IN" dirty="0"/>
          </a:p>
        </p:txBody>
      </p:sp>
      <p:sp>
        <p:nvSpPr>
          <p:cNvPr id="3" name="Content Placeholder 2"/>
          <p:cNvSpPr>
            <a:spLocks noGrp="1"/>
          </p:cNvSpPr>
          <p:nvPr>
            <p:ph idx="1"/>
          </p:nvPr>
        </p:nvSpPr>
        <p:spPr>
          <a:xfrm>
            <a:off x="4874851" y="8514010"/>
            <a:ext cx="2248306" cy="1841982"/>
          </a:xfrm>
        </p:spPr>
        <p:txBody>
          <a:bodyPr>
            <a:normAutofit fontScale="92500" lnSpcReduction="20000"/>
          </a:bodyPr>
          <a:lstStyle/>
          <a:p>
            <a:r>
              <a:rPr lang="ja-JP" altLang="en-US" dirty="0" smtClean="0"/>
              <a:t>ゲーム木を探索することにより、最善の手を求める</a:t>
            </a:r>
            <a:endParaRPr lang="en-US" altLang="ja-JP" dirty="0" smtClean="0"/>
          </a:p>
          <a:p>
            <a:pPr marL="0" indent="0">
              <a:buNone/>
            </a:pPr>
            <a:endParaRPr lang="en-US" altLang="ja-JP" dirty="0"/>
          </a:p>
          <a:p>
            <a:pPr marL="0" indent="0">
              <a:buNone/>
            </a:pPr>
            <a:r>
              <a:rPr lang="en-US" altLang="ja-JP" dirty="0" smtClean="0"/>
              <a:t>	</a:t>
            </a:r>
          </a:p>
          <a:p>
            <a:endParaRPr lang="en-US" altLang="ja-JP" dirty="0" smtClean="0"/>
          </a:p>
          <a:p>
            <a:endParaRPr lang="en-IN" dirty="0"/>
          </a:p>
        </p:txBody>
      </p:sp>
      <p:sp>
        <p:nvSpPr>
          <p:cNvPr id="4" name="Footer Placeholder 3"/>
          <p:cNvSpPr>
            <a:spLocks noGrp="1"/>
          </p:cNvSpPr>
          <p:nvPr>
            <p:ph type="ftr" sz="quarter" idx="11"/>
          </p:nvPr>
        </p:nvSpPr>
        <p:spPr/>
        <p:txBody>
          <a:bodyPr/>
          <a:lstStyle/>
          <a:p>
            <a:r>
              <a:rPr lang="en-US" smtClean="0"/>
              <a:t>KAIM</a:t>
            </a:r>
            <a:endParaRPr lang="en-US" dirty="0"/>
          </a:p>
        </p:txBody>
      </p:sp>
      <p:sp>
        <p:nvSpPr>
          <p:cNvPr id="6" name="テキスト ボックス 5"/>
          <p:cNvSpPr txBox="1"/>
          <p:nvPr/>
        </p:nvSpPr>
        <p:spPr>
          <a:xfrm>
            <a:off x="681432" y="52418"/>
            <a:ext cx="3156718" cy="369332"/>
          </a:xfrm>
          <a:prstGeom prst="rect">
            <a:avLst/>
          </a:prstGeom>
          <a:noFill/>
        </p:spPr>
        <p:txBody>
          <a:bodyPr wrap="square" rtlCol="0">
            <a:spAutoFit/>
          </a:bodyPr>
          <a:lstStyle/>
          <a:p>
            <a:r>
              <a:rPr kumimoji="1" lang="ja-JP" altLang="en-US" dirty="0"/>
              <a:t>アルゴリズムの事前</a:t>
            </a:r>
            <a:r>
              <a:rPr kumimoji="1" lang="ja-JP" altLang="en-US" dirty="0" smtClean="0"/>
              <a:t>知識</a:t>
            </a:r>
            <a:endParaRPr kumimoji="1" lang="en-US" altLang="ja-JP" dirty="0"/>
          </a:p>
        </p:txBody>
      </p:sp>
      <p:pic>
        <p:nvPicPr>
          <p:cNvPr id="2050" name="Picture 2" descr="https://upload.wikimedia.org/wikipedia/commons/thumb/d/da/Tic-tac-toe-game-tree.svg/2000px-Tic-tac-toe-game-tree.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0173" y="3127290"/>
            <a:ext cx="5163446" cy="3438856"/>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p:cNvSpPr txBox="1"/>
          <p:nvPr/>
        </p:nvSpPr>
        <p:spPr>
          <a:xfrm>
            <a:off x="1164841" y="1566710"/>
            <a:ext cx="7070584" cy="2308324"/>
          </a:xfrm>
          <a:prstGeom prst="rect">
            <a:avLst/>
          </a:prstGeom>
          <a:noFill/>
        </p:spPr>
        <p:txBody>
          <a:bodyPr wrap="square" rtlCol="0">
            <a:spAutoFit/>
          </a:bodyPr>
          <a:lstStyle/>
          <a:p>
            <a:r>
              <a:rPr kumimoji="1" lang="ja-JP" altLang="en-US" dirty="0" smtClean="0"/>
              <a:t>シミュレーションを行い、それぞれの着手可能な手を評価する方法。出力は勝率になる。</a:t>
            </a:r>
            <a:endParaRPr kumimoji="1" lang="en-US" altLang="ja-JP" dirty="0"/>
          </a:p>
          <a:p>
            <a:r>
              <a:rPr kumimoji="1" lang="en-US" altLang="ja-JP" dirty="0" smtClean="0"/>
              <a:t/>
            </a:r>
            <a:br>
              <a:rPr kumimoji="1" lang="en-US" altLang="ja-JP" dirty="0" smtClean="0"/>
            </a:br>
            <a:r>
              <a:rPr kumimoji="1" lang="ja-JP" altLang="en-US" dirty="0" smtClean="0"/>
              <a:t>具体的には、ある盤面の状態からお互いにある手数まで打ち進める（仮に最後まで）シミュレーションを何度も行う。末端のノードで勝ち負けの勝敗を求め、勝率を調整する。</a:t>
            </a:r>
            <a:r>
              <a:rPr kumimoji="1" lang="en-US" altLang="ja-JP" dirty="0" smtClean="0"/>
              <a:t/>
            </a:r>
            <a:br>
              <a:rPr kumimoji="1" lang="en-US" altLang="ja-JP" dirty="0" smtClean="0"/>
            </a:br>
            <a:r>
              <a:rPr kumimoji="1" lang="en-US" altLang="ja-JP" dirty="0" smtClean="0"/>
              <a:t/>
            </a:r>
            <a:br>
              <a:rPr kumimoji="1" lang="en-US" altLang="ja-JP" dirty="0" smtClean="0"/>
            </a:br>
            <a:r>
              <a:rPr kumimoji="1" lang="ja-JP" altLang="en-US" dirty="0" smtClean="0"/>
              <a:t>例：黒、白、黒、白・・・</a:t>
            </a:r>
            <a:endParaRPr kumimoji="1" lang="ja-JP" altLang="en-US" dirty="0"/>
          </a:p>
        </p:txBody>
      </p:sp>
    </p:spTree>
    <p:extLst>
      <p:ext uri="{BB962C8B-B14F-4D97-AF65-F5344CB8AC3E}">
        <p14:creationId xmlns:p14="http://schemas.microsoft.com/office/powerpoint/2010/main" val="8387609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ja-JP" altLang="en-US" dirty="0" smtClean="0"/>
              <a:t>モンテカルロ木探索②</a:t>
            </a:r>
            <a:r>
              <a:rPr lang="en-US" altLang="ja-JP" dirty="0" smtClean="0"/>
              <a:t/>
            </a:r>
            <a:br>
              <a:rPr lang="en-US" altLang="ja-JP" dirty="0" smtClean="0"/>
            </a:br>
            <a:r>
              <a:rPr lang="ja-JP" altLang="en-US" dirty="0"/>
              <a:t>アルゴリズム</a:t>
            </a:r>
            <a:r>
              <a:rPr lang="ja-JP" altLang="en-US" dirty="0" smtClean="0"/>
              <a:t>の概略</a:t>
            </a:r>
            <a:endParaRPr lang="en-IN" dirty="0"/>
          </a:p>
        </p:txBody>
      </p:sp>
      <p:sp>
        <p:nvSpPr>
          <p:cNvPr id="3" name="Content Placeholder 2"/>
          <p:cNvSpPr>
            <a:spLocks noGrp="1"/>
          </p:cNvSpPr>
          <p:nvPr>
            <p:ph idx="1"/>
          </p:nvPr>
        </p:nvSpPr>
        <p:spPr/>
        <p:txBody>
          <a:bodyPr/>
          <a:lstStyle/>
          <a:p>
            <a:r>
              <a:rPr lang="ja-JP" altLang="en-US" dirty="0" smtClean="0"/>
              <a:t>ロールアウト（プレイアウト）で勝率を更新</a:t>
            </a:r>
            <a:endParaRPr lang="en-US" altLang="ja-JP" dirty="0" smtClean="0"/>
          </a:p>
          <a:p>
            <a:pPr marL="0" indent="0">
              <a:buNone/>
            </a:pPr>
            <a:r>
              <a:rPr lang="en-US" altLang="ja-JP" dirty="0"/>
              <a:t/>
            </a:r>
            <a:br>
              <a:rPr lang="en-US" altLang="ja-JP" dirty="0"/>
            </a:br>
            <a:r>
              <a:rPr lang="en-US" altLang="ja-JP" dirty="0" smtClean="0"/>
              <a:t/>
            </a:r>
            <a:br>
              <a:rPr lang="en-US" altLang="ja-JP" dirty="0" smtClean="0"/>
            </a:br>
            <a:endParaRPr lang="en-US" altLang="ja-JP" dirty="0" smtClean="0"/>
          </a:p>
          <a:p>
            <a:pPr marL="0" indent="0">
              <a:buNone/>
            </a:pPr>
            <a:endParaRPr lang="en-US" altLang="ja-JP" dirty="0" smtClean="0"/>
          </a:p>
          <a:p>
            <a:endParaRPr lang="en-US" altLang="ja-JP" dirty="0" smtClean="0"/>
          </a:p>
          <a:p>
            <a:endParaRPr lang="en-IN" dirty="0"/>
          </a:p>
        </p:txBody>
      </p:sp>
      <p:sp>
        <p:nvSpPr>
          <p:cNvPr id="4" name="Footer Placeholder 3"/>
          <p:cNvSpPr>
            <a:spLocks noGrp="1"/>
          </p:cNvSpPr>
          <p:nvPr>
            <p:ph type="ftr" sz="quarter" idx="11"/>
          </p:nvPr>
        </p:nvSpPr>
        <p:spPr/>
        <p:txBody>
          <a:bodyPr/>
          <a:lstStyle/>
          <a:p>
            <a:r>
              <a:rPr lang="en-US" smtClean="0"/>
              <a:t>KAIM</a:t>
            </a:r>
            <a:endParaRPr lang="en-US" dirty="0"/>
          </a:p>
        </p:txBody>
      </p:sp>
      <p:sp>
        <p:nvSpPr>
          <p:cNvPr id="6" name="テキスト ボックス 5"/>
          <p:cNvSpPr txBox="1"/>
          <p:nvPr/>
        </p:nvSpPr>
        <p:spPr>
          <a:xfrm>
            <a:off x="681432" y="52418"/>
            <a:ext cx="3156718" cy="369332"/>
          </a:xfrm>
          <a:prstGeom prst="rect">
            <a:avLst/>
          </a:prstGeom>
          <a:noFill/>
        </p:spPr>
        <p:txBody>
          <a:bodyPr wrap="square" rtlCol="0">
            <a:spAutoFit/>
          </a:bodyPr>
          <a:lstStyle/>
          <a:p>
            <a:r>
              <a:rPr kumimoji="1" lang="ja-JP" altLang="en-US" dirty="0"/>
              <a:t>アルゴリズムの事前</a:t>
            </a:r>
            <a:r>
              <a:rPr kumimoji="1" lang="ja-JP" altLang="en-US" dirty="0" smtClean="0"/>
              <a:t>知識</a:t>
            </a:r>
            <a:endParaRPr kumimoji="1" lang="en-US" altLang="ja-JP" dirty="0"/>
          </a:p>
        </p:txBody>
      </p:sp>
      <p:pic>
        <p:nvPicPr>
          <p:cNvPr id="3076" name="Picture 4" descr="https://upload.wikimedia.org/wikipedia/commons/thumb/b/b3/MCTS_%28English%29.svg/808px-MCTS_%28English%29.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8941" y="3148007"/>
            <a:ext cx="7696200" cy="2571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6866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ja-JP" altLang="en-US" dirty="0" smtClean="0"/>
              <a:t>モンテカルロ木探索</a:t>
            </a:r>
            <a:r>
              <a:rPr lang="ja-JP" altLang="en-US" dirty="0"/>
              <a:t>③</a:t>
            </a:r>
            <a:r>
              <a:rPr lang="en-US" altLang="ja-JP" dirty="0" smtClean="0"/>
              <a:t/>
            </a:r>
            <a:br>
              <a:rPr lang="en-US" altLang="ja-JP" dirty="0" smtClean="0"/>
            </a:br>
            <a:r>
              <a:rPr lang="en-US" altLang="ja-JP" dirty="0" smtClean="0"/>
              <a:t>UCB</a:t>
            </a:r>
            <a:r>
              <a:rPr lang="ja-JP" altLang="en-US" dirty="0" smtClean="0"/>
              <a:t>・</a:t>
            </a:r>
            <a:r>
              <a:rPr lang="en-US" altLang="ja-JP" dirty="0" smtClean="0"/>
              <a:t>UCT</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ja-JP" altLang="en-US" dirty="0" smtClean="0"/>
                  <a:t>どのノードから優先的にロールアウトをするかどうかを決める。</a:t>
                </a:r>
                <a:endParaRPr lang="en-US" altLang="ja-JP" dirty="0" smtClean="0"/>
              </a:p>
              <a:p>
                <a:pPr marL="0" indent="0">
                  <a:buNone/>
                </a:pPr>
                <a:r>
                  <a:rPr lang="en-US" altLang="ja-JP" dirty="0" smtClean="0"/>
                  <a:t>UCB = </a:t>
                </a:r>
                <a14:m>
                  <m:oMath xmlns:m="http://schemas.openxmlformats.org/officeDocument/2006/math">
                    <m:r>
                      <a:rPr lang="ja-JP" altLang="en-US" i="1">
                        <a:latin typeface="Cambria Math" panose="02040503050406030204" pitchFamily="18" charset="0"/>
                      </a:rPr>
                      <m:t>勝率</m:t>
                    </m:r>
                    <m:r>
                      <a:rPr lang="en-US" altLang="ja-JP" b="0" i="1" smtClean="0">
                        <a:latin typeface="Cambria Math" panose="02040503050406030204" pitchFamily="18" charset="0"/>
                      </a:rPr>
                      <m:t>+</m:t>
                    </m:r>
                    <m:f>
                      <m:fPr>
                        <m:ctrlPr>
                          <a:rPr lang="en-US" altLang="ja-JP" i="1">
                            <a:latin typeface="Cambria Math" panose="02040503050406030204" pitchFamily="18" charset="0"/>
                            <a:ea typeface="Cambria Math" panose="02040503050406030204" pitchFamily="18" charset="0"/>
                          </a:rPr>
                        </m:ctrlPr>
                      </m:fPr>
                      <m:num>
                        <m:rad>
                          <m:radPr>
                            <m:degHide m:val="on"/>
                            <m:ctrlPr>
                              <a:rPr lang="en-US" altLang="ja-JP" i="1">
                                <a:latin typeface="Cambria Math" panose="02040503050406030204" pitchFamily="18" charset="0"/>
                                <a:ea typeface="Cambria Math" panose="02040503050406030204" pitchFamily="18" charset="0"/>
                              </a:rPr>
                            </m:ctrlPr>
                          </m:radPr>
                          <m:deg/>
                          <m:e>
                            <m:r>
                              <m:rPr>
                                <m:sty m:val="p"/>
                              </m:rPr>
                              <a:rPr lang="en-US" altLang="ja-JP">
                                <a:latin typeface="Cambria Math" panose="02040503050406030204" pitchFamily="18" charset="0"/>
                                <a:ea typeface="Cambria Math" panose="02040503050406030204" pitchFamily="18" charset="0"/>
                              </a:rPr>
                              <m:t>log</m:t>
                            </m:r>
                            <m:r>
                              <a:rPr lang="en-US" altLang="ja-JP" i="1">
                                <a:latin typeface="Cambria Math" panose="02040503050406030204" pitchFamily="18" charset="0"/>
                                <a:ea typeface="Cambria Math" panose="02040503050406030204" pitchFamily="18" charset="0"/>
                              </a:rPr>
                              <m:t>⁡(</m:t>
                            </m:r>
                            <m:r>
                              <a:rPr lang="ja-JP" altLang="en-US" i="1">
                                <a:latin typeface="Cambria Math" panose="02040503050406030204" pitchFamily="18" charset="0"/>
                                <a:ea typeface="Cambria Math" panose="02040503050406030204" pitchFamily="18" charset="0"/>
                              </a:rPr>
                              <m:t>ある階層でのロールアウトの合計回数</m:t>
                            </m:r>
                            <m:r>
                              <a:rPr lang="en-US" altLang="ja-JP" i="1">
                                <a:latin typeface="Cambria Math" panose="02040503050406030204" pitchFamily="18" charset="0"/>
                                <a:ea typeface="Cambria Math" panose="02040503050406030204" pitchFamily="18" charset="0"/>
                              </a:rPr>
                              <m:t>)</m:t>
                            </m:r>
                          </m:e>
                        </m:rad>
                      </m:num>
                      <m:den>
                        <m:r>
                          <a:rPr lang="ja-JP" altLang="en-US" i="1">
                            <a:latin typeface="Cambria Math" panose="02040503050406030204" pitchFamily="18" charset="0"/>
                            <a:ea typeface="Cambria Math" panose="02040503050406030204" pitchFamily="18" charset="0"/>
                          </a:rPr>
                          <m:t>着目している手のロールアウトの回数</m:t>
                        </m:r>
                      </m:den>
                    </m:f>
                  </m:oMath>
                </a14:m>
                <a:endParaRPr lang="en-US" altLang="ja-JP" dirty="0" smtClean="0"/>
              </a:p>
              <a:p>
                <a:pPr marL="0" indent="0">
                  <a:buNone/>
                </a:pPr>
                <a:r>
                  <a:rPr lang="ja-JP" altLang="en-US" dirty="0"/>
                  <a:t>注釈</a:t>
                </a:r>
                <a:r>
                  <a:rPr lang="ja-JP" altLang="en-US" dirty="0" smtClean="0"/>
                  <a:t>：勝率・・・着目している手の勝率</a:t>
                </a:r>
                <a:endParaRPr lang="en-US" altLang="ja-JP" dirty="0" smtClean="0"/>
              </a:p>
              <a:p>
                <a:pPr marL="0" indent="0">
                  <a:buNone/>
                </a:pPr>
                <a:r>
                  <a:rPr lang="ja-JP" altLang="en-US" dirty="0" smtClean="0"/>
                  <a:t>　　　ある階層・・着目している手がある階層</a:t>
                </a:r>
                <a:endParaRPr lang="en-US" altLang="ja-JP" dirty="0" smtClean="0"/>
              </a:p>
              <a:p>
                <a:endParaRPr lang="en-US" altLang="ja-JP" dirty="0" smtClean="0"/>
              </a:p>
              <a:p>
                <a:pPr marL="0" indent="0">
                  <a:buNone/>
                </a:pPr>
                <a:r>
                  <a:rPr lang="en-US" altLang="ja-JP" dirty="0"/>
                  <a:t/>
                </a:r>
                <a:br>
                  <a:rPr lang="en-US" altLang="ja-JP" dirty="0"/>
                </a:br>
                <a:r>
                  <a:rPr lang="en-US" altLang="ja-JP" dirty="0" smtClean="0"/>
                  <a:t/>
                </a:r>
                <a:br>
                  <a:rPr lang="en-US" altLang="ja-JP" dirty="0" smtClean="0"/>
                </a:br>
                <a:endParaRPr lang="en-US" altLang="ja-JP" dirty="0" smtClean="0"/>
              </a:p>
              <a:p>
                <a:pPr marL="0" indent="0">
                  <a:buNone/>
                </a:pPr>
                <a:endParaRPr lang="en-US" altLang="ja-JP" dirty="0" smtClean="0"/>
              </a:p>
              <a:p>
                <a:endParaRPr lang="en-US" altLang="ja-JP" dirty="0" smtClean="0"/>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883" t="-1401"/>
                </a:stretch>
              </a:blipFill>
            </p:spPr>
            <p:txBody>
              <a:bodyPr/>
              <a:lstStyle/>
              <a:p>
                <a:r>
                  <a:rPr lang="ja-JP" altLang="en-US">
                    <a:noFill/>
                  </a:rPr>
                  <a:t> </a:t>
                </a:r>
              </a:p>
            </p:txBody>
          </p:sp>
        </mc:Fallback>
      </mc:AlternateContent>
      <p:sp>
        <p:nvSpPr>
          <p:cNvPr id="4" name="Footer Placeholder 3"/>
          <p:cNvSpPr>
            <a:spLocks noGrp="1"/>
          </p:cNvSpPr>
          <p:nvPr>
            <p:ph type="ftr" sz="quarter" idx="11"/>
          </p:nvPr>
        </p:nvSpPr>
        <p:spPr/>
        <p:txBody>
          <a:bodyPr/>
          <a:lstStyle/>
          <a:p>
            <a:r>
              <a:rPr lang="en-US" smtClean="0"/>
              <a:t>KAIM</a:t>
            </a:r>
            <a:endParaRPr lang="en-US" dirty="0"/>
          </a:p>
        </p:txBody>
      </p:sp>
      <p:sp>
        <p:nvSpPr>
          <p:cNvPr id="6" name="テキスト ボックス 5"/>
          <p:cNvSpPr txBox="1"/>
          <p:nvPr/>
        </p:nvSpPr>
        <p:spPr>
          <a:xfrm>
            <a:off x="681432" y="52418"/>
            <a:ext cx="3156718" cy="369332"/>
          </a:xfrm>
          <a:prstGeom prst="rect">
            <a:avLst/>
          </a:prstGeom>
          <a:noFill/>
        </p:spPr>
        <p:txBody>
          <a:bodyPr wrap="square" rtlCol="0">
            <a:spAutoFit/>
          </a:bodyPr>
          <a:lstStyle/>
          <a:p>
            <a:r>
              <a:rPr kumimoji="1" lang="ja-JP" altLang="en-US" dirty="0"/>
              <a:t>アルゴリズムの事前</a:t>
            </a:r>
            <a:r>
              <a:rPr kumimoji="1" lang="ja-JP" altLang="en-US" dirty="0" smtClean="0"/>
              <a:t>知識</a:t>
            </a:r>
            <a:endParaRPr kumimoji="1" lang="en-US" altLang="ja-JP" dirty="0"/>
          </a:p>
        </p:txBody>
      </p:sp>
      <p:pic>
        <p:nvPicPr>
          <p:cNvPr id="3076" name="Picture 4" descr="https://upload.wikimedia.org/wikipedia/commons/thumb/b/b3/MCTS_%28English%29.svg/808px-MCTS_%28English%29.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6940" y="4286249"/>
            <a:ext cx="7696200" cy="2571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26608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モンテカルロ法についてもう一度復習したい方</a:t>
            </a:r>
            <a:endParaRPr kumimoji="1" lang="ja-JP" altLang="en-US" dirty="0"/>
          </a:p>
        </p:txBody>
      </p:sp>
      <p:sp>
        <p:nvSpPr>
          <p:cNvPr id="3" name="コンテンツ プレースホルダー 2"/>
          <p:cNvSpPr>
            <a:spLocks noGrp="1"/>
          </p:cNvSpPr>
          <p:nvPr>
            <p:ph idx="1"/>
          </p:nvPr>
        </p:nvSpPr>
        <p:spPr/>
        <p:txBody>
          <a:bodyPr/>
          <a:lstStyle/>
          <a:p>
            <a:r>
              <a:rPr lang="en-US" altLang="ja-JP" b="1" i="1" dirty="0"/>
              <a:t>YSS</a:t>
            </a:r>
            <a:r>
              <a:rPr lang="ja-JP" altLang="en-US" b="1" i="1" dirty="0"/>
              <a:t>と彩のページ</a:t>
            </a:r>
            <a:r>
              <a:rPr kumimoji="1" lang="ja-JP" altLang="en-US" dirty="0" smtClean="0"/>
              <a:t>（</a:t>
            </a:r>
            <a:r>
              <a:rPr kumimoji="1" lang="en-US" altLang="ja-JP" dirty="0" smtClean="0">
                <a:hlinkClick r:id="rId2"/>
              </a:rPr>
              <a:t>http</a:t>
            </a:r>
            <a:r>
              <a:rPr kumimoji="1" lang="en-US" altLang="ja-JP" dirty="0">
                <a:hlinkClick r:id="rId2"/>
              </a:rPr>
              <a:t>://</a:t>
            </a:r>
            <a:r>
              <a:rPr kumimoji="1" lang="en-US" altLang="ja-JP" dirty="0" smtClean="0">
                <a:hlinkClick r:id="rId2"/>
              </a:rPr>
              <a:t>www.yss-aya.com/index_j.html</a:t>
            </a:r>
            <a:r>
              <a:rPr kumimoji="1" lang="en-US" altLang="ja-JP" dirty="0" smtClean="0"/>
              <a:t>,</a:t>
            </a:r>
            <a:r>
              <a:rPr kumimoji="1" lang="ja-JP" altLang="en-US" dirty="0" smtClean="0"/>
              <a:t>山下先生）</a:t>
            </a:r>
            <a:r>
              <a:rPr kumimoji="1" lang="en-US" altLang="ja-JP" dirty="0" smtClean="0"/>
              <a:t/>
            </a:r>
            <a:br>
              <a:rPr kumimoji="1" lang="en-US" altLang="ja-JP" dirty="0" smtClean="0"/>
            </a:br>
            <a:r>
              <a:rPr kumimoji="1" lang="ja-JP" altLang="en-US" dirty="0" smtClean="0"/>
              <a:t>ページの上部に</a:t>
            </a:r>
            <a:r>
              <a:rPr kumimoji="1" lang="en-US" altLang="ja-JP" dirty="0" smtClean="0"/>
              <a:t/>
            </a:r>
            <a:br>
              <a:rPr kumimoji="1" lang="en-US" altLang="ja-JP" dirty="0" smtClean="0"/>
            </a:br>
            <a:r>
              <a:rPr kumimoji="1" lang="ja-JP" altLang="en-US" dirty="0" smtClean="0"/>
              <a:t>「</a:t>
            </a:r>
            <a:r>
              <a:rPr lang="en-US" altLang="ja-JP" dirty="0" smtClean="0"/>
              <a:t>15/08/18 </a:t>
            </a:r>
            <a:r>
              <a:rPr lang="ja-JP" altLang="en-US" dirty="0"/>
              <a:t>コンピュータ囲碁講習会の</a:t>
            </a:r>
            <a:r>
              <a:rPr lang="ja-JP" altLang="en-US" dirty="0">
                <a:hlinkClick r:id="rId3"/>
              </a:rPr>
              <a:t>サンプル集</a:t>
            </a:r>
            <a:r>
              <a:rPr lang="ja-JP" altLang="en-US" dirty="0" smtClean="0"/>
              <a:t>。」と書かれているので、そのリンク先をクリック　</a:t>
            </a:r>
            <a:r>
              <a:rPr lang="en-US" altLang="ja-JP" dirty="0" smtClean="0"/>
              <a:t>zip</a:t>
            </a:r>
            <a:r>
              <a:rPr lang="ja-JP" altLang="en-US" dirty="0" smtClean="0"/>
              <a:t>ファイルに含まれている</a:t>
            </a:r>
            <a:r>
              <a:rPr lang="en-US" altLang="ja-JP" dirty="0" smtClean="0"/>
              <a:t>pdf</a:t>
            </a:r>
            <a:r>
              <a:rPr lang="ja-JP" altLang="en-US" dirty="0" smtClean="0"/>
              <a:t>やプログラムが参考になります（</a:t>
            </a:r>
            <a:r>
              <a:rPr lang="en-US" altLang="ja-JP" dirty="0" smtClean="0"/>
              <a:t>dentsu.pdf</a:t>
            </a:r>
            <a:r>
              <a:rPr lang="ja-JP" altLang="en-US" dirty="0" smtClean="0"/>
              <a:t>）</a:t>
            </a:r>
            <a:endParaRPr kumimoji="1" lang="ja-JP" altLang="en-US" dirty="0"/>
          </a:p>
        </p:txBody>
      </p:sp>
      <p:sp>
        <p:nvSpPr>
          <p:cNvPr id="4" name="フッター プレースホルダー 3"/>
          <p:cNvSpPr>
            <a:spLocks noGrp="1"/>
          </p:cNvSpPr>
          <p:nvPr>
            <p:ph type="ftr" sz="quarter" idx="11"/>
          </p:nvPr>
        </p:nvSpPr>
        <p:spPr/>
        <p:txBody>
          <a:bodyPr/>
          <a:lstStyle/>
          <a:p>
            <a:r>
              <a:rPr lang="en-US" smtClean="0"/>
              <a:t>KAIM</a:t>
            </a:r>
            <a:endParaRPr lang="en-US" dirty="0"/>
          </a:p>
        </p:txBody>
      </p:sp>
      <p:sp>
        <p:nvSpPr>
          <p:cNvPr id="5" name="テキスト ボックス 4"/>
          <p:cNvSpPr txBox="1"/>
          <p:nvPr/>
        </p:nvSpPr>
        <p:spPr>
          <a:xfrm>
            <a:off x="681432" y="52418"/>
            <a:ext cx="3156718" cy="369332"/>
          </a:xfrm>
          <a:prstGeom prst="rect">
            <a:avLst/>
          </a:prstGeom>
          <a:noFill/>
        </p:spPr>
        <p:txBody>
          <a:bodyPr wrap="square" rtlCol="0">
            <a:spAutoFit/>
          </a:bodyPr>
          <a:lstStyle/>
          <a:p>
            <a:r>
              <a:rPr kumimoji="1" lang="ja-JP" altLang="en-US" dirty="0"/>
              <a:t>アルゴリズムの事前</a:t>
            </a:r>
            <a:r>
              <a:rPr kumimoji="1" lang="ja-JP" altLang="en-US" dirty="0" smtClean="0"/>
              <a:t>知識</a:t>
            </a:r>
            <a:endParaRPr kumimoji="1" lang="en-US" altLang="ja-JP" dirty="0"/>
          </a:p>
        </p:txBody>
      </p:sp>
    </p:spTree>
    <p:extLst>
      <p:ext uri="{BB962C8B-B14F-4D97-AF65-F5344CB8AC3E}">
        <p14:creationId xmlns:p14="http://schemas.microsoft.com/office/powerpoint/2010/main" val="22327335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KAIM</a:t>
            </a:r>
            <a:endParaRPr lang="en-US" dirty="0"/>
          </a:p>
        </p:txBody>
      </p:sp>
      <p:sp>
        <p:nvSpPr>
          <p:cNvPr id="3" name="テキスト ボックス 2"/>
          <p:cNvSpPr txBox="1"/>
          <p:nvPr/>
        </p:nvSpPr>
        <p:spPr>
          <a:xfrm>
            <a:off x="875030" y="2918833"/>
            <a:ext cx="7491110" cy="1323439"/>
          </a:xfrm>
          <a:prstGeom prst="rect">
            <a:avLst/>
          </a:prstGeom>
          <a:noFill/>
        </p:spPr>
        <p:txBody>
          <a:bodyPr wrap="square" rtlCol="0">
            <a:spAutoFit/>
          </a:bodyPr>
          <a:lstStyle/>
          <a:p>
            <a:r>
              <a:rPr kumimoji="1" lang="en-US" altLang="ja-JP" sz="4400" dirty="0" smtClean="0">
                <a:solidFill>
                  <a:schemeClr val="bg1"/>
                </a:solidFill>
              </a:rPr>
              <a:t>2.2 </a:t>
            </a:r>
            <a:r>
              <a:rPr kumimoji="1" lang="en-US" altLang="ja-JP" sz="4400" dirty="0" err="1" smtClean="0">
                <a:solidFill>
                  <a:schemeClr val="bg1"/>
                </a:solidFill>
              </a:rPr>
              <a:t>AlphaGo</a:t>
            </a:r>
            <a:r>
              <a:rPr kumimoji="1" lang="ja-JP" altLang="en-US" sz="4400" dirty="0" smtClean="0">
                <a:solidFill>
                  <a:schemeClr val="bg1"/>
                </a:solidFill>
              </a:rPr>
              <a:t>の</a:t>
            </a:r>
            <a:r>
              <a:rPr kumimoji="1" lang="ja-JP" altLang="en-US" sz="4400" dirty="0">
                <a:solidFill>
                  <a:schemeClr val="bg1"/>
                </a:solidFill>
              </a:rPr>
              <a:t>アルゴリズム</a:t>
            </a:r>
            <a:endParaRPr kumimoji="1" lang="en-US" altLang="ja-JP" sz="4400" dirty="0">
              <a:solidFill>
                <a:schemeClr val="bg1"/>
              </a:solidFill>
            </a:endParaRPr>
          </a:p>
          <a:p>
            <a:endParaRPr kumimoji="1" lang="en-US" altLang="ja-JP" sz="3600" dirty="0" smtClean="0">
              <a:solidFill>
                <a:schemeClr val="bg1"/>
              </a:solidFill>
            </a:endParaRPr>
          </a:p>
        </p:txBody>
      </p:sp>
    </p:spTree>
    <p:extLst>
      <p:ext uri="{BB962C8B-B14F-4D97-AF65-F5344CB8AC3E}">
        <p14:creationId xmlns:p14="http://schemas.microsoft.com/office/powerpoint/2010/main" val="22181571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err="1" smtClean="0"/>
              <a:t>AlphaGo</a:t>
            </a:r>
            <a:r>
              <a:rPr kumimoji="1" lang="ja-JP" altLang="en-US" dirty="0" smtClean="0"/>
              <a:t>独自のモンテカルロ法</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𝑄</m:t>
                      </m:r>
                      <m:d>
                        <m:dPr>
                          <m:ctrlPr>
                            <a:rPr kumimoji="1" lang="en-US" altLang="ja-JP" sz="4000" b="0" i="1" smtClean="0">
                              <a:latin typeface="Cambria Math" panose="02040503050406030204" pitchFamily="18" charset="0"/>
                            </a:rPr>
                          </m:ctrlPr>
                        </m:dPr>
                        <m:e>
                          <m:r>
                            <a:rPr kumimoji="1" lang="en-US" altLang="ja-JP" sz="4000" b="0" i="1" smtClean="0">
                              <a:latin typeface="Cambria Math" panose="02040503050406030204" pitchFamily="18" charset="0"/>
                            </a:rPr>
                            <m:t>𝑠</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𝑎</m:t>
                          </m:r>
                        </m:e>
                      </m:d>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𝑢</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𝑠</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𝑎</m:t>
                      </m:r>
                      <m:r>
                        <a:rPr kumimoji="1" lang="en-US" altLang="ja-JP" sz="4000" b="0" i="1" smtClean="0">
                          <a:latin typeface="Cambria Math" panose="02040503050406030204" pitchFamily="18" charset="0"/>
                        </a:rPr>
                        <m:t>)</m:t>
                      </m:r>
                    </m:oMath>
                  </m:oMathPara>
                </a14:m>
                <a:endParaRPr kumimoji="1" lang="en-US" altLang="ja-JP" sz="4000" dirty="0" smtClean="0"/>
              </a:p>
              <a:p>
                <a:pPr marL="0" indent="0">
                  <a:buNone/>
                </a:pPr>
                <a:endParaRPr kumimoji="1" lang="en-US" altLang="ja-JP" sz="4000" dirty="0" smtClean="0"/>
              </a:p>
              <a:p>
                <a:pPr marL="0" indent="0">
                  <a:buNone/>
                </a:pPr>
                <a:r>
                  <a:rPr kumimoji="1" lang="ja-JP" altLang="en-US" sz="4000" dirty="0" smtClean="0"/>
                  <a:t>が最大となるノードから優先的に探索</a:t>
                </a:r>
                <a:endParaRPr kumimoji="1" lang="en-US" altLang="ja-JP" sz="4000" dirty="0" smtClean="0"/>
              </a:p>
              <a:p>
                <a:pPr marL="0" indent="0">
                  <a:buNone/>
                </a:pPr>
                <a:r>
                  <a:rPr kumimoji="1" lang="en-US" altLang="ja-JP" sz="2800" dirty="0"/>
                  <a:t>(The priority of expanding game tree is define by this function)</a:t>
                </a:r>
              </a:p>
              <a:p>
                <a:pPr marL="0" indent="0">
                  <a:buNone/>
                </a:pPr>
                <a:endParaRPr kumimoji="1" lang="en-US" altLang="ja-JP" sz="4000" dirty="0" smtClean="0"/>
              </a:p>
              <a:p>
                <a:pPr marL="0" indent="0">
                  <a:buNone/>
                </a:pPr>
                <a:endParaRPr kumimoji="1" lang="ja-JP" altLang="en-US" sz="40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2"/>
                <a:stretch>
                  <a:fillRect l="-2889"/>
                </a:stretch>
              </a:blipFill>
            </p:spPr>
            <p:txBody>
              <a:bodyPr/>
              <a:lstStyle/>
              <a:p>
                <a:r>
                  <a:rPr lang="ja-JP" altLang="en-US">
                    <a:noFill/>
                  </a:rPr>
                  <a:t> </a:t>
                </a:r>
              </a:p>
            </p:txBody>
          </p:sp>
        </mc:Fallback>
      </mc:AlternateContent>
      <p:sp>
        <p:nvSpPr>
          <p:cNvPr id="4" name="フッター プレースホルダー 3"/>
          <p:cNvSpPr>
            <a:spLocks noGrp="1"/>
          </p:cNvSpPr>
          <p:nvPr>
            <p:ph type="ftr" sz="quarter" idx="11"/>
          </p:nvPr>
        </p:nvSpPr>
        <p:spPr/>
        <p:txBody>
          <a:bodyPr/>
          <a:lstStyle/>
          <a:p>
            <a:r>
              <a:rPr lang="en-US" smtClean="0"/>
              <a:t>KAIM</a:t>
            </a:r>
            <a:endParaRPr lang="en-US" dirty="0"/>
          </a:p>
        </p:txBody>
      </p:sp>
      <p:sp>
        <p:nvSpPr>
          <p:cNvPr id="5" name="テキスト ボックス 4"/>
          <p:cNvSpPr txBox="1"/>
          <p:nvPr/>
        </p:nvSpPr>
        <p:spPr>
          <a:xfrm>
            <a:off x="681432" y="52418"/>
            <a:ext cx="3156718" cy="369332"/>
          </a:xfrm>
          <a:prstGeom prst="rect">
            <a:avLst/>
          </a:prstGeom>
          <a:noFill/>
        </p:spPr>
        <p:txBody>
          <a:bodyPr wrap="square" rtlCol="0">
            <a:spAutoFit/>
          </a:bodyPr>
          <a:lstStyle/>
          <a:p>
            <a:r>
              <a:rPr kumimoji="1" lang="ja-JP" altLang="en-US" dirty="0"/>
              <a:t>アルゴリズムの事前</a:t>
            </a:r>
            <a:r>
              <a:rPr kumimoji="1" lang="ja-JP" altLang="en-US" dirty="0" smtClean="0"/>
              <a:t>知識</a:t>
            </a:r>
            <a:endParaRPr kumimoji="1" lang="en-US" altLang="ja-JP" dirty="0"/>
          </a:p>
        </p:txBody>
      </p:sp>
      <p:sp>
        <p:nvSpPr>
          <p:cNvPr id="6" name="テキスト ボックス 5"/>
          <p:cNvSpPr txBox="1"/>
          <p:nvPr/>
        </p:nvSpPr>
        <p:spPr>
          <a:xfrm>
            <a:off x="5066853" y="2610212"/>
            <a:ext cx="1933635" cy="646331"/>
          </a:xfrm>
          <a:prstGeom prst="rect">
            <a:avLst/>
          </a:prstGeom>
          <a:noFill/>
        </p:spPr>
        <p:txBody>
          <a:bodyPr wrap="square" rtlCol="0">
            <a:spAutoFit/>
          </a:bodyPr>
          <a:lstStyle/>
          <a:p>
            <a:r>
              <a:rPr kumimoji="1" lang="ja-JP" altLang="en-US" sz="3600" dirty="0">
                <a:solidFill>
                  <a:srgbClr val="FF0000"/>
                </a:solidFill>
              </a:rPr>
              <a:t>優先度</a:t>
            </a:r>
          </a:p>
        </p:txBody>
      </p:sp>
      <p:sp>
        <p:nvSpPr>
          <p:cNvPr id="7" name="テキスト ボックス 6"/>
          <p:cNvSpPr txBox="1"/>
          <p:nvPr/>
        </p:nvSpPr>
        <p:spPr>
          <a:xfrm>
            <a:off x="3325881" y="2610213"/>
            <a:ext cx="1377425" cy="646331"/>
          </a:xfrm>
          <a:prstGeom prst="rect">
            <a:avLst/>
          </a:prstGeom>
          <a:noFill/>
        </p:spPr>
        <p:txBody>
          <a:bodyPr wrap="square" rtlCol="0">
            <a:spAutoFit/>
          </a:bodyPr>
          <a:lstStyle/>
          <a:p>
            <a:r>
              <a:rPr kumimoji="1" lang="ja-JP" altLang="en-US" sz="3600" dirty="0" smtClean="0">
                <a:solidFill>
                  <a:srgbClr val="FF0000"/>
                </a:solidFill>
              </a:rPr>
              <a:t>勝率</a:t>
            </a:r>
            <a:endParaRPr kumimoji="1" lang="ja-JP" altLang="en-US" sz="3600" dirty="0">
              <a:solidFill>
                <a:srgbClr val="FF0000"/>
              </a:solidFill>
            </a:endParaRPr>
          </a:p>
        </p:txBody>
      </p:sp>
    </p:spTree>
    <p:extLst>
      <p:ext uri="{BB962C8B-B14F-4D97-AF65-F5344CB8AC3E}">
        <p14:creationId xmlns:p14="http://schemas.microsoft.com/office/powerpoint/2010/main" val="25760089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ja-JP" altLang="en-US" dirty="0" smtClean="0"/>
              <a:t>復習：モンテカルロ木探索</a:t>
            </a:r>
            <a:r>
              <a:rPr lang="en-US" altLang="ja-JP" dirty="0" smtClean="0"/>
              <a:t/>
            </a:r>
            <a:br>
              <a:rPr lang="en-US" altLang="ja-JP" dirty="0" smtClean="0"/>
            </a:br>
            <a:r>
              <a:rPr lang="en-US" altLang="ja-JP" dirty="0" smtClean="0"/>
              <a:t>UCB</a:t>
            </a:r>
            <a:r>
              <a:rPr lang="ja-JP" altLang="en-US" dirty="0" smtClean="0"/>
              <a:t>・</a:t>
            </a:r>
            <a:r>
              <a:rPr lang="en-US" altLang="ja-JP" dirty="0" smtClean="0"/>
              <a:t>UCT</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ja-JP" altLang="en-US" dirty="0" smtClean="0"/>
                  <a:t>どのノードから優先的にロールアウトをするかどうかを決める。</a:t>
                </a:r>
                <a:endParaRPr lang="en-US" altLang="ja-JP" dirty="0" smtClean="0"/>
              </a:p>
              <a:p>
                <a:pPr marL="0" indent="0">
                  <a:buNone/>
                </a:pPr>
                <a:r>
                  <a:rPr lang="en-US" altLang="ja-JP" dirty="0" smtClean="0"/>
                  <a:t>UCB = </a:t>
                </a:r>
                <a14:m>
                  <m:oMath xmlns:m="http://schemas.openxmlformats.org/officeDocument/2006/math">
                    <m:r>
                      <a:rPr lang="ja-JP" altLang="en-US" i="1" smtClean="0">
                        <a:solidFill>
                          <a:srgbClr val="FF0000"/>
                        </a:solidFill>
                        <a:latin typeface="Cambria Math" panose="02040503050406030204" pitchFamily="18" charset="0"/>
                      </a:rPr>
                      <m:t>勝率</m:t>
                    </m:r>
                    <m:r>
                      <a:rPr lang="en-US" altLang="ja-JP" b="0" i="1" smtClean="0">
                        <a:latin typeface="Cambria Math" panose="02040503050406030204" pitchFamily="18" charset="0"/>
                      </a:rPr>
                      <m:t>+</m:t>
                    </m:r>
                    <m:f>
                      <m:fPr>
                        <m:ctrlPr>
                          <a:rPr lang="en-US" altLang="ja-JP" i="1">
                            <a:latin typeface="Cambria Math" panose="02040503050406030204" pitchFamily="18" charset="0"/>
                            <a:ea typeface="Cambria Math" panose="02040503050406030204" pitchFamily="18" charset="0"/>
                          </a:rPr>
                        </m:ctrlPr>
                      </m:fPr>
                      <m:num>
                        <m:rad>
                          <m:radPr>
                            <m:degHide m:val="on"/>
                            <m:ctrlPr>
                              <a:rPr lang="en-US" altLang="ja-JP" i="1">
                                <a:latin typeface="Cambria Math" panose="02040503050406030204" pitchFamily="18" charset="0"/>
                                <a:ea typeface="Cambria Math" panose="02040503050406030204" pitchFamily="18" charset="0"/>
                              </a:rPr>
                            </m:ctrlPr>
                          </m:radPr>
                          <m:deg/>
                          <m:e>
                            <m:r>
                              <m:rPr>
                                <m:sty m:val="p"/>
                              </m:rPr>
                              <a:rPr lang="en-US" altLang="ja-JP">
                                <a:latin typeface="Cambria Math" panose="02040503050406030204" pitchFamily="18" charset="0"/>
                                <a:ea typeface="Cambria Math" panose="02040503050406030204" pitchFamily="18" charset="0"/>
                              </a:rPr>
                              <m:t>log</m:t>
                            </m:r>
                            <m:r>
                              <a:rPr lang="en-US" altLang="ja-JP" i="1">
                                <a:latin typeface="Cambria Math" panose="02040503050406030204" pitchFamily="18" charset="0"/>
                                <a:ea typeface="Cambria Math" panose="02040503050406030204" pitchFamily="18" charset="0"/>
                              </a:rPr>
                              <m:t>⁡(</m:t>
                            </m:r>
                            <m:r>
                              <a:rPr lang="ja-JP" altLang="en-US" i="1">
                                <a:latin typeface="Cambria Math" panose="02040503050406030204" pitchFamily="18" charset="0"/>
                                <a:ea typeface="Cambria Math" panose="02040503050406030204" pitchFamily="18" charset="0"/>
                              </a:rPr>
                              <m:t>ある階層でのロールアウトの合計回数</m:t>
                            </m:r>
                            <m:r>
                              <a:rPr lang="en-US" altLang="ja-JP" i="1">
                                <a:latin typeface="Cambria Math" panose="02040503050406030204" pitchFamily="18" charset="0"/>
                                <a:ea typeface="Cambria Math" panose="02040503050406030204" pitchFamily="18" charset="0"/>
                              </a:rPr>
                              <m:t>)</m:t>
                            </m:r>
                          </m:e>
                        </m:rad>
                      </m:num>
                      <m:den>
                        <m:r>
                          <a:rPr lang="ja-JP" altLang="en-US" i="1">
                            <a:latin typeface="Cambria Math" panose="02040503050406030204" pitchFamily="18" charset="0"/>
                            <a:ea typeface="Cambria Math" panose="02040503050406030204" pitchFamily="18" charset="0"/>
                          </a:rPr>
                          <m:t>着目している手のロールアウトの回数</m:t>
                        </m:r>
                      </m:den>
                    </m:f>
                  </m:oMath>
                </a14:m>
                <a:endParaRPr lang="en-US" altLang="ja-JP" dirty="0" smtClean="0"/>
              </a:p>
              <a:p>
                <a:pPr marL="0" indent="0">
                  <a:buNone/>
                </a:pPr>
                <a:r>
                  <a:rPr lang="ja-JP" altLang="en-US" dirty="0"/>
                  <a:t>注釈</a:t>
                </a:r>
                <a:r>
                  <a:rPr lang="ja-JP" altLang="en-US" dirty="0" smtClean="0"/>
                  <a:t>：勝率・・・着目している手の勝率</a:t>
                </a:r>
                <a:endParaRPr lang="en-US" altLang="ja-JP" dirty="0" smtClean="0"/>
              </a:p>
              <a:p>
                <a:pPr marL="0" indent="0">
                  <a:buNone/>
                </a:pPr>
                <a:r>
                  <a:rPr lang="ja-JP" altLang="en-US" dirty="0" smtClean="0"/>
                  <a:t>　　　ある階層・・着目している手がある階層</a:t>
                </a:r>
                <a:endParaRPr lang="en-US" altLang="ja-JP" dirty="0" smtClean="0"/>
              </a:p>
              <a:p>
                <a:endParaRPr lang="en-US" altLang="ja-JP" dirty="0" smtClean="0"/>
              </a:p>
              <a:p>
                <a:pPr marL="0" indent="0">
                  <a:buNone/>
                </a:pPr>
                <a:r>
                  <a:rPr lang="en-US" altLang="ja-JP" dirty="0"/>
                  <a:t/>
                </a:r>
                <a:br>
                  <a:rPr lang="en-US" altLang="ja-JP" dirty="0"/>
                </a:br>
                <a:r>
                  <a:rPr lang="en-US" altLang="ja-JP" dirty="0" smtClean="0"/>
                  <a:t/>
                </a:r>
                <a:br>
                  <a:rPr lang="en-US" altLang="ja-JP" dirty="0" smtClean="0"/>
                </a:br>
                <a:endParaRPr lang="en-US" altLang="ja-JP" dirty="0" smtClean="0"/>
              </a:p>
              <a:p>
                <a:pPr marL="0" indent="0">
                  <a:buNone/>
                </a:pPr>
                <a:endParaRPr lang="en-US" altLang="ja-JP" dirty="0" smtClean="0"/>
              </a:p>
              <a:p>
                <a:endParaRPr lang="en-US" altLang="ja-JP" dirty="0" smtClean="0"/>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883" t="-1401"/>
                </a:stretch>
              </a:blipFill>
            </p:spPr>
            <p:txBody>
              <a:bodyPr/>
              <a:lstStyle/>
              <a:p>
                <a:r>
                  <a:rPr lang="ja-JP" altLang="en-US">
                    <a:noFill/>
                  </a:rPr>
                  <a:t> </a:t>
                </a:r>
              </a:p>
            </p:txBody>
          </p:sp>
        </mc:Fallback>
      </mc:AlternateContent>
      <p:sp>
        <p:nvSpPr>
          <p:cNvPr id="4" name="Footer Placeholder 3"/>
          <p:cNvSpPr>
            <a:spLocks noGrp="1"/>
          </p:cNvSpPr>
          <p:nvPr>
            <p:ph type="ftr" sz="quarter" idx="11"/>
          </p:nvPr>
        </p:nvSpPr>
        <p:spPr/>
        <p:txBody>
          <a:bodyPr/>
          <a:lstStyle/>
          <a:p>
            <a:r>
              <a:rPr lang="en-US" smtClean="0"/>
              <a:t>KAIM</a:t>
            </a:r>
            <a:endParaRPr lang="en-US" dirty="0"/>
          </a:p>
        </p:txBody>
      </p:sp>
      <p:sp>
        <p:nvSpPr>
          <p:cNvPr id="6" name="テキスト ボックス 5"/>
          <p:cNvSpPr txBox="1"/>
          <p:nvPr/>
        </p:nvSpPr>
        <p:spPr>
          <a:xfrm>
            <a:off x="681432" y="52418"/>
            <a:ext cx="3156718" cy="369332"/>
          </a:xfrm>
          <a:prstGeom prst="rect">
            <a:avLst/>
          </a:prstGeom>
          <a:noFill/>
        </p:spPr>
        <p:txBody>
          <a:bodyPr wrap="square" rtlCol="0">
            <a:spAutoFit/>
          </a:bodyPr>
          <a:lstStyle/>
          <a:p>
            <a:r>
              <a:rPr kumimoji="1" lang="ja-JP" altLang="en-US" dirty="0"/>
              <a:t>アルゴリズムの事前</a:t>
            </a:r>
            <a:r>
              <a:rPr kumimoji="1" lang="ja-JP" altLang="en-US" dirty="0" smtClean="0"/>
              <a:t>知識</a:t>
            </a:r>
            <a:endParaRPr kumimoji="1" lang="en-US" altLang="ja-JP" dirty="0"/>
          </a:p>
        </p:txBody>
      </p:sp>
      <p:pic>
        <p:nvPicPr>
          <p:cNvPr id="3076" name="Picture 4" descr="https://upload.wikimedia.org/wikipedia/commons/thumb/b/b3/MCTS_%28English%29.svg/808px-MCTS_%28English%29.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6940" y="4286249"/>
            <a:ext cx="7696200" cy="2571751"/>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p:cNvSpPr txBox="1"/>
          <p:nvPr/>
        </p:nvSpPr>
        <p:spPr>
          <a:xfrm>
            <a:off x="3634383" y="2102676"/>
            <a:ext cx="4129522" cy="1200329"/>
          </a:xfrm>
          <a:prstGeom prst="rect">
            <a:avLst/>
          </a:prstGeom>
          <a:noFill/>
        </p:spPr>
        <p:txBody>
          <a:bodyPr wrap="square" rtlCol="0">
            <a:spAutoFit/>
          </a:bodyPr>
          <a:lstStyle/>
          <a:p>
            <a:r>
              <a:rPr kumimoji="1" lang="ja-JP" altLang="en-US" sz="3600" dirty="0" smtClean="0">
                <a:solidFill>
                  <a:srgbClr val="FF0000"/>
                </a:solidFill>
              </a:rPr>
              <a:t>優先度</a:t>
            </a:r>
            <a:endParaRPr kumimoji="1" lang="ja-JP" altLang="en-US" dirty="0">
              <a:solidFill>
                <a:srgbClr val="FF0000"/>
              </a:solidFill>
            </a:endParaRPr>
          </a:p>
          <a:p>
            <a:endParaRPr kumimoji="1" lang="ja-JP" altLang="en-US" sz="3600" dirty="0">
              <a:solidFill>
                <a:srgbClr val="FF0000"/>
              </a:solidFill>
            </a:endParaRPr>
          </a:p>
        </p:txBody>
      </p:sp>
    </p:spTree>
    <p:extLst>
      <p:ext uri="{BB962C8B-B14F-4D97-AF65-F5344CB8AC3E}">
        <p14:creationId xmlns:p14="http://schemas.microsoft.com/office/powerpoint/2010/main" val="17351209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27711" y="663567"/>
            <a:ext cx="7596684" cy="1014214"/>
          </a:xfrm>
        </p:spPr>
        <p:txBody>
          <a:bodyPr>
            <a:normAutofit fontScale="90000"/>
          </a:bodyPr>
          <a:lstStyle/>
          <a:p>
            <a:r>
              <a:rPr kumimoji="1" lang="ja-JP" altLang="en-US" dirty="0" smtClean="0"/>
              <a:t>モンテカルロ木探索における</a:t>
            </a:r>
            <a:r>
              <a:rPr kumimoji="1" lang="en-US" altLang="ja-JP" dirty="0" err="1" smtClean="0"/>
              <a:t>AlphaGo</a:t>
            </a:r>
            <a:r>
              <a:rPr kumimoji="1" lang="ja-JP" altLang="en-US" dirty="0" smtClean="0"/>
              <a:t>独自の</a:t>
            </a:r>
            <a:r>
              <a:rPr kumimoji="1" lang="ja-JP" altLang="en-US" dirty="0"/>
              <a:t>アルゴリズム</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1028700" y="1815338"/>
                <a:ext cx="7596685" cy="4353636"/>
              </a:xfrm>
            </p:spPr>
            <p:txBody>
              <a:bodyPr/>
              <a:lstStyle/>
              <a:p>
                <a:pPr marL="0" indent="0">
                  <a:buNone/>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𝑄</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𝑠</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𝑎</m:t>
                      </m:r>
                      <m:r>
                        <a:rPr kumimoji="1" lang="en-US" altLang="ja-JP" sz="3200" b="0" i="1" smtClean="0">
                          <a:latin typeface="Cambria Math" panose="02040503050406030204" pitchFamily="18" charset="0"/>
                        </a:rPr>
                        <m:t>)=(1−</m:t>
                      </m:r>
                      <m:r>
                        <a:rPr kumimoji="1" lang="ja-JP" altLang="en-US" sz="3200" i="1">
                          <a:latin typeface="Cambria Math" panose="02040503050406030204" pitchFamily="18" charset="0"/>
                          <a:ea typeface="Cambria Math" panose="02040503050406030204" pitchFamily="18" charset="0"/>
                        </a:rPr>
                        <m:t>𝜆</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𝑊</m:t>
                              </m:r>
                            </m:e>
                            <m:sub>
                              <m:r>
                                <a:rPr kumimoji="1" lang="en-US" altLang="ja-JP" sz="3200" b="0" i="1" smtClean="0">
                                  <a:latin typeface="Cambria Math" panose="02040503050406030204" pitchFamily="18" charset="0"/>
                                </a:rPr>
                                <m:t>𝑣</m:t>
                              </m:r>
                            </m:sub>
                          </m:sSub>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𝑠</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𝑎</m:t>
                          </m:r>
                          <m:r>
                            <a:rPr kumimoji="1" lang="en-US" altLang="ja-JP" sz="3200" b="0" i="1" smtClean="0">
                              <a:latin typeface="Cambria Math" panose="02040503050406030204" pitchFamily="18" charset="0"/>
                            </a:rPr>
                            <m:t>)</m:t>
                          </m:r>
                        </m:num>
                        <m:den>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𝑁</m:t>
                              </m:r>
                            </m:e>
                            <m:sub>
                              <m:r>
                                <a:rPr kumimoji="1" lang="en-US" altLang="ja-JP" sz="3200" b="0" i="1" smtClean="0">
                                  <a:latin typeface="Cambria Math" panose="02040503050406030204" pitchFamily="18" charset="0"/>
                                </a:rPr>
                                <m:t>𝑣</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𝑠</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𝑎</m:t>
                              </m:r>
                              <m:r>
                                <a:rPr kumimoji="1" lang="en-US" altLang="ja-JP" sz="3200" b="0" i="1" smtClean="0">
                                  <a:latin typeface="Cambria Math" panose="02040503050406030204" pitchFamily="18" charset="0"/>
                                </a:rPr>
                                <m:t>)</m:t>
                              </m:r>
                            </m:sub>
                          </m:sSub>
                        </m:den>
                      </m:f>
                      <m:r>
                        <a:rPr kumimoji="1" lang="en-US" altLang="ja-JP" sz="3200" b="0" i="1" smtClean="0">
                          <a:latin typeface="Cambria Math" panose="02040503050406030204" pitchFamily="18" charset="0"/>
                          <a:ea typeface="Cambria Math" panose="02040503050406030204" pitchFamily="18" charset="0"/>
                        </a:rPr>
                        <m:t>+</m:t>
                      </m:r>
                      <m:r>
                        <a:rPr kumimoji="1" lang="ja-JP" altLang="en-US" sz="3200" b="0" i="1" smtClean="0">
                          <a:latin typeface="Cambria Math" panose="02040503050406030204" pitchFamily="18" charset="0"/>
                          <a:ea typeface="Cambria Math" panose="02040503050406030204" pitchFamily="18" charset="0"/>
                        </a:rPr>
                        <m:t>𝜆</m:t>
                      </m:r>
                      <m:f>
                        <m:fPr>
                          <m:ctrlPr>
                            <a:rPr kumimoji="1" lang="en-US" altLang="ja-JP" sz="3200" b="0" i="1" smtClean="0">
                              <a:latin typeface="Cambria Math" panose="02040503050406030204" pitchFamily="18" charset="0"/>
                              <a:ea typeface="Cambria Math" panose="02040503050406030204" pitchFamily="18" charset="0"/>
                            </a:rPr>
                          </m:ctrlPr>
                        </m:fPr>
                        <m:num>
                          <m:sSub>
                            <m:sSubPr>
                              <m:ctrlPr>
                                <a:rPr kumimoji="1" lang="en-US" altLang="ja-JP" sz="3200" b="0" i="1" smtClean="0">
                                  <a:latin typeface="Cambria Math" panose="02040503050406030204" pitchFamily="18" charset="0"/>
                                  <a:ea typeface="Cambria Math" panose="02040503050406030204" pitchFamily="18" charset="0"/>
                                </a:rPr>
                              </m:ctrlPr>
                            </m:sSubPr>
                            <m:e>
                              <m:r>
                                <a:rPr kumimoji="1" lang="en-US" altLang="ja-JP" sz="3200" b="0" i="1" smtClean="0">
                                  <a:latin typeface="Cambria Math" panose="02040503050406030204" pitchFamily="18" charset="0"/>
                                  <a:ea typeface="Cambria Math" panose="02040503050406030204" pitchFamily="18" charset="0"/>
                                </a:rPr>
                                <m:t>𝑊</m:t>
                              </m:r>
                            </m:e>
                            <m:sub>
                              <m:r>
                                <a:rPr kumimoji="1" lang="en-US" altLang="ja-JP" sz="3200" b="0" i="1" smtClean="0">
                                  <a:latin typeface="Cambria Math" panose="02040503050406030204" pitchFamily="18" charset="0"/>
                                  <a:ea typeface="Cambria Math" panose="02040503050406030204" pitchFamily="18" charset="0"/>
                                </a:rPr>
                                <m:t>𝑟</m:t>
                              </m:r>
                              <m:r>
                                <a:rPr kumimoji="1" lang="en-US" altLang="ja-JP" sz="3200" b="0" i="1" smtClean="0">
                                  <a:latin typeface="Cambria Math" panose="02040503050406030204" pitchFamily="18" charset="0"/>
                                  <a:ea typeface="Cambria Math" panose="02040503050406030204" pitchFamily="18" charset="0"/>
                                </a:rPr>
                                <m:t>(</m:t>
                              </m:r>
                              <m:r>
                                <a:rPr kumimoji="1" lang="en-US" altLang="ja-JP" sz="3200" b="0" i="1" smtClean="0">
                                  <a:latin typeface="Cambria Math" panose="02040503050406030204" pitchFamily="18" charset="0"/>
                                  <a:ea typeface="Cambria Math" panose="02040503050406030204" pitchFamily="18" charset="0"/>
                                </a:rPr>
                                <m:t>𝑠</m:t>
                              </m:r>
                              <m:r>
                                <a:rPr kumimoji="1" lang="en-US" altLang="ja-JP" sz="3200" b="0" i="1" smtClean="0">
                                  <a:latin typeface="Cambria Math" panose="02040503050406030204" pitchFamily="18" charset="0"/>
                                  <a:ea typeface="Cambria Math" panose="02040503050406030204" pitchFamily="18" charset="0"/>
                                </a:rPr>
                                <m:t>,</m:t>
                              </m:r>
                              <m:r>
                                <a:rPr kumimoji="1" lang="en-US" altLang="ja-JP" sz="3200" b="0" i="1" smtClean="0">
                                  <a:latin typeface="Cambria Math" panose="02040503050406030204" pitchFamily="18" charset="0"/>
                                  <a:ea typeface="Cambria Math" panose="02040503050406030204" pitchFamily="18" charset="0"/>
                                </a:rPr>
                                <m:t>𝑎</m:t>
                              </m:r>
                              <m:r>
                                <a:rPr kumimoji="1" lang="en-US" altLang="ja-JP" sz="3200" b="0" i="1" smtClean="0">
                                  <a:latin typeface="Cambria Math" panose="02040503050406030204" pitchFamily="18" charset="0"/>
                                  <a:ea typeface="Cambria Math" panose="02040503050406030204" pitchFamily="18" charset="0"/>
                                </a:rPr>
                                <m:t>)</m:t>
                              </m:r>
                            </m:sub>
                          </m:sSub>
                        </m:num>
                        <m:den>
                          <m:sSub>
                            <m:sSubPr>
                              <m:ctrlPr>
                                <a:rPr kumimoji="1" lang="el-GR" altLang="ja-JP" sz="3200" b="0" i="1" smtClean="0">
                                  <a:latin typeface="Cambria Math" panose="02040503050406030204" pitchFamily="18" charset="0"/>
                                  <a:ea typeface="Cambria Math" panose="02040503050406030204" pitchFamily="18" charset="0"/>
                                </a:rPr>
                              </m:ctrlPr>
                            </m:sSubPr>
                            <m:e>
                              <m:r>
                                <a:rPr kumimoji="1" lang="en-US" altLang="ja-JP" sz="3200" b="0" i="1" smtClean="0">
                                  <a:latin typeface="Cambria Math" panose="02040503050406030204" pitchFamily="18" charset="0"/>
                                  <a:ea typeface="Cambria Math" panose="02040503050406030204" pitchFamily="18" charset="0"/>
                                </a:rPr>
                                <m:t>𝑁</m:t>
                              </m:r>
                            </m:e>
                            <m:sub>
                              <m:r>
                                <a:rPr kumimoji="1" lang="en-US" altLang="ja-JP" sz="3200" b="0" i="1" smtClean="0">
                                  <a:latin typeface="Cambria Math" panose="02040503050406030204" pitchFamily="18" charset="0"/>
                                  <a:ea typeface="Cambria Math" panose="02040503050406030204" pitchFamily="18" charset="0"/>
                                </a:rPr>
                                <m:t>𝑟</m:t>
                              </m:r>
                            </m:sub>
                          </m:sSub>
                          <m:r>
                            <a:rPr kumimoji="1" lang="en-US" altLang="ja-JP" sz="3200" b="0" i="1" smtClean="0">
                              <a:latin typeface="Cambria Math" panose="02040503050406030204" pitchFamily="18" charset="0"/>
                              <a:ea typeface="Cambria Math" panose="02040503050406030204" pitchFamily="18" charset="0"/>
                            </a:rPr>
                            <m:t>(</m:t>
                          </m:r>
                          <m:r>
                            <a:rPr kumimoji="1" lang="en-US" altLang="ja-JP" sz="3200" b="0" i="1" smtClean="0">
                              <a:latin typeface="Cambria Math" panose="02040503050406030204" pitchFamily="18" charset="0"/>
                              <a:ea typeface="Cambria Math" panose="02040503050406030204" pitchFamily="18" charset="0"/>
                            </a:rPr>
                            <m:t>𝑠</m:t>
                          </m:r>
                          <m:r>
                            <a:rPr kumimoji="1" lang="en-US" altLang="ja-JP" sz="3200" b="0" i="1" smtClean="0">
                              <a:latin typeface="Cambria Math" panose="02040503050406030204" pitchFamily="18" charset="0"/>
                              <a:ea typeface="Cambria Math" panose="02040503050406030204" pitchFamily="18" charset="0"/>
                            </a:rPr>
                            <m:t>,</m:t>
                          </m:r>
                          <m:r>
                            <a:rPr kumimoji="1" lang="en-US" altLang="ja-JP" sz="3200" b="0" i="1" smtClean="0">
                              <a:latin typeface="Cambria Math" panose="02040503050406030204" pitchFamily="18" charset="0"/>
                              <a:ea typeface="Cambria Math" panose="02040503050406030204" pitchFamily="18" charset="0"/>
                            </a:rPr>
                            <m:t>𝑎</m:t>
                          </m:r>
                          <m:r>
                            <a:rPr kumimoji="1" lang="en-US" altLang="ja-JP" sz="3200" b="0" i="1" smtClean="0">
                              <a:latin typeface="Cambria Math" panose="02040503050406030204" pitchFamily="18" charset="0"/>
                              <a:ea typeface="Cambria Math" panose="02040503050406030204" pitchFamily="18" charset="0"/>
                            </a:rPr>
                            <m:t>)</m:t>
                          </m:r>
                        </m:den>
                      </m:f>
                    </m:oMath>
                  </m:oMathPara>
                </a14:m>
                <a:endParaRPr kumimoji="1" lang="ja-JP" altLang="en-US" sz="32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1028700" y="1815338"/>
                <a:ext cx="7596685" cy="4353636"/>
              </a:xfrm>
              <a:blipFill rotWithShape="0">
                <a:blip r:embed="rId2"/>
                <a:stretch>
                  <a:fillRect/>
                </a:stretch>
              </a:blipFill>
            </p:spPr>
            <p:txBody>
              <a:bodyPr/>
              <a:lstStyle/>
              <a:p>
                <a:r>
                  <a:rPr lang="ja-JP" altLang="en-US">
                    <a:noFill/>
                  </a:rPr>
                  <a:t> </a:t>
                </a:r>
              </a:p>
            </p:txBody>
          </p:sp>
        </mc:Fallback>
      </mc:AlternateContent>
      <p:sp>
        <p:nvSpPr>
          <p:cNvPr id="4" name="フッター プレースホルダー 3"/>
          <p:cNvSpPr>
            <a:spLocks noGrp="1"/>
          </p:cNvSpPr>
          <p:nvPr>
            <p:ph type="ftr" sz="quarter" idx="11"/>
          </p:nvPr>
        </p:nvSpPr>
        <p:spPr/>
        <p:txBody>
          <a:bodyPr/>
          <a:lstStyle/>
          <a:p>
            <a:r>
              <a:rPr lang="en-US" smtClean="0"/>
              <a:t>KAIM</a:t>
            </a:r>
            <a:endParaRPr lang="en-US" dirty="0"/>
          </a:p>
        </p:txBody>
      </p:sp>
      <p:sp>
        <p:nvSpPr>
          <p:cNvPr id="5" name="テキスト ボックス 4"/>
          <p:cNvSpPr txBox="1"/>
          <p:nvPr/>
        </p:nvSpPr>
        <p:spPr>
          <a:xfrm>
            <a:off x="681432" y="52418"/>
            <a:ext cx="3156718" cy="369332"/>
          </a:xfrm>
          <a:prstGeom prst="rect">
            <a:avLst/>
          </a:prstGeom>
          <a:noFill/>
        </p:spPr>
        <p:txBody>
          <a:bodyPr wrap="square" rtlCol="0">
            <a:spAutoFit/>
          </a:bodyPr>
          <a:lstStyle/>
          <a:p>
            <a:r>
              <a:rPr kumimoji="1" lang="en-US" altLang="ja-JP" dirty="0" err="1" smtClean="0"/>
              <a:t>AlphaGo</a:t>
            </a:r>
            <a:r>
              <a:rPr kumimoji="1" lang="ja-JP" altLang="en-US" dirty="0" smtClean="0"/>
              <a:t>のアルゴリズム</a:t>
            </a:r>
            <a:endParaRPr kumimoji="1" lang="en-US" altLang="ja-JP" dirty="0"/>
          </a:p>
        </p:txBody>
      </p:sp>
      <p:sp>
        <p:nvSpPr>
          <p:cNvPr id="21" name="正方形/長方形 20"/>
          <p:cNvSpPr/>
          <p:nvPr/>
        </p:nvSpPr>
        <p:spPr>
          <a:xfrm>
            <a:off x="4519583" y="1815338"/>
            <a:ext cx="1490494" cy="108496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p:cNvSpPr/>
          <p:nvPr/>
        </p:nvSpPr>
        <p:spPr>
          <a:xfrm>
            <a:off x="6715307" y="1740453"/>
            <a:ext cx="1584184" cy="123473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4394111" y="2900301"/>
            <a:ext cx="1741437" cy="1200329"/>
          </a:xfrm>
          <a:prstGeom prst="rect">
            <a:avLst/>
          </a:prstGeom>
          <a:noFill/>
        </p:spPr>
        <p:txBody>
          <a:bodyPr wrap="square" rtlCol="0">
            <a:spAutoFit/>
          </a:bodyPr>
          <a:lstStyle/>
          <a:p>
            <a:r>
              <a:rPr kumimoji="1" lang="en-US" altLang="ja-JP" dirty="0" smtClean="0"/>
              <a:t>Value Network</a:t>
            </a:r>
          </a:p>
          <a:p>
            <a:r>
              <a:rPr kumimoji="1" lang="en-US" altLang="ja-JP" dirty="0" smtClean="0"/>
              <a:t>Win/lose prediction</a:t>
            </a:r>
          </a:p>
          <a:p>
            <a:r>
              <a:rPr kumimoji="1" lang="en-US" altLang="ja-JP" dirty="0" smtClean="0"/>
              <a:t>(output: 0~1)</a:t>
            </a:r>
            <a:endParaRPr kumimoji="1" lang="ja-JP" altLang="en-US" dirty="0"/>
          </a:p>
        </p:txBody>
      </p:sp>
      <p:sp>
        <p:nvSpPr>
          <p:cNvPr id="24" name="テキスト ボックス 23"/>
          <p:cNvSpPr txBox="1"/>
          <p:nvPr/>
        </p:nvSpPr>
        <p:spPr>
          <a:xfrm>
            <a:off x="6791022" y="3050069"/>
            <a:ext cx="1741437" cy="1477328"/>
          </a:xfrm>
          <a:prstGeom prst="rect">
            <a:avLst/>
          </a:prstGeom>
          <a:noFill/>
        </p:spPr>
        <p:txBody>
          <a:bodyPr wrap="square" rtlCol="0">
            <a:spAutoFit/>
          </a:bodyPr>
          <a:lstStyle/>
          <a:p>
            <a:r>
              <a:rPr kumimoji="1" lang="en-US" altLang="ja-JP" dirty="0" smtClean="0"/>
              <a:t>Win/lose prediction by </a:t>
            </a:r>
            <a:r>
              <a:rPr kumimoji="1" lang="en-US" altLang="ja-JP" dirty="0" err="1" smtClean="0"/>
              <a:t>Montecarlo</a:t>
            </a:r>
            <a:r>
              <a:rPr kumimoji="1" lang="en-US" altLang="ja-JP" dirty="0" smtClean="0"/>
              <a:t> tree search</a:t>
            </a:r>
            <a:br>
              <a:rPr kumimoji="1" lang="en-US" altLang="ja-JP" dirty="0" smtClean="0"/>
            </a:br>
            <a:r>
              <a:rPr kumimoji="1" lang="en-US" altLang="ja-JP" dirty="0" smtClean="0"/>
              <a:t>(output:0~1)</a:t>
            </a:r>
            <a:endParaRPr kumimoji="1" lang="ja-JP" altLang="en-US" dirty="0"/>
          </a:p>
        </p:txBody>
      </p:sp>
    </p:spTree>
    <p:extLst>
      <p:ext uri="{BB962C8B-B14F-4D97-AF65-F5344CB8AC3E}">
        <p14:creationId xmlns:p14="http://schemas.microsoft.com/office/powerpoint/2010/main" val="5908163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KAIM</a:t>
            </a:r>
            <a:endParaRPr lang="en-US" dirty="0"/>
          </a:p>
        </p:txBody>
      </p:sp>
      <p:sp>
        <p:nvSpPr>
          <p:cNvPr id="3" name="テキスト ボックス 2"/>
          <p:cNvSpPr txBox="1"/>
          <p:nvPr/>
        </p:nvSpPr>
        <p:spPr>
          <a:xfrm>
            <a:off x="682831" y="961901"/>
            <a:ext cx="7279574" cy="2862322"/>
          </a:xfrm>
          <a:prstGeom prst="rect">
            <a:avLst/>
          </a:prstGeom>
          <a:noFill/>
        </p:spPr>
        <p:txBody>
          <a:bodyPr wrap="square" rtlCol="0">
            <a:spAutoFit/>
          </a:bodyPr>
          <a:lstStyle/>
          <a:p>
            <a:r>
              <a:rPr kumimoji="1" lang="ja-JP" altLang="en-US" sz="3600" dirty="0" smtClean="0">
                <a:solidFill>
                  <a:schemeClr val="bg1"/>
                </a:solidFill>
              </a:rPr>
              <a:t>目次</a:t>
            </a:r>
            <a:r>
              <a:rPr kumimoji="1" lang="en-US" altLang="ja-JP" sz="3600" dirty="0" smtClean="0">
                <a:solidFill>
                  <a:schemeClr val="bg1"/>
                </a:solidFill>
              </a:rPr>
              <a:t/>
            </a:r>
            <a:br>
              <a:rPr kumimoji="1" lang="en-US" altLang="ja-JP" sz="3600" dirty="0" smtClean="0">
                <a:solidFill>
                  <a:schemeClr val="bg1"/>
                </a:solidFill>
              </a:rPr>
            </a:br>
            <a:r>
              <a:rPr kumimoji="1" lang="en-US" altLang="ja-JP" sz="3600" dirty="0" smtClean="0">
                <a:solidFill>
                  <a:schemeClr val="bg1"/>
                </a:solidFill>
              </a:rPr>
              <a:t/>
            </a:r>
            <a:br>
              <a:rPr kumimoji="1" lang="en-US" altLang="ja-JP" sz="3600" dirty="0" smtClean="0">
                <a:solidFill>
                  <a:schemeClr val="bg1"/>
                </a:solidFill>
              </a:rPr>
            </a:br>
            <a:r>
              <a:rPr kumimoji="1" lang="en-US" altLang="ja-JP" sz="3600" dirty="0" smtClean="0">
                <a:solidFill>
                  <a:schemeClr val="bg1"/>
                </a:solidFill>
              </a:rPr>
              <a:t>1 </a:t>
            </a:r>
            <a:r>
              <a:rPr kumimoji="1" lang="en-US" altLang="ja-JP" sz="3600" dirty="0" err="1" smtClean="0">
                <a:solidFill>
                  <a:schemeClr val="bg1"/>
                </a:solidFill>
              </a:rPr>
              <a:t>AlphaGo</a:t>
            </a:r>
            <a:r>
              <a:rPr kumimoji="1" lang="ja-JP" altLang="en-US" sz="3600" dirty="0" smtClean="0">
                <a:solidFill>
                  <a:schemeClr val="bg1"/>
                </a:solidFill>
              </a:rPr>
              <a:t>とは？</a:t>
            </a:r>
            <a:endParaRPr kumimoji="1" lang="en-US" altLang="ja-JP" sz="3600" dirty="0" smtClean="0">
              <a:solidFill>
                <a:schemeClr val="bg1"/>
              </a:solidFill>
            </a:endParaRPr>
          </a:p>
          <a:p>
            <a:r>
              <a:rPr kumimoji="1" lang="en-US" altLang="ja-JP" sz="3600" dirty="0" smtClean="0">
                <a:solidFill>
                  <a:schemeClr val="bg1"/>
                </a:solidFill>
              </a:rPr>
              <a:t>2</a:t>
            </a:r>
            <a:r>
              <a:rPr kumimoji="1" lang="en-US" altLang="ja-JP" sz="3600" dirty="0">
                <a:solidFill>
                  <a:schemeClr val="bg1"/>
                </a:solidFill>
              </a:rPr>
              <a:t> </a:t>
            </a:r>
            <a:r>
              <a:rPr kumimoji="1" lang="en-US" altLang="ja-JP" sz="3600" dirty="0" err="1" smtClean="0">
                <a:solidFill>
                  <a:schemeClr val="bg1"/>
                </a:solidFill>
              </a:rPr>
              <a:t>AlphaGo</a:t>
            </a:r>
            <a:r>
              <a:rPr kumimoji="1" lang="ja-JP" altLang="en-US" sz="3600" dirty="0" smtClean="0">
                <a:solidFill>
                  <a:schemeClr val="bg1"/>
                </a:solidFill>
              </a:rPr>
              <a:t>のアルゴリズム</a:t>
            </a:r>
            <a:endParaRPr kumimoji="1" lang="en-US" altLang="ja-JP" sz="3600" dirty="0" smtClean="0">
              <a:solidFill>
                <a:schemeClr val="bg1"/>
              </a:solidFill>
            </a:endParaRPr>
          </a:p>
          <a:p>
            <a:r>
              <a:rPr kumimoji="1" lang="en-US" altLang="ja-JP" sz="3600" dirty="0" smtClean="0">
                <a:solidFill>
                  <a:schemeClr val="bg1"/>
                </a:solidFill>
              </a:rPr>
              <a:t>3 </a:t>
            </a:r>
            <a:r>
              <a:rPr kumimoji="1" lang="en-US" altLang="ja-JP" sz="3600" dirty="0" err="1" smtClean="0">
                <a:solidFill>
                  <a:schemeClr val="bg1"/>
                </a:solidFill>
              </a:rPr>
              <a:t>AlphaGo</a:t>
            </a:r>
            <a:r>
              <a:rPr kumimoji="1" lang="ja-JP" altLang="en-US" sz="3600" dirty="0" smtClean="0">
                <a:solidFill>
                  <a:schemeClr val="bg1"/>
                </a:solidFill>
              </a:rPr>
              <a:t>を応用できる分野</a:t>
            </a:r>
            <a:endParaRPr kumimoji="1" lang="ja-JP" altLang="en-US" sz="3600" dirty="0">
              <a:solidFill>
                <a:schemeClr val="bg1"/>
              </a:solidFill>
            </a:endParaRPr>
          </a:p>
        </p:txBody>
      </p:sp>
    </p:spTree>
    <p:extLst>
      <p:ext uri="{BB962C8B-B14F-4D97-AF65-F5344CB8AC3E}">
        <p14:creationId xmlns:p14="http://schemas.microsoft.com/office/powerpoint/2010/main" val="17839141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モンテカルロ木探索における</a:t>
            </a:r>
            <a:r>
              <a:rPr kumimoji="1" lang="en-US" altLang="ja-JP" dirty="0" err="1"/>
              <a:t>AlphaGo</a:t>
            </a:r>
            <a:r>
              <a:rPr kumimoji="1" lang="ja-JP" altLang="en-US" dirty="0"/>
              <a:t>独自のアルゴリズム</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1028700" y="1852444"/>
                <a:ext cx="7596685" cy="1048010"/>
              </a:xfrm>
            </p:spPr>
            <p:txBody>
              <a:bodyPr/>
              <a:lstStyle/>
              <a:p>
                <a:pPr marL="0" indent="0">
                  <a:buNone/>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𝑢</m:t>
                      </m:r>
                      <m:r>
                        <a:rPr kumimoji="1" lang="en-US" altLang="ja-JP" i="1">
                          <a:latin typeface="Cambria Math" panose="02040503050406030204" pitchFamily="18" charset="0"/>
                        </a:rPr>
                        <m:t>(</m:t>
                      </m:r>
                      <m:r>
                        <a:rPr kumimoji="1" lang="en-US" altLang="ja-JP" i="1">
                          <a:latin typeface="Cambria Math" panose="02040503050406030204" pitchFamily="18" charset="0"/>
                        </a:rPr>
                        <m:t>𝑠</m:t>
                      </m:r>
                      <m:r>
                        <a:rPr kumimoji="1" lang="en-US" altLang="ja-JP" i="1">
                          <a:latin typeface="Cambria Math" panose="02040503050406030204" pitchFamily="18" charset="0"/>
                        </a:rPr>
                        <m:t>,</m:t>
                      </m:r>
                      <m:r>
                        <a:rPr kumimoji="1" lang="en-US" altLang="ja-JP" i="1">
                          <a:latin typeface="Cambria Math" panose="02040503050406030204" pitchFamily="18" charset="0"/>
                        </a:rPr>
                        <m:t>𝑎</m:t>
                      </m:r>
                      <m:r>
                        <a:rPr kumimoji="1" lang="en-US" altLang="ja-JP" i="1">
                          <a:latin typeface="Cambria Math" panose="02040503050406030204" pitchFamily="18" charset="0"/>
                        </a:rPr>
                        <m:t>)=</m:t>
                      </m:r>
                      <m:r>
                        <a:rPr kumimoji="1" lang="en-US" altLang="ja-JP" b="0" i="1" smtClean="0">
                          <a:latin typeface="Cambria Math" panose="02040503050406030204" pitchFamily="18" charset="0"/>
                        </a:rPr>
                        <m:t>𝑃</m:t>
                      </m:r>
                      <m:r>
                        <a:rPr kumimoji="1" lang="en-US" altLang="ja-JP" i="1">
                          <a:latin typeface="Cambria Math" panose="02040503050406030204" pitchFamily="18" charset="0"/>
                        </a:rPr>
                        <m:t>(</m:t>
                      </m:r>
                      <m:r>
                        <a:rPr kumimoji="1" lang="en-US" altLang="ja-JP" b="0" i="1" smtClean="0">
                          <a:latin typeface="Cambria Math" panose="02040503050406030204" pitchFamily="18" charset="0"/>
                        </a:rPr>
                        <m:t>𝑠</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𝑎</m:t>
                      </m:r>
                      <m:r>
                        <a:rPr kumimoji="1" lang="en-US" altLang="ja-JP" i="1">
                          <a:latin typeface="Cambria Math" panose="02040503050406030204" pitchFamily="18" charset="0"/>
                        </a:rPr>
                        <m:t>)</m:t>
                      </m:r>
                      <m:f>
                        <m:fPr>
                          <m:ctrlPr>
                            <a:rPr kumimoji="1" lang="en-US" altLang="ja-JP" i="1" smtClean="0">
                              <a:latin typeface="Cambria Math" panose="02040503050406030204" pitchFamily="18" charset="0"/>
                            </a:rPr>
                          </m:ctrlPr>
                        </m:fPr>
                        <m:num>
                          <m:rad>
                            <m:radPr>
                              <m:degHide m:val="on"/>
                              <m:ctrlPr>
                                <a:rPr kumimoji="1" lang="en-US" altLang="ja-JP" i="1" smtClean="0">
                                  <a:latin typeface="Cambria Math" panose="02040503050406030204" pitchFamily="18" charset="0"/>
                                </a:rPr>
                              </m:ctrlPr>
                            </m:radPr>
                            <m:deg/>
                            <m:e>
                              <m:sSub>
                                <m:sSubPr>
                                  <m:ctrlPr>
                                    <a:rPr kumimoji="1" lang="en-US" altLang="ja-JP" i="1" smtClean="0">
                                      <a:latin typeface="Cambria Math" panose="02040503050406030204" pitchFamily="18" charset="0"/>
                                      <a:ea typeface="Cambria Math" panose="02040503050406030204" pitchFamily="18" charset="0"/>
                                    </a:rPr>
                                  </m:ctrlPr>
                                </m:sSubPr>
                                <m:e>
                                  <m:r>
                                    <a:rPr kumimoji="1" lang="en-US" altLang="ja-JP" i="1" smtClean="0">
                                      <a:latin typeface="Cambria Math" panose="02040503050406030204" pitchFamily="18" charset="0"/>
                                      <a:ea typeface="Cambria Math" panose="02040503050406030204" pitchFamily="18" charset="0"/>
                                    </a:rPr>
                                    <m:t>∑</m:t>
                                  </m:r>
                                </m:e>
                                <m:sub>
                                  <m:r>
                                    <a:rPr kumimoji="1" lang="en-US" altLang="ja-JP" b="0" i="1" smtClean="0">
                                      <a:latin typeface="Cambria Math" panose="02040503050406030204" pitchFamily="18" charset="0"/>
                                      <a:ea typeface="Cambria Math" panose="02040503050406030204" pitchFamily="18" charset="0"/>
                                    </a:rPr>
                                    <m:t>𝑏</m:t>
                                  </m:r>
                                </m:sub>
                              </m:sSub>
                              <m:sSub>
                                <m:sSubPr>
                                  <m:ctrlPr>
                                    <a:rPr kumimoji="1" lang="en-US" altLang="ja-JP"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𝑁</m:t>
                                  </m:r>
                                </m:e>
                                <m:sub>
                                  <m:r>
                                    <a:rPr kumimoji="1" lang="en-US" altLang="ja-JP" b="0" i="1" smtClean="0">
                                      <a:latin typeface="Cambria Math" panose="02040503050406030204" pitchFamily="18" charset="0"/>
                                      <a:ea typeface="Cambria Math" panose="02040503050406030204" pitchFamily="18" charset="0"/>
                                    </a:rPr>
                                    <m:t>𝑟</m:t>
                                  </m:r>
                                </m:sub>
                              </m:sSub>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𝑠</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𝑏</m:t>
                              </m:r>
                              <m:r>
                                <a:rPr kumimoji="1" lang="en-US" altLang="ja-JP" b="0" i="1" smtClean="0">
                                  <a:latin typeface="Cambria Math" panose="02040503050406030204" pitchFamily="18" charset="0"/>
                                  <a:ea typeface="Cambria Math" panose="02040503050406030204" pitchFamily="18" charset="0"/>
                                </a:rPr>
                                <m:t>)</m:t>
                              </m:r>
                            </m:e>
                          </m:rad>
                        </m:num>
                        <m:den>
                          <m:r>
                            <a:rPr kumimoji="1" lang="en-US" altLang="ja-JP" b="0" i="1" smtClean="0">
                              <a:latin typeface="Cambria Math" panose="02040503050406030204" pitchFamily="18" charset="0"/>
                            </a:rPr>
                            <m:t>1</m:t>
                          </m:r>
                          <m:sSub>
                            <m:sSubPr>
                              <m:ctrlPr>
                                <a:rPr kumimoji="1" lang="el-GR" altLang="ja-JP" i="1">
                                  <a:latin typeface="Cambria Math" panose="02040503050406030204" pitchFamily="18" charset="0"/>
                                  <a:ea typeface="Cambria Math" panose="02040503050406030204" pitchFamily="18" charset="0"/>
                                </a:rPr>
                              </m:ctrlPr>
                            </m:sSubPr>
                            <m:e>
                              <m:r>
                                <a:rPr kumimoji="1" lang="el-GR" altLang="ja-JP" i="1" smtClean="0">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𝑁</m:t>
                              </m:r>
                            </m:e>
                            <m:sub>
                              <m:r>
                                <a:rPr kumimoji="1" lang="en-US" altLang="ja-JP" i="1">
                                  <a:latin typeface="Cambria Math" panose="02040503050406030204" pitchFamily="18" charset="0"/>
                                  <a:ea typeface="Cambria Math" panose="02040503050406030204" pitchFamily="18" charset="0"/>
                                </a:rPr>
                                <m:t>𝑟</m:t>
                              </m:r>
                            </m:sub>
                          </m:sSub>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𝑠</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𝑎</m:t>
                          </m:r>
                          <m:r>
                            <a:rPr kumimoji="1" lang="en-US" altLang="ja-JP" b="0" i="1" smtClean="0">
                              <a:latin typeface="Cambria Math" panose="02040503050406030204" pitchFamily="18" charset="0"/>
                              <a:ea typeface="Cambria Math" panose="02040503050406030204" pitchFamily="18" charset="0"/>
                            </a:rPr>
                            <m:t>)</m:t>
                          </m:r>
                        </m:den>
                      </m:f>
                    </m:oMath>
                  </m:oMathPara>
                </a14:m>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1028700" y="1852444"/>
                <a:ext cx="7596685" cy="1048010"/>
              </a:xfrm>
              <a:blipFill rotWithShape="0">
                <a:blip r:embed="rId2"/>
                <a:stretch>
                  <a:fillRect/>
                </a:stretch>
              </a:blipFill>
            </p:spPr>
            <p:txBody>
              <a:bodyPr/>
              <a:lstStyle/>
              <a:p>
                <a:r>
                  <a:rPr lang="ja-JP" altLang="en-US">
                    <a:noFill/>
                  </a:rPr>
                  <a:t> </a:t>
                </a:r>
              </a:p>
            </p:txBody>
          </p:sp>
        </mc:Fallback>
      </mc:AlternateContent>
      <p:sp>
        <p:nvSpPr>
          <p:cNvPr id="4" name="フッター プレースホルダー 3"/>
          <p:cNvSpPr>
            <a:spLocks noGrp="1"/>
          </p:cNvSpPr>
          <p:nvPr>
            <p:ph type="ftr" sz="quarter" idx="11"/>
          </p:nvPr>
        </p:nvSpPr>
        <p:spPr/>
        <p:txBody>
          <a:bodyPr/>
          <a:lstStyle/>
          <a:p>
            <a:r>
              <a:rPr lang="en-US" smtClean="0"/>
              <a:t>KAIM</a:t>
            </a:r>
            <a:endParaRPr lang="en-US" dirty="0"/>
          </a:p>
        </p:txBody>
      </p:sp>
      <p:sp>
        <p:nvSpPr>
          <p:cNvPr id="5" name="テキスト ボックス 4"/>
          <p:cNvSpPr txBox="1"/>
          <p:nvPr/>
        </p:nvSpPr>
        <p:spPr>
          <a:xfrm>
            <a:off x="681432" y="52418"/>
            <a:ext cx="3156718" cy="369332"/>
          </a:xfrm>
          <a:prstGeom prst="rect">
            <a:avLst/>
          </a:prstGeom>
          <a:noFill/>
        </p:spPr>
        <p:txBody>
          <a:bodyPr wrap="square" rtlCol="0">
            <a:spAutoFit/>
          </a:bodyPr>
          <a:lstStyle/>
          <a:p>
            <a:r>
              <a:rPr kumimoji="1" lang="ja-JP" altLang="en-US" dirty="0"/>
              <a:t>アルゴリズムの事前</a:t>
            </a:r>
            <a:r>
              <a:rPr kumimoji="1" lang="ja-JP" altLang="en-US" dirty="0" smtClean="0"/>
              <a:t>知識</a:t>
            </a:r>
            <a:endParaRPr kumimoji="1" lang="en-US" altLang="ja-JP" dirty="0"/>
          </a:p>
        </p:txBody>
      </p:sp>
      <p:sp>
        <p:nvSpPr>
          <p:cNvPr id="6" name="正方形/長方形 5"/>
          <p:cNvSpPr/>
          <p:nvPr/>
        </p:nvSpPr>
        <p:spPr>
          <a:xfrm>
            <a:off x="4210899" y="2100172"/>
            <a:ext cx="821213" cy="430991"/>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5078706" y="1853414"/>
            <a:ext cx="1362732" cy="763767"/>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873631" y="3599358"/>
            <a:ext cx="4845737" cy="1200329"/>
          </a:xfrm>
          <a:prstGeom prst="rect">
            <a:avLst/>
          </a:prstGeom>
          <a:noFill/>
        </p:spPr>
        <p:txBody>
          <a:bodyPr wrap="square" rtlCol="0">
            <a:spAutoFit/>
          </a:bodyPr>
          <a:lstStyle/>
          <a:p>
            <a:r>
              <a:rPr kumimoji="1" lang="en-US" altLang="ja-JP" dirty="0" smtClean="0"/>
              <a:t>Distribution of output by Policy Network(confidence of the move)</a:t>
            </a:r>
            <a:br>
              <a:rPr kumimoji="1" lang="en-US" altLang="ja-JP" dirty="0" smtClean="0"/>
            </a:br>
            <a:r>
              <a:rPr kumimoji="1" lang="ja-JP" altLang="en-US" dirty="0" smtClean="0"/>
              <a:t>ポリシーネットワークからのある手の評価値（おススメ度）</a:t>
            </a:r>
            <a:endParaRPr kumimoji="1" lang="ja-JP" altLang="en-US" dirty="0"/>
          </a:p>
        </p:txBody>
      </p:sp>
      <p:sp>
        <p:nvSpPr>
          <p:cNvPr id="10" name="テキスト ボックス 9"/>
          <p:cNvSpPr txBox="1"/>
          <p:nvPr/>
        </p:nvSpPr>
        <p:spPr>
          <a:xfrm>
            <a:off x="5847501" y="3605182"/>
            <a:ext cx="2842211" cy="2308324"/>
          </a:xfrm>
          <a:prstGeom prst="rect">
            <a:avLst/>
          </a:prstGeom>
          <a:noFill/>
        </p:spPr>
        <p:txBody>
          <a:bodyPr wrap="square" rtlCol="0">
            <a:spAutoFit/>
          </a:bodyPr>
          <a:lstStyle/>
          <a:p>
            <a:r>
              <a:rPr kumimoji="1" lang="en-US" altLang="ja-JP" dirty="0" smtClean="0"/>
              <a:t>If less searched move is </a:t>
            </a:r>
            <a:r>
              <a:rPr kumimoji="1" lang="en-US" altLang="ja-JP" dirty="0" err="1" smtClean="0"/>
              <a:t>existing,then</a:t>
            </a:r>
            <a:r>
              <a:rPr kumimoji="1" lang="en-US" altLang="ja-JP" dirty="0" smtClean="0"/>
              <a:t> try more search on the move.</a:t>
            </a:r>
            <a:br>
              <a:rPr kumimoji="1" lang="en-US" altLang="ja-JP" dirty="0" smtClean="0"/>
            </a:br>
            <a:r>
              <a:rPr kumimoji="1" lang="ja-JP" altLang="en-US" dirty="0" smtClean="0"/>
              <a:t>探索があまりされていない手は、優先的に探索</a:t>
            </a:r>
            <a:endParaRPr kumimoji="1" lang="en-US" altLang="ja-JP" dirty="0" smtClean="0"/>
          </a:p>
          <a:p>
            <a:r>
              <a:rPr kumimoji="1" lang="ja-JP" altLang="en-US" dirty="0" smtClean="0"/>
              <a:t>（少ない回数の試行だと勝率の予測値の信頼度が低いため）</a:t>
            </a:r>
            <a:endParaRPr kumimoji="1" lang="ja-JP" altLang="en-US" dirty="0"/>
          </a:p>
        </p:txBody>
      </p:sp>
      <p:cxnSp>
        <p:nvCxnSpPr>
          <p:cNvPr id="12" name="直線コネクタ 11"/>
          <p:cNvCxnSpPr/>
          <p:nvPr/>
        </p:nvCxnSpPr>
        <p:spPr>
          <a:xfrm flipH="1">
            <a:off x="2760673" y="2531163"/>
            <a:ext cx="1723964" cy="106819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a:xfrm>
            <a:off x="5911567" y="2682191"/>
            <a:ext cx="969229" cy="806507"/>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97084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err="1" smtClean="0"/>
              <a:t>AlphaGo</a:t>
            </a:r>
            <a:r>
              <a:rPr kumimoji="1" lang="ja-JP" altLang="en-US" dirty="0" smtClean="0"/>
              <a:t>独自のモンテカルロ法</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𝑄</m:t>
                      </m:r>
                      <m:d>
                        <m:dPr>
                          <m:ctrlPr>
                            <a:rPr kumimoji="1" lang="en-US" altLang="ja-JP" sz="4000" b="0" i="1" smtClean="0">
                              <a:latin typeface="Cambria Math" panose="02040503050406030204" pitchFamily="18" charset="0"/>
                            </a:rPr>
                          </m:ctrlPr>
                        </m:dPr>
                        <m:e>
                          <m:r>
                            <a:rPr kumimoji="1" lang="en-US" altLang="ja-JP" sz="4000" b="0" i="1" smtClean="0">
                              <a:latin typeface="Cambria Math" panose="02040503050406030204" pitchFamily="18" charset="0"/>
                            </a:rPr>
                            <m:t>𝑠</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𝑎</m:t>
                          </m:r>
                        </m:e>
                      </m:d>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𝑢</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𝑠</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𝑎</m:t>
                      </m:r>
                      <m:r>
                        <a:rPr kumimoji="1" lang="en-US" altLang="ja-JP" sz="4000" b="0" i="1" smtClean="0">
                          <a:latin typeface="Cambria Math" panose="02040503050406030204" pitchFamily="18" charset="0"/>
                        </a:rPr>
                        <m:t>)</m:t>
                      </m:r>
                    </m:oMath>
                  </m:oMathPara>
                </a14:m>
                <a:endParaRPr kumimoji="1" lang="en-US" altLang="ja-JP" sz="4000" dirty="0" smtClean="0"/>
              </a:p>
              <a:p>
                <a:pPr marL="0" indent="0">
                  <a:buNone/>
                </a:pPr>
                <a:endParaRPr kumimoji="1" lang="en-US" altLang="ja-JP" sz="4000" dirty="0" smtClean="0"/>
              </a:p>
              <a:p>
                <a:pPr marL="0" indent="0">
                  <a:buNone/>
                </a:pPr>
                <a:r>
                  <a:rPr kumimoji="1" lang="ja-JP" altLang="en-US" sz="4000" dirty="0" smtClean="0"/>
                  <a:t>が最大となるノードから優先的に探索し、ゲーム木を展開する</a:t>
                </a:r>
                <a:endParaRPr kumimoji="1" lang="en-US" altLang="ja-JP" sz="4000" dirty="0" smtClean="0"/>
              </a:p>
              <a:p>
                <a:pPr marL="0" indent="0">
                  <a:buNone/>
                </a:pPr>
                <a:r>
                  <a:rPr kumimoji="1" lang="en-US" altLang="ja-JP" dirty="0" smtClean="0"/>
                  <a:t>(The priority of expanding game tree is define by this function)</a:t>
                </a:r>
              </a:p>
              <a:p>
                <a:pPr marL="0" indent="0">
                  <a:buNone/>
                </a:pPr>
                <a:r>
                  <a:rPr kumimoji="1" lang="ja-JP" altLang="en-US" dirty="0" smtClean="0"/>
                  <a:t>ゲームツリー展開の優先度は、同じ枝を探索すればするほど下がってゆく</a:t>
                </a:r>
                <a:endParaRPr kumimoji="1" lang="en-US" altLang="ja-JP" dirty="0" smtClean="0"/>
              </a:p>
              <a:p>
                <a:pPr marL="0" indent="0">
                  <a:buNone/>
                </a:pPr>
                <a:endParaRPr kumimoji="1" lang="ja-JP" altLang="en-US" sz="40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2"/>
                <a:stretch>
                  <a:fillRect l="-2889"/>
                </a:stretch>
              </a:blipFill>
            </p:spPr>
            <p:txBody>
              <a:bodyPr/>
              <a:lstStyle/>
              <a:p>
                <a:r>
                  <a:rPr lang="ja-JP" altLang="en-US">
                    <a:noFill/>
                  </a:rPr>
                  <a:t> </a:t>
                </a:r>
              </a:p>
            </p:txBody>
          </p:sp>
        </mc:Fallback>
      </mc:AlternateContent>
      <p:sp>
        <p:nvSpPr>
          <p:cNvPr id="4" name="フッター プレースホルダー 3"/>
          <p:cNvSpPr>
            <a:spLocks noGrp="1"/>
          </p:cNvSpPr>
          <p:nvPr>
            <p:ph type="ftr" sz="quarter" idx="11"/>
          </p:nvPr>
        </p:nvSpPr>
        <p:spPr/>
        <p:txBody>
          <a:bodyPr/>
          <a:lstStyle/>
          <a:p>
            <a:r>
              <a:rPr lang="en-US" smtClean="0"/>
              <a:t>KAIM</a:t>
            </a:r>
            <a:endParaRPr lang="en-US" dirty="0"/>
          </a:p>
        </p:txBody>
      </p:sp>
      <p:sp>
        <p:nvSpPr>
          <p:cNvPr id="5" name="テキスト ボックス 4"/>
          <p:cNvSpPr txBox="1"/>
          <p:nvPr/>
        </p:nvSpPr>
        <p:spPr>
          <a:xfrm>
            <a:off x="681432" y="52418"/>
            <a:ext cx="3156718" cy="369332"/>
          </a:xfrm>
          <a:prstGeom prst="rect">
            <a:avLst/>
          </a:prstGeom>
          <a:noFill/>
        </p:spPr>
        <p:txBody>
          <a:bodyPr wrap="square" rtlCol="0">
            <a:spAutoFit/>
          </a:bodyPr>
          <a:lstStyle/>
          <a:p>
            <a:r>
              <a:rPr kumimoji="1" lang="ja-JP" altLang="en-US" dirty="0"/>
              <a:t>アルゴリズムの事前</a:t>
            </a:r>
            <a:r>
              <a:rPr kumimoji="1" lang="ja-JP" altLang="en-US" dirty="0" smtClean="0"/>
              <a:t>知識</a:t>
            </a:r>
            <a:endParaRPr kumimoji="1" lang="en-US" altLang="ja-JP" dirty="0"/>
          </a:p>
        </p:txBody>
      </p:sp>
      <p:sp>
        <p:nvSpPr>
          <p:cNvPr id="6" name="テキスト ボックス 5"/>
          <p:cNvSpPr txBox="1"/>
          <p:nvPr/>
        </p:nvSpPr>
        <p:spPr>
          <a:xfrm>
            <a:off x="4856273" y="2547842"/>
            <a:ext cx="4049046" cy="646331"/>
          </a:xfrm>
          <a:prstGeom prst="rect">
            <a:avLst/>
          </a:prstGeom>
          <a:noFill/>
        </p:spPr>
        <p:txBody>
          <a:bodyPr wrap="square" rtlCol="0">
            <a:spAutoFit/>
          </a:bodyPr>
          <a:lstStyle/>
          <a:p>
            <a:r>
              <a:rPr kumimoji="1" lang="ja-JP" altLang="en-US" sz="3600" dirty="0" smtClean="0">
                <a:solidFill>
                  <a:srgbClr val="FF0000"/>
                </a:solidFill>
              </a:rPr>
              <a:t>優先度</a:t>
            </a:r>
            <a:endParaRPr kumimoji="1" lang="ja-JP" altLang="en-US" sz="3600" dirty="0">
              <a:solidFill>
                <a:srgbClr val="FF0000"/>
              </a:solidFill>
            </a:endParaRPr>
          </a:p>
        </p:txBody>
      </p:sp>
      <p:sp>
        <p:nvSpPr>
          <p:cNvPr id="7" name="テキスト ボックス 6"/>
          <p:cNvSpPr txBox="1"/>
          <p:nvPr/>
        </p:nvSpPr>
        <p:spPr>
          <a:xfrm>
            <a:off x="3325881" y="2610213"/>
            <a:ext cx="1377425" cy="646331"/>
          </a:xfrm>
          <a:prstGeom prst="rect">
            <a:avLst/>
          </a:prstGeom>
          <a:noFill/>
        </p:spPr>
        <p:txBody>
          <a:bodyPr wrap="square" rtlCol="0">
            <a:spAutoFit/>
          </a:bodyPr>
          <a:lstStyle/>
          <a:p>
            <a:r>
              <a:rPr kumimoji="1" lang="ja-JP" altLang="en-US" sz="3600" dirty="0" smtClean="0">
                <a:solidFill>
                  <a:srgbClr val="FF0000"/>
                </a:solidFill>
              </a:rPr>
              <a:t>勝率</a:t>
            </a:r>
            <a:endParaRPr kumimoji="1" lang="ja-JP" altLang="en-US" sz="3600" dirty="0">
              <a:solidFill>
                <a:srgbClr val="FF0000"/>
              </a:solidFill>
            </a:endParaRPr>
          </a:p>
        </p:txBody>
      </p:sp>
    </p:spTree>
    <p:extLst>
      <p:ext uri="{BB962C8B-B14F-4D97-AF65-F5344CB8AC3E}">
        <p14:creationId xmlns:p14="http://schemas.microsoft.com/office/powerpoint/2010/main" val="40079066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バーチャルロス</a:t>
            </a:r>
            <a:r>
              <a:rPr kumimoji="1" lang="en-US" altLang="ja-JP" dirty="0" smtClean="0"/>
              <a:t>(virtual loss)</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複</a:t>
            </a:r>
            <a:r>
              <a:rPr kumimoji="1" lang="ja-JP" altLang="en-US" dirty="0" smtClean="0"/>
              <a:t>数</a:t>
            </a:r>
            <a:r>
              <a:rPr kumimoji="1" lang="ja-JP" altLang="en-US" dirty="0"/>
              <a:t>台</a:t>
            </a:r>
            <a:r>
              <a:rPr kumimoji="1" lang="ja-JP" altLang="en-US" dirty="0" smtClean="0"/>
              <a:t>の</a:t>
            </a:r>
            <a:r>
              <a:rPr kumimoji="1" lang="en-US" altLang="ja-JP" dirty="0" err="1" smtClean="0"/>
              <a:t>cpu</a:t>
            </a:r>
            <a:r>
              <a:rPr kumimoji="1" lang="ja-JP" altLang="en-US" dirty="0" smtClean="0"/>
              <a:t>や</a:t>
            </a:r>
            <a:r>
              <a:rPr kumimoji="1" lang="en-US" altLang="ja-JP" dirty="0" err="1" smtClean="0"/>
              <a:t>gpu</a:t>
            </a:r>
            <a:r>
              <a:rPr kumimoji="1" lang="ja-JP" altLang="en-US" dirty="0" smtClean="0"/>
              <a:t>で対戦時に計算するときは、ロールアウト（プレイアウト）を開始する場合に、勝率の計算をする場合に架空の「負け」を一時的に追加しておき、同時に同じノードが何回もロールアウトに選ばれにくくする手法。</a:t>
            </a:r>
            <a:endParaRPr kumimoji="1" lang="en-US" altLang="ja-JP" dirty="0" smtClean="0"/>
          </a:p>
          <a:p>
            <a:r>
              <a:rPr kumimoji="1" lang="ja-JP" altLang="en-US" dirty="0" smtClean="0"/>
              <a:t>ロール</a:t>
            </a:r>
            <a:r>
              <a:rPr kumimoji="1" lang="ja-JP" altLang="en-US" dirty="0"/>
              <a:t>アウト</a:t>
            </a:r>
            <a:r>
              <a:rPr kumimoji="1" lang="ja-JP" altLang="en-US" dirty="0" smtClean="0"/>
              <a:t>が終了した際は、架空の「負け」を取り消し、正しい勝率に戻す。</a:t>
            </a:r>
            <a:endParaRPr kumimoji="1" lang="en-US" altLang="ja-JP" dirty="0" smtClean="0"/>
          </a:p>
          <a:p>
            <a:pPr marL="0" indent="0">
              <a:buNone/>
            </a:pPr>
            <a:endParaRPr kumimoji="1" lang="en-US" altLang="ja-JP" dirty="0" smtClean="0"/>
          </a:p>
          <a:p>
            <a:endParaRPr kumimoji="1" lang="ja-JP" altLang="en-US" dirty="0"/>
          </a:p>
        </p:txBody>
      </p:sp>
      <p:sp>
        <p:nvSpPr>
          <p:cNvPr id="4" name="フッター プレースホルダー 3"/>
          <p:cNvSpPr>
            <a:spLocks noGrp="1"/>
          </p:cNvSpPr>
          <p:nvPr>
            <p:ph type="ftr" sz="quarter" idx="11"/>
          </p:nvPr>
        </p:nvSpPr>
        <p:spPr/>
        <p:txBody>
          <a:bodyPr/>
          <a:lstStyle/>
          <a:p>
            <a:r>
              <a:rPr lang="en-US" smtClean="0"/>
              <a:t>KAIM</a:t>
            </a:r>
            <a:endParaRPr lang="en-US" dirty="0"/>
          </a:p>
        </p:txBody>
      </p:sp>
    </p:spTree>
    <p:extLst>
      <p:ext uri="{BB962C8B-B14F-4D97-AF65-F5344CB8AC3E}">
        <p14:creationId xmlns:p14="http://schemas.microsoft.com/office/powerpoint/2010/main" val="905622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err="1" smtClean="0"/>
              <a:t>AlphaGo</a:t>
            </a:r>
            <a:r>
              <a:rPr kumimoji="1" lang="ja-JP" altLang="en-US" dirty="0" smtClean="0"/>
              <a:t>のネットワークの種類</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14:m>
                  <m:oMath xmlns:m="http://schemas.openxmlformats.org/officeDocument/2006/math">
                    <m:sSub>
                      <m:sSubPr>
                        <m:ctrlPr>
                          <a:rPr kumimoji="1" lang="el-GR" altLang="ja-JP" i="1">
                            <a:latin typeface="Cambria Math" panose="02040503050406030204" pitchFamily="18" charset="0"/>
                          </a:rPr>
                        </m:ctrlPr>
                      </m:sSubPr>
                      <m:e>
                        <m:r>
                          <a:rPr kumimoji="1" lang="en-US" altLang="ja-JP" i="1">
                            <a:latin typeface="Cambria Math" panose="02040503050406030204" pitchFamily="18" charset="0"/>
                          </a:rPr>
                          <m:t>𝑝</m:t>
                        </m:r>
                      </m:e>
                      <m:sub>
                        <m:r>
                          <a:rPr kumimoji="1" lang="ja-JP" altLang="en-US" i="1" smtClean="0">
                            <a:latin typeface="Cambria Math" panose="02040503050406030204" pitchFamily="18" charset="0"/>
                          </a:rPr>
                          <m:t>𝜎</m:t>
                        </m:r>
                      </m:sub>
                    </m:sSub>
                    <m:r>
                      <a:rPr kumimoji="1" lang="en-US" altLang="ja-JP" i="1">
                        <a:latin typeface="Cambria Math" panose="02040503050406030204" pitchFamily="18" charset="0"/>
                      </a:rPr>
                      <m:t>(</m:t>
                    </m:r>
                    <m:r>
                      <a:rPr kumimoji="1" lang="en-US" altLang="ja-JP" i="1">
                        <a:latin typeface="Cambria Math" panose="02040503050406030204" pitchFamily="18" charset="0"/>
                      </a:rPr>
                      <m:t>𝑎</m:t>
                    </m:r>
                    <m:r>
                      <a:rPr kumimoji="1" lang="en-US" altLang="ja-JP" i="1">
                        <a:latin typeface="Cambria Math" panose="02040503050406030204" pitchFamily="18" charset="0"/>
                      </a:rPr>
                      <m:t>|</m:t>
                    </m:r>
                    <m:r>
                      <a:rPr kumimoji="1" lang="en-US" altLang="ja-JP" i="1">
                        <a:latin typeface="Cambria Math" panose="02040503050406030204" pitchFamily="18" charset="0"/>
                      </a:rPr>
                      <m:t>𝑠</m:t>
                    </m:r>
                    <m:r>
                      <a:rPr kumimoji="1" lang="en-US" altLang="ja-JP" i="1">
                        <a:latin typeface="Cambria Math" panose="02040503050406030204" pitchFamily="18" charset="0"/>
                      </a:rPr>
                      <m:t>)</m:t>
                    </m:r>
                    <m:r>
                      <a:rPr kumimoji="1" lang="ja-JP" altLang="en-US" i="1" smtClean="0">
                        <a:latin typeface="Cambria Math" panose="02040503050406030204" pitchFamily="18" charset="0"/>
                      </a:rPr>
                      <m:t>・</m:t>
                    </m:r>
                    <m:r>
                      <a:rPr kumimoji="1" lang="ja-JP" altLang="en-US" i="1" dirty="0" smtClean="0">
                        <a:latin typeface="Cambria Math" panose="02040503050406030204" pitchFamily="18" charset="0"/>
                      </a:rPr>
                      <m:t>・・</m:t>
                    </m:r>
                  </m:oMath>
                </a14:m>
                <a:r>
                  <a:rPr kumimoji="1" lang="ja-JP" altLang="en-US" dirty="0" smtClean="0"/>
                  <a:t>教師付き学習方策ネットワーク</a:t>
                </a:r>
                <a:r>
                  <a:rPr kumimoji="1" lang="en-US" altLang="ja-JP" dirty="0" smtClean="0"/>
                  <a:t>3ms</a:t>
                </a:r>
              </a:p>
              <a:p>
                <a:pPr marL="0" indent="0">
                  <a:buNone/>
                </a:pPr>
                <a:r>
                  <a:rPr kumimoji="1" lang="ja-JP" altLang="en-US" dirty="0" smtClean="0"/>
                  <a:t>（教師</a:t>
                </a:r>
                <a:r>
                  <a:rPr kumimoji="1" lang="en-US" altLang="ja-JP" dirty="0" smtClean="0"/>
                  <a:t>29400000</a:t>
                </a:r>
                <a:r>
                  <a:rPr kumimoji="1" lang="ja-JP" altLang="en-US" dirty="0"/>
                  <a:t>盤面</a:t>
                </a:r>
                <a:r>
                  <a:rPr kumimoji="1" lang="en-US" altLang="ja-JP" dirty="0" smtClean="0"/>
                  <a:t>,50GPU,3weeks</a:t>
                </a:r>
                <a:r>
                  <a:rPr kumimoji="1" lang="ja-JP" altLang="en-US" dirty="0" smtClean="0"/>
                  <a:t>）</a:t>
                </a:r>
                <a:endParaRPr kumimoji="1" lang="en-US" altLang="ja-JP" dirty="0" smtClean="0"/>
              </a:p>
              <a:p>
                <a14:m>
                  <m:oMath xmlns:m="http://schemas.openxmlformats.org/officeDocument/2006/math">
                    <m:sSub>
                      <m:sSubPr>
                        <m:ctrlPr>
                          <a:rPr kumimoji="1" lang="el-GR" altLang="ja-JP" i="1">
                            <a:latin typeface="Cambria Math" panose="02040503050406030204" pitchFamily="18" charset="0"/>
                          </a:rPr>
                        </m:ctrlPr>
                      </m:sSubPr>
                      <m:e>
                        <m:r>
                          <a:rPr kumimoji="1" lang="en-US" altLang="ja-JP" i="1">
                            <a:latin typeface="Cambria Math" panose="02040503050406030204" pitchFamily="18" charset="0"/>
                          </a:rPr>
                          <m:t>𝑝</m:t>
                        </m:r>
                      </m:e>
                      <m:sub>
                        <m:r>
                          <a:rPr kumimoji="1" lang="ja-JP" altLang="en-US" i="1" smtClean="0">
                            <a:latin typeface="Cambria Math" panose="02040503050406030204" pitchFamily="18" charset="0"/>
                          </a:rPr>
                          <m:t>𝜌</m:t>
                        </m:r>
                      </m:sub>
                    </m:sSub>
                    <m:r>
                      <a:rPr kumimoji="1" lang="en-US" altLang="ja-JP" i="1">
                        <a:latin typeface="Cambria Math" panose="02040503050406030204" pitchFamily="18" charset="0"/>
                      </a:rPr>
                      <m:t>(</m:t>
                    </m:r>
                    <m:r>
                      <a:rPr kumimoji="1" lang="en-US" altLang="ja-JP" i="1">
                        <a:latin typeface="Cambria Math" panose="02040503050406030204" pitchFamily="18" charset="0"/>
                      </a:rPr>
                      <m:t>𝑎</m:t>
                    </m:r>
                    <m:r>
                      <a:rPr kumimoji="1" lang="en-US" altLang="ja-JP" i="1">
                        <a:latin typeface="Cambria Math" panose="02040503050406030204" pitchFamily="18" charset="0"/>
                      </a:rPr>
                      <m:t>|</m:t>
                    </m:r>
                    <m:r>
                      <a:rPr kumimoji="1" lang="en-US" altLang="ja-JP" i="1">
                        <a:latin typeface="Cambria Math" panose="02040503050406030204" pitchFamily="18" charset="0"/>
                      </a:rPr>
                      <m:t>𝑠</m:t>
                    </m:r>
                    <m:r>
                      <a:rPr kumimoji="1" lang="en-US" altLang="ja-JP" i="1">
                        <a:latin typeface="Cambria Math" panose="02040503050406030204" pitchFamily="18" charset="0"/>
                      </a:rPr>
                      <m:t>)</m:t>
                    </m:r>
                  </m:oMath>
                </a14:m>
                <a:r>
                  <a:rPr kumimoji="1" lang="ja-JP" altLang="en-US" dirty="0" smtClean="0"/>
                  <a:t>・・・強化学習用方策ネットワーク</a:t>
                </a:r>
                <a:endParaRPr kumimoji="1" lang="en-US" altLang="ja-JP" dirty="0" smtClean="0"/>
              </a:p>
              <a:p>
                <a14:m>
                  <m:oMath xmlns:m="http://schemas.openxmlformats.org/officeDocument/2006/math">
                    <m:r>
                      <a:rPr kumimoji="1" lang="en-US" altLang="ja-JP" b="0" i="1" smtClean="0">
                        <a:latin typeface="Cambria Math" panose="02040503050406030204" pitchFamily="18" charset="0"/>
                      </a:rPr>
                      <m:t>𝑣</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𝑠</m:t>
                    </m:r>
                    <m:r>
                      <a:rPr kumimoji="1" lang="en-US" altLang="ja-JP" b="0" i="1" smtClean="0">
                        <a:latin typeface="Cambria Math" panose="02040503050406030204" pitchFamily="18" charset="0"/>
                      </a:rPr>
                      <m:t>)</m:t>
                    </m:r>
                    <m:r>
                      <a:rPr kumimoji="1" lang="ja-JP" altLang="en-US" i="1">
                        <a:latin typeface="Cambria Math" panose="02040503050406030204" pitchFamily="18" charset="0"/>
                      </a:rPr>
                      <m:t>・・・</m:t>
                    </m:r>
                  </m:oMath>
                </a14:m>
                <a:r>
                  <a:rPr kumimoji="1" lang="ja-JP" altLang="en-US" dirty="0" smtClean="0"/>
                  <a:t>状態価値ネットワーク</a:t>
                </a:r>
                <a:endParaRPr kumimoji="1" lang="en-US" altLang="ja-JP" dirty="0" smtClean="0"/>
              </a:p>
              <a:p>
                <a14:m>
                  <m:oMath xmlns:m="http://schemas.openxmlformats.org/officeDocument/2006/math">
                    <m:sSub>
                      <m:sSubPr>
                        <m:ctrlPr>
                          <a:rPr kumimoji="1" lang="el-GR" altLang="ja-JP" i="1">
                            <a:latin typeface="Cambria Math" panose="02040503050406030204" pitchFamily="18" charset="0"/>
                          </a:rPr>
                        </m:ctrlPr>
                      </m:sSubPr>
                      <m:e>
                        <m:r>
                          <a:rPr kumimoji="1" lang="en-US" altLang="ja-JP" i="1">
                            <a:latin typeface="Cambria Math" panose="02040503050406030204" pitchFamily="18" charset="0"/>
                          </a:rPr>
                          <m:t>𝑝</m:t>
                        </m:r>
                      </m:e>
                      <m:sub>
                        <m:r>
                          <a:rPr kumimoji="1" lang="en-US" altLang="ja-JP" i="1">
                            <a:latin typeface="Cambria Math" panose="02040503050406030204" pitchFamily="18" charset="0"/>
                            <a:ea typeface="Cambria Math" panose="02040503050406030204" pitchFamily="18" charset="0"/>
                          </a:rPr>
                          <m:t>𝜋</m:t>
                        </m:r>
                      </m:sub>
                    </m:sSub>
                    <m:r>
                      <a:rPr kumimoji="1" lang="en-US" altLang="ja-JP" i="1">
                        <a:latin typeface="Cambria Math" panose="02040503050406030204" pitchFamily="18" charset="0"/>
                      </a:rPr>
                      <m:t>(</m:t>
                    </m:r>
                    <m:r>
                      <a:rPr kumimoji="1" lang="en-US" altLang="ja-JP" i="1">
                        <a:latin typeface="Cambria Math" panose="02040503050406030204" pitchFamily="18" charset="0"/>
                      </a:rPr>
                      <m:t>𝑎</m:t>
                    </m:r>
                    <m:r>
                      <a:rPr kumimoji="1" lang="en-US" altLang="ja-JP" i="1">
                        <a:latin typeface="Cambria Math" panose="02040503050406030204" pitchFamily="18" charset="0"/>
                      </a:rPr>
                      <m:t>|</m:t>
                    </m:r>
                    <m:r>
                      <a:rPr kumimoji="1" lang="en-US" altLang="ja-JP" i="1">
                        <a:latin typeface="Cambria Math" panose="02040503050406030204" pitchFamily="18" charset="0"/>
                      </a:rPr>
                      <m:t>𝑠</m:t>
                    </m:r>
                    <m:r>
                      <a:rPr kumimoji="1" lang="en-US" altLang="ja-JP" i="1">
                        <a:latin typeface="Cambria Math" panose="02040503050406030204" pitchFamily="18" charset="0"/>
                      </a:rPr>
                      <m:t>)</m:t>
                    </m:r>
                    <m:r>
                      <a:rPr kumimoji="1" lang="ja-JP" altLang="en-US" i="1">
                        <a:latin typeface="Cambria Math" panose="02040503050406030204" pitchFamily="18" charset="0"/>
                      </a:rPr>
                      <m:t>・・・</m:t>
                    </m:r>
                  </m:oMath>
                </a14:m>
                <a:r>
                  <a:rPr kumimoji="1" lang="ja-JP" altLang="en-US" dirty="0"/>
                  <a:t>探索展開用方策</a:t>
                </a:r>
                <a:r>
                  <a:rPr kumimoji="1" lang="en-US" altLang="ja-JP" dirty="0"/>
                  <a:t>(</a:t>
                </a:r>
                <a:r>
                  <a:rPr kumimoji="1" lang="ja-JP" altLang="en-US" dirty="0"/>
                  <a:t>教師</a:t>
                </a:r>
                <a:r>
                  <a:rPr kumimoji="1" lang="en-US" altLang="ja-JP" dirty="0"/>
                  <a:t>8000000</a:t>
                </a:r>
                <a:r>
                  <a:rPr kumimoji="1" lang="ja-JP" altLang="en-US" dirty="0"/>
                  <a:t>盤面</a:t>
                </a:r>
                <a:r>
                  <a:rPr kumimoji="1" lang="en-US" altLang="ja-JP" dirty="0"/>
                  <a:t>)</a:t>
                </a:r>
                <a:r>
                  <a:rPr kumimoji="1" lang="ja-JP" altLang="en-US" dirty="0"/>
                  <a:t>　</a:t>
                </a:r>
                <a:r>
                  <a:rPr kumimoji="1" lang="en-US" altLang="ja-JP" dirty="0"/>
                  <a:t>2μs</a:t>
                </a:r>
              </a:p>
              <a:p>
                <a:pPr marL="0" indent="0">
                  <a:buNone/>
                </a:pPr>
                <a:endParaRPr kumimoji="1" lang="en-US" altLang="ja-JP" dirty="0" smtClean="0"/>
              </a:p>
              <a:p>
                <a:pPr marL="0" indent="0">
                  <a:buNone/>
                </a:pPr>
                <a:endParaRPr kumimoji="1" lang="en-US" altLang="ja-JP" dirty="0" smtClean="0"/>
              </a:p>
              <a:p>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2"/>
                <a:stretch>
                  <a:fillRect l="-883" t="-1681"/>
                </a:stretch>
              </a:blipFill>
            </p:spPr>
            <p:txBody>
              <a:bodyPr/>
              <a:lstStyle/>
              <a:p>
                <a:r>
                  <a:rPr lang="ja-JP" altLang="en-US">
                    <a:noFill/>
                  </a:rPr>
                  <a:t> </a:t>
                </a:r>
              </a:p>
            </p:txBody>
          </p:sp>
        </mc:Fallback>
      </mc:AlternateContent>
      <p:sp>
        <p:nvSpPr>
          <p:cNvPr id="4" name="フッター プレースホルダー 3"/>
          <p:cNvSpPr>
            <a:spLocks noGrp="1"/>
          </p:cNvSpPr>
          <p:nvPr>
            <p:ph type="ftr" sz="quarter" idx="11"/>
          </p:nvPr>
        </p:nvSpPr>
        <p:spPr/>
        <p:txBody>
          <a:bodyPr/>
          <a:lstStyle/>
          <a:p>
            <a:r>
              <a:rPr lang="en-US" smtClean="0"/>
              <a:t>KAIM</a:t>
            </a:r>
            <a:endParaRPr lang="en-US" dirty="0"/>
          </a:p>
        </p:txBody>
      </p:sp>
      <p:sp>
        <p:nvSpPr>
          <p:cNvPr id="5" name="右中かっこ 4"/>
          <p:cNvSpPr/>
          <p:nvPr/>
        </p:nvSpPr>
        <p:spPr>
          <a:xfrm>
            <a:off x="6989046" y="2708255"/>
            <a:ext cx="349854" cy="902750"/>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テキスト ボックス 5"/>
          <p:cNvSpPr txBox="1"/>
          <p:nvPr/>
        </p:nvSpPr>
        <p:spPr>
          <a:xfrm>
            <a:off x="7426338" y="2757469"/>
            <a:ext cx="1199046" cy="553998"/>
          </a:xfrm>
          <a:prstGeom prst="rect">
            <a:avLst/>
          </a:prstGeom>
          <a:noFill/>
        </p:spPr>
        <p:txBody>
          <a:bodyPr wrap="none" lIns="0" tIns="0" rIns="0" bIns="0" rtlCol="0">
            <a:spAutoFit/>
          </a:bodyPr>
          <a:lstStyle/>
          <a:p>
            <a:r>
              <a:rPr kumimoji="1" lang="ja-JP" altLang="en-US" dirty="0" smtClean="0"/>
              <a:t>同一の構造</a:t>
            </a:r>
            <a:r>
              <a:rPr kumimoji="1" lang="en-US" altLang="ja-JP" dirty="0" smtClean="0"/>
              <a:t/>
            </a:r>
            <a:br>
              <a:rPr kumimoji="1" lang="en-US" altLang="ja-JP" dirty="0" smtClean="0"/>
            </a:br>
            <a:r>
              <a:rPr kumimoji="1" lang="en-US" altLang="ja-JP" dirty="0" smtClean="0"/>
              <a:t>same shape</a:t>
            </a:r>
            <a:endParaRPr kumimoji="1" lang="ja-JP" altLang="en-US" dirty="0"/>
          </a:p>
        </p:txBody>
      </p:sp>
    </p:spTree>
    <p:extLst>
      <p:ext uri="{BB962C8B-B14F-4D97-AF65-F5344CB8AC3E}">
        <p14:creationId xmlns:p14="http://schemas.microsoft.com/office/powerpoint/2010/main" val="19709143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Value Network</a:t>
            </a:r>
            <a:r>
              <a:rPr kumimoji="1" lang="ja-JP" altLang="en-US" dirty="0" smtClean="0"/>
              <a:t>のトレーニング方法</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強化学習用方策ネットワークを戦わせた結果の勝敗を予想するような学習を</a:t>
            </a:r>
            <a:r>
              <a:rPr kumimoji="1" lang="en-US" altLang="ja-JP" dirty="0" smtClean="0"/>
              <a:t>Value Network</a:t>
            </a:r>
            <a:r>
              <a:rPr kumimoji="1" lang="ja-JP" altLang="en-US" dirty="0" smtClean="0"/>
              <a:t>に対して行う。</a:t>
            </a:r>
            <a:endParaRPr kumimoji="1" lang="en-US" altLang="ja-JP" dirty="0"/>
          </a:p>
          <a:p>
            <a:r>
              <a:rPr kumimoji="1" lang="ja-JP" altLang="en-US" dirty="0" smtClean="0"/>
              <a:t>棋譜から学習する際に、過学習を起こさせないために一つの棋譜から一つの盤面を学習させる。</a:t>
            </a:r>
            <a:endParaRPr kumimoji="1" lang="en-US" altLang="ja-JP" dirty="0" smtClean="0"/>
          </a:p>
          <a:p>
            <a:pPr marL="0" indent="0">
              <a:buNone/>
            </a:pPr>
            <a:endParaRPr kumimoji="1" lang="en-US" altLang="ja-JP" dirty="0" smtClean="0"/>
          </a:p>
          <a:p>
            <a:pPr marL="0" indent="0">
              <a:buNone/>
            </a:pPr>
            <a:endParaRPr kumimoji="1" lang="ja-JP" altLang="en-US" dirty="0"/>
          </a:p>
        </p:txBody>
      </p:sp>
      <p:sp>
        <p:nvSpPr>
          <p:cNvPr id="4" name="フッター プレースホルダー 3"/>
          <p:cNvSpPr>
            <a:spLocks noGrp="1"/>
          </p:cNvSpPr>
          <p:nvPr>
            <p:ph type="ftr" sz="quarter" idx="11"/>
          </p:nvPr>
        </p:nvSpPr>
        <p:spPr/>
        <p:txBody>
          <a:bodyPr/>
          <a:lstStyle/>
          <a:p>
            <a:r>
              <a:rPr lang="en-US" smtClean="0"/>
              <a:t>KAIM</a:t>
            </a:r>
            <a:endParaRPr lang="en-US" dirty="0"/>
          </a:p>
        </p:txBody>
      </p:sp>
    </p:spTree>
    <p:extLst>
      <p:ext uri="{BB962C8B-B14F-4D97-AF65-F5344CB8AC3E}">
        <p14:creationId xmlns:p14="http://schemas.microsoft.com/office/powerpoint/2010/main" val="34547163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err="1" smtClean="0"/>
              <a:t>AlphaGo</a:t>
            </a:r>
            <a:r>
              <a:rPr kumimoji="1" lang="ja-JP" altLang="en-US" dirty="0" smtClean="0"/>
              <a:t>の強化学習</a:t>
            </a:r>
            <a:r>
              <a:rPr kumimoji="1" lang="en-US" altLang="ja-JP" dirty="0" smtClean="0"/>
              <a:t/>
            </a:r>
            <a:br>
              <a:rPr kumimoji="1" lang="en-US" altLang="ja-JP" dirty="0" smtClean="0"/>
            </a:br>
            <a:r>
              <a:rPr kumimoji="1" lang="en-US" altLang="ja-JP" dirty="0" smtClean="0"/>
              <a:t>reinforce</a:t>
            </a:r>
            <a:r>
              <a:rPr kumimoji="1" lang="ja-JP" altLang="en-US" dirty="0" smtClean="0"/>
              <a:t>アルゴリズム</a:t>
            </a:r>
            <a:endParaRPr kumimoji="1" lang="ja-JP" altLang="en-US" dirty="0"/>
          </a:p>
        </p:txBody>
      </p:sp>
      <p:sp>
        <p:nvSpPr>
          <p:cNvPr id="4" name="フッター プレースホルダー 3"/>
          <p:cNvSpPr>
            <a:spLocks noGrp="1"/>
          </p:cNvSpPr>
          <p:nvPr>
            <p:ph type="ftr" sz="quarter" idx="11"/>
          </p:nvPr>
        </p:nvSpPr>
        <p:spPr/>
        <p:txBody>
          <a:bodyPr/>
          <a:lstStyle/>
          <a:p>
            <a:r>
              <a:rPr lang="en-US" smtClean="0"/>
              <a:t>KAIM</a:t>
            </a:r>
            <a:endParaRPr lang="en-US" dirty="0"/>
          </a:p>
        </p:txBody>
      </p:sp>
      <p:sp>
        <p:nvSpPr>
          <p:cNvPr id="6" name="テキスト ボックス 5"/>
          <p:cNvSpPr txBox="1"/>
          <p:nvPr/>
        </p:nvSpPr>
        <p:spPr>
          <a:xfrm>
            <a:off x="949345" y="4339032"/>
            <a:ext cx="7676039" cy="923330"/>
          </a:xfrm>
          <a:prstGeom prst="rect">
            <a:avLst/>
          </a:prstGeom>
          <a:noFill/>
        </p:spPr>
        <p:txBody>
          <a:bodyPr wrap="square" rtlCol="0">
            <a:spAutoFit/>
          </a:bodyPr>
          <a:lstStyle/>
          <a:p>
            <a:r>
              <a:rPr kumimoji="1" lang="en-US" altLang="ja-JP" dirty="0" smtClean="0"/>
              <a:t>T</a:t>
            </a:r>
            <a:r>
              <a:rPr kumimoji="1" lang="ja-JP" altLang="en-US" dirty="0" smtClean="0"/>
              <a:t>ステップの行動を</a:t>
            </a:r>
            <a:r>
              <a:rPr kumimoji="1" lang="en-US" altLang="ja-JP" dirty="0" smtClean="0"/>
              <a:t>M</a:t>
            </a:r>
            <a:r>
              <a:rPr kumimoji="1" lang="ja-JP" altLang="en-US" dirty="0" smtClean="0"/>
              <a:t>エピソードだけ繰り返す</a:t>
            </a:r>
            <a:endParaRPr kumimoji="1" lang="en-US" altLang="ja-JP" dirty="0" smtClean="0"/>
          </a:p>
          <a:p>
            <a:r>
              <a:rPr kumimoji="1" lang="en-US" altLang="ja-JP" dirty="0" smtClean="0"/>
              <a:t>T</a:t>
            </a:r>
            <a:r>
              <a:rPr kumimoji="1" lang="ja-JP" altLang="en-US" dirty="0" smtClean="0"/>
              <a:t>は</a:t>
            </a:r>
            <a:r>
              <a:rPr kumimoji="1" lang="en-US" altLang="ja-JP" dirty="0" smtClean="0"/>
              <a:t>Time</a:t>
            </a:r>
            <a:r>
              <a:rPr kumimoji="1" lang="ja-JP" altLang="en-US" dirty="0" smtClean="0"/>
              <a:t>の</a:t>
            </a:r>
            <a:r>
              <a:rPr kumimoji="1" lang="en-US" altLang="ja-JP" dirty="0" smtClean="0"/>
              <a:t>T</a:t>
            </a:r>
            <a:r>
              <a:rPr kumimoji="1" lang="ja-JP" altLang="en-US" dirty="0" smtClean="0"/>
              <a:t>で、序盤から終盤までの時間軸のイメージ</a:t>
            </a:r>
            <a:endParaRPr kumimoji="1" lang="en-US" altLang="ja-JP" dirty="0" smtClean="0"/>
          </a:p>
          <a:p>
            <a:r>
              <a:rPr kumimoji="1" lang="en-US" altLang="ja-JP" dirty="0" smtClean="0"/>
              <a:t>M</a:t>
            </a:r>
            <a:r>
              <a:rPr kumimoji="1" lang="ja-JP" altLang="en-US" dirty="0" smtClean="0"/>
              <a:t>エピソードは試合数のイメージ</a:t>
            </a:r>
            <a:endParaRPr kumimoji="1" lang="ja-JP" altLang="en-US" dirty="0"/>
          </a:p>
        </p:txBody>
      </p:sp>
      <mc:AlternateContent xmlns:mc="http://schemas.openxmlformats.org/markup-compatibility/2006">
        <mc:Choice xmlns:a14="http://schemas.microsoft.com/office/drawing/2010/main" Requires="a14">
          <p:sp>
            <p:nvSpPr>
              <p:cNvPr id="3" name="テキスト ボックス 2"/>
              <p:cNvSpPr txBox="1"/>
              <p:nvPr/>
            </p:nvSpPr>
            <p:spPr>
              <a:xfrm>
                <a:off x="1136392" y="2420781"/>
                <a:ext cx="6649107" cy="103848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l-GR" altLang="ja-JP" sz="2400" i="1" smtClean="0">
                              <a:latin typeface="Cambria Math" panose="02040503050406030204" pitchFamily="18" charset="0"/>
                            </a:rPr>
                          </m:ctrlPr>
                        </m:sSubPr>
                        <m:e>
                          <m:r>
                            <a:rPr kumimoji="1" lang="ja-JP" altLang="en-US" sz="2400" i="1">
                              <a:latin typeface="Cambria Math" panose="02040503050406030204" pitchFamily="18" charset="0"/>
                            </a:rPr>
                            <m:t>∇</m:t>
                          </m:r>
                        </m:e>
                        <m:sub>
                          <m:r>
                            <m:rPr>
                              <m:sty m:val="p"/>
                            </m:rPr>
                            <a:rPr kumimoji="1" lang="en-US" altLang="ja-JP" sz="2400" i="1">
                              <a:latin typeface="Cambria Math" panose="02040503050406030204" pitchFamily="18" charset="0"/>
                            </a:rPr>
                            <m:t>Θ</m:t>
                          </m:r>
                        </m:sub>
                      </m:sSub>
                      <m:r>
                        <m:rPr>
                          <m:sty m:val="p"/>
                        </m:rPr>
                        <a:rPr kumimoji="1" lang="en-US" altLang="ja-JP" sz="2400" b="0" i="0" smtClean="0">
                          <a:latin typeface="Cambria Math" panose="02040503050406030204" pitchFamily="18" charset="0"/>
                        </a:rPr>
                        <m:t>J</m:t>
                      </m:r>
                      <m:d>
                        <m:dPr>
                          <m:ctrlPr>
                            <a:rPr kumimoji="1" lang="en-US" altLang="ja-JP" sz="2400" b="0" i="0" smtClean="0">
                              <a:latin typeface="Cambria Math" panose="02040503050406030204" pitchFamily="18" charset="0"/>
                            </a:rPr>
                          </m:ctrlPr>
                        </m:dPr>
                        <m:e>
                          <m:r>
                            <m:rPr>
                              <m:sty m:val="p"/>
                            </m:rPr>
                            <a:rPr kumimoji="1" lang="en-US" altLang="ja-JP" sz="2400" i="1">
                              <a:latin typeface="Cambria Math" panose="02040503050406030204" pitchFamily="18" charset="0"/>
                            </a:rPr>
                            <m:t>Θ</m:t>
                          </m:r>
                        </m:e>
                      </m:d>
                      <m:r>
                        <a:rPr kumimoji="1" lang="en-US" altLang="ja-JP" sz="2400" b="0" i="0" smtClean="0">
                          <a:latin typeface="Cambria Math" panose="02040503050406030204" pitchFamily="18" charset="0"/>
                        </a:rPr>
                        <m:t>=</m:t>
                      </m:r>
                      <m:nary>
                        <m:naryPr>
                          <m:chr m:val="∑"/>
                          <m:ctrlPr>
                            <a:rPr kumimoji="1" lang="en-US" altLang="ja-JP" sz="2400" i="1" smtClean="0">
                              <a:latin typeface="Cambria Math" panose="02040503050406030204" pitchFamily="18" charset="0"/>
                              <a:ea typeface="Cambria Math" panose="02040503050406030204" pitchFamily="18" charset="0"/>
                            </a:rPr>
                          </m:ctrlPr>
                        </m:naryPr>
                        <m:sub>
                          <m:r>
                            <m:rPr>
                              <m:brk m:alnAt="23"/>
                            </m:rPr>
                            <a:rPr kumimoji="1" lang="en-US" altLang="ja-JP" sz="2400" b="0" i="1" smtClean="0">
                              <a:latin typeface="Cambria Math" panose="02040503050406030204" pitchFamily="18" charset="0"/>
                              <a:ea typeface="Cambria Math" panose="02040503050406030204" pitchFamily="18" charset="0"/>
                            </a:rPr>
                            <m:t>𝑚</m:t>
                          </m:r>
                          <m:r>
                            <a:rPr kumimoji="1" lang="en-US" altLang="ja-JP" sz="2400" b="0" i="1" smtClean="0">
                              <a:latin typeface="Cambria Math" panose="02040503050406030204" pitchFamily="18" charset="0"/>
                              <a:ea typeface="Cambria Math" panose="02040503050406030204" pitchFamily="18" charset="0"/>
                            </a:rPr>
                            <m:t>=1</m:t>
                          </m:r>
                        </m:sub>
                        <m:sup>
                          <m:r>
                            <a:rPr kumimoji="1" lang="en-US" altLang="ja-JP" sz="2400" b="0" i="1" smtClean="0">
                              <a:latin typeface="Cambria Math" panose="02040503050406030204" pitchFamily="18" charset="0"/>
                              <a:ea typeface="Cambria Math" panose="02040503050406030204" pitchFamily="18" charset="0"/>
                            </a:rPr>
                            <m:t>𝑀</m:t>
                          </m:r>
                        </m:sup>
                        <m:e>
                          <m:nary>
                            <m:naryPr>
                              <m:chr m:val="∑"/>
                              <m:ctrlPr>
                                <a:rPr kumimoji="1" lang="en-US" altLang="ja-JP" sz="2400" i="1" smtClean="0">
                                  <a:latin typeface="Cambria Math" panose="02040503050406030204" pitchFamily="18" charset="0"/>
                                  <a:ea typeface="Cambria Math" panose="02040503050406030204" pitchFamily="18" charset="0"/>
                                </a:rPr>
                              </m:ctrlPr>
                            </m:naryPr>
                            <m:sub>
                              <m:r>
                                <m:rPr>
                                  <m:brk m:alnAt="23"/>
                                </m:rPr>
                                <a:rPr kumimoji="1" lang="en-US" altLang="ja-JP" sz="2400" b="0" i="1" smtClean="0">
                                  <a:latin typeface="Cambria Math" panose="02040503050406030204" pitchFamily="18" charset="0"/>
                                  <a:ea typeface="Cambria Math" panose="02040503050406030204" pitchFamily="18" charset="0"/>
                                </a:rPr>
                                <m:t>𝑡</m:t>
                              </m:r>
                              <m:r>
                                <a:rPr kumimoji="1" lang="en-US" altLang="ja-JP" sz="2400" b="0" i="1" smtClean="0">
                                  <a:latin typeface="Cambria Math" panose="02040503050406030204" pitchFamily="18" charset="0"/>
                                  <a:ea typeface="Cambria Math" panose="02040503050406030204" pitchFamily="18" charset="0"/>
                                </a:rPr>
                                <m:t>=1</m:t>
                              </m:r>
                            </m:sub>
                            <m:sup>
                              <m:r>
                                <a:rPr kumimoji="1" lang="en-US" altLang="ja-JP" sz="2400" b="0" i="1" smtClean="0">
                                  <a:latin typeface="Cambria Math" panose="02040503050406030204" pitchFamily="18" charset="0"/>
                                  <a:ea typeface="Cambria Math" panose="02040503050406030204" pitchFamily="18" charset="0"/>
                                </a:rPr>
                                <m:t>𝑇</m:t>
                              </m:r>
                            </m:sup>
                            <m:e>
                              <m:r>
                                <a:rPr kumimoji="1" lang="en-US" altLang="ja-JP" sz="2400" b="0" i="1" smtClean="0">
                                  <a:latin typeface="Cambria Math" panose="02040503050406030204" pitchFamily="18" charset="0"/>
                                  <a:ea typeface="Cambria Math" panose="02040503050406030204" pitchFamily="18" charset="0"/>
                                </a:rPr>
                                <m:t>(</m:t>
                              </m:r>
                              <m:sSubSup>
                                <m:sSubSupPr>
                                  <m:ctrlPr>
                                    <a:rPr kumimoji="1" lang="en-US" altLang="ja-JP" sz="2400" b="0" i="1" smtClean="0">
                                      <a:latin typeface="Cambria Math" panose="02040503050406030204" pitchFamily="18" charset="0"/>
                                      <a:ea typeface="Cambria Math" panose="02040503050406030204" pitchFamily="18" charset="0"/>
                                    </a:rPr>
                                  </m:ctrlPr>
                                </m:sSubSupPr>
                                <m:e>
                                  <m:r>
                                    <a:rPr kumimoji="1" lang="en-US" altLang="ja-JP" sz="2400" b="0" i="1" smtClean="0">
                                      <a:latin typeface="Cambria Math" panose="02040503050406030204" pitchFamily="18" charset="0"/>
                                      <a:ea typeface="Cambria Math" panose="02040503050406030204" pitchFamily="18" charset="0"/>
                                    </a:rPr>
                                    <m:t>𝑅</m:t>
                                  </m:r>
                                </m:e>
                                <m:sub>
                                  <m:r>
                                    <a:rPr kumimoji="1" lang="en-US" altLang="ja-JP" sz="2400" b="0" i="1" smtClean="0">
                                      <a:latin typeface="Cambria Math" panose="02040503050406030204" pitchFamily="18" charset="0"/>
                                      <a:ea typeface="Cambria Math" panose="02040503050406030204" pitchFamily="18" charset="0"/>
                                    </a:rPr>
                                    <m:t>𝑡</m:t>
                                  </m:r>
                                </m:sub>
                                <m:sup>
                                  <m:r>
                                    <a:rPr kumimoji="1" lang="en-US" altLang="ja-JP" sz="2400" b="0" i="1" smtClean="0">
                                      <a:latin typeface="Cambria Math" panose="02040503050406030204" pitchFamily="18" charset="0"/>
                                      <a:ea typeface="Cambria Math" panose="02040503050406030204" pitchFamily="18" charset="0"/>
                                    </a:rPr>
                                    <m:t>𝑚</m:t>
                                  </m:r>
                                </m:sup>
                              </m:sSubSup>
                              <m:r>
                                <a:rPr kumimoji="1" lang="en-US" altLang="ja-JP" sz="2400" b="0" i="1" smtClean="0">
                                  <a:latin typeface="Cambria Math" panose="02040503050406030204" pitchFamily="18" charset="0"/>
                                  <a:ea typeface="Cambria Math" panose="02040503050406030204" pitchFamily="18" charset="0"/>
                                </a:rPr>
                                <m:t>−</m:t>
                              </m:r>
                              <m:acc>
                                <m:accPr>
                                  <m:chr m:val="̅"/>
                                  <m:ctrlPr>
                                    <a:rPr kumimoji="1" lang="en-US" altLang="ja-JP" sz="2400" b="0" i="1" smtClean="0">
                                      <a:latin typeface="Cambria Math" panose="02040503050406030204" pitchFamily="18" charset="0"/>
                                      <a:ea typeface="Cambria Math" panose="02040503050406030204" pitchFamily="18" charset="0"/>
                                    </a:rPr>
                                  </m:ctrlPr>
                                </m:accPr>
                                <m:e>
                                  <m:r>
                                    <a:rPr kumimoji="1" lang="en-US" altLang="ja-JP" sz="2400" b="0" i="1" smtClean="0">
                                      <a:latin typeface="Cambria Math" panose="02040503050406030204" pitchFamily="18" charset="0"/>
                                      <a:ea typeface="Cambria Math" panose="02040503050406030204" pitchFamily="18" charset="0"/>
                                    </a:rPr>
                                    <m:t>𝑏</m:t>
                                  </m:r>
                                </m:e>
                              </m:acc>
                              <m:r>
                                <a:rPr kumimoji="1" lang="en-US" altLang="ja-JP" sz="2400" b="0" i="1" smtClean="0">
                                  <a:latin typeface="Cambria Math" panose="02040503050406030204" pitchFamily="18" charset="0"/>
                                  <a:ea typeface="Cambria Math" panose="02040503050406030204" pitchFamily="18" charset="0"/>
                                </a:rPr>
                                <m:t>)</m:t>
                              </m:r>
                            </m:e>
                          </m:nary>
                        </m:e>
                      </m:nary>
                      <m:sSub>
                        <m:sSubPr>
                          <m:ctrlPr>
                            <a:rPr kumimoji="1" lang="en-US" altLang="ja-JP" sz="2400" i="1" smtClean="0">
                              <a:latin typeface="Cambria Math" panose="02040503050406030204" pitchFamily="18" charset="0"/>
                              <a:ea typeface="Cambria Math" panose="02040503050406030204" pitchFamily="18" charset="0"/>
                            </a:rPr>
                          </m:ctrlPr>
                        </m:sSubPr>
                        <m:e>
                          <m:r>
                            <a:rPr kumimoji="1" lang="ja-JP" altLang="en-US" sz="2400" i="1">
                              <a:latin typeface="Cambria Math" panose="02040503050406030204" pitchFamily="18" charset="0"/>
                              <a:ea typeface="Cambria Math" panose="02040503050406030204" pitchFamily="18" charset="0"/>
                            </a:rPr>
                            <m:t>∇</m:t>
                          </m:r>
                        </m:e>
                        <m:sub>
                          <m:r>
                            <m:rPr>
                              <m:sty m:val="p"/>
                            </m:rPr>
                            <a:rPr kumimoji="1" lang="en-US" altLang="ja-JP" sz="2400" i="1">
                              <a:latin typeface="Cambria Math" panose="02040503050406030204" pitchFamily="18" charset="0"/>
                              <a:ea typeface="Cambria Math" panose="02040503050406030204" pitchFamily="18" charset="0"/>
                            </a:rPr>
                            <m:t>Θ</m:t>
                          </m:r>
                        </m:sub>
                      </m:sSub>
                      <m:r>
                        <m:rPr>
                          <m:sty m:val="p"/>
                        </m:rPr>
                        <a:rPr kumimoji="1" lang="en-US" altLang="ja-JP" sz="2400" b="0" i="0" smtClean="0">
                          <a:latin typeface="Cambria Math" panose="02040503050406030204" pitchFamily="18" charset="0"/>
                          <a:ea typeface="Cambria Math" panose="02040503050406030204" pitchFamily="18" charset="0"/>
                        </a:rPr>
                        <m:t>log</m:t>
                      </m:r>
                      <m:sSub>
                        <m:sSubPr>
                          <m:ctrlPr>
                            <a:rPr kumimoji="1" lang="en-US" altLang="ja-JP" sz="2400" b="0" i="1" smtClean="0">
                              <a:latin typeface="Cambria Math" panose="02040503050406030204" pitchFamily="18" charset="0"/>
                              <a:ea typeface="Cambria Math" panose="02040503050406030204" pitchFamily="18" charset="0"/>
                            </a:rPr>
                          </m:ctrlPr>
                        </m:sSubPr>
                        <m:e>
                          <m:r>
                            <m:rPr>
                              <m:sty m:val="p"/>
                            </m:rPr>
                            <a:rPr kumimoji="1" lang="en-US" altLang="ja-JP" sz="2400" i="1">
                              <a:latin typeface="Cambria Math" panose="02040503050406030204" pitchFamily="18" charset="0"/>
                              <a:ea typeface="Cambria Math" panose="02040503050406030204" pitchFamily="18" charset="0"/>
                            </a:rPr>
                            <m:t>π</m:t>
                          </m:r>
                        </m:e>
                        <m:sub>
                          <m:r>
                            <m:rPr>
                              <m:sty m:val="p"/>
                            </m:rPr>
                            <a:rPr kumimoji="1" lang="en-US" altLang="ja-JP" sz="2400" i="1">
                              <a:latin typeface="Cambria Math" panose="02040503050406030204" pitchFamily="18" charset="0"/>
                              <a:ea typeface="Cambria Math" panose="02040503050406030204" pitchFamily="18" charset="0"/>
                            </a:rPr>
                            <m:t>Θ</m:t>
                          </m:r>
                        </m:sub>
                      </m:sSub>
                      <m:d>
                        <m:dPr>
                          <m:ctrlPr>
                            <a:rPr kumimoji="1" lang="en-US" altLang="ja-JP" sz="2400" b="0" i="1" smtClean="0">
                              <a:latin typeface="Cambria Math" panose="02040503050406030204" pitchFamily="18" charset="0"/>
                              <a:ea typeface="Cambria Math" panose="02040503050406030204" pitchFamily="18" charset="0"/>
                            </a:rPr>
                          </m:ctrlPr>
                        </m:dPr>
                        <m:e>
                          <m:sSubSup>
                            <m:sSubSupPr>
                              <m:ctrlPr>
                                <a:rPr kumimoji="1" lang="en-US" altLang="ja-JP" sz="2400" b="0" i="1" smtClean="0">
                                  <a:latin typeface="Cambria Math" panose="02040503050406030204" pitchFamily="18" charset="0"/>
                                  <a:ea typeface="Cambria Math" panose="02040503050406030204" pitchFamily="18" charset="0"/>
                                </a:rPr>
                              </m:ctrlPr>
                            </m:sSubSupPr>
                            <m:e>
                              <m:r>
                                <a:rPr kumimoji="1" lang="en-US" altLang="ja-JP" sz="2400" b="0" i="1" smtClean="0">
                                  <a:latin typeface="Cambria Math" panose="02040503050406030204" pitchFamily="18" charset="0"/>
                                  <a:ea typeface="Cambria Math" panose="02040503050406030204" pitchFamily="18" charset="0"/>
                                </a:rPr>
                                <m:t>𝑎</m:t>
                              </m:r>
                            </m:e>
                            <m:sub>
                              <m:r>
                                <a:rPr kumimoji="1" lang="en-US" altLang="ja-JP" sz="2400" b="0" i="1" smtClean="0">
                                  <a:latin typeface="Cambria Math" panose="02040503050406030204" pitchFamily="18" charset="0"/>
                                  <a:ea typeface="Cambria Math" panose="02040503050406030204" pitchFamily="18" charset="0"/>
                                </a:rPr>
                                <m:t>𝑡</m:t>
                              </m:r>
                            </m:sub>
                            <m:sup>
                              <m:r>
                                <a:rPr kumimoji="1" lang="en-US" altLang="ja-JP" sz="2400" b="0" i="1" smtClean="0">
                                  <a:latin typeface="Cambria Math" panose="02040503050406030204" pitchFamily="18" charset="0"/>
                                  <a:ea typeface="Cambria Math" panose="02040503050406030204" pitchFamily="18" charset="0"/>
                                </a:rPr>
                                <m:t>𝑚</m:t>
                              </m:r>
                            </m:sup>
                          </m:sSubSup>
                          <m:r>
                            <a:rPr kumimoji="1" lang="en-US" altLang="ja-JP" sz="2400" b="0" i="1" smtClean="0">
                              <a:latin typeface="Cambria Math" panose="02040503050406030204" pitchFamily="18" charset="0"/>
                              <a:ea typeface="Cambria Math" panose="02040503050406030204" pitchFamily="18" charset="0"/>
                            </a:rPr>
                            <m:t>|</m:t>
                          </m:r>
                          <m:sSubSup>
                            <m:sSubSupPr>
                              <m:ctrlPr>
                                <a:rPr kumimoji="1" lang="en-US" altLang="ja-JP" sz="2400" b="0" i="1" smtClean="0">
                                  <a:latin typeface="Cambria Math" panose="02040503050406030204" pitchFamily="18" charset="0"/>
                                  <a:ea typeface="Cambria Math" panose="02040503050406030204" pitchFamily="18" charset="0"/>
                                </a:rPr>
                              </m:ctrlPr>
                            </m:sSubSupPr>
                            <m:e>
                              <m:r>
                                <a:rPr kumimoji="1" lang="en-US" altLang="ja-JP" sz="2400" b="0" i="1" smtClean="0">
                                  <a:latin typeface="Cambria Math" panose="02040503050406030204" pitchFamily="18" charset="0"/>
                                  <a:ea typeface="Cambria Math" panose="02040503050406030204" pitchFamily="18" charset="0"/>
                                </a:rPr>
                                <m:t>𝑠</m:t>
                              </m:r>
                            </m:e>
                            <m:sub>
                              <m:r>
                                <a:rPr kumimoji="1" lang="en-US" altLang="ja-JP" sz="2400" b="0" i="1" smtClean="0">
                                  <a:latin typeface="Cambria Math" panose="02040503050406030204" pitchFamily="18" charset="0"/>
                                  <a:ea typeface="Cambria Math" panose="02040503050406030204" pitchFamily="18" charset="0"/>
                                </a:rPr>
                                <m:t>𝑡</m:t>
                              </m:r>
                            </m:sub>
                            <m:sup>
                              <m:r>
                                <a:rPr kumimoji="1" lang="en-US" altLang="ja-JP" sz="2400" b="0" i="1" smtClean="0">
                                  <a:latin typeface="Cambria Math" panose="02040503050406030204" pitchFamily="18" charset="0"/>
                                  <a:ea typeface="Cambria Math" panose="02040503050406030204" pitchFamily="18" charset="0"/>
                                </a:rPr>
                                <m:t>𝑚</m:t>
                              </m:r>
                            </m:sup>
                          </m:sSubSup>
                        </m:e>
                      </m:d>
                    </m:oMath>
                  </m:oMathPara>
                </a14:m>
                <a:endParaRPr kumimoji="1" lang="ja-JP" altLang="en-US" sz="2400" dirty="0"/>
              </a:p>
            </p:txBody>
          </p:sp>
        </mc:Choice>
        <mc:Fallback>
          <p:sp>
            <p:nvSpPr>
              <p:cNvPr id="3" name="テキスト ボックス 2"/>
              <p:cNvSpPr txBox="1">
                <a:spLocks noRot="1" noChangeAspect="1" noMove="1" noResize="1" noEditPoints="1" noAdjustHandles="1" noChangeArrowheads="1" noChangeShapeType="1" noTextEdit="1"/>
              </p:cNvSpPr>
              <p:nvPr/>
            </p:nvSpPr>
            <p:spPr>
              <a:xfrm>
                <a:off x="1136392" y="2420781"/>
                <a:ext cx="6649107" cy="1038489"/>
              </a:xfrm>
              <a:prstGeom prst="rect">
                <a:avLst/>
              </a:prstGeom>
              <a:blipFill rotWithShape="0">
                <a:blip r:embed="rId2"/>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286784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KAIM</a:t>
            </a:r>
            <a:endParaRPr lang="en-US" dirty="0"/>
          </a:p>
        </p:txBody>
      </p:sp>
      <p:sp>
        <p:nvSpPr>
          <p:cNvPr id="3" name="テキスト ボックス 2"/>
          <p:cNvSpPr txBox="1"/>
          <p:nvPr/>
        </p:nvSpPr>
        <p:spPr>
          <a:xfrm>
            <a:off x="682831" y="961900"/>
            <a:ext cx="7491110" cy="3416320"/>
          </a:xfrm>
          <a:prstGeom prst="rect">
            <a:avLst/>
          </a:prstGeom>
          <a:noFill/>
        </p:spPr>
        <p:txBody>
          <a:bodyPr wrap="square" rtlCol="0">
            <a:spAutoFit/>
          </a:bodyPr>
          <a:lstStyle/>
          <a:p>
            <a:r>
              <a:rPr kumimoji="1" lang="en-US" altLang="ja-JP" sz="3600" dirty="0" smtClean="0">
                <a:solidFill>
                  <a:schemeClr val="bg1"/>
                </a:solidFill>
              </a:rPr>
              <a:t>chapter1</a:t>
            </a:r>
            <a:br>
              <a:rPr kumimoji="1" lang="en-US" altLang="ja-JP" sz="3600" dirty="0" smtClean="0">
                <a:solidFill>
                  <a:schemeClr val="bg1"/>
                </a:solidFill>
              </a:rPr>
            </a:br>
            <a:r>
              <a:rPr kumimoji="1" lang="en-US" altLang="ja-JP" sz="3600" dirty="0" err="1" smtClean="0">
                <a:solidFill>
                  <a:schemeClr val="bg1"/>
                </a:solidFill>
              </a:rPr>
              <a:t>AlphaGo</a:t>
            </a:r>
            <a:r>
              <a:rPr kumimoji="1" lang="ja-JP" altLang="en-US" sz="3600" dirty="0" smtClean="0">
                <a:solidFill>
                  <a:schemeClr val="bg1"/>
                </a:solidFill>
              </a:rPr>
              <a:t>と</a:t>
            </a:r>
            <a:r>
              <a:rPr kumimoji="1" lang="ja-JP" altLang="en-US" sz="3600" dirty="0">
                <a:solidFill>
                  <a:schemeClr val="bg1"/>
                </a:solidFill>
              </a:rPr>
              <a:t>は</a:t>
            </a:r>
            <a:endParaRPr kumimoji="1" lang="en-US" altLang="ja-JP" sz="3600" dirty="0">
              <a:solidFill>
                <a:schemeClr val="bg1"/>
              </a:solidFill>
            </a:endParaRPr>
          </a:p>
          <a:p>
            <a:endParaRPr kumimoji="1" lang="en-US" altLang="ja-JP" sz="3600" dirty="0" smtClean="0">
              <a:solidFill>
                <a:schemeClr val="bg1"/>
              </a:solidFill>
            </a:endParaRPr>
          </a:p>
          <a:p>
            <a:r>
              <a:rPr kumimoji="1" lang="en-US" altLang="ja-JP" sz="3600" dirty="0" smtClean="0">
                <a:solidFill>
                  <a:schemeClr val="bg1"/>
                </a:solidFill>
              </a:rPr>
              <a:t>1.1 </a:t>
            </a:r>
            <a:r>
              <a:rPr kumimoji="1" lang="en-US" altLang="ja-JP" sz="3600" dirty="0" err="1" smtClean="0">
                <a:solidFill>
                  <a:schemeClr val="bg1"/>
                </a:solidFill>
              </a:rPr>
              <a:t>AlphaGo</a:t>
            </a:r>
            <a:r>
              <a:rPr kumimoji="1" lang="ja-JP" altLang="en-US" sz="3600" dirty="0" smtClean="0">
                <a:solidFill>
                  <a:schemeClr val="bg1"/>
                </a:solidFill>
              </a:rPr>
              <a:t>とは？</a:t>
            </a:r>
            <a:endParaRPr kumimoji="1" lang="en-US" altLang="ja-JP" sz="3600" dirty="0" smtClean="0">
              <a:solidFill>
                <a:schemeClr val="bg1"/>
              </a:solidFill>
            </a:endParaRPr>
          </a:p>
          <a:p>
            <a:r>
              <a:rPr kumimoji="1" lang="en-US" altLang="ja-JP" sz="3600" dirty="0" smtClean="0">
                <a:solidFill>
                  <a:schemeClr val="bg1"/>
                </a:solidFill>
              </a:rPr>
              <a:t>1.2 </a:t>
            </a:r>
            <a:r>
              <a:rPr kumimoji="1" lang="en-US" altLang="ja-JP" sz="3600" dirty="0" err="1" smtClean="0">
                <a:solidFill>
                  <a:schemeClr val="bg1"/>
                </a:solidFill>
              </a:rPr>
              <a:t>AlphaGo</a:t>
            </a:r>
            <a:r>
              <a:rPr kumimoji="1" lang="ja-JP" altLang="en-US" sz="3600" dirty="0" smtClean="0">
                <a:solidFill>
                  <a:schemeClr val="bg1"/>
                </a:solidFill>
              </a:rPr>
              <a:t>の強さ</a:t>
            </a:r>
            <a:endParaRPr kumimoji="1" lang="en-US" altLang="ja-JP" sz="3600" dirty="0" smtClean="0">
              <a:solidFill>
                <a:schemeClr val="bg1"/>
              </a:solidFill>
            </a:endParaRPr>
          </a:p>
          <a:p>
            <a:r>
              <a:rPr kumimoji="1" lang="en-US" altLang="ja-JP" sz="3600" dirty="0" smtClean="0">
                <a:solidFill>
                  <a:schemeClr val="bg1"/>
                </a:solidFill>
              </a:rPr>
              <a:t>1.3</a:t>
            </a:r>
            <a:r>
              <a:rPr kumimoji="1" lang="ja-JP" altLang="en-US" sz="3600" dirty="0">
                <a:solidFill>
                  <a:schemeClr val="bg1"/>
                </a:solidFill>
              </a:rPr>
              <a:t> </a:t>
            </a:r>
            <a:r>
              <a:rPr kumimoji="1" lang="en-US" altLang="ja-JP" sz="3600" dirty="0" err="1" smtClean="0">
                <a:solidFill>
                  <a:schemeClr val="bg1"/>
                </a:solidFill>
              </a:rPr>
              <a:t>AlphaGo</a:t>
            </a:r>
            <a:r>
              <a:rPr kumimoji="1" lang="ja-JP" altLang="en-US" sz="3600" dirty="0" smtClean="0">
                <a:solidFill>
                  <a:schemeClr val="bg1"/>
                </a:solidFill>
              </a:rPr>
              <a:t>の歴史</a:t>
            </a:r>
            <a:endParaRPr kumimoji="1" lang="en-US" altLang="ja-JP" sz="3600" dirty="0" smtClean="0">
              <a:solidFill>
                <a:schemeClr val="bg1"/>
              </a:solidFill>
            </a:endParaRPr>
          </a:p>
        </p:txBody>
      </p:sp>
    </p:spTree>
    <p:extLst>
      <p:ext uri="{BB962C8B-B14F-4D97-AF65-F5344CB8AC3E}">
        <p14:creationId xmlns:p14="http://schemas.microsoft.com/office/powerpoint/2010/main" val="37842751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1.1AlphaGo</a:t>
            </a:r>
            <a:r>
              <a:rPr lang="ja-JP" altLang="en-US" dirty="0" smtClean="0"/>
              <a:t>とは？</a:t>
            </a:r>
            <a:endParaRPr lang="en-IN" dirty="0"/>
          </a:p>
        </p:txBody>
      </p:sp>
      <p:sp>
        <p:nvSpPr>
          <p:cNvPr id="3" name="Content Placeholder 2"/>
          <p:cNvSpPr>
            <a:spLocks noGrp="1"/>
          </p:cNvSpPr>
          <p:nvPr>
            <p:ph idx="1"/>
          </p:nvPr>
        </p:nvSpPr>
        <p:spPr>
          <a:xfrm>
            <a:off x="1028699" y="1899882"/>
            <a:ext cx="7596685" cy="4353636"/>
          </a:xfrm>
        </p:spPr>
        <p:txBody>
          <a:bodyPr/>
          <a:lstStyle/>
          <a:p>
            <a:pPr marL="0" indent="0">
              <a:buNone/>
            </a:pPr>
            <a:r>
              <a:rPr lang="en-US" dirty="0" smtClean="0"/>
              <a:t>Google</a:t>
            </a:r>
            <a:r>
              <a:rPr lang="ja-JP" altLang="en-US" dirty="0" smtClean="0"/>
              <a:t>の</a:t>
            </a:r>
            <a:r>
              <a:rPr lang="en-US" altLang="ja-JP" dirty="0" err="1" smtClean="0"/>
              <a:t>DeepMind</a:t>
            </a:r>
            <a:r>
              <a:rPr lang="ja-JP" altLang="en-US" dirty="0" smtClean="0"/>
              <a:t>が開発した囲碁の人工知能。</a:t>
            </a:r>
            <a:r>
              <a:rPr lang="en-US" altLang="ja-JP" dirty="0" smtClean="0"/>
              <a:t/>
            </a:r>
            <a:br>
              <a:rPr lang="en-US" altLang="ja-JP" dirty="0" smtClean="0"/>
            </a:br>
            <a:r>
              <a:rPr lang="en-US" altLang="ja-JP" dirty="0" smtClean="0"/>
              <a:t>Google</a:t>
            </a:r>
            <a:r>
              <a:rPr lang="ja-JP" altLang="en-US" dirty="0" smtClean="0"/>
              <a:t>が主催したイベントで世界最強と言われていた棋士の李世乭（イ</a:t>
            </a:r>
            <a:r>
              <a:rPr lang="ja-JP" altLang="en-US" dirty="0"/>
              <a:t>・</a:t>
            </a:r>
            <a:r>
              <a:rPr lang="ja-JP" altLang="en-US" dirty="0" smtClean="0"/>
              <a:t>セドル）や</a:t>
            </a:r>
            <a:r>
              <a:rPr lang="ja-JP" altLang="en-US" dirty="0"/>
              <a:t>柯潔（カ・ケツ</a:t>
            </a:r>
            <a:r>
              <a:rPr lang="ja-JP" altLang="en-US" dirty="0" smtClean="0"/>
              <a:t>）に圧勝した。</a:t>
            </a:r>
            <a:endParaRPr lang="en-US" altLang="ja-JP" dirty="0" smtClean="0"/>
          </a:p>
          <a:p>
            <a:pPr marL="0" indent="0">
              <a:buNone/>
            </a:pPr>
            <a:endParaRPr lang="en-US" altLang="ja-JP" dirty="0"/>
          </a:p>
        </p:txBody>
      </p:sp>
      <p:sp>
        <p:nvSpPr>
          <p:cNvPr id="4" name="Footer Placeholder 3"/>
          <p:cNvSpPr>
            <a:spLocks noGrp="1"/>
          </p:cNvSpPr>
          <p:nvPr>
            <p:ph type="ftr" sz="quarter" idx="11"/>
          </p:nvPr>
        </p:nvSpPr>
        <p:spPr/>
        <p:txBody>
          <a:bodyPr/>
          <a:lstStyle/>
          <a:p>
            <a:r>
              <a:rPr lang="en-US" dirty="0" smtClean="0"/>
              <a:t>KAIM</a:t>
            </a:r>
            <a:endParaRPr lang="en-US" dirty="0"/>
          </a:p>
        </p:txBody>
      </p:sp>
      <p:pic>
        <p:nvPicPr>
          <p:cNvPr id="7" name="Picture 6" descr="「alphago」の画像検索結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7404" y="5871509"/>
            <a:ext cx="3627980" cy="95053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0" descr="「go game」の画像検索結果"/>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7458" y="3752987"/>
            <a:ext cx="3366676" cy="2025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19876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1.2 </a:t>
            </a:r>
            <a:r>
              <a:rPr lang="en-IN" dirty="0" err="1" smtClean="0"/>
              <a:t>AlphaGo</a:t>
            </a:r>
            <a:r>
              <a:rPr lang="ja-JP" altLang="en-US" dirty="0" smtClean="0"/>
              <a:t>の強さ</a:t>
            </a:r>
            <a:endParaRPr lang="en-IN" dirty="0"/>
          </a:p>
        </p:txBody>
      </p:sp>
      <p:sp>
        <p:nvSpPr>
          <p:cNvPr id="3" name="Content Placeholder 2"/>
          <p:cNvSpPr>
            <a:spLocks noGrp="1"/>
          </p:cNvSpPr>
          <p:nvPr>
            <p:ph idx="1"/>
          </p:nvPr>
        </p:nvSpPr>
        <p:spPr/>
        <p:txBody>
          <a:bodyPr/>
          <a:lstStyle/>
          <a:p>
            <a:pPr marL="0" indent="0">
              <a:buNone/>
            </a:pPr>
            <a:r>
              <a:rPr lang="ja-JP" altLang="en-US" dirty="0" smtClean="0"/>
              <a:t>囲碁の強さ</a:t>
            </a:r>
            <a:r>
              <a:rPr lang="ja-JP" altLang="en-US" dirty="0"/>
              <a:t>を表す</a:t>
            </a:r>
            <a:r>
              <a:rPr lang="en-US" altLang="ja-JP" dirty="0" err="1"/>
              <a:t>elo</a:t>
            </a:r>
            <a:r>
              <a:rPr lang="en-US" altLang="ja-JP" dirty="0"/>
              <a:t> </a:t>
            </a:r>
            <a:r>
              <a:rPr lang="en-US" altLang="ja-JP" dirty="0" smtClean="0"/>
              <a:t>rating</a:t>
            </a:r>
            <a:r>
              <a:rPr lang="ja-JP" altLang="en-US" dirty="0" smtClean="0"/>
              <a:t>という指標で</a:t>
            </a:r>
            <a:r>
              <a:rPr lang="en-US" altLang="ja-JP" dirty="0" smtClean="0"/>
              <a:t>…</a:t>
            </a:r>
            <a:endParaRPr lang="en-US" altLang="ja-JP" dirty="0"/>
          </a:p>
          <a:p>
            <a:r>
              <a:rPr lang="ja-JP" altLang="en-US" dirty="0" smtClean="0"/>
              <a:t>世界最強の棋士のレーティングは約</a:t>
            </a:r>
            <a:r>
              <a:rPr lang="en-US" altLang="ja-JP" dirty="0" smtClean="0"/>
              <a:t>3600</a:t>
            </a:r>
          </a:p>
          <a:p>
            <a:r>
              <a:rPr lang="ja-JP" altLang="en-US" dirty="0" smtClean="0"/>
              <a:t>最新の</a:t>
            </a:r>
            <a:r>
              <a:rPr lang="en-US" dirty="0" err="1" smtClean="0"/>
              <a:t>AlphaGo</a:t>
            </a:r>
            <a:r>
              <a:rPr lang="ja-JP" altLang="en-US" dirty="0" smtClean="0"/>
              <a:t>（</a:t>
            </a:r>
            <a:r>
              <a:rPr lang="en-US" altLang="ja-JP" dirty="0" err="1" smtClean="0"/>
              <a:t>AlphaGo</a:t>
            </a:r>
            <a:r>
              <a:rPr lang="en-US" altLang="ja-JP" dirty="0" smtClean="0"/>
              <a:t> Zero</a:t>
            </a:r>
            <a:r>
              <a:rPr lang="ja-JP" altLang="en-US" dirty="0" smtClean="0"/>
              <a:t>）のレーティングは約</a:t>
            </a:r>
            <a:r>
              <a:rPr lang="en-US" altLang="ja-JP" dirty="0" smtClean="0"/>
              <a:t>5000</a:t>
            </a:r>
          </a:p>
          <a:p>
            <a:endParaRPr lang="en-US" dirty="0"/>
          </a:p>
          <a:p>
            <a:pPr marL="0" indent="0">
              <a:buNone/>
            </a:pPr>
            <a:r>
              <a:rPr lang="ja-JP" altLang="en-US" dirty="0"/>
              <a:t>中国</a:t>
            </a:r>
            <a:r>
              <a:rPr lang="ja-JP" altLang="en-US" dirty="0" smtClean="0"/>
              <a:t>のインターネット上の囲碁対戦サイトにおいて、世界のトッププロ相手に</a:t>
            </a:r>
            <a:r>
              <a:rPr lang="en-US" altLang="ja-JP" dirty="0" smtClean="0"/>
              <a:t>60</a:t>
            </a:r>
            <a:r>
              <a:rPr lang="ja-JP" altLang="en-US" dirty="0" smtClean="0"/>
              <a:t>連勝</a:t>
            </a:r>
            <a:endParaRPr lang="en-IN" dirty="0"/>
          </a:p>
        </p:txBody>
      </p:sp>
      <p:sp>
        <p:nvSpPr>
          <p:cNvPr id="4" name="Footer Placeholder 3"/>
          <p:cNvSpPr>
            <a:spLocks noGrp="1"/>
          </p:cNvSpPr>
          <p:nvPr>
            <p:ph type="ftr" sz="quarter" idx="11"/>
          </p:nvPr>
        </p:nvSpPr>
        <p:spPr/>
        <p:txBody>
          <a:bodyPr/>
          <a:lstStyle/>
          <a:p>
            <a:r>
              <a:rPr lang="en-US" smtClean="0"/>
              <a:t>KAIM</a:t>
            </a:r>
            <a:endParaRPr lang="en-US" dirty="0"/>
          </a:p>
        </p:txBody>
      </p:sp>
    </p:spTree>
    <p:extLst>
      <p:ext uri="{BB962C8B-B14F-4D97-AF65-F5344CB8AC3E}">
        <p14:creationId xmlns:p14="http://schemas.microsoft.com/office/powerpoint/2010/main" val="34376756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1.3 </a:t>
            </a:r>
            <a:r>
              <a:rPr lang="en-IN" dirty="0" err="1" smtClean="0"/>
              <a:t>AlphaGo</a:t>
            </a:r>
            <a:r>
              <a:rPr lang="ja-JP" altLang="en-US" dirty="0" smtClean="0"/>
              <a:t>の歴史</a:t>
            </a:r>
            <a:endParaRPr lang="en-IN" dirty="0"/>
          </a:p>
        </p:txBody>
      </p:sp>
      <p:sp>
        <p:nvSpPr>
          <p:cNvPr id="3" name="Content Placeholder 2"/>
          <p:cNvSpPr>
            <a:spLocks noGrp="1"/>
          </p:cNvSpPr>
          <p:nvPr>
            <p:ph idx="1"/>
          </p:nvPr>
        </p:nvSpPr>
        <p:spPr/>
        <p:txBody>
          <a:bodyPr/>
          <a:lstStyle/>
          <a:p>
            <a:r>
              <a:rPr lang="en-US" altLang="ja-JP" b="0" dirty="0" smtClean="0"/>
              <a:t>2016</a:t>
            </a:r>
            <a:r>
              <a:rPr lang="ja-JP" altLang="en-US" b="0" dirty="0" smtClean="0"/>
              <a:t>年　</a:t>
            </a:r>
            <a:r>
              <a:rPr lang="en-US" altLang="ja-JP" dirty="0"/>
              <a:t> </a:t>
            </a:r>
            <a:r>
              <a:rPr lang="ja-JP" altLang="en-US" dirty="0" smtClean="0"/>
              <a:t>論文が発行される</a:t>
            </a:r>
            <a:r>
              <a:rPr lang="en-US" altLang="ja-JP" dirty="0" smtClean="0"/>
              <a:t/>
            </a:r>
            <a:br>
              <a:rPr lang="en-US" altLang="ja-JP" dirty="0" smtClean="0"/>
            </a:br>
            <a:r>
              <a:rPr lang="ja-JP" altLang="en-US" dirty="0" smtClean="0"/>
              <a:t>「</a:t>
            </a:r>
            <a:r>
              <a:rPr lang="en-US" altLang="ja-JP" dirty="0" smtClean="0"/>
              <a:t>Mastering </a:t>
            </a:r>
            <a:r>
              <a:rPr lang="en-US" altLang="ja-JP" dirty="0"/>
              <a:t>the game of Go with Deep Neural Networks &amp; Tree </a:t>
            </a:r>
            <a:r>
              <a:rPr lang="en-US" altLang="ja-JP" dirty="0" smtClean="0"/>
              <a:t>Search</a:t>
            </a:r>
            <a:r>
              <a:rPr lang="ja-JP" altLang="en-US" dirty="0" smtClean="0"/>
              <a:t>」（</a:t>
            </a:r>
            <a:r>
              <a:rPr lang="en-US" altLang="ja-JP" dirty="0" smtClean="0"/>
              <a:t>Nature,2016</a:t>
            </a:r>
            <a:r>
              <a:rPr lang="ja-JP" altLang="en-US" dirty="0" smtClean="0"/>
              <a:t>）</a:t>
            </a:r>
            <a:r>
              <a:rPr lang="en-US" altLang="ja-JP" dirty="0" smtClean="0"/>
              <a:t/>
            </a:r>
            <a:br>
              <a:rPr lang="en-US" altLang="ja-JP" dirty="0" smtClean="0"/>
            </a:br>
            <a:r>
              <a:rPr lang="en-US" altLang="ja-JP" dirty="0" smtClean="0"/>
              <a:t>Fan </a:t>
            </a:r>
            <a:r>
              <a:rPr lang="en-US" altLang="ja-JP" dirty="0" err="1" smtClean="0"/>
              <a:t>Hui</a:t>
            </a:r>
            <a:r>
              <a:rPr lang="ja-JP" altLang="en-US" dirty="0" smtClean="0"/>
              <a:t>が</a:t>
            </a:r>
            <a:r>
              <a:rPr lang="en-US" altLang="ja-JP" dirty="0" err="1" smtClean="0"/>
              <a:t>AlphaGo</a:t>
            </a:r>
            <a:r>
              <a:rPr lang="ja-JP" altLang="en-US" dirty="0" smtClean="0"/>
              <a:t>の対戦相手としてパートナーを務める</a:t>
            </a:r>
            <a:endParaRPr lang="en-US" altLang="ja-JP" dirty="0"/>
          </a:p>
          <a:p>
            <a:r>
              <a:rPr lang="en-US" altLang="ja-JP" dirty="0" smtClean="0"/>
              <a:t>2016</a:t>
            </a:r>
            <a:r>
              <a:rPr lang="ja-JP" altLang="en-US" dirty="0" smtClean="0"/>
              <a:t>年春　最強棋士イ・セドルに</a:t>
            </a:r>
            <a:r>
              <a:rPr lang="en-US" altLang="ja-JP" dirty="0" smtClean="0"/>
              <a:t>4</a:t>
            </a:r>
            <a:r>
              <a:rPr lang="ja-JP" altLang="en-US" dirty="0" smtClean="0"/>
              <a:t>勝１敗</a:t>
            </a:r>
            <a:endParaRPr lang="en-US" altLang="ja-JP" dirty="0" smtClean="0"/>
          </a:p>
          <a:p>
            <a:r>
              <a:rPr lang="en-US" altLang="ja-JP" dirty="0" smtClean="0"/>
              <a:t>2016</a:t>
            </a:r>
            <a:r>
              <a:rPr lang="ja-JP" altLang="en-US" dirty="0" smtClean="0"/>
              <a:t>年末～</a:t>
            </a:r>
            <a:r>
              <a:rPr lang="en-US" altLang="ja-JP" dirty="0" smtClean="0"/>
              <a:t>2017</a:t>
            </a:r>
            <a:r>
              <a:rPr lang="ja-JP" altLang="en-US" dirty="0" smtClean="0"/>
              <a:t>年始め　</a:t>
            </a:r>
            <a:r>
              <a:rPr lang="en-US" altLang="ja-JP" dirty="0" err="1" smtClean="0"/>
              <a:t>AlphaGo</a:t>
            </a:r>
            <a:r>
              <a:rPr lang="en-US" altLang="ja-JP" dirty="0" smtClean="0"/>
              <a:t> Master</a:t>
            </a:r>
            <a:r>
              <a:rPr lang="ja-JP" altLang="en-US" dirty="0" smtClean="0"/>
              <a:t>が</a:t>
            </a:r>
            <a:r>
              <a:rPr lang="en-US" altLang="ja-JP" dirty="0" smtClean="0"/>
              <a:t>60</a:t>
            </a:r>
            <a:r>
              <a:rPr lang="ja-JP" altLang="en-US" dirty="0" smtClean="0"/>
              <a:t>連勝</a:t>
            </a:r>
            <a:endParaRPr lang="en-US" altLang="ja-JP" dirty="0" smtClean="0"/>
          </a:p>
          <a:p>
            <a:r>
              <a:rPr lang="en-US" altLang="ja-JP" dirty="0" smtClean="0"/>
              <a:t>2017</a:t>
            </a:r>
            <a:r>
              <a:rPr lang="ja-JP" altLang="en-US" dirty="0" smtClean="0"/>
              <a:t>年　</a:t>
            </a:r>
            <a:r>
              <a:rPr lang="en-US" altLang="ja-JP" dirty="0" smtClean="0"/>
              <a:t>10</a:t>
            </a:r>
            <a:r>
              <a:rPr lang="ja-JP" altLang="en-US" dirty="0" smtClean="0"/>
              <a:t>月頃</a:t>
            </a:r>
            <a:r>
              <a:rPr lang="ja-JP" altLang="en-US" dirty="0"/>
              <a:t>　</a:t>
            </a:r>
            <a:r>
              <a:rPr lang="ja-JP" altLang="en-US" dirty="0" smtClean="0"/>
              <a:t>論文が発表される</a:t>
            </a:r>
            <a:r>
              <a:rPr lang="en-US" altLang="ja-JP" dirty="0" smtClean="0"/>
              <a:t/>
            </a:r>
            <a:br>
              <a:rPr lang="en-US" altLang="ja-JP" dirty="0" smtClean="0"/>
            </a:br>
            <a:r>
              <a:rPr lang="ja-JP" altLang="en-US" dirty="0" smtClean="0"/>
              <a:t>「</a:t>
            </a:r>
            <a:r>
              <a:rPr lang="en-US" altLang="ja-JP" dirty="0" smtClean="0"/>
              <a:t>Mastering </a:t>
            </a:r>
            <a:r>
              <a:rPr lang="en-US" altLang="ja-JP" dirty="0"/>
              <a:t>the game of Go without human </a:t>
            </a:r>
            <a:r>
              <a:rPr lang="en-US" altLang="ja-JP" dirty="0" smtClean="0"/>
              <a:t>knowledge</a:t>
            </a:r>
            <a:r>
              <a:rPr lang="ja-JP" altLang="en-US" dirty="0" smtClean="0"/>
              <a:t>」</a:t>
            </a:r>
            <a:r>
              <a:rPr lang="en-US" altLang="ja-JP" dirty="0" smtClean="0"/>
              <a:t/>
            </a:r>
            <a:br>
              <a:rPr lang="en-US" altLang="ja-JP" dirty="0" smtClean="0"/>
            </a:br>
            <a:r>
              <a:rPr lang="en-US" altLang="ja-JP" dirty="0"/>
              <a:t/>
            </a:r>
            <a:br>
              <a:rPr lang="en-US" altLang="ja-JP" dirty="0"/>
            </a:br>
            <a:r>
              <a:rPr lang="ja-JP" altLang="en-US" dirty="0" smtClean="0"/>
              <a:t>人間の打った試合を教師として使用することなく、自己対戦のみで今までの全ての</a:t>
            </a:r>
            <a:r>
              <a:rPr lang="ja-JP" altLang="en-US" dirty="0"/>
              <a:t>バージョン</a:t>
            </a:r>
            <a:r>
              <a:rPr lang="ja-JP" altLang="en-US" dirty="0" smtClean="0"/>
              <a:t>の</a:t>
            </a:r>
            <a:r>
              <a:rPr lang="en-US" altLang="ja-JP" dirty="0" err="1" smtClean="0"/>
              <a:t>AlphaGo</a:t>
            </a:r>
            <a:r>
              <a:rPr lang="ja-JP" altLang="en-US" dirty="0" smtClean="0"/>
              <a:t>より強くなった</a:t>
            </a:r>
            <a:endParaRPr lang="en-US" altLang="ja-JP" dirty="0" smtClean="0"/>
          </a:p>
          <a:p>
            <a:endParaRPr lang="en-US" altLang="ja-JP" dirty="0"/>
          </a:p>
          <a:p>
            <a:endParaRPr lang="en-US" altLang="ja-JP" b="0" dirty="0" smtClean="0"/>
          </a:p>
        </p:txBody>
      </p:sp>
      <p:sp>
        <p:nvSpPr>
          <p:cNvPr id="4" name="Footer Placeholder 3"/>
          <p:cNvSpPr>
            <a:spLocks noGrp="1"/>
          </p:cNvSpPr>
          <p:nvPr>
            <p:ph type="ftr" sz="quarter" idx="11"/>
          </p:nvPr>
        </p:nvSpPr>
        <p:spPr/>
        <p:txBody>
          <a:bodyPr/>
          <a:lstStyle/>
          <a:p>
            <a:r>
              <a:rPr lang="en-US" smtClean="0"/>
              <a:t>KAIM</a:t>
            </a:r>
            <a:endParaRPr lang="en-US" dirty="0"/>
          </a:p>
        </p:txBody>
      </p:sp>
    </p:spTree>
    <p:extLst>
      <p:ext uri="{BB962C8B-B14F-4D97-AF65-F5344CB8AC3E}">
        <p14:creationId xmlns:p14="http://schemas.microsoft.com/office/powerpoint/2010/main" val="8395857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KAIM</a:t>
            </a:r>
            <a:endParaRPr lang="en-US" dirty="0"/>
          </a:p>
        </p:txBody>
      </p:sp>
      <p:sp>
        <p:nvSpPr>
          <p:cNvPr id="3" name="テキスト ボックス 2"/>
          <p:cNvSpPr txBox="1"/>
          <p:nvPr/>
        </p:nvSpPr>
        <p:spPr>
          <a:xfrm>
            <a:off x="682831" y="961900"/>
            <a:ext cx="7491110" cy="3046988"/>
          </a:xfrm>
          <a:prstGeom prst="rect">
            <a:avLst/>
          </a:prstGeom>
          <a:noFill/>
        </p:spPr>
        <p:txBody>
          <a:bodyPr wrap="square" rtlCol="0">
            <a:spAutoFit/>
          </a:bodyPr>
          <a:lstStyle/>
          <a:p>
            <a:r>
              <a:rPr kumimoji="1" lang="en-US" altLang="ja-JP" sz="4800" dirty="0" smtClean="0">
                <a:solidFill>
                  <a:schemeClr val="bg1"/>
                </a:solidFill>
              </a:rPr>
              <a:t>Chapter 2</a:t>
            </a:r>
            <a:r>
              <a:rPr kumimoji="1" lang="en-US" altLang="ja-JP" sz="3600" dirty="0" smtClean="0">
                <a:solidFill>
                  <a:schemeClr val="bg1"/>
                </a:solidFill>
              </a:rPr>
              <a:t/>
            </a:r>
            <a:br>
              <a:rPr kumimoji="1" lang="en-US" altLang="ja-JP" sz="3600" dirty="0" smtClean="0">
                <a:solidFill>
                  <a:schemeClr val="bg1"/>
                </a:solidFill>
              </a:rPr>
            </a:br>
            <a:r>
              <a:rPr kumimoji="1" lang="en-US" altLang="ja-JP" sz="3600" dirty="0" err="1" smtClean="0">
                <a:solidFill>
                  <a:schemeClr val="bg1"/>
                </a:solidFill>
              </a:rPr>
              <a:t>AlphaGo</a:t>
            </a:r>
            <a:r>
              <a:rPr kumimoji="1" lang="ja-JP" altLang="en-US" sz="3600" dirty="0" smtClean="0">
                <a:solidFill>
                  <a:schemeClr val="bg1"/>
                </a:solidFill>
              </a:rPr>
              <a:t>の仕組み</a:t>
            </a:r>
            <a:endParaRPr kumimoji="1" lang="en-US" altLang="ja-JP" sz="3600" dirty="0">
              <a:solidFill>
                <a:schemeClr val="bg1"/>
              </a:solidFill>
            </a:endParaRPr>
          </a:p>
          <a:p>
            <a:r>
              <a:rPr kumimoji="1" lang="en-US" altLang="ja-JP" sz="3600" dirty="0" smtClean="0">
                <a:solidFill>
                  <a:schemeClr val="bg1"/>
                </a:solidFill>
              </a:rPr>
              <a:t>2.1 </a:t>
            </a:r>
            <a:r>
              <a:rPr kumimoji="1" lang="ja-JP" altLang="en-US" sz="3600" dirty="0" smtClean="0">
                <a:solidFill>
                  <a:schemeClr val="bg1"/>
                </a:solidFill>
              </a:rPr>
              <a:t>アルゴリズムの事前知識</a:t>
            </a:r>
            <a:endParaRPr kumimoji="1" lang="en-US" altLang="ja-JP" sz="3600" dirty="0" smtClean="0">
              <a:solidFill>
                <a:schemeClr val="bg1"/>
              </a:solidFill>
            </a:endParaRPr>
          </a:p>
          <a:p>
            <a:r>
              <a:rPr kumimoji="1" lang="en-US" altLang="ja-JP" sz="3600" dirty="0">
                <a:solidFill>
                  <a:schemeClr val="bg1"/>
                </a:solidFill>
              </a:rPr>
              <a:t>2.1 </a:t>
            </a:r>
            <a:r>
              <a:rPr kumimoji="1" lang="en-US" altLang="ja-JP" sz="3600" dirty="0" err="1" smtClean="0">
                <a:solidFill>
                  <a:schemeClr val="bg1"/>
                </a:solidFill>
              </a:rPr>
              <a:t>AlphaGo</a:t>
            </a:r>
            <a:r>
              <a:rPr kumimoji="1" lang="ja-JP" altLang="en-US" sz="3600" dirty="0" smtClean="0">
                <a:solidFill>
                  <a:schemeClr val="bg1"/>
                </a:solidFill>
              </a:rPr>
              <a:t>のアルゴリズム</a:t>
            </a:r>
            <a:endParaRPr kumimoji="1" lang="en-US" altLang="ja-JP" sz="3600" dirty="0">
              <a:solidFill>
                <a:schemeClr val="bg1"/>
              </a:solidFill>
            </a:endParaRPr>
          </a:p>
          <a:p>
            <a:r>
              <a:rPr kumimoji="1" lang="en-US" altLang="ja-JP" sz="3600" dirty="0" smtClean="0">
                <a:solidFill>
                  <a:schemeClr val="bg1"/>
                </a:solidFill>
              </a:rPr>
              <a:t>2.3</a:t>
            </a:r>
            <a:r>
              <a:rPr kumimoji="1" lang="ja-JP" altLang="en-US" sz="3600" dirty="0" smtClean="0">
                <a:solidFill>
                  <a:schemeClr val="bg1"/>
                </a:solidFill>
              </a:rPr>
              <a:t> </a:t>
            </a:r>
            <a:r>
              <a:rPr kumimoji="1" lang="en-US" altLang="ja-JP" sz="3600" dirty="0" err="1" smtClean="0">
                <a:solidFill>
                  <a:schemeClr val="bg1"/>
                </a:solidFill>
              </a:rPr>
              <a:t>AlphaGo</a:t>
            </a:r>
            <a:r>
              <a:rPr kumimoji="1" lang="ja-JP" altLang="en-US" sz="3600" dirty="0" smtClean="0">
                <a:solidFill>
                  <a:schemeClr val="bg1"/>
                </a:solidFill>
              </a:rPr>
              <a:t>の歴史</a:t>
            </a:r>
            <a:endParaRPr kumimoji="1" lang="en-US" altLang="ja-JP" sz="3600" dirty="0" smtClean="0">
              <a:solidFill>
                <a:schemeClr val="bg1"/>
              </a:solidFill>
            </a:endParaRPr>
          </a:p>
        </p:txBody>
      </p:sp>
    </p:spTree>
    <p:extLst>
      <p:ext uri="{BB962C8B-B14F-4D97-AF65-F5344CB8AC3E}">
        <p14:creationId xmlns:p14="http://schemas.microsoft.com/office/powerpoint/2010/main" val="6074989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KAIM</a:t>
            </a:r>
            <a:endParaRPr lang="en-US" dirty="0"/>
          </a:p>
        </p:txBody>
      </p:sp>
      <p:sp>
        <p:nvSpPr>
          <p:cNvPr id="3" name="テキスト ボックス 2"/>
          <p:cNvSpPr txBox="1"/>
          <p:nvPr/>
        </p:nvSpPr>
        <p:spPr>
          <a:xfrm>
            <a:off x="875030" y="2918833"/>
            <a:ext cx="7491110" cy="1323439"/>
          </a:xfrm>
          <a:prstGeom prst="rect">
            <a:avLst/>
          </a:prstGeom>
          <a:noFill/>
        </p:spPr>
        <p:txBody>
          <a:bodyPr wrap="square" rtlCol="0">
            <a:spAutoFit/>
          </a:bodyPr>
          <a:lstStyle/>
          <a:p>
            <a:r>
              <a:rPr kumimoji="1" lang="en-US" altLang="ja-JP" sz="4400" dirty="0" smtClean="0">
                <a:solidFill>
                  <a:schemeClr val="bg1"/>
                </a:solidFill>
              </a:rPr>
              <a:t>2.1 </a:t>
            </a:r>
            <a:r>
              <a:rPr kumimoji="1" lang="en-US" altLang="ja-JP" sz="4400" dirty="0" err="1" smtClean="0">
                <a:solidFill>
                  <a:schemeClr val="bg1"/>
                </a:solidFill>
              </a:rPr>
              <a:t>AlphaGo</a:t>
            </a:r>
            <a:r>
              <a:rPr kumimoji="1" lang="ja-JP" altLang="en-US" sz="4400" dirty="0" smtClean="0">
                <a:solidFill>
                  <a:schemeClr val="bg1"/>
                </a:solidFill>
              </a:rPr>
              <a:t>の事前知識</a:t>
            </a:r>
            <a:endParaRPr kumimoji="1" lang="en-US" altLang="ja-JP" sz="4400" dirty="0">
              <a:solidFill>
                <a:schemeClr val="bg1"/>
              </a:solidFill>
            </a:endParaRPr>
          </a:p>
          <a:p>
            <a:endParaRPr kumimoji="1" lang="en-US" altLang="ja-JP" sz="3600" dirty="0" smtClean="0">
              <a:solidFill>
                <a:schemeClr val="bg1"/>
              </a:solidFill>
            </a:endParaRPr>
          </a:p>
        </p:txBody>
      </p:sp>
    </p:spTree>
    <p:extLst>
      <p:ext uri="{BB962C8B-B14F-4D97-AF65-F5344CB8AC3E}">
        <p14:creationId xmlns:p14="http://schemas.microsoft.com/office/powerpoint/2010/main" val="33286440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ja-JP" altLang="en-US" dirty="0" smtClean="0"/>
              <a:t>教師あり学習</a:t>
            </a:r>
            <a:endParaRPr lang="en-IN" dirty="0"/>
          </a:p>
        </p:txBody>
      </p:sp>
      <p:sp>
        <p:nvSpPr>
          <p:cNvPr id="3" name="Content Placeholder 2"/>
          <p:cNvSpPr>
            <a:spLocks noGrp="1"/>
          </p:cNvSpPr>
          <p:nvPr>
            <p:ph idx="1"/>
          </p:nvPr>
        </p:nvSpPr>
        <p:spPr/>
        <p:txBody>
          <a:bodyPr/>
          <a:lstStyle/>
          <a:p>
            <a:r>
              <a:rPr lang="ja-JP" altLang="en-US" dirty="0" smtClean="0"/>
              <a:t>熟練者の棋譜（試合のログ）を使用して教師あり学習でニューラルネットワークをトレーニング</a:t>
            </a:r>
            <a:r>
              <a:rPr lang="en-US" altLang="ja-JP" dirty="0" smtClean="0"/>
              <a:t/>
            </a:r>
            <a:br>
              <a:rPr lang="en-US" altLang="ja-JP" dirty="0" smtClean="0"/>
            </a:br>
            <a:r>
              <a:rPr lang="en-US" altLang="ja-JP" dirty="0" smtClean="0"/>
              <a:t/>
            </a:r>
            <a:br>
              <a:rPr lang="en-US" altLang="ja-JP" dirty="0" smtClean="0"/>
            </a:br>
            <a:r>
              <a:rPr lang="ja-JP" altLang="en-US" dirty="0" smtClean="0"/>
              <a:t>教師あり学習は上手い人の真似をする学習方法</a:t>
            </a:r>
            <a:r>
              <a:rPr lang="en-US" altLang="ja-JP" dirty="0"/>
              <a:t/>
            </a:r>
            <a:br>
              <a:rPr lang="en-US" altLang="ja-JP" dirty="0"/>
            </a:br>
            <a:r>
              <a:rPr lang="en-US" altLang="ja-JP" dirty="0" smtClean="0"/>
              <a:t/>
            </a:r>
            <a:br>
              <a:rPr lang="en-US" altLang="ja-JP" dirty="0" smtClean="0"/>
            </a:br>
            <a:r>
              <a:rPr lang="en-US" altLang="ja-JP" dirty="0" smtClean="0"/>
              <a:t>input: </a:t>
            </a:r>
            <a:r>
              <a:rPr lang="ja-JP" altLang="en-US" dirty="0" smtClean="0"/>
              <a:t>盤面</a:t>
            </a:r>
            <a:r>
              <a:rPr lang="en-US" altLang="ja-JP" dirty="0" smtClean="0"/>
              <a:t>					teacher: </a:t>
            </a:r>
            <a:r>
              <a:rPr lang="ja-JP" altLang="en-US" dirty="0" smtClean="0"/>
              <a:t>次の一手</a:t>
            </a:r>
            <a:endParaRPr lang="en-US" altLang="ja-JP" dirty="0" smtClean="0"/>
          </a:p>
          <a:p>
            <a:endParaRPr lang="en-US" altLang="ja-JP" dirty="0" smtClean="0"/>
          </a:p>
          <a:p>
            <a:endParaRPr lang="en-IN" dirty="0"/>
          </a:p>
        </p:txBody>
      </p:sp>
      <p:sp>
        <p:nvSpPr>
          <p:cNvPr id="4" name="Footer Placeholder 3"/>
          <p:cNvSpPr>
            <a:spLocks noGrp="1"/>
          </p:cNvSpPr>
          <p:nvPr>
            <p:ph type="ftr" sz="quarter" idx="11"/>
          </p:nvPr>
        </p:nvSpPr>
        <p:spPr/>
        <p:txBody>
          <a:bodyPr/>
          <a:lstStyle/>
          <a:p>
            <a:r>
              <a:rPr lang="en-US" smtClean="0"/>
              <a:t>KAIM</a:t>
            </a:r>
            <a:endParaRPr lang="en-US" dirty="0"/>
          </a:p>
        </p:txBody>
      </p:sp>
      <p:sp>
        <p:nvSpPr>
          <p:cNvPr id="6" name="テキスト ボックス 5"/>
          <p:cNvSpPr txBox="1"/>
          <p:nvPr/>
        </p:nvSpPr>
        <p:spPr>
          <a:xfrm>
            <a:off x="681432" y="52418"/>
            <a:ext cx="3156718" cy="646331"/>
          </a:xfrm>
          <a:prstGeom prst="rect">
            <a:avLst/>
          </a:prstGeom>
          <a:noFill/>
        </p:spPr>
        <p:txBody>
          <a:bodyPr wrap="square" rtlCol="0">
            <a:spAutoFit/>
          </a:bodyPr>
          <a:lstStyle/>
          <a:p>
            <a:r>
              <a:rPr kumimoji="1" lang="ja-JP" altLang="en-US" dirty="0"/>
              <a:t>アルゴリズムの事前知識</a:t>
            </a:r>
            <a:endParaRPr kumimoji="1" lang="en-US" altLang="ja-JP" dirty="0"/>
          </a:p>
          <a:p>
            <a:endParaRPr kumimoji="1" lang="ja-JP" altLang="en-US" dirty="0"/>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699" y="3696914"/>
            <a:ext cx="2082820" cy="2082820"/>
          </a:xfrm>
          <a:prstGeom prst="rect">
            <a:avLst/>
          </a:prstGeom>
        </p:spPr>
      </p:pic>
      <p:sp>
        <p:nvSpPr>
          <p:cNvPr id="8" name="右矢印 7"/>
          <p:cNvSpPr/>
          <p:nvPr/>
        </p:nvSpPr>
        <p:spPr>
          <a:xfrm>
            <a:off x="3948810" y="4181778"/>
            <a:ext cx="1339567" cy="9784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5719368" y="3849799"/>
            <a:ext cx="2527705" cy="923330"/>
          </a:xfrm>
          <a:prstGeom prst="rect">
            <a:avLst/>
          </a:prstGeom>
          <a:noFill/>
        </p:spPr>
        <p:txBody>
          <a:bodyPr wrap="square" rtlCol="0">
            <a:spAutoFit/>
          </a:bodyPr>
          <a:lstStyle/>
          <a:p>
            <a:r>
              <a:rPr kumimoji="1" lang="ja-JP" altLang="en-US" dirty="0" smtClean="0"/>
              <a:t>次の一手で座標</a:t>
            </a:r>
            <a:r>
              <a:rPr kumimoji="1" lang="en-US" altLang="ja-JP" dirty="0" smtClean="0"/>
              <a:t>(10,12)</a:t>
            </a:r>
            <a:br>
              <a:rPr kumimoji="1" lang="en-US" altLang="ja-JP" dirty="0" smtClean="0"/>
            </a:br>
            <a:r>
              <a:rPr kumimoji="1" lang="ja-JP" altLang="en-US" dirty="0" smtClean="0"/>
              <a:t>に打ったのでこの座標を教師とする</a:t>
            </a:r>
            <a:endParaRPr kumimoji="1" lang="ja-JP" altLang="en-US" dirty="0"/>
          </a:p>
        </p:txBody>
      </p:sp>
    </p:spTree>
    <p:extLst>
      <p:ext uri="{BB962C8B-B14F-4D97-AF65-F5344CB8AC3E}">
        <p14:creationId xmlns:p14="http://schemas.microsoft.com/office/powerpoint/2010/main" val="1223207123"/>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A2E40"/>
      </a:dk2>
      <a:lt2>
        <a:srgbClr val="EBE7DD"/>
      </a:lt2>
      <a:accent1>
        <a:srgbClr val="69A1AB"/>
      </a:accent1>
      <a:accent2>
        <a:srgbClr val="F2C418"/>
      </a:accent2>
      <a:accent3>
        <a:srgbClr val="87492C"/>
      </a:accent3>
      <a:accent4>
        <a:srgbClr val="4A845E"/>
      </a:accent4>
      <a:accent5>
        <a:srgbClr val="DC9528"/>
      </a:accent5>
      <a:accent6>
        <a:srgbClr val="9A5D78"/>
      </a:accent6>
      <a:hlink>
        <a:srgbClr val="77A1AB"/>
      </a:hlink>
      <a:folHlink>
        <a:srgbClr val="9A5D78"/>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17F9D331-421E-442F-B033-AF5B21A4485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35914</TotalTime>
  <Words>657</Words>
  <Application>Microsoft Office PowerPoint</Application>
  <PresentationFormat>画面に合わせる (4:3)</PresentationFormat>
  <Paragraphs>158</Paragraphs>
  <Slides>25</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25</vt:i4>
      </vt:variant>
    </vt:vector>
  </HeadingPairs>
  <TitlesOfParts>
    <vt:vector size="34" baseType="lpstr">
      <vt:lpstr>Avenir LT Std 55 Roman</vt:lpstr>
      <vt:lpstr>Brandon Text Medium</vt:lpstr>
      <vt:lpstr>Franklin Gothic Book</vt:lpstr>
      <vt:lpstr>Ubuntu</vt:lpstr>
      <vt:lpstr>メイリオ</vt:lpstr>
      <vt:lpstr>Calibri</vt:lpstr>
      <vt:lpstr>Cambria Math</vt:lpstr>
      <vt:lpstr>Trebuchet MS</vt:lpstr>
      <vt:lpstr>Crop</vt:lpstr>
      <vt:lpstr>PowerPoint プレゼンテーション</vt:lpstr>
      <vt:lpstr>PowerPoint プレゼンテーション</vt:lpstr>
      <vt:lpstr>PowerPoint プレゼンテーション</vt:lpstr>
      <vt:lpstr>1.1AlphaGoとは？</vt:lpstr>
      <vt:lpstr>1.2 AlphaGoの強さ</vt:lpstr>
      <vt:lpstr>1.3 AlphaGoの歴史</vt:lpstr>
      <vt:lpstr>PowerPoint プレゼンテーション</vt:lpstr>
      <vt:lpstr>PowerPoint プレゼンテーション</vt:lpstr>
      <vt:lpstr>教師あり学習</vt:lpstr>
      <vt:lpstr>教師あり学習②</vt:lpstr>
      <vt:lpstr>強化学習 (reinforcement learning)</vt:lpstr>
      <vt:lpstr>モンテカルロ木探索</vt:lpstr>
      <vt:lpstr>モンテカルロ木探索② アルゴリズムの概略</vt:lpstr>
      <vt:lpstr>モンテカルロ木探索③ UCB・UCT</vt:lpstr>
      <vt:lpstr>モンテカルロ法についてもう一度復習したい方</vt:lpstr>
      <vt:lpstr>PowerPoint プレゼンテーション</vt:lpstr>
      <vt:lpstr>AlphaGo独自のモンテカルロ法</vt:lpstr>
      <vt:lpstr>復習：モンテカルロ木探索 UCB・UCT</vt:lpstr>
      <vt:lpstr>モンテカルロ木探索におけるAlphaGo独自のアルゴリズム</vt:lpstr>
      <vt:lpstr>モンテカルロ木探索におけるAlphaGo独自のアルゴリズム</vt:lpstr>
      <vt:lpstr>AlphaGo独自のモンテカルロ法</vt:lpstr>
      <vt:lpstr>バーチャルロス(virtual loss)</vt:lpstr>
      <vt:lpstr>AlphaGoのネットワークの種類</vt:lpstr>
      <vt:lpstr>Value Networkのトレーニング方法</vt:lpstr>
      <vt:lpstr>AlphaGoの強化学習 reinforceアルゴリズム</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Anand Krish</dc:creator>
  <cp:lastModifiedBy>tomohiro ueno</cp:lastModifiedBy>
  <cp:revision>85</cp:revision>
  <dcterms:created xsi:type="dcterms:W3CDTF">2017-10-02T06:43:45Z</dcterms:created>
  <dcterms:modified xsi:type="dcterms:W3CDTF">2017-12-24T10:07:46Z</dcterms:modified>
</cp:coreProperties>
</file>