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9" r:id="rId7"/>
    <p:sldId id="277" r:id="rId8"/>
    <p:sldId id="267" r:id="rId9"/>
    <p:sldId id="264" r:id="rId10"/>
    <p:sldId id="266" r:id="rId11"/>
    <p:sldId id="271" r:id="rId12"/>
    <p:sldId id="272" r:id="rId13"/>
    <p:sldId id="273" r:id="rId14"/>
    <p:sldId id="274" r:id="rId15"/>
    <p:sldId id="27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F106B-9CF0-4007-8489-F310D7DF3590}">
          <p14:sldIdLst>
            <p14:sldId id="256"/>
            <p14:sldId id="257"/>
            <p14:sldId id="260"/>
            <p14:sldId id="261"/>
            <p14:sldId id="268"/>
            <p14:sldId id="269"/>
            <p14:sldId id="277"/>
            <p14:sldId id="267"/>
            <p14:sldId id="264"/>
            <p14:sldId id="266"/>
            <p14:sldId id="271"/>
            <p14:sldId id="272"/>
            <p14:sldId id="273"/>
            <p14:sldId id="274"/>
            <p14:sldId id="278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3E06-CBBD-47D4-9A4A-B344C9501148}" type="doc">
      <dgm:prSet loTypeId="urn:microsoft.com/office/officeart/2005/8/layout/cycle3" loCatId="cycle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D4F94807-CED4-41B5-AC94-E9C227E8975F}">
      <dgm:prSet phldrT="[Text]"/>
      <dgm:spPr/>
      <dgm:t>
        <a:bodyPr/>
        <a:lstStyle/>
        <a:p>
          <a:r>
            <a:rPr lang="en-IN" dirty="0"/>
            <a:t>Bigger Data</a:t>
          </a:r>
        </a:p>
      </dgm:t>
    </dgm:pt>
    <dgm:pt modelId="{66577BF8-111C-4019-9CFB-7E181E7F6DC7}" type="parTrans" cxnId="{BEFFB663-CE7B-41A9-B55F-C8AE62E05877}">
      <dgm:prSet/>
      <dgm:spPr/>
      <dgm:t>
        <a:bodyPr/>
        <a:lstStyle/>
        <a:p>
          <a:endParaRPr lang="en-IN"/>
        </a:p>
      </dgm:t>
    </dgm:pt>
    <dgm:pt modelId="{C56EC7F3-5DFF-4A88-B283-48D00C3E585A}" type="sibTrans" cxnId="{BEFFB663-CE7B-41A9-B55F-C8AE62E05877}">
      <dgm:prSet/>
      <dgm:spPr/>
      <dgm:t>
        <a:bodyPr/>
        <a:lstStyle/>
        <a:p>
          <a:endParaRPr lang="en-IN"/>
        </a:p>
      </dgm:t>
    </dgm:pt>
    <dgm:pt modelId="{1EB4E5CC-02F0-4D3F-B2F6-629C30B2BC98}">
      <dgm:prSet phldrT="[Text]"/>
      <dgm:spPr/>
      <dgm:t>
        <a:bodyPr/>
        <a:lstStyle/>
        <a:p>
          <a:r>
            <a:rPr lang="en-IN" dirty="0"/>
            <a:t>Better Computing Power</a:t>
          </a:r>
        </a:p>
      </dgm:t>
    </dgm:pt>
    <dgm:pt modelId="{BECBA266-69BC-4208-A5CD-232D0F8560D4}" type="parTrans" cxnId="{2D3EFDF4-FFCF-4422-B1C9-D1808E7E9483}">
      <dgm:prSet/>
      <dgm:spPr/>
      <dgm:t>
        <a:bodyPr/>
        <a:lstStyle/>
        <a:p>
          <a:endParaRPr lang="en-IN"/>
        </a:p>
      </dgm:t>
    </dgm:pt>
    <dgm:pt modelId="{756C54BC-CC3D-490C-A0F0-7E8B1B7A7713}" type="sibTrans" cxnId="{2D3EFDF4-FFCF-4422-B1C9-D1808E7E9483}">
      <dgm:prSet/>
      <dgm:spPr/>
      <dgm:t>
        <a:bodyPr/>
        <a:lstStyle/>
        <a:p>
          <a:endParaRPr lang="en-IN"/>
        </a:p>
      </dgm:t>
    </dgm:pt>
    <dgm:pt modelId="{428A3B7B-8B1E-4CBA-9B34-78FB9A86ED75}">
      <dgm:prSet phldrT="[Text]"/>
      <dgm:spPr/>
      <dgm:t>
        <a:bodyPr/>
        <a:lstStyle/>
        <a:p>
          <a:r>
            <a:rPr lang="en-IN" dirty="0"/>
            <a:t>Better Results</a:t>
          </a:r>
        </a:p>
      </dgm:t>
    </dgm:pt>
    <dgm:pt modelId="{01CC32E5-7330-49E0-AD29-5B8EF7537D97}" type="parTrans" cxnId="{64AAD164-2F64-401B-A69B-A42952AEFB28}">
      <dgm:prSet/>
      <dgm:spPr/>
      <dgm:t>
        <a:bodyPr/>
        <a:lstStyle/>
        <a:p>
          <a:endParaRPr lang="en-IN"/>
        </a:p>
      </dgm:t>
    </dgm:pt>
    <dgm:pt modelId="{46BAEF38-C7EB-4183-8FDB-FE64C2DD6DCA}" type="sibTrans" cxnId="{64AAD164-2F64-401B-A69B-A42952AEFB28}">
      <dgm:prSet/>
      <dgm:spPr/>
      <dgm:t>
        <a:bodyPr/>
        <a:lstStyle/>
        <a:p>
          <a:endParaRPr lang="en-IN"/>
        </a:p>
      </dgm:t>
    </dgm:pt>
    <dgm:pt modelId="{82E5430A-8301-45A9-ABF3-96130547325E}">
      <dgm:prSet phldrT="[Text]"/>
      <dgm:spPr/>
      <dgm:t>
        <a:bodyPr/>
        <a:lstStyle/>
        <a:p>
          <a:r>
            <a:rPr lang="en-IN" dirty="0"/>
            <a:t>Further Improvements</a:t>
          </a:r>
        </a:p>
      </dgm:t>
    </dgm:pt>
    <dgm:pt modelId="{D479196F-B7EA-402A-96FD-3BF702427BDF}" type="parTrans" cxnId="{8327CC30-0713-4EF4-913A-6937ED5CA471}">
      <dgm:prSet/>
      <dgm:spPr/>
      <dgm:t>
        <a:bodyPr/>
        <a:lstStyle/>
        <a:p>
          <a:endParaRPr lang="en-IN"/>
        </a:p>
      </dgm:t>
    </dgm:pt>
    <dgm:pt modelId="{A4F44D3C-EC24-4F71-BFA7-F41B8C4E596D}" type="sibTrans" cxnId="{8327CC30-0713-4EF4-913A-6937ED5CA471}">
      <dgm:prSet/>
      <dgm:spPr/>
      <dgm:t>
        <a:bodyPr/>
        <a:lstStyle/>
        <a:p>
          <a:endParaRPr lang="en-IN"/>
        </a:p>
      </dgm:t>
    </dgm:pt>
    <dgm:pt modelId="{62752811-5B04-473A-805A-0A4D227235A7}" type="pres">
      <dgm:prSet presAssocID="{ABB63E06-CBBD-47D4-9A4A-B344C9501148}" presName="Name0" presStyleCnt="0">
        <dgm:presLayoutVars>
          <dgm:dir/>
          <dgm:resizeHandles val="exact"/>
        </dgm:presLayoutVars>
      </dgm:prSet>
      <dgm:spPr/>
    </dgm:pt>
    <dgm:pt modelId="{049A4206-5B1D-435E-8FCB-B23C9321C182}" type="pres">
      <dgm:prSet presAssocID="{ABB63E06-CBBD-47D4-9A4A-B344C9501148}" presName="cycle" presStyleCnt="0"/>
      <dgm:spPr/>
    </dgm:pt>
    <dgm:pt modelId="{052BF913-8E4A-49CA-963E-49BA326F1FAB}" type="pres">
      <dgm:prSet presAssocID="{D4F94807-CED4-41B5-AC94-E9C227E8975F}" presName="nodeFirstNode" presStyleLbl="node1" presStyleIdx="0" presStyleCnt="4">
        <dgm:presLayoutVars>
          <dgm:bulletEnabled val="1"/>
        </dgm:presLayoutVars>
      </dgm:prSet>
      <dgm:spPr/>
    </dgm:pt>
    <dgm:pt modelId="{20E41DFC-F8EE-4BE7-B7D0-C42A6F3FB3B0}" type="pres">
      <dgm:prSet presAssocID="{C56EC7F3-5DFF-4A88-B283-48D00C3E585A}" presName="sibTransFirstNode" presStyleLbl="bgShp" presStyleIdx="0" presStyleCnt="1"/>
      <dgm:spPr/>
    </dgm:pt>
    <dgm:pt modelId="{5599E43E-3B68-4767-AAD8-5BCB3A7EDD35}" type="pres">
      <dgm:prSet presAssocID="{1EB4E5CC-02F0-4D3F-B2F6-629C30B2BC98}" presName="nodeFollowingNodes" presStyleLbl="node1" presStyleIdx="1" presStyleCnt="4">
        <dgm:presLayoutVars>
          <dgm:bulletEnabled val="1"/>
        </dgm:presLayoutVars>
      </dgm:prSet>
      <dgm:spPr/>
    </dgm:pt>
    <dgm:pt modelId="{6C90EDD2-DF2D-4579-9C8D-9803493D7732}" type="pres">
      <dgm:prSet presAssocID="{428A3B7B-8B1E-4CBA-9B34-78FB9A86ED75}" presName="nodeFollowingNodes" presStyleLbl="node1" presStyleIdx="2" presStyleCnt="4">
        <dgm:presLayoutVars>
          <dgm:bulletEnabled val="1"/>
        </dgm:presLayoutVars>
      </dgm:prSet>
      <dgm:spPr/>
    </dgm:pt>
    <dgm:pt modelId="{F663560B-A900-4178-A100-82565B22B57C}" type="pres">
      <dgm:prSet presAssocID="{82E5430A-8301-45A9-ABF3-96130547325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327CC30-0713-4EF4-913A-6937ED5CA471}" srcId="{ABB63E06-CBBD-47D4-9A4A-B344C9501148}" destId="{82E5430A-8301-45A9-ABF3-96130547325E}" srcOrd="3" destOrd="0" parTransId="{D479196F-B7EA-402A-96FD-3BF702427BDF}" sibTransId="{A4F44D3C-EC24-4F71-BFA7-F41B8C4E596D}"/>
    <dgm:cxn modelId="{BEFFB663-CE7B-41A9-B55F-C8AE62E05877}" srcId="{ABB63E06-CBBD-47D4-9A4A-B344C9501148}" destId="{D4F94807-CED4-41B5-AC94-E9C227E8975F}" srcOrd="0" destOrd="0" parTransId="{66577BF8-111C-4019-9CFB-7E181E7F6DC7}" sibTransId="{C56EC7F3-5DFF-4A88-B283-48D00C3E585A}"/>
    <dgm:cxn modelId="{64AAD164-2F64-401B-A69B-A42952AEFB28}" srcId="{ABB63E06-CBBD-47D4-9A4A-B344C9501148}" destId="{428A3B7B-8B1E-4CBA-9B34-78FB9A86ED75}" srcOrd="2" destOrd="0" parTransId="{01CC32E5-7330-49E0-AD29-5B8EF7537D97}" sibTransId="{46BAEF38-C7EB-4183-8FDB-FE64C2DD6DCA}"/>
    <dgm:cxn modelId="{716D5567-D8C0-405E-BBA1-8727FD3E087B}" type="presOf" srcId="{ABB63E06-CBBD-47D4-9A4A-B344C9501148}" destId="{62752811-5B04-473A-805A-0A4D227235A7}" srcOrd="0" destOrd="0" presId="urn:microsoft.com/office/officeart/2005/8/layout/cycle3"/>
    <dgm:cxn modelId="{4EC6FB94-AFEE-45D7-892A-08BFD58427E7}" type="presOf" srcId="{C56EC7F3-5DFF-4A88-B283-48D00C3E585A}" destId="{20E41DFC-F8EE-4BE7-B7D0-C42A6F3FB3B0}" srcOrd="0" destOrd="0" presId="urn:microsoft.com/office/officeart/2005/8/layout/cycle3"/>
    <dgm:cxn modelId="{E0B5AB97-BD42-43BB-8BA0-16CE800E68B6}" type="presOf" srcId="{428A3B7B-8B1E-4CBA-9B34-78FB9A86ED75}" destId="{6C90EDD2-DF2D-4579-9C8D-9803493D7732}" srcOrd="0" destOrd="0" presId="urn:microsoft.com/office/officeart/2005/8/layout/cycle3"/>
    <dgm:cxn modelId="{D1B19BA2-CDD2-4246-8C10-D7A7B0D15A1C}" type="presOf" srcId="{1EB4E5CC-02F0-4D3F-B2F6-629C30B2BC98}" destId="{5599E43E-3B68-4767-AAD8-5BCB3A7EDD35}" srcOrd="0" destOrd="0" presId="urn:microsoft.com/office/officeart/2005/8/layout/cycle3"/>
    <dgm:cxn modelId="{387247D3-8B14-4970-A160-8E3F1FAE68F7}" type="presOf" srcId="{82E5430A-8301-45A9-ABF3-96130547325E}" destId="{F663560B-A900-4178-A100-82565B22B57C}" srcOrd="0" destOrd="0" presId="urn:microsoft.com/office/officeart/2005/8/layout/cycle3"/>
    <dgm:cxn modelId="{859EB2D5-AFB9-4FD9-A1BF-A49F68BAE965}" type="presOf" srcId="{D4F94807-CED4-41B5-AC94-E9C227E8975F}" destId="{052BF913-8E4A-49CA-963E-49BA326F1FAB}" srcOrd="0" destOrd="0" presId="urn:microsoft.com/office/officeart/2005/8/layout/cycle3"/>
    <dgm:cxn modelId="{2D3EFDF4-FFCF-4422-B1C9-D1808E7E9483}" srcId="{ABB63E06-CBBD-47D4-9A4A-B344C9501148}" destId="{1EB4E5CC-02F0-4D3F-B2F6-629C30B2BC98}" srcOrd="1" destOrd="0" parTransId="{BECBA266-69BC-4208-A5CD-232D0F8560D4}" sibTransId="{756C54BC-CC3D-490C-A0F0-7E8B1B7A7713}"/>
    <dgm:cxn modelId="{6E2596EB-3C3E-445E-9B47-9E5E3C844A9A}" type="presParOf" srcId="{62752811-5B04-473A-805A-0A4D227235A7}" destId="{049A4206-5B1D-435E-8FCB-B23C9321C182}" srcOrd="0" destOrd="0" presId="urn:microsoft.com/office/officeart/2005/8/layout/cycle3"/>
    <dgm:cxn modelId="{7726E4CB-2C59-4E31-BD57-E594722B1B51}" type="presParOf" srcId="{049A4206-5B1D-435E-8FCB-B23C9321C182}" destId="{052BF913-8E4A-49CA-963E-49BA326F1FAB}" srcOrd="0" destOrd="0" presId="urn:microsoft.com/office/officeart/2005/8/layout/cycle3"/>
    <dgm:cxn modelId="{13A129EF-480F-4B57-8C80-076913A29618}" type="presParOf" srcId="{049A4206-5B1D-435E-8FCB-B23C9321C182}" destId="{20E41DFC-F8EE-4BE7-B7D0-C42A6F3FB3B0}" srcOrd="1" destOrd="0" presId="urn:microsoft.com/office/officeart/2005/8/layout/cycle3"/>
    <dgm:cxn modelId="{5AD4A93A-6295-4536-929C-17361E057143}" type="presParOf" srcId="{049A4206-5B1D-435E-8FCB-B23C9321C182}" destId="{5599E43E-3B68-4767-AAD8-5BCB3A7EDD35}" srcOrd="2" destOrd="0" presId="urn:microsoft.com/office/officeart/2005/8/layout/cycle3"/>
    <dgm:cxn modelId="{E3891810-8C72-4DE5-9AEE-19F02D7A04AC}" type="presParOf" srcId="{049A4206-5B1D-435E-8FCB-B23C9321C182}" destId="{6C90EDD2-DF2D-4579-9C8D-9803493D7732}" srcOrd="3" destOrd="0" presId="urn:microsoft.com/office/officeart/2005/8/layout/cycle3"/>
    <dgm:cxn modelId="{EF309FEB-FA74-4ABF-ABB8-454B2C29B3F3}" type="presParOf" srcId="{049A4206-5B1D-435E-8FCB-B23C9321C182}" destId="{F663560B-A900-4178-A100-82565B22B57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41DFC-F8EE-4BE7-B7D0-C42A6F3FB3B0}">
      <dsp:nvSpPr>
        <dsp:cNvPr id="0" name=""/>
        <dsp:cNvSpPr/>
      </dsp:nvSpPr>
      <dsp:spPr>
        <a:xfrm>
          <a:off x="1086623" y="-59117"/>
          <a:ext cx="3347278" cy="3347278"/>
        </a:xfrm>
        <a:prstGeom prst="circularArrow">
          <a:avLst>
            <a:gd name="adj1" fmla="val 4668"/>
            <a:gd name="adj2" fmla="val 272909"/>
            <a:gd name="adj3" fmla="val 13041565"/>
            <a:gd name="adj4" fmla="val 17889244"/>
            <a:gd name="adj5" fmla="val 4847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F913-8E4A-49CA-963E-49BA326F1FAB}">
      <dsp:nvSpPr>
        <dsp:cNvPr id="0" name=""/>
        <dsp:cNvSpPr/>
      </dsp:nvSpPr>
      <dsp:spPr>
        <a:xfrm>
          <a:off x="1706295" y="98"/>
          <a:ext cx="2107934" cy="105396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Bigger Data</a:t>
          </a:r>
        </a:p>
      </dsp:txBody>
      <dsp:txXfrm>
        <a:off x="1757745" y="51548"/>
        <a:ext cx="2005034" cy="951067"/>
      </dsp:txXfrm>
    </dsp:sp>
    <dsp:sp modelId="{5599E43E-3B68-4767-AAD8-5BCB3A7EDD35}">
      <dsp:nvSpPr>
        <dsp:cNvPr id="0" name=""/>
        <dsp:cNvSpPr/>
      </dsp:nvSpPr>
      <dsp:spPr>
        <a:xfrm>
          <a:off x="2908190" y="1201993"/>
          <a:ext cx="2107934" cy="1053967"/>
        </a:xfrm>
        <a:prstGeom prst="roundRect">
          <a:avLst/>
        </a:prstGeom>
        <a:solidFill>
          <a:schemeClr val="accent3">
            <a:shade val="50000"/>
            <a:hueOff val="-210669"/>
            <a:satOff val="-19177"/>
            <a:lumOff val="2501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Computing Power</a:t>
          </a:r>
        </a:p>
      </dsp:txBody>
      <dsp:txXfrm>
        <a:off x="2959640" y="1253443"/>
        <a:ext cx="2005034" cy="951067"/>
      </dsp:txXfrm>
    </dsp:sp>
    <dsp:sp modelId="{6C90EDD2-DF2D-4579-9C8D-9803493D7732}">
      <dsp:nvSpPr>
        <dsp:cNvPr id="0" name=""/>
        <dsp:cNvSpPr/>
      </dsp:nvSpPr>
      <dsp:spPr>
        <a:xfrm>
          <a:off x="1706295" y="2403889"/>
          <a:ext cx="2107934" cy="1053967"/>
        </a:xfrm>
        <a:prstGeom prst="roundRect">
          <a:avLst/>
        </a:prstGeom>
        <a:solidFill>
          <a:schemeClr val="accent3">
            <a:shade val="50000"/>
            <a:hueOff val="-421337"/>
            <a:satOff val="-38355"/>
            <a:lumOff val="50025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Results</a:t>
          </a:r>
        </a:p>
      </dsp:txBody>
      <dsp:txXfrm>
        <a:off x="1757745" y="2455339"/>
        <a:ext cx="2005034" cy="951067"/>
      </dsp:txXfrm>
    </dsp:sp>
    <dsp:sp modelId="{F663560B-A900-4178-A100-82565B22B57C}">
      <dsp:nvSpPr>
        <dsp:cNvPr id="0" name=""/>
        <dsp:cNvSpPr/>
      </dsp:nvSpPr>
      <dsp:spPr>
        <a:xfrm>
          <a:off x="504399" y="1201993"/>
          <a:ext cx="2107934" cy="1053967"/>
        </a:xfrm>
        <a:prstGeom prst="roundRect">
          <a:avLst/>
        </a:prstGeom>
        <a:solidFill>
          <a:schemeClr val="accent3">
            <a:shade val="50000"/>
            <a:hueOff val="-210669"/>
            <a:satOff val="-19177"/>
            <a:lumOff val="2501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Further Improvements</a:t>
          </a:r>
        </a:p>
      </dsp:txBody>
      <dsp:txXfrm>
        <a:off x="555849" y="1253443"/>
        <a:ext cx="2005034" cy="95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9" y="395628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7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60" y="744473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3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2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4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10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2286002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4" y="2286002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11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4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78" indent="0">
              <a:buNone/>
              <a:defRPr sz="2000"/>
            </a:lvl2pPr>
            <a:lvl3pPr marL="914354" indent="0">
              <a:buNone/>
              <a:defRPr sz="20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2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2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6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29" indent="-384029" algn="l" defTabSz="914354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54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32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09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886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062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240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418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594" indent="-384029" algn="l" defTabSz="914354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5"/>
            <a:ext cx="8361229" cy="2456000"/>
          </a:xfrm>
        </p:spPr>
        <p:txBody>
          <a:bodyPr/>
          <a:lstStyle/>
          <a:p>
            <a:r>
              <a:rPr lang="en-IN" dirty="0">
                <a:latin typeface="Gubia" pitchFamily="50" charset="0"/>
                <a:cs typeface="Gubia" pitchFamily="50" charset="0"/>
              </a:rPr>
              <a:t>Gradient Descent</a:t>
            </a:r>
            <a:br>
              <a:rPr lang="en-IN" dirty="0">
                <a:latin typeface="Gubia" pitchFamily="50" charset="0"/>
                <a:cs typeface="Gubia" pitchFamily="50" charset="0"/>
              </a:rPr>
            </a:br>
            <a:r>
              <a:rPr lang="en-IN" dirty="0">
                <a:latin typeface="Gubia" pitchFamily="50" charset="0"/>
                <a:cs typeface="Gubia" pitchFamily="50" charset="0"/>
              </a:rPr>
              <a:t>for</a:t>
            </a:r>
            <a:br>
              <a:rPr lang="en-IN" dirty="0">
                <a:latin typeface="Gubia" pitchFamily="50" charset="0"/>
                <a:cs typeface="Gubia" pitchFamily="50" charset="0"/>
              </a:rPr>
            </a:br>
            <a:r>
              <a:rPr lang="en-IN" dirty="0">
                <a:latin typeface="Gubia" pitchFamily="50" charset="0"/>
                <a:cs typeface="Gubia" pitchFamily="50" charset="0"/>
              </a:rPr>
              <a:t>Deep learning</a:t>
            </a:r>
            <a:endParaRPr lang="en-IN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4379360"/>
            <a:ext cx="6831673" cy="108623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venir LT Std 65 Medium" panose="020B0603020203020204" pitchFamily="34" charset="0"/>
              </a:rPr>
              <a:t>KAIM `17</a:t>
            </a:r>
          </a:p>
          <a:p>
            <a:r>
              <a:rPr lang="en-IN" sz="2800" dirty="0">
                <a:latin typeface="Avenir LT Std 65 Medium" panose="020B0603020203020204" pitchFamily="34" charset="0"/>
              </a:rPr>
              <a:t>Anand Krish</a:t>
            </a:r>
          </a:p>
        </p:txBody>
      </p:sp>
    </p:spTree>
    <p:extLst>
      <p:ext uri="{BB962C8B-B14F-4D97-AF65-F5344CB8AC3E}">
        <p14:creationId xmlns:p14="http://schemas.microsoft.com/office/powerpoint/2010/main" val="107862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Idea – Minibatch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69493"/>
                <a:ext cx="9601200" cy="47964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Batch processing – Computationally hard, not so good for non-smooth or non-convex error surface </a:t>
                </a:r>
              </a:p>
              <a:p>
                <a:r>
                  <a:rPr lang="en-IN" dirty="0"/>
                  <a:t>Randomly select few data points (say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) from the training set (of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) to train </a:t>
                </a:r>
              </a:p>
              <a:p>
                <a:r>
                  <a:rPr lang="en-IN" dirty="0"/>
                  <a:t>The subset is called as </a:t>
                </a:r>
                <a:r>
                  <a:rPr lang="en-IN" i="1" dirty="0"/>
                  <a:t>minibatch</a:t>
                </a:r>
              </a:p>
              <a:p>
                <a:r>
                  <a:rPr lang="en-IN" dirty="0"/>
                  <a:t>Advantages –</a:t>
                </a:r>
              </a:p>
              <a:p>
                <a:pPr lvl="1"/>
                <a:r>
                  <a:rPr lang="en-IN" dirty="0"/>
                  <a:t>Weight updates depend on the minibatch </a:t>
                </a:r>
                <a:r>
                  <a:rPr lang="en-IN" i="0" dirty="0"/>
                  <a:t>size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Computing the gradient update becomes computationally cheaper</a:t>
                </a:r>
              </a:p>
              <a:p>
                <a:pPr lvl="1"/>
                <a:r>
                  <a:rPr lang="en-IN" dirty="0"/>
                  <a:t>True Expectation of the gradient rather than the empirical mean                                [Reason: Destroys correlation between data points]</a:t>
                </a:r>
              </a:p>
              <a:p>
                <a:r>
                  <a:rPr lang="en-IN" dirty="0"/>
                  <a:t>But accuracy of the gradient is compromised – Yet guaranteed to converge!!</a:t>
                </a:r>
              </a:p>
              <a:p>
                <a:r>
                  <a:rPr lang="en-IN" dirty="0"/>
                  <a:t>Keep in mind: The subset must be randomly chosen i.e. unbiased.</a:t>
                </a:r>
              </a:p>
              <a:p>
                <a:r>
                  <a:rPr lang="en-IN" dirty="0"/>
                  <a:t>So what’s the catch?</a:t>
                </a:r>
              </a:p>
              <a:p>
                <a:pPr lvl="1"/>
                <a:r>
                  <a:rPr lang="en-IN" dirty="0"/>
                  <a:t>Slower convergence</a:t>
                </a:r>
              </a:p>
              <a:p>
                <a:pPr marL="530325" lvl="1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69493"/>
                <a:ext cx="9601200" cy="4796406"/>
              </a:xfrm>
              <a:blipFill>
                <a:blip r:embed="rId2"/>
                <a:stretch>
                  <a:fillRect l="-571" t="-1652" r="-4635" b="-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Stochastic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10D3D-7ED6-4AA2-8E61-C10C7926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7AA03-2254-45F4-A108-83606044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545231"/>
            <a:ext cx="9763125" cy="3878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05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Idea – Momentum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>
            <a:normAutofit/>
          </a:bodyPr>
          <a:lstStyle/>
          <a:p>
            <a:r>
              <a:rPr lang="en-IN" dirty="0"/>
              <a:t>A ball falling along a slope gathers momentum (due to gravity) → Falls faster</a:t>
            </a:r>
          </a:p>
          <a:p>
            <a:r>
              <a:rPr lang="en-IN" dirty="0"/>
              <a:t>Incorporate </a:t>
            </a:r>
            <a:r>
              <a:rPr lang="en-IN" i="1" dirty="0"/>
              <a:t>Momentum</a:t>
            </a:r>
            <a:r>
              <a:rPr lang="en-IN" dirty="0"/>
              <a:t> in our gradient descent algorithm (But without gravity of course!)</a:t>
            </a:r>
          </a:p>
          <a:p>
            <a:r>
              <a:rPr lang="en-IN" dirty="0"/>
              <a:t>Simple – Gradient direction is weighted based on previous directions</a:t>
            </a:r>
          </a:p>
          <a:p>
            <a:r>
              <a:rPr lang="en-IN" dirty="0"/>
              <a:t>Problem – Overshoot 	      Solution – Average the past gradients</a:t>
            </a:r>
          </a:p>
          <a:p>
            <a:r>
              <a:rPr lang="en-IN" dirty="0"/>
              <a:t>Advantages –</a:t>
            </a:r>
          </a:p>
          <a:p>
            <a:pPr lvl="1"/>
            <a:r>
              <a:rPr lang="en-IN" dirty="0"/>
              <a:t>Much faster convergence</a:t>
            </a:r>
          </a:p>
          <a:p>
            <a:pPr lvl="1"/>
            <a:r>
              <a:rPr lang="en-IN" dirty="0"/>
              <a:t>Omits narrow gorges and performs well along cliffs</a:t>
            </a:r>
          </a:p>
          <a:p>
            <a:pPr lvl="1"/>
            <a:r>
              <a:rPr lang="en-IN" dirty="0"/>
              <a:t>Avoids sudden changes in gradient directions</a:t>
            </a:r>
          </a:p>
          <a:p>
            <a:r>
              <a:rPr lang="en-IN" dirty="0"/>
              <a:t>Insight – Basically acts as a correcting mechanism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0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/>
              <a:t>SGD with Momentum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3DF5-9BF0-4E80-AED1-FA038A63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1C326-EB52-4658-8EC5-4B831324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92072"/>
            <a:ext cx="9859466" cy="4150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132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Hmm… How can we improve it further?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2813"/>
            <a:ext cx="9601200" cy="4394588"/>
          </a:xfrm>
        </p:spPr>
        <p:txBody>
          <a:bodyPr/>
          <a:lstStyle/>
          <a:p>
            <a:r>
              <a:rPr lang="en-IN" dirty="0"/>
              <a:t>What if the algorithm can automatically adapt the learning rates irrespective of the terrain?</a:t>
            </a:r>
          </a:p>
          <a:p>
            <a:pPr lvl="1"/>
            <a:r>
              <a:rPr lang="en-IN" dirty="0"/>
              <a:t>Convex or Non-convex terrains, shallow valleys etc</a:t>
            </a:r>
          </a:p>
          <a:p>
            <a:r>
              <a:rPr lang="en-IN" dirty="0"/>
              <a:t>Adaptive learning rate for each of the parameters to be optimised</a:t>
            </a:r>
          </a:p>
          <a:p>
            <a:r>
              <a:rPr lang="en-IN" dirty="0"/>
              <a:t>Account for initialization bias i.e. irrespective of where we start, the algorithm must perform optimally (</a:t>
            </a:r>
            <a:r>
              <a:rPr lang="en-IN" b="1" dirty="0"/>
              <a:t>Extremely Important</a:t>
            </a:r>
            <a:r>
              <a:rPr lang="en-IN" dirty="0"/>
              <a:t>)</a:t>
            </a:r>
          </a:p>
          <a:p>
            <a:r>
              <a:rPr lang="en-IN" dirty="0"/>
              <a:t>Less sensitive to sudden asymmetric changes in the landscape </a:t>
            </a:r>
            <a:r>
              <a:rPr lang="en-IN" dirty="0" err="1"/>
              <a:t>i.e</a:t>
            </a:r>
            <a:r>
              <a:rPr lang="en-IN" dirty="0"/>
              <a:t> in some gradient directions but not the other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7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Idea – Adaptive Learning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2813"/>
                <a:ext cx="9601200" cy="4394588"/>
              </a:xfrm>
            </p:spPr>
            <p:txBody>
              <a:bodyPr/>
              <a:lstStyle/>
              <a:p>
                <a:r>
                  <a:rPr lang="en-IN" dirty="0"/>
                  <a:t>Introduce adaptive learning rate mechanism for every parameter</a:t>
                </a:r>
              </a:p>
              <a:p>
                <a:r>
                  <a:rPr lang="en-IN" dirty="0"/>
                  <a:t>Introduce 2 different learning rates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Same as original momentum with decaying weights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Momentum based on squared gradient [Avoids cliffs and jumps over plateaus]</a:t>
                </a:r>
              </a:p>
              <a:p>
                <a:r>
                  <a:rPr lang="en-IN" dirty="0"/>
                  <a:t>Two hyper-parameters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 decaying the above momenta</a:t>
                </a:r>
              </a:p>
              <a:p>
                <a:r>
                  <a:rPr lang="en-IN" dirty="0"/>
                  <a:t>Account for initialization bias by correcting moments to zero</a:t>
                </a:r>
              </a:p>
              <a:p>
                <a:r>
                  <a:rPr lang="en-IN" dirty="0"/>
                  <a:t>Decay the learning rate based on the above mechanism</a:t>
                </a:r>
              </a:p>
              <a:p>
                <a:pPr marL="530325" lvl="1" indent="0">
                  <a:buNone/>
                </a:pP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2813"/>
                <a:ext cx="9601200" cy="4394588"/>
              </a:xfrm>
              <a:blipFill>
                <a:blip r:embed="rId2"/>
                <a:stretch>
                  <a:fillRect l="-571" t="-1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/>
              <a:t>ADAM Optimizer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9DED-26F1-4276-83A4-ECE5898F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1CD9-D6F5-486C-B325-EDA331DD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8993"/>
            <a:ext cx="9664021" cy="5083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138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Discussion Time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BBA53D-4688-4CBA-A900-B2479180A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2"/>
            <a:ext cx="9601200" cy="774511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0309"/>
            <a:ext cx="9601200" cy="4407091"/>
          </a:xfrm>
        </p:spPr>
        <p:txBody>
          <a:bodyPr/>
          <a:lstStyle/>
          <a:p>
            <a:r>
              <a:rPr lang="en-IN" sz="3000" dirty="0"/>
              <a:t>Deep Learning &amp; Optimization</a:t>
            </a:r>
          </a:p>
          <a:p>
            <a:pPr lvl="1"/>
            <a:r>
              <a:rPr lang="en-IN" sz="3000" dirty="0"/>
              <a:t>The Old that is New</a:t>
            </a:r>
          </a:p>
          <a:p>
            <a:pPr lvl="1"/>
            <a:r>
              <a:rPr lang="en-IN" sz="3000" dirty="0"/>
              <a:t>What is being Optimized?</a:t>
            </a:r>
          </a:p>
          <a:p>
            <a:r>
              <a:rPr lang="en-IN" sz="3000" dirty="0"/>
              <a:t>Gradient Descent Algorithms</a:t>
            </a:r>
          </a:p>
          <a:p>
            <a:pPr lvl="1"/>
            <a:r>
              <a:rPr lang="en-IN" sz="3000" dirty="0"/>
              <a:t>Why Gradient Descent?</a:t>
            </a:r>
          </a:p>
          <a:p>
            <a:pPr lvl="1"/>
            <a:r>
              <a:rPr lang="en-IN" sz="3000" dirty="0"/>
              <a:t>Overview of Stochastic Variants</a:t>
            </a:r>
          </a:p>
          <a:p>
            <a:r>
              <a:rPr lang="en-IN" sz="3000" dirty="0"/>
              <a:t>Discussion</a:t>
            </a:r>
          </a:p>
          <a:p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7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049" y="1858053"/>
            <a:ext cx="9194151" cy="2098227"/>
          </a:xfrm>
        </p:spPr>
        <p:txBody>
          <a:bodyPr/>
          <a:lstStyle/>
          <a:p>
            <a:r>
              <a:rPr lang="en-IN" sz="5400" dirty="0">
                <a:latin typeface="Brandon Text Light" panose="020B0303020203060203" pitchFamily="34" charset="0"/>
              </a:rPr>
              <a:t>Episode   </a:t>
            </a:r>
            <a:r>
              <a:rPr lang="en-IN" sz="5400" b="1" dirty="0">
                <a:latin typeface="Brandon Text Light" panose="020B0303020203060203" pitchFamily="34" charset="0"/>
              </a:rPr>
              <a:t>1</a:t>
            </a:r>
            <a:r>
              <a:rPr lang="en-IN" sz="6000" dirty="0">
                <a:latin typeface="Brandon Text Light" panose="020B0303020203060203" pitchFamily="34" charset="0"/>
              </a:rPr>
              <a:t>  </a:t>
            </a:r>
            <a:br>
              <a:rPr lang="en-IN" sz="6000" dirty="0">
                <a:latin typeface="Brandon Text Light" panose="020B0303020203060203" pitchFamily="34" charset="0"/>
              </a:rPr>
            </a:br>
            <a:br>
              <a:rPr lang="en-IN" sz="4400" dirty="0">
                <a:latin typeface="Brandon Text Light" panose="020B0303020203060203" pitchFamily="34" charset="0"/>
              </a:rPr>
            </a:br>
            <a:r>
              <a:rPr lang="en-IN" sz="4400" dirty="0">
                <a:latin typeface="Brandon Text Light" panose="020B0303020203060203" pitchFamily="34" charset="0"/>
              </a:rPr>
              <a:t>Deep Learning &amp; Optimization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Automatic feature extraction and selection </a:t>
            </a:r>
          </a:p>
          <a:p>
            <a:r>
              <a:rPr lang="en-IN" dirty="0"/>
              <a:t>Hierarchical data representation – based on levels of abstraction</a:t>
            </a:r>
          </a:p>
          <a:p>
            <a:r>
              <a:rPr lang="en-IN" dirty="0"/>
              <a:t>Perform broad categories of tasks over </a:t>
            </a:r>
            <a:r>
              <a:rPr lang="en-IN" b="1" dirty="0"/>
              <a:t>generic datasets</a:t>
            </a:r>
          </a:p>
          <a:p>
            <a:r>
              <a:rPr lang="en-IN" dirty="0"/>
              <a:t>“</a:t>
            </a:r>
            <a:r>
              <a:rPr lang="en-IN" dirty="0" err="1"/>
              <a:t>Kinda-sorta</a:t>
            </a:r>
            <a:r>
              <a:rPr lang="en-IN" dirty="0"/>
              <a:t>” biologically inspired</a:t>
            </a:r>
          </a:p>
          <a:p>
            <a:r>
              <a:rPr lang="en-IN" dirty="0"/>
              <a:t>Automatic learning</a:t>
            </a:r>
          </a:p>
          <a:p>
            <a:r>
              <a:rPr lang="en-IN" dirty="0"/>
              <a:t>Multi-dimensional</a:t>
            </a:r>
          </a:p>
          <a:p>
            <a:r>
              <a:rPr lang="en-IN" b="1" dirty="0"/>
              <a:t>Proof of learning by generation</a:t>
            </a:r>
          </a:p>
          <a:p>
            <a:r>
              <a:rPr lang="en-IN" dirty="0"/>
              <a:t>Learn, Unlearn and Relearn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53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The Old that is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Deep Learning is a modern (fancy) name for the idea that has existed since 1980s</a:t>
            </a:r>
          </a:p>
          <a:p>
            <a:pPr lvl="1"/>
            <a:r>
              <a:rPr lang="en-IN" dirty="0"/>
              <a:t>Convolutional Neural Networks was proposed in 1998 [</a:t>
            </a:r>
            <a:r>
              <a:rPr lang="en-IN" dirty="0" err="1"/>
              <a:t>LeCun</a:t>
            </a:r>
            <a:r>
              <a:rPr lang="en-IN" dirty="0"/>
              <a:t> et. al] </a:t>
            </a:r>
          </a:p>
          <a:p>
            <a:pPr lvl="1"/>
            <a:r>
              <a:rPr lang="en-IN" dirty="0"/>
              <a:t>LSTMs [example of a Recurrent Neural Network] in 1997</a:t>
            </a:r>
          </a:p>
          <a:p>
            <a:r>
              <a:rPr lang="en-IN" dirty="0"/>
              <a:t>Successfully resurrected due to –</a:t>
            </a:r>
          </a:p>
          <a:p>
            <a:pPr lvl="1"/>
            <a:r>
              <a:rPr lang="en-IN" dirty="0"/>
              <a:t>Availability of large amounts of data</a:t>
            </a:r>
          </a:p>
          <a:p>
            <a:pPr lvl="1"/>
            <a:r>
              <a:rPr lang="en-IN" dirty="0"/>
              <a:t>Higher Computing Power (GPUs, TPUs etc)</a:t>
            </a:r>
          </a:p>
          <a:p>
            <a:pPr lvl="1"/>
            <a:r>
              <a:rPr lang="en-IN" dirty="0"/>
              <a:t>Bigger Models</a:t>
            </a:r>
          </a:p>
          <a:p>
            <a:pPr lvl="1"/>
            <a:r>
              <a:rPr lang="en-IN" dirty="0"/>
              <a:t>Better Learning Algorithms - Backprop</a:t>
            </a:r>
          </a:p>
          <a:p>
            <a:pPr marL="530325" lvl="1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309549-91A0-422E-8879-C16202BEE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874334"/>
              </p:ext>
            </p:extLst>
          </p:nvPr>
        </p:nvGraphicFramePr>
        <p:xfrm>
          <a:off x="6096000" y="2714245"/>
          <a:ext cx="5520525" cy="3457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9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Optimise!!! … But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The error between our model prediction and the target of course!</a:t>
            </a:r>
          </a:p>
          <a:p>
            <a:r>
              <a:rPr lang="en-IN" b="1" dirty="0"/>
              <a:t>Beginners’ Wisdom</a:t>
            </a:r>
            <a:r>
              <a:rPr lang="en-IN" dirty="0"/>
              <a:t>: Deep Learning = Optimization</a:t>
            </a:r>
          </a:p>
          <a:p>
            <a:r>
              <a:rPr lang="en-IN" dirty="0"/>
              <a:t>But do what we want? – Reduction in the generalization Error</a:t>
            </a:r>
          </a:p>
          <a:p>
            <a:r>
              <a:rPr lang="en-IN" dirty="0"/>
              <a:t>What do we do? – Reduce the Training Error </a:t>
            </a:r>
          </a:p>
          <a:p>
            <a:r>
              <a:rPr lang="en-IN" dirty="0"/>
              <a:t>Training Error and Generalization error are </a:t>
            </a:r>
            <a:r>
              <a:rPr lang="en-IN" b="1" dirty="0"/>
              <a:t>NOT</a:t>
            </a:r>
            <a:r>
              <a:rPr lang="en-IN" dirty="0"/>
              <a:t> the same</a:t>
            </a:r>
          </a:p>
          <a:p>
            <a:pPr lvl="1"/>
            <a:r>
              <a:rPr lang="en-IN" dirty="0"/>
              <a:t>Has dire consequences (meh! We will still do it)</a:t>
            </a:r>
          </a:p>
          <a:p>
            <a:r>
              <a:rPr lang="en-IN" dirty="0"/>
              <a:t>Ergo, Deep Learning </a:t>
            </a:r>
            <a:r>
              <a:rPr lang="en-IN" sz="2800" dirty="0"/>
              <a:t>≠</a:t>
            </a:r>
            <a:r>
              <a:rPr lang="en-IN" dirty="0"/>
              <a:t>  Optimization</a:t>
            </a:r>
          </a:p>
          <a:p>
            <a:r>
              <a:rPr lang="en-IN" b="1" dirty="0"/>
              <a:t>Consensual Reality : </a:t>
            </a:r>
            <a:r>
              <a:rPr lang="en-IN" dirty="0"/>
              <a:t>Optimize </a:t>
            </a:r>
            <a:r>
              <a:rPr lang="en-IN" i="1" dirty="0"/>
              <a:t>anything</a:t>
            </a:r>
            <a:r>
              <a:rPr lang="en-IN" dirty="0"/>
              <a:t> that reduces the generalization error</a:t>
            </a:r>
          </a:p>
          <a:p>
            <a:pPr lvl="1"/>
            <a:r>
              <a:rPr lang="en-IN" dirty="0"/>
              <a:t>Finding it is tough!</a:t>
            </a:r>
          </a:p>
        </p:txBody>
      </p:sp>
    </p:spTree>
    <p:extLst>
      <p:ext uri="{BB962C8B-B14F-4D97-AF65-F5344CB8AC3E}">
        <p14:creationId xmlns:p14="http://schemas.microsoft.com/office/powerpoint/2010/main" val="36405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Optimization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9493"/>
            <a:ext cx="9601200" cy="4297907"/>
          </a:xfrm>
        </p:spPr>
        <p:txBody>
          <a:bodyPr/>
          <a:lstStyle/>
          <a:p>
            <a:r>
              <a:rPr lang="en-IN" dirty="0"/>
              <a:t>Local Extrema, Saddle Points, Cliffs, Plateaus, Narrow gorges and sharp peaks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30" name="Picture 6" descr="https://dl2.pushbulletusercontent.com/GRiO0iDSrNYwevftVVSwDUMHkz88j6E7/image3034.png">
            <a:extLst>
              <a:ext uri="{FF2B5EF4-FFF2-40B4-BE49-F238E27FC236}">
                <a16:creationId xmlns:a16="http://schemas.microsoft.com/office/drawing/2014/main" id="{4C734A83-C775-4147-9563-28C78F0E4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21" y="1975352"/>
            <a:ext cx="8719374" cy="4606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6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049" y="1858053"/>
            <a:ext cx="9194151" cy="2098227"/>
          </a:xfrm>
        </p:spPr>
        <p:txBody>
          <a:bodyPr/>
          <a:lstStyle/>
          <a:p>
            <a:r>
              <a:rPr lang="en-IN" sz="5400" dirty="0">
                <a:latin typeface="Brandon Text Light" panose="020B0303020203060203" pitchFamily="34" charset="0"/>
              </a:rPr>
              <a:t>Episode   </a:t>
            </a:r>
            <a:r>
              <a:rPr lang="en-IN" sz="5400" b="1" dirty="0">
                <a:latin typeface="Brandon Text Light" panose="020B0303020203060203" pitchFamily="34" charset="0"/>
              </a:rPr>
              <a:t>2</a:t>
            </a:r>
            <a:r>
              <a:rPr lang="en-IN" sz="6000" dirty="0">
                <a:latin typeface="Brandon Text Light" panose="020B0303020203060203" pitchFamily="34" charset="0"/>
              </a:rPr>
              <a:t>  </a:t>
            </a:r>
            <a:br>
              <a:rPr lang="en-IN" sz="6000" dirty="0">
                <a:latin typeface="Brandon Text Light" panose="020B0303020203060203" pitchFamily="34" charset="0"/>
              </a:rPr>
            </a:br>
            <a:br>
              <a:rPr lang="en-IN" sz="4400" dirty="0">
                <a:latin typeface="Brandon Text Light" panose="020B0303020203060203" pitchFamily="34" charset="0"/>
              </a:rPr>
            </a:br>
            <a:r>
              <a:rPr lang="en-IN" sz="4400" dirty="0">
                <a:latin typeface="Brandon Text Light" panose="020B0303020203060203" pitchFamily="34" charset="0"/>
              </a:rPr>
              <a:t>Gradient Descent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272"/>
          </a:xfrm>
        </p:spPr>
        <p:txBody>
          <a:bodyPr/>
          <a:lstStyle/>
          <a:p>
            <a:r>
              <a:rPr lang="en-IN" dirty="0"/>
              <a:t>The Gradient Descent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69493"/>
                <a:ext cx="9601200" cy="42979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Minimize a function without any specific knowledge about it –</a:t>
                </a:r>
              </a:p>
              <a:p>
                <a:r>
                  <a:rPr lang="en-IN" dirty="0"/>
                  <a:t>Use Taylor Expansion	to approximate around a neighbourhood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IN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IN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Learning Rate - controls how big the step is going to be</a:t>
                </a:r>
              </a:p>
              <a:p>
                <a:r>
                  <a:rPr lang="en-IN" dirty="0"/>
                  <a:t>Decaying Learning rates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Decay gradient for proper convergence</a:t>
                </a:r>
              </a:p>
              <a:p>
                <a:pPr lvl="1"/>
                <a:r>
                  <a:rPr lang="en-IN" dirty="0"/>
                  <a:t>Can be interpreted as a stabilizing parameter to prevent oscillations</a:t>
                </a:r>
                <a:br>
                  <a:rPr lang="en-IN" dirty="0"/>
                </a:b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69493"/>
                <a:ext cx="9601200" cy="4297907"/>
              </a:xfrm>
              <a:blipFill>
                <a:blip r:embed="rId2"/>
                <a:stretch>
                  <a:fillRect l="-571" t="-1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4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540</TotalTime>
  <Words>618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Avenir LT Std 65 Medium</vt:lpstr>
      <vt:lpstr>Brandon Text Light</vt:lpstr>
      <vt:lpstr>Gubia</vt:lpstr>
      <vt:lpstr>Lato Semibold</vt:lpstr>
      <vt:lpstr>Cambria Math</vt:lpstr>
      <vt:lpstr>Franklin Gothic Book</vt:lpstr>
      <vt:lpstr>Crop</vt:lpstr>
      <vt:lpstr>Gradient Descent for Deep learning</vt:lpstr>
      <vt:lpstr>Agenda</vt:lpstr>
      <vt:lpstr>Episode   1    Deep Learning &amp; Optimization</vt:lpstr>
      <vt:lpstr>Introduction to Deep Learning</vt:lpstr>
      <vt:lpstr>The Old that is New</vt:lpstr>
      <vt:lpstr>Optimise!!! … But What?</vt:lpstr>
      <vt:lpstr>Optimization Landscape</vt:lpstr>
      <vt:lpstr>Episode   2    Gradient Descent</vt:lpstr>
      <vt:lpstr>The Gradient Descent </vt:lpstr>
      <vt:lpstr>Idea – Minibatch </vt:lpstr>
      <vt:lpstr>Stochastic Gradient Descent</vt:lpstr>
      <vt:lpstr>Idea – Momentum </vt:lpstr>
      <vt:lpstr>SGD with Momentum</vt:lpstr>
      <vt:lpstr>Hmm… How can we improve it further?</vt:lpstr>
      <vt:lpstr>Idea – Adaptive Learning Rates</vt:lpstr>
      <vt:lpstr>ADAM Optimizer</vt:lpstr>
      <vt:lpstr>Discussion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View of Deep Learning</dc:title>
  <dc:creator>Anand Krish</dc:creator>
  <cp:lastModifiedBy>Anand Krish</cp:lastModifiedBy>
  <cp:revision>243</cp:revision>
  <dcterms:created xsi:type="dcterms:W3CDTF">2017-09-15T01:26:53Z</dcterms:created>
  <dcterms:modified xsi:type="dcterms:W3CDTF">2017-12-02T11:42:01Z</dcterms:modified>
</cp:coreProperties>
</file>