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2" r:id="rId5"/>
    <p:sldId id="268" r:id="rId6"/>
    <p:sldId id="281" r:id="rId7"/>
    <p:sldId id="295" r:id="rId8"/>
    <p:sldId id="297" r:id="rId9"/>
    <p:sldId id="298" r:id="rId10"/>
    <p:sldId id="299" r:id="rId11"/>
    <p:sldId id="303" r:id="rId12"/>
    <p:sldId id="304" r:id="rId13"/>
    <p:sldId id="292" r:id="rId14"/>
    <p:sldId id="293" r:id="rId15"/>
    <p:sldId id="294" r:id="rId16"/>
    <p:sldId id="300" r:id="rId17"/>
    <p:sldId id="301" r:id="rId18"/>
    <p:sldId id="285" r:id="rId19"/>
    <p:sldId id="290" r:id="rId20"/>
    <p:sldId id="266" r:id="rId21"/>
  </p:sldIdLst>
  <p:sldSz cx="12192000" cy="6858000"/>
  <p:notesSz cx="6858000" cy="9144000"/>
  <p:embeddedFontLst>
    <p:embeddedFont>
      <p:font typeface="Verdana" panose="020B0604030504040204" pitchFamily="34" charset="0"/>
      <p:regular r:id="rId23"/>
      <p:bold r:id="rId24"/>
      <p:italic r:id="rId25"/>
      <p:boldItalic r:id="rId26"/>
    </p:embeddedFont>
    <p:embeddedFont>
      <p:font typeface="나눔스퀘어" panose="020B0600000101010101" pitchFamily="50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Y견고딕" panose="02030600000101010101" pitchFamily="18" charset="-127"/>
      <p:regular r:id="rId30"/>
    </p:embeddedFont>
    <p:embeddedFont>
      <p:font typeface="나눔스퀘어 ExtraBold" panose="020B0600000101010101" pitchFamily="50" charset="-127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C7BF"/>
    <a:srgbClr val="FAFAF8"/>
    <a:srgbClr val="C0E6E2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7" autoAdjust="0"/>
    <p:restoredTop sz="88471" autoAdjust="0"/>
  </p:normalViewPr>
  <p:slideViewPr>
    <p:cSldViewPr snapToGrid="0">
      <p:cViewPr varScale="1">
        <p:scale>
          <a:sx n="70" d="100"/>
          <a:sy n="70" d="100"/>
        </p:scale>
        <p:origin x="90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3B85E-8A48-4066-B72F-913BB4E69F8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B6DC-0120-4A0B-9EB4-AC0E3C506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721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1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73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62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23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889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7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24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145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3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0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1CB6DC-0120-4A0B-9EB4-AC0E3C50624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10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4599"/>
            <a:ext cx="9144000" cy="2219326"/>
          </a:xfrm>
        </p:spPr>
        <p:txBody>
          <a:bodyPr anchor="b">
            <a:normAutofit/>
          </a:bodyPr>
          <a:lstStyle>
            <a:lvl1pPr algn="ctr">
              <a:defRPr lang="ko-KR" altLang="en-US" dirty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8224"/>
            <a:ext cx="9144000" cy="10763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13531D-DCB1-4A3D-872F-A0FA14BE5B04}"/>
              </a:ext>
            </a:extLst>
          </p:cNvPr>
          <p:cNvSpPr/>
          <p:nvPr userDrawn="1"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780"/>
          </a:xfrm>
        </p:spPr>
        <p:txBody>
          <a:bodyPr/>
          <a:lstStyle>
            <a:lvl1pPr algn="ctr">
              <a:defRPr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BEDF0E-9B64-4BD2-8DC5-A1BBE7AB370C}"/>
              </a:ext>
            </a:extLst>
          </p:cNvPr>
          <p:cNvCxnSpPr>
            <a:cxnSpLocks/>
          </p:cNvCxnSpPr>
          <p:nvPr userDrawn="1"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부제목_하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82" y="2624059"/>
            <a:ext cx="9763036" cy="1325563"/>
          </a:xfrm>
        </p:spPr>
        <p:txBody>
          <a:bodyPr>
            <a:normAutofit/>
          </a:bodyPr>
          <a:lstStyle>
            <a:lvl1pPr algn="ctr">
              <a:defRPr sz="4800" b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2EBFBFC-6E79-4F43-A1BD-082BF5AC4EE1}"/>
              </a:ext>
            </a:extLst>
          </p:cNvPr>
          <p:cNvCxnSpPr>
            <a:cxnSpLocks/>
          </p:cNvCxnSpPr>
          <p:nvPr userDrawn="1"/>
        </p:nvCxnSpPr>
        <p:spPr>
          <a:xfrm>
            <a:off x="1214482" y="41957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6423712-81AF-4D47-B830-27C2357B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0BD47-99D8-43D9-AA76-D52B612E652D}"/>
              </a:ext>
            </a:extLst>
          </p:cNvPr>
          <p:cNvSpPr txBox="1"/>
          <p:nvPr userDrawn="1"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0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986EC1E-FF1F-4EF2-B49A-3B79745F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  <a:b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</a:b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  <a:endParaRPr lang="ko-KR" altLang="en-US" dirty="0"/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5081047"/>
            <a:ext cx="9144000" cy="1358694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12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664366" y="341922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분석</a:t>
            </a:r>
          </a:p>
        </p:txBody>
      </p:sp>
      <p:sp>
        <p:nvSpPr>
          <p:cNvPr id="5" name="다양한 스마트 헬스케어 제품 출시…">
            <a:extLst>
              <a:ext uri="{FF2B5EF4-FFF2-40B4-BE49-F238E27FC236}">
                <a16:creationId xmlns:a16="http://schemas.microsoft.com/office/drawing/2014/main" id="{E69C9541-619D-427C-8F61-1F6949C242AB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91508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 매핑 알고리즘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 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연산을 통한 각도 분석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ctr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 연산 각도 분석은 측정 노이즈와 진동의 노이즈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사용자마다의 특성에 의해 오차가 많이 발생할 것이라는 피드백을 받았었음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칼만필터를 통해 가속도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센서의 노이즈가 상당히 줄어들었고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특성상 사용 전 해당 각도나 위치를 미리 저장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해두어야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한다는 점을 고려하여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적분의 오차 값과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Pitch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Roll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Yaw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연산을 통해 얻게 되는 오차 값의 성능을 비교 중에 있음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B04BE4D-C2B5-4183-BD7C-BA2EB7C7C694}"/>
              </a:ext>
            </a:extLst>
          </p:cNvPr>
          <p:cNvSpPr/>
          <p:nvPr/>
        </p:nvSpPr>
        <p:spPr>
          <a:xfrm>
            <a:off x="1066800" y="5625633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7103FA-29DC-4605-8998-BD6AE238AAB2}"/>
              </a:ext>
            </a:extLst>
          </p:cNvPr>
          <p:cNvSpPr/>
          <p:nvPr/>
        </p:nvSpPr>
        <p:spPr>
          <a:xfrm>
            <a:off x="1066800" y="416367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73257FB-D96E-49F2-BA6E-FF36BC9F69C1}"/>
              </a:ext>
            </a:extLst>
          </p:cNvPr>
          <p:cNvSpPr/>
          <p:nvPr/>
        </p:nvSpPr>
        <p:spPr>
          <a:xfrm>
            <a:off x="1066800" y="2651512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18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1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48388" y="341922"/>
            <a:ext cx="3695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통신 연결 방식 변경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누르면 블루투스 통신 시작 및 종료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모듈에서 보내는 값과 애플리케이션에서 받는 값이 다른 문제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번호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% 7)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 값을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보냄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통신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interval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줄여서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값이 다른 경우 값을 버림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5" y="1743718"/>
            <a:ext cx="390145" cy="408433"/>
          </a:xfrm>
          <a:prstGeom prst="rect">
            <a:avLst/>
          </a:prstGeom>
        </p:spPr>
      </p:pic>
      <p:pic>
        <p:nvPicPr>
          <p:cNvPr id="20" name="그림 19" descr="2.png">
            <a:extLst>
              <a:ext uri="{FF2B5EF4-FFF2-40B4-BE49-F238E27FC236}">
                <a16:creationId xmlns:a16="http://schemas.microsoft.com/office/drawing/2014/main" id="{AA55A246-8134-4CF6-938A-4A43F0B285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81175" y="3166784"/>
            <a:ext cx="390145" cy="40843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DC70A15-F33E-4A0E-8AF0-95BC9271ADB3}"/>
              </a:ext>
            </a:extLst>
          </p:cNvPr>
          <p:cNvSpPr/>
          <p:nvPr/>
        </p:nvSpPr>
        <p:spPr>
          <a:xfrm>
            <a:off x="2171320" y="2428733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49C68FA-5950-4937-9EBB-761410AB24A3}"/>
              </a:ext>
            </a:extLst>
          </p:cNvPr>
          <p:cNvSpPr/>
          <p:nvPr/>
        </p:nvSpPr>
        <p:spPr>
          <a:xfrm>
            <a:off x="2171320" y="4673454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54533E6-33C3-4900-8F04-1EDE988BC82E}"/>
              </a:ext>
            </a:extLst>
          </p:cNvPr>
          <p:cNvSpPr/>
          <p:nvPr/>
        </p:nvSpPr>
        <p:spPr>
          <a:xfrm>
            <a:off x="2171320" y="540671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8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310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98653" y="341922"/>
            <a:ext cx="6394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모듈과 통신하는 단위만큼 양치 시간을 더하여 양치 시간 측정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분이 되면 소리로 알림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76" y="2534550"/>
            <a:ext cx="390145" cy="408433"/>
          </a:xfrm>
          <a:prstGeom prst="rect">
            <a:avLst/>
          </a:prstGeom>
        </p:spPr>
      </p:pic>
      <p:pic>
        <p:nvPicPr>
          <p:cNvPr id="20" name="그림 19" descr="2.png">
            <a:extLst>
              <a:ext uri="{FF2B5EF4-FFF2-40B4-BE49-F238E27FC236}">
                <a16:creationId xmlns:a16="http://schemas.microsoft.com/office/drawing/2014/main" id="{AA55A246-8134-4CF6-938A-4A43F0B2857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376" y="4732681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21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2898653" y="341922"/>
            <a:ext cx="63947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351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434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1769342" y="341922"/>
            <a:ext cx="8653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 구현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57376" y="1536510"/>
            <a:ext cx="8648700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초에 한번씩 바뀌면서 치아 관련 정보 제공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/>
              </a:buBlip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4" name="그림 63" descr="1.png">
            <a:extLst>
              <a:ext uri="{FF2B5EF4-FFF2-40B4-BE49-F238E27FC236}">
                <a16:creationId xmlns:a16="http://schemas.microsoft.com/office/drawing/2014/main" id="{F923AA2F-5286-4D0A-9BBE-31164C954B5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81175" y="1743718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80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07830" y="341922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추후 일정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662882" y="1497473"/>
            <a:ext cx="9157779" cy="4929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테스트 완료 후 최종 모델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치아모형을 통한 값 전송 테스트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양치 시간 측정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 완료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관련 정보 제공 기능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구현 완료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179512" lvl="1" indent="-722312">
              <a:lnSpc>
                <a:spcPct val="150000"/>
              </a:lnSpc>
              <a:buSzPct val="50000"/>
              <a:buBlip>
                <a:blip r:embed="rId3">
                  <a:extLst/>
                </a:blip>
              </a:buBlip>
            </a:pP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10C673-7F83-427E-8092-72360187A100}"/>
              </a:ext>
            </a:extLst>
          </p:cNvPr>
          <p:cNvSpPr/>
          <p:nvPr/>
        </p:nvSpPr>
        <p:spPr>
          <a:xfrm>
            <a:off x="2222224" y="2427905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9636F53A-B172-46E3-8CE2-1EAC57CA9AA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62881" y="3758171"/>
            <a:ext cx="390145" cy="408433"/>
          </a:xfrm>
          <a:prstGeom prst="rect">
            <a:avLst/>
          </a:prstGeom>
        </p:spPr>
      </p:pic>
      <p:pic>
        <p:nvPicPr>
          <p:cNvPr id="11" name="그림 10" descr="1.png">
            <a:extLst>
              <a:ext uri="{FF2B5EF4-FFF2-40B4-BE49-F238E27FC236}">
                <a16:creationId xmlns:a16="http://schemas.microsoft.com/office/drawing/2014/main" id="{29EC10D2-E005-4666-83DE-E5337A0CC2E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2882" y="1713092"/>
            <a:ext cx="390145" cy="408433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8B3D993-A4E4-4DFD-BD31-D8F42104451A}"/>
              </a:ext>
            </a:extLst>
          </p:cNvPr>
          <p:cNvSpPr/>
          <p:nvPr/>
        </p:nvSpPr>
        <p:spPr>
          <a:xfrm>
            <a:off x="2222224" y="303963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3.png">
            <a:extLst>
              <a:ext uri="{FF2B5EF4-FFF2-40B4-BE49-F238E27FC236}">
                <a16:creationId xmlns:a16="http://schemas.microsoft.com/office/drawing/2014/main" id="{CCF95567-FBD1-4E28-A695-1BA6DCFB6FCB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2880" y="5092737"/>
            <a:ext cx="390145" cy="40843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1763025-8062-46C7-B7D5-EABC8D5F4062}"/>
              </a:ext>
            </a:extLst>
          </p:cNvPr>
          <p:cNvSpPr/>
          <p:nvPr/>
        </p:nvSpPr>
        <p:spPr>
          <a:xfrm>
            <a:off x="2222224" y="4438690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03CE311-0225-4D63-9117-781022C39D3F}"/>
              </a:ext>
            </a:extLst>
          </p:cNvPr>
          <p:cNvSpPr/>
          <p:nvPr/>
        </p:nvSpPr>
        <p:spPr>
          <a:xfrm>
            <a:off x="2222224" y="579679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28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3874600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4798740" y="2494682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피드백 내용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 dirty="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spc="-50">
                <a:solidFill>
                  <a:srgbClr val="444444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Verdana" pitchFamily="34" charset="0"/>
              </a:rPr>
              <a:t>추후 일정</a:t>
            </a:r>
            <a:endParaRPr lang="en-US" altLang="ko-KR" sz="2400" spc="-50" dirty="0">
              <a:solidFill>
                <a:srgbClr val="444444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76599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2334" y="3592903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72333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508866" y="2644170"/>
            <a:ext cx="3174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6BC7B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6BC7B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28101" y="341922"/>
            <a:ext cx="313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967925"/>
            <a:ext cx="9277016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 헤드 부분에 센서가 많고 너무 커서 입에 넣기 부담스럽지는 않은가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해당 피드백을 반영하여 칫솔 모형의 디자인을 일부 수정여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위치를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칫솔대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중간으로 옮김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1.png">
            <a:extLst>
              <a:ext uri="{FF2B5EF4-FFF2-40B4-BE49-F238E27FC236}">
                <a16:creationId xmlns:a16="http://schemas.microsoft.com/office/drawing/2014/main" id="{D75A5159-F675-477E-8882-F4BF103E7E1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97876" y="2149366"/>
            <a:ext cx="516800" cy="54102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609D71B-0D94-4494-870E-FE925FBA84A2}"/>
              </a:ext>
            </a:extLst>
          </p:cNvPr>
          <p:cNvSpPr/>
          <p:nvPr/>
        </p:nvSpPr>
        <p:spPr>
          <a:xfrm>
            <a:off x="1397876" y="4398972"/>
            <a:ext cx="516800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  <a:endParaRPr sz="7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171435" y="341922"/>
            <a:ext cx="3849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228DDE-DC4F-4B07-A283-307E22D3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04" y="1450009"/>
            <a:ext cx="7040791" cy="506606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4E3BA24-CC02-495A-8865-078630918373}"/>
              </a:ext>
            </a:extLst>
          </p:cNvPr>
          <p:cNvSpPr/>
          <p:nvPr/>
        </p:nvSpPr>
        <p:spPr>
          <a:xfrm>
            <a:off x="8420617" y="2105025"/>
            <a:ext cx="342900" cy="3997330"/>
          </a:xfrm>
          <a:prstGeom prst="rect">
            <a:avLst/>
          </a:prstGeom>
          <a:solidFill>
            <a:schemeClr val="accent2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치아 판별 기능 구현 </a:t>
            </a:r>
            <a:r>
              <a:rPr lang="en-US" altLang="ko-KR" dirty="0"/>
              <a:t>- </a:t>
            </a:r>
            <a:r>
              <a:rPr lang="ko-KR" altLang="en-US" dirty="0"/>
              <a:t>센서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1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해결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91508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지난 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가속도 센서의 값을 그대로 사용하여 구현하여 오차 발생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위치를 보정하기 위해 사용되는 칼만 필터 알고리즘을 사용하여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축에 대한 오차 보정 테스트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결과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알고리즘을 통해 기본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노이즈에 대한 오차 값이 상당히 감소했음을 확인할 수 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알고리즘을 사용하면 연산이 늦어져 약간의 연산 딜레이가 발생하나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 마다 통신하는 알고리즘 상 큰 문제는 없는 것으로 판단함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EF87EA3-ADE4-4B4D-9AFA-CFF36DFBA29B}"/>
              </a:ext>
            </a:extLst>
          </p:cNvPr>
          <p:cNvSpPr/>
          <p:nvPr/>
        </p:nvSpPr>
        <p:spPr>
          <a:xfrm>
            <a:off x="2389399" y="1622090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73C2654-0BFD-4944-94CD-3DC6D96F7A66}"/>
              </a:ext>
            </a:extLst>
          </p:cNvPr>
          <p:cNvSpPr/>
          <p:nvPr/>
        </p:nvSpPr>
        <p:spPr>
          <a:xfrm>
            <a:off x="2389399" y="222513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9B211C-4A05-4C4D-BD50-1E37B839A679}"/>
              </a:ext>
            </a:extLst>
          </p:cNvPr>
          <p:cNvSpPr/>
          <p:nvPr/>
        </p:nvSpPr>
        <p:spPr>
          <a:xfrm>
            <a:off x="1552593" y="3840347"/>
            <a:ext cx="355177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2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56590" y="341922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 해결</a:t>
            </a:r>
          </a:p>
        </p:txBody>
      </p: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517108" y="1485907"/>
            <a:ext cx="8998492" cy="4603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SzPct val="50000"/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칼만필터 알고리즘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잡음이 섞여 있는 기존의 관측 값을 최소 제곱법을 통해 분석함으로써 일정 시간 후 위치를 예측 할 수 있도록 하는 최적의 수학적 계산 과정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예측과 측정 업데이트를 반복적으로 수행하면서 현재 상태를 계산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상태 예측 단계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파라미터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각각의 센서 값들 및 상태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이용해 현재의 값을 예측하는 단계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확률 분포 이용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pPr marL="0" indent="0">
              <a:lnSpc>
                <a:spcPct val="150000"/>
              </a:lnSpc>
              <a:buSzPct val="50000"/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측정 업데이트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예측된 파라미터 값과 현재 얻어진 센서 정보를 이용해 현재 파라미터 값을 업데이트 하는 단계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74E184E-B552-4F0C-963B-C76869D3FB50}"/>
              </a:ext>
            </a:extLst>
          </p:cNvPr>
          <p:cNvSpPr/>
          <p:nvPr/>
        </p:nvSpPr>
        <p:spPr>
          <a:xfrm>
            <a:off x="1609725" y="2667473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FA3AC45-6225-4FBC-BFB7-3F4279AFDBA4}"/>
              </a:ext>
            </a:extLst>
          </p:cNvPr>
          <p:cNvSpPr/>
          <p:nvPr/>
        </p:nvSpPr>
        <p:spPr>
          <a:xfrm>
            <a:off x="1609725" y="3844707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918E9CB-FFA8-4B39-B655-76680D7A9162}"/>
              </a:ext>
            </a:extLst>
          </p:cNvPr>
          <p:cNvSpPr/>
          <p:nvPr/>
        </p:nvSpPr>
        <p:spPr>
          <a:xfrm>
            <a:off x="1609725" y="4892899"/>
            <a:ext cx="307552" cy="315252"/>
          </a:xfrm>
          <a:prstGeom prst="rightArrow">
            <a:avLst/>
          </a:prstGeom>
          <a:solidFill>
            <a:srgbClr val="6BC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32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442</Words>
  <Application>Microsoft Office PowerPoint</Application>
  <PresentationFormat>와이드스크린</PresentationFormat>
  <Paragraphs>83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NanumSquareR</vt:lpstr>
      <vt:lpstr>Verdana</vt:lpstr>
      <vt:lpstr>나눔스퀘어</vt:lpstr>
      <vt:lpstr>맑은 고딕</vt:lpstr>
      <vt:lpstr>HY견고딕</vt:lpstr>
      <vt:lpstr>NanumSquareB</vt:lpstr>
      <vt:lpstr>Arial</vt:lpstr>
      <vt:lpstr>나눔스퀘어 ExtraBold</vt:lpstr>
      <vt:lpstr>Office 테마</vt:lpstr>
      <vt:lpstr>스마트 전동칫솔 및  모니터링 애플리케이션</vt:lpstr>
      <vt:lpstr>PowerPoint 프레젠테이션</vt:lpstr>
      <vt:lpstr>피드백 내용</vt:lpstr>
      <vt:lpstr>PowerPoint 프레젠테이션</vt:lpstr>
      <vt:lpstr>프로젝트 진행 상황</vt:lpstr>
      <vt:lpstr>PowerPoint 프레젠테이션</vt:lpstr>
      <vt:lpstr>치아 판별 기능 구현 - 센서</vt:lpstr>
      <vt:lpstr>PowerPoint 프레젠테이션</vt:lpstr>
      <vt:lpstr>PowerPoint 프레젠테이션</vt:lpstr>
      <vt:lpstr>PowerPoint 프레젠테이션</vt:lpstr>
      <vt:lpstr>블루투스 통신</vt:lpstr>
      <vt:lpstr>PowerPoint 프레젠테이션</vt:lpstr>
      <vt:lpstr>양치 시간 측정 기능 구현</vt:lpstr>
      <vt:lpstr>PowerPoint 프레젠테이션</vt:lpstr>
      <vt:lpstr>PowerPoint 프레젠테이션</vt:lpstr>
      <vt:lpstr>치아 관련 정보 제공 기능</vt:lpstr>
      <vt:lpstr>PowerPoint 프레젠테이션</vt:lpstr>
      <vt:lpstr>추후 일정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 </cp:lastModifiedBy>
  <cp:revision>111</cp:revision>
  <dcterms:created xsi:type="dcterms:W3CDTF">2018-10-14T13:17:29Z</dcterms:created>
  <dcterms:modified xsi:type="dcterms:W3CDTF">2018-11-19T12:29:29Z</dcterms:modified>
</cp:coreProperties>
</file>