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2" r:id="rId5"/>
    <p:sldId id="268" r:id="rId6"/>
    <p:sldId id="281" r:id="rId7"/>
    <p:sldId id="271" r:id="rId8"/>
    <p:sldId id="274" r:id="rId9"/>
    <p:sldId id="283" r:id="rId10"/>
    <p:sldId id="284" r:id="rId11"/>
    <p:sldId id="285" r:id="rId12"/>
    <p:sldId id="270" r:id="rId13"/>
    <p:sldId id="279" r:id="rId14"/>
    <p:sldId id="282" r:id="rId15"/>
    <p:sldId id="286" r:id="rId16"/>
    <p:sldId id="266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C7BF"/>
    <a:srgbClr val="C0E6E2"/>
    <a:srgbClr val="A1DBD5"/>
    <a:srgbClr val="B7E3DF"/>
    <a:srgbClr val="5CDABC"/>
    <a:srgbClr val="A7EBDB"/>
    <a:srgbClr val="C7F2E8"/>
    <a:srgbClr val="E3F2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87" autoAdjust="0"/>
    <p:restoredTop sz="89655" autoAdjust="0"/>
  </p:normalViewPr>
  <p:slideViewPr>
    <p:cSldViewPr snapToGrid="0">
      <p:cViewPr varScale="1">
        <p:scale>
          <a:sx n="102" d="100"/>
          <a:sy n="102" d="100"/>
        </p:scale>
        <p:origin x="7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D3B85E-8A48-4066-B72F-913BB4E69F89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CB6DC-0120-4A0B-9EB4-AC0E3C506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721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CB6DC-0120-4A0B-9EB4-AC0E3C50624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111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CB6DC-0120-4A0B-9EB4-AC0E3C50624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823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22312" indent="-722312">
              <a:lnSpc>
                <a:spcPct val="150000"/>
              </a:lnSpc>
              <a:buSzPct val="50000"/>
              <a:buFont typeface="Arial" panose="020B0604020202020204" pitchFamily="34" charset="0"/>
              <a:buBlip>
                <a:blip r:embed="rId3"/>
              </a:buBlip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상단에는 해당 주의 양치 점수를 출력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Font typeface="Arial" panose="020B0604020202020204" pitchFamily="34" charset="0"/>
              <a:buBlip>
                <a:blip r:embed="rId3"/>
              </a:buBlip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점수 밑에는 지난주와 해당 주 비교하는 멘트 출력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Font typeface="Arial" panose="020B0604020202020204" pitchFamily="34" charset="0"/>
              <a:buBlip>
                <a:blip r:embed="rId3"/>
              </a:buBlip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하단에는 일별 양치 시간과 점수 출력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Font typeface="Arial" panose="020B0604020202020204" pitchFamily="34" charset="0"/>
              <a:buBlip>
                <a:blip r:embed="rId3"/>
              </a:buBlip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기록 클릭 시 하나의 양치를 분석하는 코멘트 출력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Font typeface="Arial" panose="020B0604020202020204" pitchFamily="34" charset="0"/>
              <a:buBlip>
                <a:blip r:embed="rId3"/>
              </a:buBlip>
            </a:pP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Font typeface="Arial" panose="020B0604020202020204" pitchFamily="34" charset="0"/>
              <a:buBlip>
                <a:blip r:embed="rId3"/>
              </a:buBlip>
            </a:pP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Font typeface="Arial" panose="020B0604020202020204" pitchFamily="34" charset="0"/>
              <a:buBlip>
                <a:blip r:embed="rId3"/>
              </a:buBlip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지금 데이터 샘플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40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개를 넣어 놓았고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왼쪽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calendar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같은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record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갖고 있다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SzPct val="50000"/>
              <a:buFont typeface="Arial" panose="020B0604020202020204" pitchFamily="34" charset="0"/>
              <a:buNone/>
            </a:pP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Font typeface="Arial" panose="020B0604020202020204" pitchFamily="34" charset="0"/>
              <a:buBlip>
                <a:blip r:embed="rId3"/>
              </a:buBlip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모니터링으로부터 전달 받은 데이터를 처리하여 표현 가능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…???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지금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timer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작동 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안하지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않나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????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CB6DC-0120-4A0B-9EB4-AC0E3C50624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165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CB6DC-0120-4A0B-9EB4-AC0E3C50624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865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E2B2C3-EF9F-4F8E-BAB2-A058C21403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5C9015-9163-4371-A632-46199E5F1A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FEC9C-64C0-40B4-B74D-737744097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2C83DC-4C63-42DB-80A6-D6F30EAEE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E94813-42EC-4291-9222-F4B631BEE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720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4949E3-8E31-411E-8334-26BFE2DC0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E952F8-A78B-4C55-8B82-85732B8DD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211AAA-5D65-4C3D-8D79-95E2D6CBF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9BBFD5-BF10-4974-BF2F-B30326D22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5A373E-95C7-4FBC-949C-C04664185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801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14A94BA-74E9-4C3A-8B9B-82FB0139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A28BB9-9762-4580-B700-DACD84C7F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DD17B1-9424-420B-A176-51A6D315A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72C6F2-29BF-49BA-B2FC-AB746F8DD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BB0F28-E468-4981-984E-57874111B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006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EC6C74-292C-4E9A-9292-0F39FFCDA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C2C6C1-2924-4A38-8AE2-33635B146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F48B39-54F1-4406-BBD6-72185B850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85DA14-7BF9-4191-B7D7-88A146B46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C9F7E2-0CDA-4A69-8BA7-220599679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105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3BB2D-5A42-40BD-927D-D448CEC26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1F5797-6731-463B-9C17-8ACBFCC08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7B5B02-9984-4A95-9452-98D44B150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225D17-1C8E-4052-9ADC-719AB6F53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FE839C-0DF9-49F5-8884-77E4B6D2E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45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A93DB9-D9F8-4E31-B25F-ED0248165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624891-4E1B-4635-924A-0026BAA94C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BE7EAC-2B8A-4362-AD03-345670139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8FD490-1777-4B8F-8F02-45D412B1E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E182A0-FD0C-4FE7-B218-AEA1A0E7B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49C5C4-1896-46E1-AC2A-585FEE40B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909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30BD4D-844C-4C74-A67A-DDEA3C951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FC57A4-7459-46BD-A4ED-1BD4FC731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0D0708-3EF0-4216-84E4-A066BE3270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B063D3-4502-4D05-BBA2-7B7BA5D1B2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65BE17-89F8-4967-9EEB-036901EACB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0B3745-79B9-41B9-943A-E132AC213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970E21B-ADCC-48A1-AEA6-3204E76A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A28BF2-F827-4D74-AB72-A21AFE1F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273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4B0E5-7C73-4C9A-BB43-67597FFF0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CD6E8C-AD9B-497E-ACBD-402B14A13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F6F192-2E6A-4B10-BEFB-5D0E53E7F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322D7A-FD08-422B-BE87-1DDCBD4CC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592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FED510-7610-4BEA-B7C4-461A70352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8E48F99-5667-4AAF-A06F-0F210346B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96317E-2634-4B8E-BF31-D1AD6D429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62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D09629-1170-4648-9FB6-13B7CE949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40657-EE57-4BE3-8661-C1D89BC72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3357B2-08BA-4143-A44B-A01607295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1BCB0B-FF05-4783-B27A-82DDDDB73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E40E2F-2683-4142-BC4D-60D38C5C0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FFCCFB-EC5B-4DA5-8CA1-629823A73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504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C171E-191B-4858-BDB8-8288AD0BE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6CA3F20-CAA5-4D16-B68A-A6BBF7B583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826DA0-A5D7-405C-96D1-09AE257F3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0B9198-179E-4086-A6F0-67411CFAE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56016-99CC-4E61-BF68-A960181DE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8770E0-E392-459F-8F33-970AB629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81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BF27C9-34F0-4397-A494-2A43DB75F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3F0A62-2B6B-4B1F-B297-DE336DB20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3DFAC9-84EF-439B-9D0E-E5579CFEAB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29790-0DC6-47CC-9942-83498BADFBAF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AB5AE7-8C80-4F7E-A8B0-6B03AE94DA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D7610B-6486-429F-B246-40B31699C3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87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284ACECF-777C-4404-9EC0-41A50C6A3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C97514F-F71C-4DB1-8D9B-38F8E521AD18}"/>
              </a:ext>
            </a:extLst>
          </p:cNvPr>
          <p:cNvSpPr/>
          <p:nvPr/>
        </p:nvSpPr>
        <p:spPr>
          <a:xfrm>
            <a:off x="0" y="-1"/>
            <a:ext cx="12192000" cy="2353121"/>
          </a:xfrm>
          <a:prstGeom prst="rect">
            <a:avLst/>
          </a:prstGeom>
          <a:solidFill>
            <a:srgbClr val="C0E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Frame-4.png" descr="Frame-4.png">
            <a:extLst>
              <a:ext uri="{FF2B5EF4-FFF2-40B4-BE49-F238E27FC236}">
                <a16:creationId xmlns:a16="http://schemas.microsoft.com/office/drawing/2014/main" id="{4A8348FC-35D8-4147-BE83-67704EB4A9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076825" y="418260"/>
            <a:ext cx="2038350" cy="2038350"/>
          </a:xfrm>
          <a:prstGeom prst="rect">
            <a:avLst/>
          </a:prstGeom>
          <a:ln w="25400">
            <a:miter lim="400000"/>
          </a:ln>
          <a:effectLst>
            <a:outerShdw blurRad="355600" dist="177800" dir="5400000" rotWithShape="0">
              <a:srgbClr val="000000">
                <a:alpha val="70000"/>
              </a:srgbClr>
            </a:outerShdw>
          </a:effectLst>
        </p:spPr>
      </p:pic>
      <p:sp>
        <p:nvSpPr>
          <p:cNvPr id="6" name="스마트 전동칫솔 및…">
            <a:extLst>
              <a:ext uri="{FF2B5EF4-FFF2-40B4-BE49-F238E27FC236}">
                <a16:creationId xmlns:a16="http://schemas.microsoft.com/office/drawing/2014/main" id="{BA529445-B495-4A7E-980A-096DE0B7D321}"/>
              </a:ext>
            </a:extLst>
          </p:cNvPr>
          <p:cNvSpPr txBox="1">
            <a:spLocks/>
          </p:cNvSpPr>
          <p:nvPr/>
        </p:nvSpPr>
        <p:spPr>
          <a:xfrm>
            <a:off x="2369621" y="2779594"/>
            <a:ext cx="7452758" cy="18409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defRPr b="1">
                <a:latin typeface="NanumSquareB"/>
                <a:ea typeface="NanumSquareB"/>
                <a:cs typeface="NanumSquareB"/>
                <a:sym typeface="NanumSquareB"/>
              </a:defRPr>
            </a:pPr>
            <a:r>
              <a:rPr lang="ko-KR" altLang="en-US" sz="4800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NanumSquareB"/>
                <a:sym typeface="NanumSquareB"/>
              </a:rPr>
              <a:t>스마트 전동칫솔 및 </a:t>
            </a:r>
          </a:p>
          <a:p>
            <a:pPr>
              <a:lnSpc>
                <a:spcPct val="150000"/>
              </a:lnSpc>
              <a:defRPr b="1">
                <a:latin typeface="NanumSquareB"/>
                <a:ea typeface="NanumSquareB"/>
                <a:cs typeface="NanumSquareB"/>
                <a:sym typeface="NanumSquareB"/>
              </a:defRPr>
            </a:pPr>
            <a:r>
              <a:rPr lang="ko-KR" altLang="en-US" sz="4800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NanumSquareB"/>
                <a:sym typeface="NanumSquareB"/>
              </a:rPr>
              <a:t>모니터링 애플리케이션</a:t>
            </a:r>
          </a:p>
        </p:txBody>
      </p:sp>
      <p:sp>
        <p:nvSpPr>
          <p:cNvPr id="7" name="캡스톤디자인(1)…">
            <a:extLst>
              <a:ext uri="{FF2B5EF4-FFF2-40B4-BE49-F238E27FC236}">
                <a16:creationId xmlns:a16="http://schemas.microsoft.com/office/drawing/2014/main" id="{A3DA2D30-1D50-4ED1-B01B-EBCCC214B53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724400" y="5043090"/>
            <a:ext cx="2743200" cy="1990080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451842">
              <a:defRPr sz="3575">
                <a:latin typeface="+mj-lt"/>
                <a:ea typeface="+mj-ea"/>
                <a:cs typeface="+mj-cs"/>
                <a:sym typeface="NanumSquareR"/>
              </a:defRPr>
            </a:pPr>
            <a:r>
              <a:rPr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아치</a:t>
            </a:r>
            <a:endParaRPr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defTabSz="451842">
              <a:defRPr sz="3575">
                <a:latin typeface="+mj-lt"/>
                <a:ea typeface="+mj-ea"/>
                <a:cs typeface="+mj-cs"/>
                <a:sym typeface="NanumSquareR"/>
              </a:defRPr>
            </a:pPr>
            <a:r>
              <a:rPr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20160342 </a:t>
            </a:r>
            <a:r>
              <a:rPr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김수진</a:t>
            </a:r>
            <a:endParaRPr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defTabSz="451842">
              <a:defRPr sz="3575">
                <a:latin typeface="+mj-lt"/>
                <a:ea typeface="+mj-ea"/>
                <a:cs typeface="+mj-cs"/>
                <a:sym typeface="NanumSquareR"/>
              </a:defRPr>
            </a:pPr>
            <a:r>
              <a:rPr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20163228 </a:t>
            </a:r>
            <a:r>
              <a:rPr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남유선</a:t>
            </a:r>
            <a:endParaRPr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defTabSz="451842">
              <a:defRPr sz="3575">
                <a:latin typeface="+mj-lt"/>
                <a:ea typeface="+mj-ea"/>
                <a:cs typeface="+mj-cs"/>
                <a:sym typeface="NanumSquareR"/>
              </a:defRPr>
            </a:pPr>
            <a:r>
              <a:rPr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20163704 </a:t>
            </a:r>
            <a:r>
              <a:rPr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박주현</a:t>
            </a:r>
            <a:endParaRPr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F1F2CF-D231-4FBB-B476-D9185FB4C66B}"/>
              </a:ext>
            </a:extLst>
          </p:cNvPr>
          <p:cNvSpPr txBox="1"/>
          <p:nvPr/>
        </p:nvSpPr>
        <p:spPr>
          <a:xfrm>
            <a:off x="9666458" y="1522124"/>
            <a:ext cx="2228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1842">
              <a:defRPr sz="4950">
                <a:latin typeface="+mj-lt"/>
                <a:ea typeface="+mj-ea"/>
                <a:cs typeface="+mj-cs"/>
                <a:sym typeface="NanumSquareR"/>
              </a:defRPr>
            </a:pP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  <a:sym typeface="NanumSquareR"/>
              </a:rPr>
              <a:t>캡스톤디자인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  <a:sym typeface="NanumSquareR"/>
              </a:rPr>
              <a:t>(1)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  <a:sym typeface="NanumSquareR"/>
            </a:endParaRPr>
          </a:p>
          <a:p>
            <a:pPr algn="r" defTabSz="451842">
              <a:defRPr sz="4950">
                <a:latin typeface="+mj-lt"/>
                <a:ea typeface="+mj-ea"/>
                <a:cs typeface="+mj-cs"/>
                <a:sym typeface="NanumSquareR"/>
              </a:defRPr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  <a:sym typeface="NanumSquareR"/>
              </a:rPr>
              <a:t>9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sym typeface="NanumSquareR"/>
              </a:rPr>
              <a:t>주차 중간 데모</a:t>
            </a:r>
          </a:p>
          <a:p>
            <a:pPr algn="r"/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61939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배경.png">
            <a:extLst>
              <a:ext uri="{FF2B5EF4-FFF2-40B4-BE49-F238E27FC236}">
                <a16:creationId xmlns:a16="http://schemas.microsoft.com/office/drawing/2014/main" id="{2F00640A-04D8-44EE-AEB5-B96AB20BCD4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3332267" y="341922"/>
            <a:ext cx="55274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블루투스 모듈 테스트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80AC6B6-728E-4A64-9826-7F423A7BB79C}"/>
              </a:ext>
            </a:extLst>
          </p:cNvPr>
          <p:cNvCxnSpPr>
            <a:cxnSpLocks/>
          </p:cNvCxnSpPr>
          <p:nvPr/>
        </p:nvCxnSpPr>
        <p:spPr>
          <a:xfrm>
            <a:off x="1065903" y="1172919"/>
            <a:ext cx="10060193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다양한 스마트 헬스케어 제품 출시…">
            <a:extLst>
              <a:ext uri="{FF2B5EF4-FFF2-40B4-BE49-F238E27FC236}">
                <a16:creationId xmlns:a16="http://schemas.microsoft.com/office/drawing/2014/main" id="{399E04D2-224C-4A20-97DC-3F40E236C3D1}"/>
              </a:ext>
            </a:extLst>
          </p:cNvPr>
          <p:cNvSpPr txBox="1">
            <a:spLocks/>
          </p:cNvSpPr>
          <p:nvPr/>
        </p:nvSpPr>
        <p:spPr>
          <a:xfrm>
            <a:off x="5252309" y="1856096"/>
            <a:ext cx="6270904" cy="36885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2312" indent="-722312">
              <a:lnSpc>
                <a:spcPct val="150000"/>
              </a:lnSpc>
              <a:buSzPct val="50000"/>
              <a:buBlip>
                <a:blip r:embed="rId3">
                  <a:extLst/>
                </a:blip>
              </a:buBlip>
            </a:pP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간단한 어플을 통한 테스트를 위해 앱 </a:t>
            </a:r>
            <a:r>
              <a:rPr lang="ko-KR" altLang="en-US" sz="1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인벤터를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사용하여 블루투스의 값이 정상적으로 입력되는지 확인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Blip>
                <a:blip r:embed="rId3">
                  <a:extLst/>
                </a:blip>
              </a:buBlip>
            </a:pP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Blip>
                <a:blip r:embed="rId3">
                  <a:extLst/>
                </a:blip>
              </a:buBlip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Scan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및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Connect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사용하여 블루투스를 연결하면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DATA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부분의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Label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블루투스가 전송하는 치아번호를 받을 수 있도록 표현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Blip>
                <a:blip r:embed="rId3">
                  <a:extLst/>
                </a:blip>
              </a:buBlip>
            </a:pP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Blip>
                <a:blip r:embed="rId3">
                  <a:extLst/>
                </a:blip>
              </a:buBlip>
            </a:pP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해당 테스트 결과 잘 작동되며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해당 테스트 내용은 중간 데모 안드로이드에 포함되는 부분이므로 생략하였음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Blip>
                <a:blip r:embed="rId3">
                  <a:extLst/>
                </a:blip>
              </a:buBlip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3" name="그림 12" descr="1.png">
            <a:extLst>
              <a:ext uri="{FF2B5EF4-FFF2-40B4-BE49-F238E27FC236}">
                <a16:creationId xmlns:a16="http://schemas.microsoft.com/office/drawing/2014/main" id="{903754AE-EA71-4494-8648-13131EB0461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48800" y="1937886"/>
            <a:ext cx="390145" cy="408433"/>
          </a:xfrm>
          <a:prstGeom prst="rect">
            <a:avLst/>
          </a:prstGeom>
        </p:spPr>
      </p:pic>
      <p:pic>
        <p:nvPicPr>
          <p:cNvPr id="14" name="그림 13" descr="2.png">
            <a:extLst>
              <a:ext uri="{FF2B5EF4-FFF2-40B4-BE49-F238E27FC236}">
                <a16:creationId xmlns:a16="http://schemas.microsoft.com/office/drawing/2014/main" id="{AF68D7AC-D37B-44CB-A338-C4F5FC00E22F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48800" y="3216660"/>
            <a:ext cx="390145" cy="40843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01E0244-645B-4FD6-9177-A94972B5A2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9146" y="1514401"/>
            <a:ext cx="3167167" cy="5001237"/>
          </a:xfrm>
          <a:prstGeom prst="rect">
            <a:avLst/>
          </a:prstGeom>
        </p:spPr>
      </p:pic>
      <p:pic>
        <p:nvPicPr>
          <p:cNvPr id="11" name="그림 10" descr="3.png">
            <a:extLst>
              <a:ext uri="{FF2B5EF4-FFF2-40B4-BE49-F238E27FC236}">
                <a16:creationId xmlns:a16="http://schemas.microsoft.com/office/drawing/2014/main" id="{A35726E9-ED24-4F8F-990A-D9AE495022D7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248799" y="4833113"/>
            <a:ext cx="390145" cy="40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470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배경.png">
            <a:extLst>
              <a:ext uri="{FF2B5EF4-FFF2-40B4-BE49-F238E27FC236}">
                <a16:creationId xmlns:a16="http://schemas.microsoft.com/office/drawing/2014/main" id="{2F00640A-04D8-44EE-AEB5-B96AB20BCD4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3332267" y="341922"/>
            <a:ext cx="55274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블루투스 모듈 테스트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80AC6B6-728E-4A64-9826-7F423A7BB79C}"/>
              </a:ext>
            </a:extLst>
          </p:cNvPr>
          <p:cNvCxnSpPr>
            <a:cxnSpLocks/>
          </p:cNvCxnSpPr>
          <p:nvPr/>
        </p:nvCxnSpPr>
        <p:spPr>
          <a:xfrm>
            <a:off x="1065903" y="1172919"/>
            <a:ext cx="10060193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637EED0F-897A-40F1-89C6-C62651505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446" y="1514841"/>
            <a:ext cx="10327105" cy="482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937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배경.png">
            <a:extLst>
              <a:ext uri="{FF2B5EF4-FFF2-40B4-BE49-F238E27FC236}">
                <a16:creationId xmlns:a16="http://schemas.microsoft.com/office/drawing/2014/main" id="{2F00640A-04D8-44EE-AEB5-B96AB20BCD4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90D60BB-7AD3-47BD-B1F2-9CEAF32875A3}"/>
              </a:ext>
            </a:extLst>
          </p:cNvPr>
          <p:cNvCxnSpPr>
            <a:cxnSpLocks/>
          </p:cNvCxnSpPr>
          <p:nvPr/>
        </p:nvCxnSpPr>
        <p:spPr>
          <a:xfrm>
            <a:off x="1214482" y="4310010"/>
            <a:ext cx="9763036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개발 배경">
            <a:extLst>
              <a:ext uri="{FF2B5EF4-FFF2-40B4-BE49-F238E27FC236}">
                <a16:creationId xmlns:a16="http://schemas.microsoft.com/office/drawing/2014/main" id="{7BCC61F2-9241-4C7E-891D-B602AF36CE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627763"/>
            <a:ext cx="12191999" cy="360247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ko-KR" altLang="en-US" sz="4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습관 분석 기능 보정</a:t>
            </a:r>
            <a:endParaRPr sz="4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2764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배경.png">
            <a:extLst>
              <a:ext uri="{FF2B5EF4-FFF2-40B4-BE49-F238E27FC236}">
                <a16:creationId xmlns:a16="http://schemas.microsoft.com/office/drawing/2014/main" id="{2F00640A-04D8-44EE-AEB5-B96AB20BCD4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97134"/>
            <a:ext cx="12192000" cy="69551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4171438" y="341922"/>
            <a:ext cx="38491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습관 분석 기능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80AC6B6-728E-4A64-9826-7F423A7BB79C}"/>
              </a:ext>
            </a:extLst>
          </p:cNvPr>
          <p:cNvCxnSpPr>
            <a:cxnSpLocks/>
          </p:cNvCxnSpPr>
          <p:nvPr/>
        </p:nvCxnSpPr>
        <p:spPr>
          <a:xfrm>
            <a:off x="1065903" y="1172919"/>
            <a:ext cx="10060193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BE596081-F4B6-4F07-A238-6CF6D8B3B2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9604" y="1740111"/>
            <a:ext cx="2213841" cy="4550673"/>
          </a:xfrm>
          <a:prstGeom prst="rect">
            <a:avLst/>
          </a:prstGeom>
          <a:ln w="12700">
            <a:solidFill>
              <a:schemeClr val="bg2">
                <a:lumMod val="50000"/>
              </a:schemeClr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9C60695-C3F8-4B97-8715-92E4F16E9E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9212" y="1740123"/>
            <a:ext cx="2213835" cy="4550661"/>
          </a:xfrm>
          <a:prstGeom prst="rect">
            <a:avLst/>
          </a:prstGeom>
          <a:ln w="12700">
            <a:solidFill>
              <a:schemeClr val="bg2">
                <a:lumMod val="50000"/>
              </a:schemeClr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4210871-8010-477C-BDEF-88B24F9DD0F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523" b="53690"/>
          <a:stretch/>
        </p:blipFill>
        <p:spPr>
          <a:xfrm>
            <a:off x="1065903" y="2273141"/>
            <a:ext cx="2213835" cy="1992573"/>
          </a:xfrm>
          <a:prstGeom prst="rect">
            <a:avLst/>
          </a:prstGeom>
          <a:ln w="12700">
            <a:solidFill>
              <a:schemeClr val="bg2">
                <a:lumMod val="50000"/>
              </a:schemeClr>
            </a:solidFill>
          </a:ln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6C2E9BA-0ABC-4325-BC98-0545B1179CD4}"/>
              </a:ext>
            </a:extLst>
          </p:cNvPr>
          <p:cNvCxnSpPr>
            <a:endCxn id="8" idx="3"/>
          </p:cNvCxnSpPr>
          <p:nvPr/>
        </p:nvCxnSpPr>
        <p:spPr>
          <a:xfrm flipH="1">
            <a:off x="3279738" y="2893325"/>
            <a:ext cx="933379" cy="376103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8307C96-0FC1-4741-B096-E9048327D2C0}"/>
              </a:ext>
            </a:extLst>
          </p:cNvPr>
          <p:cNvCxnSpPr/>
          <p:nvPr/>
        </p:nvCxnSpPr>
        <p:spPr>
          <a:xfrm flipH="1">
            <a:off x="9103057" y="4408227"/>
            <a:ext cx="791570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82259EF-2CB9-4FF0-B461-282C35076790}"/>
              </a:ext>
            </a:extLst>
          </p:cNvPr>
          <p:cNvSpPr txBox="1"/>
          <p:nvPr/>
        </p:nvSpPr>
        <p:spPr>
          <a:xfrm>
            <a:off x="10003809" y="3916907"/>
            <a:ext cx="2012219" cy="144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D5209E-6731-469C-9879-EF616B3903A1}"/>
              </a:ext>
            </a:extLst>
          </p:cNvPr>
          <p:cNvSpPr txBox="1"/>
          <p:nvPr/>
        </p:nvSpPr>
        <p:spPr>
          <a:xfrm>
            <a:off x="9917012" y="4223561"/>
            <a:ext cx="1746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4026115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배경.png">
            <a:extLst>
              <a:ext uri="{FF2B5EF4-FFF2-40B4-BE49-F238E27FC236}">
                <a16:creationId xmlns:a16="http://schemas.microsoft.com/office/drawing/2014/main" id="{2F00640A-04D8-44EE-AEB5-B96AB20BCD4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90D60BB-7AD3-47BD-B1F2-9CEAF32875A3}"/>
              </a:ext>
            </a:extLst>
          </p:cNvPr>
          <p:cNvCxnSpPr>
            <a:cxnSpLocks/>
          </p:cNvCxnSpPr>
          <p:nvPr/>
        </p:nvCxnSpPr>
        <p:spPr>
          <a:xfrm>
            <a:off x="1214482" y="4310010"/>
            <a:ext cx="9763036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개발 배경">
            <a:extLst>
              <a:ext uri="{FF2B5EF4-FFF2-40B4-BE49-F238E27FC236}">
                <a16:creationId xmlns:a16="http://schemas.microsoft.com/office/drawing/2014/main" id="{7BCC61F2-9241-4C7E-891D-B602AF36CE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627763"/>
            <a:ext cx="12191999" cy="360247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ko-KR" altLang="en-US" sz="7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중간 데모</a:t>
            </a:r>
            <a:endParaRPr sz="7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0676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배경.png">
            <a:extLst>
              <a:ext uri="{FF2B5EF4-FFF2-40B4-BE49-F238E27FC236}">
                <a16:creationId xmlns:a16="http://schemas.microsoft.com/office/drawing/2014/main" id="{2F00640A-04D8-44EE-AEB5-B96AB20BCD4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156796"/>
            <a:ext cx="12192000" cy="71715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4807832" y="341922"/>
            <a:ext cx="25763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중간 데모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80AC6B6-728E-4A64-9826-7F423A7BB79C}"/>
              </a:ext>
            </a:extLst>
          </p:cNvPr>
          <p:cNvCxnSpPr>
            <a:cxnSpLocks/>
          </p:cNvCxnSpPr>
          <p:nvPr/>
        </p:nvCxnSpPr>
        <p:spPr>
          <a:xfrm>
            <a:off x="1065903" y="1172919"/>
            <a:ext cx="10060193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다양한 스마트 헬스케어 제품 출시…">
            <a:extLst>
              <a:ext uri="{FF2B5EF4-FFF2-40B4-BE49-F238E27FC236}">
                <a16:creationId xmlns:a16="http://schemas.microsoft.com/office/drawing/2014/main" id="{C4163997-D359-41F1-850C-D012E8517DC1}"/>
              </a:ext>
            </a:extLst>
          </p:cNvPr>
          <p:cNvSpPr txBox="1">
            <a:spLocks/>
          </p:cNvSpPr>
          <p:nvPr/>
        </p:nvSpPr>
        <p:spPr>
          <a:xfrm>
            <a:off x="1442355" y="2416595"/>
            <a:ext cx="9307285" cy="383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2312" indent="-722312">
              <a:lnSpc>
                <a:spcPct val="150000"/>
              </a:lnSpc>
              <a:buSzPct val="50000"/>
              <a:buFont typeface="Arial" panose="020B0604020202020204" pitchFamily="34" charset="0"/>
              <a:buBlip>
                <a:blip r:embed="rId4"/>
              </a:buBlip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습관분석 탭에서 샘플 기록과 분석 메시지 확인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50000"/>
              </a:lnSpc>
              <a:buSzPct val="50000"/>
              <a:buNone/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Font typeface="Arial" panose="020B0604020202020204" pitchFamily="34" charset="0"/>
              <a:buBlip>
                <a:blip r:embed="rId4"/>
              </a:buBlip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캘린더 탭에서 샘플 기록에 맞게 하루 양치 횟수 보여줌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Font typeface="Arial" panose="020B0604020202020204" pitchFamily="34" charset="0"/>
              <a:buBlip>
                <a:blip r:embed="rId4"/>
              </a:buBlip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Font typeface="Arial" panose="020B0604020202020204" pitchFamily="34" charset="0"/>
              <a:buBlip>
                <a:blip r:embed="rId4"/>
              </a:buBlip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블루투스를 통해 양치 중인 치아 번호 전달 받는 것 확인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1" name="그림 10" descr="1.png">
            <a:extLst>
              <a:ext uri="{FF2B5EF4-FFF2-40B4-BE49-F238E27FC236}">
                <a16:creationId xmlns:a16="http://schemas.microsoft.com/office/drawing/2014/main" id="{906E05E7-9C48-4BDD-ACC3-1EC3AA7679B0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23350" y="2590287"/>
            <a:ext cx="390145" cy="408433"/>
          </a:xfrm>
          <a:prstGeom prst="rect">
            <a:avLst/>
          </a:prstGeom>
        </p:spPr>
      </p:pic>
      <p:pic>
        <p:nvPicPr>
          <p:cNvPr id="13" name="그림 12" descr="2.png">
            <a:extLst>
              <a:ext uri="{FF2B5EF4-FFF2-40B4-BE49-F238E27FC236}">
                <a16:creationId xmlns:a16="http://schemas.microsoft.com/office/drawing/2014/main" id="{91F212E8-B327-47B4-8EA7-F7BBAE2140FB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23349" y="3955357"/>
            <a:ext cx="390145" cy="408433"/>
          </a:xfrm>
          <a:prstGeom prst="rect">
            <a:avLst/>
          </a:prstGeom>
        </p:spPr>
      </p:pic>
      <p:pic>
        <p:nvPicPr>
          <p:cNvPr id="14" name="그림 13" descr="3.png">
            <a:extLst>
              <a:ext uri="{FF2B5EF4-FFF2-40B4-BE49-F238E27FC236}">
                <a16:creationId xmlns:a16="http://schemas.microsoft.com/office/drawing/2014/main" id="{D2318336-E38F-47B6-AFC9-CCF8673F0246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23348" y="5276648"/>
            <a:ext cx="390145" cy="4084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E6D7D63-6092-4873-BB7A-4AB29341A0D0}"/>
              </a:ext>
            </a:extLst>
          </p:cNvPr>
          <p:cNvSpPr txBox="1"/>
          <p:nvPr/>
        </p:nvSpPr>
        <p:spPr>
          <a:xfrm>
            <a:off x="2909747" y="1533146"/>
            <a:ext cx="6372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애플리케이션의 프로토타입 완성</a:t>
            </a:r>
          </a:p>
        </p:txBody>
      </p:sp>
    </p:spTree>
    <p:extLst>
      <p:ext uri="{BB962C8B-B14F-4D97-AF65-F5344CB8AC3E}">
        <p14:creationId xmlns:p14="http://schemas.microsoft.com/office/powerpoint/2010/main" val="830954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배경.png">
            <a:extLst>
              <a:ext uri="{FF2B5EF4-FFF2-40B4-BE49-F238E27FC236}">
                <a16:creationId xmlns:a16="http://schemas.microsoft.com/office/drawing/2014/main" id="{2F00640A-04D8-44EE-AEB5-B96AB20BCD4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03AD73-8718-4A35-ADA0-49B8C0DF81DC}"/>
              </a:ext>
            </a:extLst>
          </p:cNvPr>
          <p:cNvSpPr txBox="1"/>
          <p:nvPr/>
        </p:nvSpPr>
        <p:spPr>
          <a:xfrm>
            <a:off x="4508866" y="2644170"/>
            <a:ext cx="31742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300" dirty="0">
                <a:ln w="104775" cmpd="tri">
                  <a:noFill/>
                </a:ln>
                <a:solidFill>
                  <a:srgbClr val="6BC7B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endParaRPr lang="en-US" altLang="ko-KR" sz="4800" spc="300" dirty="0">
              <a:ln w="104775" cmpd="tri">
                <a:noFill/>
              </a:ln>
              <a:solidFill>
                <a:srgbClr val="6BC7B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4800" spc="300" dirty="0">
                <a:ln w="104775" cmpd="tri">
                  <a:noFill/>
                </a:ln>
                <a:solidFill>
                  <a:srgbClr val="6BC7B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Q&amp;A</a:t>
            </a:r>
            <a:endParaRPr lang="ko-KR" altLang="en-US" sz="4800" spc="300" dirty="0">
              <a:ln w="104775" cmpd="tri">
                <a:noFill/>
              </a:ln>
              <a:solidFill>
                <a:srgbClr val="6BC7B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Frame-4.png" descr="Frame-4.png">
            <a:extLst>
              <a:ext uri="{FF2B5EF4-FFF2-40B4-BE49-F238E27FC236}">
                <a16:creationId xmlns:a16="http://schemas.microsoft.com/office/drawing/2014/main" id="{B3427D02-D294-49E9-93F0-1FD4CC2515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18697" y="2180870"/>
            <a:ext cx="2496260" cy="2496260"/>
          </a:xfrm>
          <a:prstGeom prst="rect">
            <a:avLst/>
          </a:prstGeom>
          <a:ln w="25400">
            <a:miter lim="400000"/>
          </a:ln>
          <a:effectLst>
            <a:outerShdw blurRad="355600" dist="177800" dir="5400000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6756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C7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E7AECD1-94F9-4513-B89B-3E9C597A1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D4EC9FAD-F4C7-427B-9FA9-F52D35FE8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5640" y="1463412"/>
            <a:ext cx="6515100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4A80FE-0C8F-40B3-AC4D-1DA282109BB9}"/>
              </a:ext>
            </a:extLst>
          </p:cNvPr>
          <p:cNvSpPr txBox="1"/>
          <p:nvPr/>
        </p:nvSpPr>
        <p:spPr>
          <a:xfrm>
            <a:off x="3874600" y="692696"/>
            <a:ext cx="407996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6BC7B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CONTENTS</a:t>
            </a:r>
            <a:endParaRPr lang="ko-KR" altLang="en-US" sz="5000" dirty="0">
              <a:solidFill>
                <a:srgbClr val="6BC7B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3EEE79C-C3A5-4AC6-87F8-4B366BCFDC79}"/>
              </a:ext>
            </a:extLst>
          </p:cNvPr>
          <p:cNvSpPr/>
          <p:nvPr/>
        </p:nvSpPr>
        <p:spPr>
          <a:xfrm>
            <a:off x="5052392" y="2116834"/>
            <a:ext cx="4572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2400" b="1" spc="-50" dirty="0">
              <a:solidFill>
                <a:srgbClr val="444444"/>
              </a:solidFill>
              <a:latin typeface="Arial Narrow" pitchFamily="34" charset="0"/>
              <a:ea typeface="나눔고딕" pitchFamily="50" charset="-127"/>
              <a:cs typeface="Verdana" pitchFamily="34" charset="0"/>
            </a:endParaRPr>
          </a:p>
          <a:p>
            <a:r>
              <a:rPr lang="ko-KR" altLang="en-US" sz="2400" b="1" spc="-50" dirty="0">
                <a:solidFill>
                  <a:srgbClr val="444444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Verdana" pitchFamily="34" charset="0"/>
              </a:rPr>
              <a:t>피드백 내용</a:t>
            </a:r>
            <a:endParaRPr lang="en-US" altLang="ko-KR" sz="2400" b="1" spc="-50" dirty="0">
              <a:solidFill>
                <a:srgbClr val="444444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Verdana" pitchFamily="34" charset="0"/>
            </a:endParaRPr>
          </a:p>
          <a:p>
            <a:endParaRPr lang="en-US" altLang="ko-KR" sz="2400" b="1" spc="-50" dirty="0">
              <a:solidFill>
                <a:srgbClr val="444444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Verdana" pitchFamily="34" charset="0"/>
            </a:endParaRPr>
          </a:p>
          <a:p>
            <a:endParaRPr lang="en-US" altLang="ko-KR" sz="2400" b="1" spc="-50" dirty="0">
              <a:solidFill>
                <a:srgbClr val="444444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400" b="1" spc="-50" dirty="0">
                <a:solidFill>
                  <a:srgbClr val="44444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진행 상황</a:t>
            </a:r>
            <a:endParaRPr lang="en-US" altLang="ko-KR" sz="2400" b="1" spc="-50" dirty="0">
              <a:solidFill>
                <a:srgbClr val="444444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2400" b="1" spc="-50" dirty="0">
              <a:solidFill>
                <a:srgbClr val="444444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2400" b="1" spc="-50" dirty="0">
              <a:solidFill>
                <a:srgbClr val="444444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400" b="1" spc="-50" dirty="0">
                <a:solidFill>
                  <a:srgbClr val="444444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Verdana" pitchFamily="34" charset="0"/>
              </a:rPr>
              <a:t>중간 데모</a:t>
            </a:r>
            <a:endParaRPr lang="en-US" altLang="ko-KR" sz="2400" b="1" spc="-50" dirty="0">
              <a:solidFill>
                <a:srgbClr val="444444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Verdana" pitchFamily="34" charset="0"/>
            </a:endParaRPr>
          </a:p>
        </p:txBody>
      </p:sp>
      <p:pic>
        <p:nvPicPr>
          <p:cNvPr id="9" name="그림 8" descr="1.png">
            <a:extLst>
              <a:ext uri="{FF2B5EF4-FFF2-40B4-BE49-F238E27FC236}">
                <a16:creationId xmlns:a16="http://schemas.microsoft.com/office/drawing/2014/main" id="{FD878155-04AB-44E5-B361-4D133A7C71C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30251" y="2494682"/>
            <a:ext cx="390145" cy="408433"/>
          </a:xfrm>
          <a:prstGeom prst="rect">
            <a:avLst/>
          </a:prstGeom>
        </p:spPr>
      </p:pic>
      <p:pic>
        <p:nvPicPr>
          <p:cNvPr id="10" name="그림 9" descr="2.png">
            <a:extLst>
              <a:ext uri="{FF2B5EF4-FFF2-40B4-BE49-F238E27FC236}">
                <a16:creationId xmlns:a16="http://schemas.microsoft.com/office/drawing/2014/main" id="{C170F17B-B05E-4BE3-94B7-05FFB9026FD2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25985" y="3593585"/>
            <a:ext cx="390145" cy="408433"/>
          </a:xfrm>
          <a:prstGeom prst="rect">
            <a:avLst/>
          </a:prstGeom>
        </p:spPr>
      </p:pic>
      <p:pic>
        <p:nvPicPr>
          <p:cNvPr id="11" name="그림 10" descr="3.png">
            <a:extLst>
              <a:ext uri="{FF2B5EF4-FFF2-40B4-BE49-F238E27FC236}">
                <a16:creationId xmlns:a16="http://schemas.microsoft.com/office/drawing/2014/main" id="{D91BC421-0DB6-4D3C-847B-51BA835B1166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25986" y="4691124"/>
            <a:ext cx="390145" cy="40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686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배경.png">
            <a:extLst>
              <a:ext uri="{FF2B5EF4-FFF2-40B4-BE49-F238E27FC236}">
                <a16:creationId xmlns:a16="http://schemas.microsoft.com/office/drawing/2014/main" id="{2F00640A-04D8-44EE-AEB5-B96AB20BCD4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90D60BB-7AD3-47BD-B1F2-9CEAF32875A3}"/>
              </a:ext>
            </a:extLst>
          </p:cNvPr>
          <p:cNvCxnSpPr>
            <a:cxnSpLocks/>
          </p:cNvCxnSpPr>
          <p:nvPr/>
        </p:nvCxnSpPr>
        <p:spPr>
          <a:xfrm>
            <a:off x="1214482" y="4310010"/>
            <a:ext cx="9763036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개발 배경">
            <a:extLst>
              <a:ext uri="{FF2B5EF4-FFF2-40B4-BE49-F238E27FC236}">
                <a16:creationId xmlns:a16="http://schemas.microsoft.com/office/drawing/2014/main" id="{7BCC61F2-9241-4C7E-891D-B602AF36CE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" y="1627763"/>
            <a:ext cx="12191999" cy="360247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ko-KR" altLang="en-US" sz="7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피드백 내용</a:t>
            </a:r>
            <a:endParaRPr sz="7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1584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배경.png">
            <a:extLst>
              <a:ext uri="{FF2B5EF4-FFF2-40B4-BE49-F238E27FC236}">
                <a16:creationId xmlns:a16="http://schemas.microsoft.com/office/drawing/2014/main" id="{2F00640A-04D8-44EE-AEB5-B96AB20BCD4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728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4528101" y="341922"/>
            <a:ext cx="31357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피드백 내용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80AC6B6-728E-4A64-9826-7F423A7BB79C}"/>
              </a:ext>
            </a:extLst>
          </p:cNvPr>
          <p:cNvCxnSpPr>
            <a:cxnSpLocks/>
          </p:cNvCxnSpPr>
          <p:nvPr/>
        </p:nvCxnSpPr>
        <p:spPr>
          <a:xfrm>
            <a:off x="1065903" y="1172919"/>
            <a:ext cx="10060193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다양한 스마트 헬스케어 제품 출시…">
            <a:extLst>
              <a:ext uri="{FF2B5EF4-FFF2-40B4-BE49-F238E27FC236}">
                <a16:creationId xmlns:a16="http://schemas.microsoft.com/office/drawing/2014/main" id="{41E72F1B-F8D1-4DAB-828A-0B72251BC4D4}"/>
              </a:ext>
            </a:extLst>
          </p:cNvPr>
          <p:cNvSpPr txBox="1">
            <a:spLocks/>
          </p:cNvSpPr>
          <p:nvPr/>
        </p:nvSpPr>
        <p:spPr>
          <a:xfrm>
            <a:off x="1233996" y="1954733"/>
            <a:ext cx="9060911" cy="4121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2312" indent="-722312">
              <a:lnSpc>
                <a:spcPct val="150000"/>
              </a:lnSpc>
              <a:buSzPct val="50000"/>
              <a:buFont typeface="Arial" panose="020B0604020202020204" pitchFamily="34" charset="0"/>
              <a:buBlip>
                <a:blip r:embed="rId3"/>
              </a:buBlip>
            </a:pP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작은 움직임 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전동 칫솔의 진동과 같은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움직이는 것인지 노이즈인지 판별불가</a:t>
            </a:r>
            <a:endParaRPr lang="en-US" altLang="ko-KR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50000"/>
              </a:lnSpc>
              <a:buSzPct val="50000"/>
              <a:buNone/>
            </a:pPr>
            <a:endParaRPr lang="en-US" altLang="ko-KR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50000"/>
              </a:lnSpc>
              <a:buSzPct val="50000"/>
              <a:buNone/>
            </a:pP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해당 구현 단계에서 테스트 해 볼 수 없는 내용</a:t>
            </a:r>
            <a:endParaRPr lang="en-US" altLang="ko-KR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50000"/>
              </a:lnSpc>
              <a:buSzPct val="50000"/>
              <a:buNone/>
            </a:pP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해당 단계의 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PPT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추가하여 답변할 예정</a:t>
            </a:r>
            <a:endParaRPr lang="en-US" altLang="ko-KR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7" name="그림 6" descr="1.png">
            <a:extLst>
              <a:ext uri="{FF2B5EF4-FFF2-40B4-BE49-F238E27FC236}">
                <a16:creationId xmlns:a16="http://schemas.microsoft.com/office/drawing/2014/main" id="{D75A5159-F675-477E-8882-F4BF103E7E1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33996" y="2156654"/>
            <a:ext cx="516800" cy="541025"/>
          </a:xfrm>
          <a:prstGeom prst="rect">
            <a:avLst/>
          </a:prstGeom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B0834DD1-30FA-4E6F-A5F7-B3A65E069530}"/>
              </a:ext>
            </a:extLst>
          </p:cNvPr>
          <p:cNvSpPr/>
          <p:nvPr/>
        </p:nvSpPr>
        <p:spPr>
          <a:xfrm>
            <a:off x="1397876" y="4708634"/>
            <a:ext cx="516800" cy="315252"/>
          </a:xfrm>
          <a:prstGeom prst="rightArrow">
            <a:avLst/>
          </a:prstGeom>
          <a:solidFill>
            <a:srgbClr val="6BC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01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배경.png">
            <a:extLst>
              <a:ext uri="{FF2B5EF4-FFF2-40B4-BE49-F238E27FC236}">
                <a16:creationId xmlns:a16="http://schemas.microsoft.com/office/drawing/2014/main" id="{2F00640A-04D8-44EE-AEB5-B96AB20BCD4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90D60BB-7AD3-47BD-B1F2-9CEAF32875A3}"/>
              </a:ext>
            </a:extLst>
          </p:cNvPr>
          <p:cNvCxnSpPr>
            <a:cxnSpLocks/>
          </p:cNvCxnSpPr>
          <p:nvPr/>
        </p:nvCxnSpPr>
        <p:spPr>
          <a:xfrm>
            <a:off x="1214482" y="4310010"/>
            <a:ext cx="9763036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개발 배경">
            <a:extLst>
              <a:ext uri="{FF2B5EF4-FFF2-40B4-BE49-F238E27FC236}">
                <a16:creationId xmlns:a16="http://schemas.microsoft.com/office/drawing/2014/main" id="{7BCC61F2-9241-4C7E-891D-B602AF36CE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627763"/>
            <a:ext cx="12191999" cy="360247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ko-KR" altLang="en-US" sz="7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진행 상황</a:t>
            </a:r>
            <a:endParaRPr sz="7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5355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배경.png">
            <a:extLst>
              <a:ext uri="{FF2B5EF4-FFF2-40B4-BE49-F238E27FC236}">
                <a16:creationId xmlns:a16="http://schemas.microsoft.com/office/drawing/2014/main" id="{2F00640A-04D8-44EE-AEB5-B96AB20BCD4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4248379" y="341922"/>
            <a:ext cx="36952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진행사항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80AC6B6-728E-4A64-9826-7F423A7BB79C}"/>
              </a:ext>
            </a:extLst>
          </p:cNvPr>
          <p:cNvCxnSpPr>
            <a:cxnSpLocks/>
          </p:cNvCxnSpPr>
          <p:nvPr/>
        </p:nvCxnSpPr>
        <p:spPr>
          <a:xfrm>
            <a:off x="1065903" y="1172919"/>
            <a:ext cx="10060193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F2228DDE-DC4F-4B07-A283-307E22D31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5604" y="1450009"/>
            <a:ext cx="7040791" cy="506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426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배경.png">
            <a:extLst>
              <a:ext uri="{FF2B5EF4-FFF2-40B4-BE49-F238E27FC236}">
                <a16:creationId xmlns:a16="http://schemas.microsoft.com/office/drawing/2014/main" id="{2F00640A-04D8-44EE-AEB5-B96AB20BCD4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90D60BB-7AD3-47BD-B1F2-9CEAF32875A3}"/>
              </a:ext>
            </a:extLst>
          </p:cNvPr>
          <p:cNvCxnSpPr>
            <a:cxnSpLocks/>
          </p:cNvCxnSpPr>
          <p:nvPr/>
        </p:nvCxnSpPr>
        <p:spPr>
          <a:xfrm>
            <a:off x="1214482" y="4310010"/>
            <a:ext cx="9763036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개발 배경">
            <a:extLst>
              <a:ext uri="{FF2B5EF4-FFF2-40B4-BE49-F238E27FC236}">
                <a16:creationId xmlns:a16="http://schemas.microsoft.com/office/drawing/2014/main" id="{7BCC61F2-9241-4C7E-891D-B602AF36CE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627763"/>
            <a:ext cx="12191999" cy="360247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ko-KR" altLang="en-US" sz="4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블루투스 기능 구현</a:t>
            </a:r>
            <a:endParaRPr sz="4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933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배경.png">
            <a:extLst>
              <a:ext uri="{FF2B5EF4-FFF2-40B4-BE49-F238E27FC236}">
                <a16:creationId xmlns:a16="http://schemas.microsoft.com/office/drawing/2014/main" id="{2F00640A-04D8-44EE-AEB5-B96AB20BCD4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4248382" y="341922"/>
            <a:ext cx="36952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블루투스 모듈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80AC6B6-728E-4A64-9826-7F423A7BB79C}"/>
              </a:ext>
            </a:extLst>
          </p:cNvPr>
          <p:cNvCxnSpPr>
            <a:cxnSpLocks/>
          </p:cNvCxnSpPr>
          <p:nvPr/>
        </p:nvCxnSpPr>
        <p:spPr>
          <a:xfrm>
            <a:off x="1065903" y="1172919"/>
            <a:ext cx="10060193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다양한 스마트 헬스케어 제품 출시…">
            <a:extLst>
              <a:ext uri="{FF2B5EF4-FFF2-40B4-BE49-F238E27FC236}">
                <a16:creationId xmlns:a16="http://schemas.microsoft.com/office/drawing/2014/main" id="{399E04D2-224C-4A20-97DC-3F40E236C3D1}"/>
              </a:ext>
            </a:extLst>
          </p:cNvPr>
          <p:cNvSpPr txBox="1">
            <a:spLocks/>
          </p:cNvSpPr>
          <p:nvPr/>
        </p:nvSpPr>
        <p:spPr>
          <a:xfrm>
            <a:off x="5252312" y="2481464"/>
            <a:ext cx="6106300" cy="2741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2312" indent="-722312">
              <a:lnSpc>
                <a:spcPct val="150000"/>
              </a:lnSpc>
              <a:buSzPct val="50000"/>
              <a:buBlip>
                <a:blip r:embed="rId3">
                  <a:extLst/>
                </a:blip>
              </a:buBlip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HM-10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블루투스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4.0 BLE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모듈을 사용함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50000"/>
              </a:lnSpc>
              <a:buSzPct val="50000"/>
              <a:buNone/>
            </a:pP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Blip>
                <a:blip r:embed="rId3">
                  <a:extLst/>
                </a:blip>
              </a:buBlip>
            </a:pPr>
            <a:r>
              <a:rPr lang="ko-KR" altLang="en-US" sz="1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아두이노에서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어떤 치아를 양치하고 있는 지 판별 한 후 해당 블루투스 모듈을 통해 현재 어떤 치아를 양치하고 있는지 치아번호를 전송해 줌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722312" indent="-722312">
              <a:lnSpc>
                <a:spcPct val="150000"/>
              </a:lnSpc>
              <a:buSzPct val="50000"/>
              <a:buBlip>
                <a:blip r:embed="rId3">
                  <a:extLst/>
                </a:blip>
              </a:buBlip>
            </a:pP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Blip>
                <a:blip r:embed="rId3">
                  <a:extLst/>
                </a:blip>
              </a:buBlip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3" name="그림 12" descr="1.png">
            <a:extLst>
              <a:ext uri="{FF2B5EF4-FFF2-40B4-BE49-F238E27FC236}">
                <a16:creationId xmlns:a16="http://schemas.microsoft.com/office/drawing/2014/main" id="{903754AE-EA71-4494-8648-13131EB0461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51853" y="2585235"/>
            <a:ext cx="390145" cy="408433"/>
          </a:xfrm>
          <a:prstGeom prst="rect">
            <a:avLst/>
          </a:prstGeom>
        </p:spPr>
      </p:pic>
      <p:pic>
        <p:nvPicPr>
          <p:cNvPr id="14" name="그림 13" descr="2.png">
            <a:extLst>
              <a:ext uri="{FF2B5EF4-FFF2-40B4-BE49-F238E27FC236}">
                <a16:creationId xmlns:a16="http://schemas.microsoft.com/office/drawing/2014/main" id="{AF68D7AC-D37B-44CB-A338-C4F5FC00E22F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51853" y="3699825"/>
            <a:ext cx="390145" cy="40843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B153C78-FC1D-4BAE-9869-3B8D22A3E6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388" y="1823332"/>
            <a:ext cx="404812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872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배경.png">
            <a:extLst>
              <a:ext uri="{FF2B5EF4-FFF2-40B4-BE49-F238E27FC236}">
                <a16:creationId xmlns:a16="http://schemas.microsoft.com/office/drawing/2014/main" id="{2F00640A-04D8-44EE-AEB5-B96AB20BCD4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3052543" y="341922"/>
            <a:ext cx="60869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블루투스 모듈 초기설정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80AC6B6-728E-4A64-9826-7F423A7BB79C}"/>
              </a:ext>
            </a:extLst>
          </p:cNvPr>
          <p:cNvCxnSpPr>
            <a:cxnSpLocks/>
          </p:cNvCxnSpPr>
          <p:nvPr/>
        </p:nvCxnSpPr>
        <p:spPr>
          <a:xfrm>
            <a:off x="1065903" y="1172919"/>
            <a:ext cx="10060193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다양한 스마트 헬스케어 제품 출시…">
            <a:extLst>
              <a:ext uri="{FF2B5EF4-FFF2-40B4-BE49-F238E27FC236}">
                <a16:creationId xmlns:a16="http://schemas.microsoft.com/office/drawing/2014/main" id="{399E04D2-224C-4A20-97DC-3F40E236C3D1}"/>
              </a:ext>
            </a:extLst>
          </p:cNvPr>
          <p:cNvSpPr txBox="1">
            <a:spLocks/>
          </p:cNvSpPr>
          <p:nvPr/>
        </p:nvSpPr>
        <p:spPr>
          <a:xfrm>
            <a:off x="5250558" y="2030471"/>
            <a:ext cx="6270904" cy="40346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2312" indent="-722312">
              <a:lnSpc>
                <a:spcPct val="150000"/>
              </a:lnSpc>
              <a:buSzPct val="50000"/>
              <a:buBlip>
                <a:blip r:embed="rId3">
                  <a:extLst/>
                </a:blip>
              </a:buBlip>
            </a:pP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블루투스 모듈과 시리얼 간의 입출력을 통해 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AT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명령어를 사용하여 블루투스의 초기 설정을 해준다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SzPct val="50000"/>
              <a:buNone/>
            </a:pP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Blip>
                <a:blip r:embed="rId3">
                  <a:extLst/>
                </a:blip>
              </a:buBlip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AT + NAME -&gt;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블루투스 모듈 이름을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ACHI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설정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50000"/>
              </a:lnSpc>
              <a:buSzPct val="50000"/>
              <a:buNone/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    AT + MODE2 -&gt; </a:t>
            </a:r>
            <a:r>
              <a:rPr lang="ko-KR" altLang="en-US" sz="1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리모트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컨트롤 모드로 설정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Blip>
                <a:blip r:embed="rId3">
                  <a:extLst/>
                </a:blip>
              </a:buBlip>
            </a:pP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Blip>
                <a:blip r:embed="rId3">
                  <a:extLst/>
                </a:blip>
              </a:buBlip>
            </a:pP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테스트를 위해 </a:t>
            </a:r>
            <a:r>
              <a:rPr lang="ko-KR" altLang="en-US" sz="1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윗쪽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치아 번호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(11-17, 21-27)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반복하여 전송해 줄 수 있도록 설정한다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SzPct val="50000"/>
              <a:buNone/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</a:t>
            </a:r>
          </a:p>
          <a:p>
            <a:pPr marL="722312" indent="-722312">
              <a:lnSpc>
                <a:spcPct val="150000"/>
              </a:lnSpc>
              <a:buSzPct val="50000"/>
              <a:buBlip>
                <a:blip r:embed="rId3">
                  <a:extLst/>
                </a:blip>
              </a:buBlip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3" name="그림 12" descr="1.png">
            <a:extLst>
              <a:ext uri="{FF2B5EF4-FFF2-40B4-BE49-F238E27FC236}">
                <a16:creationId xmlns:a16="http://schemas.microsoft.com/office/drawing/2014/main" id="{903754AE-EA71-4494-8648-13131EB0461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50556" y="2095910"/>
            <a:ext cx="390145" cy="408433"/>
          </a:xfrm>
          <a:prstGeom prst="rect">
            <a:avLst/>
          </a:prstGeom>
        </p:spPr>
      </p:pic>
      <p:pic>
        <p:nvPicPr>
          <p:cNvPr id="14" name="그림 13" descr="2.png">
            <a:extLst>
              <a:ext uri="{FF2B5EF4-FFF2-40B4-BE49-F238E27FC236}">
                <a16:creationId xmlns:a16="http://schemas.microsoft.com/office/drawing/2014/main" id="{AF68D7AC-D37B-44CB-A338-C4F5FC00E22F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50555" y="3402809"/>
            <a:ext cx="390145" cy="408433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A45D94D1-157E-4CEE-9D99-89E901029F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619" y="2481464"/>
            <a:ext cx="4034445" cy="2540723"/>
          </a:xfrm>
          <a:prstGeom prst="rect">
            <a:avLst/>
          </a:prstGeom>
        </p:spPr>
      </p:pic>
      <p:pic>
        <p:nvPicPr>
          <p:cNvPr id="10" name="그림 9" descr="3.png">
            <a:extLst>
              <a:ext uri="{FF2B5EF4-FFF2-40B4-BE49-F238E27FC236}">
                <a16:creationId xmlns:a16="http://schemas.microsoft.com/office/drawing/2014/main" id="{A3D41080-6562-4715-B19D-C643ACE8C700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250555" y="4704054"/>
            <a:ext cx="390145" cy="40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82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299</Words>
  <Application>Microsoft Office PowerPoint</Application>
  <PresentationFormat>와이드스크린</PresentationFormat>
  <Paragraphs>71</Paragraphs>
  <Slides>16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7" baseType="lpstr">
      <vt:lpstr>HY견고딕</vt:lpstr>
      <vt:lpstr>NanumSquareB</vt:lpstr>
      <vt:lpstr>NanumSquareR</vt:lpstr>
      <vt:lpstr>나눔고딕</vt:lpstr>
      <vt:lpstr>나눔스퀘어</vt:lpstr>
      <vt:lpstr>나눔스퀘어 ExtraBold</vt:lpstr>
      <vt:lpstr>맑은 고딕</vt:lpstr>
      <vt:lpstr>Arial</vt:lpstr>
      <vt:lpstr>Arial Narrow</vt:lpstr>
      <vt:lpstr>Verdana</vt:lpstr>
      <vt:lpstr>Office 테마</vt:lpstr>
      <vt:lpstr>PowerPoint 프레젠테이션</vt:lpstr>
      <vt:lpstr>PowerPoint 프레젠테이션</vt:lpstr>
      <vt:lpstr>피드백 내용</vt:lpstr>
      <vt:lpstr>PowerPoint 프레젠테이션</vt:lpstr>
      <vt:lpstr>프로젝트 진행 상황</vt:lpstr>
      <vt:lpstr>PowerPoint 프레젠테이션</vt:lpstr>
      <vt:lpstr>블루투스 기능 구현</vt:lpstr>
      <vt:lpstr>PowerPoint 프레젠테이션</vt:lpstr>
      <vt:lpstr>PowerPoint 프레젠테이션</vt:lpstr>
      <vt:lpstr>PowerPoint 프레젠테이션</vt:lpstr>
      <vt:lpstr>PowerPoint 프레젠테이션</vt:lpstr>
      <vt:lpstr>습관 분석 기능 보정</vt:lpstr>
      <vt:lpstr>PowerPoint 프레젠테이션</vt:lpstr>
      <vt:lpstr>중간 데모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남유선</dc:creator>
  <cp:lastModifiedBy>gfsusan@naver.com</cp:lastModifiedBy>
  <cp:revision>42</cp:revision>
  <dcterms:created xsi:type="dcterms:W3CDTF">2018-10-14T13:17:29Z</dcterms:created>
  <dcterms:modified xsi:type="dcterms:W3CDTF">2018-10-30T02:54:39Z</dcterms:modified>
</cp:coreProperties>
</file>