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2" r:id="rId5"/>
    <p:sldId id="268" r:id="rId6"/>
    <p:sldId id="281" r:id="rId7"/>
    <p:sldId id="295" r:id="rId8"/>
    <p:sldId id="325" r:id="rId9"/>
    <p:sldId id="326" r:id="rId10"/>
    <p:sldId id="317" r:id="rId11"/>
    <p:sldId id="319" r:id="rId12"/>
    <p:sldId id="320" r:id="rId13"/>
    <p:sldId id="321" r:id="rId14"/>
    <p:sldId id="303" r:id="rId15"/>
    <p:sldId id="312" r:id="rId16"/>
    <p:sldId id="322" r:id="rId17"/>
    <p:sldId id="323" r:id="rId18"/>
    <p:sldId id="324" r:id="rId19"/>
    <p:sldId id="285" r:id="rId20"/>
    <p:sldId id="315" r:id="rId21"/>
    <p:sldId id="266" r:id="rId22"/>
  </p:sldIdLst>
  <p:sldSz cx="12192000" cy="6858000"/>
  <p:notesSz cx="6858000" cy="9144000"/>
  <p:embeddedFontLst>
    <p:embeddedFont>
      <p:font typeface="Verdana" panose="020B0604030504040204" pitchFamily="34" charset="0"/>
      <p:regular r:id="rId24"/>
      <p:bold r:id="rId25"/>
      <p:italic r:id="rId26"/>
      <p:boldItalic r:id="rId27"/>
    </p:embeddedFont>
    <p:embeddedFont>
      <p:font typeface="나눔스퀘어 ExtraBold" panose="020B0600000101010101" pitchFamily="50" charset="-127"/>
      <p:bold r:id="rId28"/>
    </p:embeddedFont>
    <p:embeddedFont>
      <p:font typeface="맑은 고딕" panose="020B0503020000020004" pitchFamily="50" charset="-127"/>
      <p:regular r:id="rId29"/>
      <p:bold r:id="rId30"/>
    </p:embeddedFont>
    <p:embeddedFont>
      <p:font typeface="HY견고딕" panose="02030600000101010101" pitchFamily="18" charset="-127"/>
      <p:regular r:id="rId31"/>
    </p:embeddedFont>
    <p:embeddedFont>
      <p:font typeface="나눔스퀘어" panose="020B0600000101010101" pitchFamily="50" charset="-127"/>
      <p:regular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C7BF"/>
    <a:srgbClr val="FAFAF8"/>
    <a:srgbClr val="C0E6E2"/>
    <a:srgbClr val="A1DBD5"/>
    <a:srgbClr val="B7E3DF"/>
    <a:srgbClr val="5CDABC"/>
    <a:srgbClr val="A7EBDB"/>
    <a:srgbClr val="C7F2E8"/>
    <a:srgbClr val="E3F2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81" autoAdjust="0"/>
    <p:restoredTop sz="70823" autoAdjust="0"/>
  </p:normalViewPr>
  <p:slideViewPr>
    <p:cSldViewPr snapToGrid="0">
      <p:cViewPr varScale="1">
        <p:scale>
          <a:sx n="61" d="100"/>
          <a:sy n="61" d="100"/>
        </p:scale>
        <p:origin x="1267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3B85E-8A48-4066-B72F-913BB4E69F89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CB6DC-0120-4A0B-9EB4-AC0E3C506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721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1114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874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811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505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9708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759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823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889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938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992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08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570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yaw</a:t>
            </a:r>
            <a:r>
              <a:rPr lang="ko-KR" altLang="en-US" dirty="0"/>
              <a:t>의 값은 우리가 </a:t>
            </a:r>
            <a:r>
              <a:rPr lang="en-US" altLang="ko-KR" dirty="0"/>
              <a:t>roll</a:t>
            </a:r>
            <a:r>
              <a:rPr lang="ko-KR" altLang="en-US" dirty="0"/>
              <a:t>이랑 </a:t>
            </a:r>
            <a:r>
              <a:rPr lang="en-US" altLang="ko-KR" dirty="0"/>
              <a:t>pitch </a:t>
            </a:r>
            <a:r>
              <a:rPr lang="ko-KR" altLang="en-US" dirty="0"/>
              <a:t>구하는 것처럼 </a:t>
            </a:r>
            <a:r>
              <a:rPr lang="ko-KR" altLang="en-US" dirty="0" err="1"/>
              <a:t>오일러</a:t>
            </a:r>
            <a:r>
              <a:rPr lang="ko-KR" altLang="en-US" dirty="0"/>
              <a:t> 각으로 연산을 했을 경우에 시간이 지날수록 오차가 생길 수 있음</a:t>
            </a:r>
            <a:endParaRPr lang="en-US" altLang="ko-KR" dirty="0"/>
          </a:p>
          <a:p>
            <a:r>
              <a:rPr lang="ko-KR" altLang="en-US" dirty="0"/>
              <a:t>그래서 일반적으로는 지자계센서를 통해서 보정을 해주는데 우리는 </a:t>
            </a:r>
            <a:r>
              <a:rPr lang="en-US" altLang="ko-KR" dirty="0"/>
              <a:t>6</a:t>
            </a:r>
            <a:r>
              <a:rPr lang="ko-KR" altLang="en-US" dirty="0"/>
              <a:t>축 센서이므로 사용 안 함</a:t>
            </a:r>
            <a:r>
              <a:rPr lang="en-US" altLang="ko-KR" dirty="0"/>
              <a:t>!</a:t>
            </a:r>
          </a:p>
          <a:p>
            <a:r>
              <a:rPr lang="ko-KR" altLang="en-US" dirty="0" err="1"/>
              <a:t>지자계</a:t>
            </a:r>
            <a:r>
              <a:rPr lang="ko-KR" altLang="en-US" dirty="0"/>
              <a:t> 센서는 실제 </a:t>
            </a:r>
            <a:r>
              <a:rPr lang="en-US" altLang="ko-KR" dirty="0"/>
              <a:t>X,Y,Z</a:t>
            </a:r>
            <a:r>
              <a:rPr lang="ko-KR" altLang="en-US" dirty="0"/>
              <a:t>축의 정확한 기준을 주는 센서</a:t>
            </a:r>
            <a:r>
              <a:rPr lang="en-US" altLang="ko-KR" dirty="0"/>
              <a:t>? </a:t>
            </a:r>
            <a:r>
              <a:rPr lang="ko-KR" altLang="en-US" dirty="0" err="1"/>
              <a:t>같은건데</a:t>
            </a:r>
            <a:endParaRPr lang="en-US" altLang="ko-KR" dirty="0"/>
          </a:p>
          <a:p>
            <a:r>
              <a:rPr lang="ko-KR" altLang="en-US" dirty="0" err="1"/>
              <a:t>그거안사용하는대신</a:t>
            </a:r>
            <a:r>
              <a:rPr lang="ko-KR" altLang="en-US" dirty="0"/>
              <a:t> 가로로 우리가 센서를 옆으로 </a:t>
            </a:r>
            <a:r>
              <a:rPr lang="ko-KR" altLang="en-US" dirty="0" err="1"/>
              <a:t>기울인거</a:t>
            </a:r>
            <a:r>
              <a:rPr lang="en-US" altLang="ko-KR" dirty="0"/>
              <a:t>!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632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SzPct val="50000"/>
              <a:buNone/>
            </a:pPr>
            <a:r>
              <a:rPr lang="ko-KR" altLang="en-US" sz="1200" dirty="0">
                <a:ea typeface="나눔스퀘어" panose="020B0600000101010101" pitchFamily="50" charset="-127"/>
              </a:rPr>
              <a:t>강한 진동에 대한 제어 불가는 저가형 센서의 한계와 실제 전동칫솔의 진동과 다른 형태의 진동이라는 이유로 프로젝트의 한계로 정하고</a:t>
            </a:r>
            <a:r>
              <a:rPr lang="en-US" altLang="ko-KR" sz="1200" dirty="0"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ea typeface="나눔스퀘어" panose="020B0600000101010101" pitchFamily="50" charset="-127"/>
              </a:rPr>
              <a:t>다양한 테스트를 통해 어느 정도의 진동에 대해서는 개선해냈다는 점에 만족</a:t>
            </a:r>
            <a:endParaRPr lang="en-US" altLang="ko-KR" sz="1200" dirty="0"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endParaRPr lang="en-US" altLang="ko-KR" sz="1200" dirty="0"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72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2B2C3-EF9F-4F8E-BAB2-A058C2140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14599"/>
            <a:ext cx="9144000" cy="2219326"/>
          </a:xfrm>
        </p:spPr>
        <p:txBody>
          <a:bodyPr anchor="b">
            <a:normAutofit/>
          </a:bodyPr>
          <a:lstStyle>
            <a:lvl1pPr algn="ctr">
              <a:defRPr lang="ko-KR" altLang="en-US" dirty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5C9015-9163-4371-A632-46199E5F1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48224"/>
            <a:ext cx="9144000" cy="10763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FEC9C-64C0-40B4-B74D-73774409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2C83DC-4C63-42DB-80A6-D6F30EAE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E94813-42EC-4291-9222-F4B631BE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13531D-DCB1-4A3D-872F-A0FA14BE5B04}"/>
              </a:ext>
            </a:extLst>
          </p:cNvPr>
          <p:cNvSpPr/>
          <p:nvPr userDrawn="1"/>
        </p:nvSpPr>
        <p:spPr>
          <a:xfrm>
            <a:off x="0" y="-1"/>
            <a:ext cx="12192000" cy="2353121"/>
          </a:xfrm>
          <a:prstGeom prst="rect">
            <a:avLst/>
          </a:prstGeom>
          <a:solidFill>
            <a:srgbClr val="C0E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720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09629-1170-4648-9FB6-13B7CE94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40657-EE57-4BE3-8661-C1D89BC72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3357B2-08BA-4143-A44B-A01607295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1BCB0B-FF05-4783-B27A-82DDDDB73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E40E2F-2683-4142-BC4D-60D38C5C0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FFCCFB-EC5B-4DA5-8CA1-629823A7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50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C171E-191B-4858-BDB8-8288AD0BE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CA3F20-CAA5-4D16-B68A-A6BBF7B58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826DA0-A5D7-405C-96D1-09AE257F3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0B9198-179E-4086-A6F0-67411CFAE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56016-99CC-4E61-BF68-A960181DE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8770E0-E392-459F-8F33-970AB629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819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949E3-8E31-411E-8334-26BFE2DC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E952F8-A78B-4C55-8B82-85732B8DD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211AAA-5D65-4C3D-8D79-95E2D6CBF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9BBFD5-BF10-4974-BF2F-B30326D22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5A373E-95C7-4FBC-949C-C04664185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801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4A94BA-74E9-4C3A-8B9B-82FB0139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A28BB9-9762-4580-B700-DACD84C7F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DD17B1-9424-420B-A176-51A6D315A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72C6F2-29BF-49BA-B2FC-AB746F8DD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BB0F28-E468-4981-984E-57874111B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00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C6C74-292C-4E9A-9292-0F39FFCDA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780"/>
          </a:xfrm>
        </p:spPr>
        <p:txBody>
          <a:bodyPr/>
          <a:lstStyle>
            <a:lvl1pPr algn="ctr">
              <a:defRPr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F48B39-54F1-4406-BBD6-72185B850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85DA14-7BF9-4191-B7D7-88A146B46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C9F7E2-0CDA-4A69-8BA7-220599679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0BEDF0E-9B64-4BD2-8DC5-A1BBE7AB370C}"/>
              </a:ext>
            </a:extLst>
          </p:cNvPr>
          <p:cNvCxnSpPr>
            <a:cxnSpLocks/>
          </p:cNvCxnSpPr>
          <p:nvPr userDrawn="1"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10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3BB2D-5A42-40BD-927D-D448CEC26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1F5797-6731-463B-9C17-8ACBFCC08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7B5B02-9984-4A95-9452-98D44B150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225D17-1C8E-4052-9ADC-719AB6F53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FE839C-0DF9-49F5-8884-77E4B6D2E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4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93DB9-D9F8-4E31-B25F-ED024816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624891-4E1B-4635-924A-0026BAA94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BE7EAC-2B8A-4362-AD03-345670139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8FD490-1777-4B8F-8F02-45D412B1E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E182A0-FD0C-4FE7-B218-AEA1A0E7B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49C5C4-1896-46E1-AC2A-585FEE40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90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0BD4D-844C-4C74-A67A-DDEA3C951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FC57A4-7459-46BD-A4ED-1BD4FC731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0D0708-3EF0-4216-84E4-A066BE327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B063D3-4502-4D05-BBA2-7B7BA5D1B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65BE17-89F8-4967-9EEB-036901EACB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0B3745-79B9-41B9-943A-E132AC213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70E21B-ADCC-48A1-AEA6-3204E76A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A28BF2-F827-4D74-AB72-A21AFE1F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273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부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4B0E5-7C73-4C9A-BB43-67597FFF0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482" y="2624059"/>
            <a:ext cx="9763036" cy="1325563"/>
          </a:xfrm>
        </p:spPr>
        <p:txBody>
          <a:bodyPr>
            <a:normAutofit/>
          </a:bodyPr>
          <a:lstStyle>
            <a:lvl1pPr algn="ctr">
              <a:defRPr sz="6600" b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CD6E8C-AD9B-497E-ACBD-402B14A1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F6F192-2E6A-4B10-BEFB-5D0E53E7F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322D7A-FD08-422B-BE87-1DDCBD4CC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2EBFBFC-6E79-4F43-A1BD-082BF5AC4EE1}"/>
              </a:ext>
            </a:extLst>
          </p:cNvPr>
          <p:cNvCxnSpPr>
            <a:cxnSpLocks/>
          </p:cNvCxnSpPr>
          <p:nvPr userDrawn="1"/>
        </p:nvCxnSpPr>
        <p:spPr>
          <a:xfrm>
            <a:off x="1214482" y="4195710"/>
            <a:ext cx="97630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59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부제목_하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4B0E5-7C73-4C9A-BB43-67597FFF0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482" y="2624059"/>
            <a:ext cx="9763036" cy="1325563"/>
          </a:xfrm>
        </p:spPr>
        <p:txBody>
          <a:bodyPr>
            <a:normAutofit/>
          </a:bodyPr>
          <a:lstStyle>
            <a:lvl1pPr algn="ctr">
              <a:defRPr sz="4800" b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CD6E8C-AD9B-497E-ACBD-402B14A1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F6F192-2E6A-4B10-BEFB-5D0E53E7F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322D7A-FD08-422B-BE87-1DDCBD4CC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2EBFBFC-6E79-4F43-A1BD-082BF5AC4EE1}"/>
              </a:ext>
            </a:extLst>
          </p:cNvPr>
          <p:cNvCxnSpPr>
            <a:cxnSpLocks/>
          </p:cNvCxnSpPr>
          <p:nvPr userDrawn="1"/>
        </p:nvCxnSpPr>
        <p:spPr>
          <a:xfrm>
            <a:off x="1214482" y="4195710"/>
            <a:ext cx="97630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380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FED510-7610-4BEA-B7C4-461A70352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E48F99-5667-4AAF-A06F-0F210346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96317E-2634-4B8E-BF31-D1AD6D429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6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FED510-7610-4BEA-B7C4-461A70352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E48F99-5667-4AAF-A06F-0F210346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96317E-2634-4B8E-BF31-D1AD6D429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6423712-81AF-4D47-B830-27C2357B6C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5640" y="1463412"/>
            <a:ext cx="65151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90BD47-99D8-43D9-AA76-D52B612E652D}"/>
              </a:ext>
            </a:extLst>
          </p:cNvPr>
          <p:cNvSpPr txBox="1"/>
          <p:nvPr userDrawn="1"/>
        </p:nvSpPr>
        <p:spPr>
          <a:xfrm>
            <a:off x="3874600" y="692696"/>
            <a:ext cx="40799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6BC7B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CONTENTS</a:t>
            </a:r>
            <a:endParaRPr lang="ko-KR" altLang="en-US" sz="5000" dirty="0">
              <a:solidFill>
                <a:srgbClr val="6BC7B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2068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BF27C9-34F0-4397-A494-2A43DB75F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3F0A62-2B6B-4B1F-B297-DE336DB20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3DFAC9-84EF-439B-9D0E-E5579CFEAB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29790-0DC6-47CC-9942-83498BADFBAF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AB5AE7-8C80-4F7E-A8B0-6B03AE94D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D7610B-6486-429F-B246-40B31699C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8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Frame-4.png" descr="Frame-4.png">
            <a:extLst>
              <a:ext uri="{FF2B5EF4-FFF2-40B4-BE49-F238E27FC236}">
                <a16:creationId xmlns:a16="http://schemas.microsoft.com/office/drawing/2014/main" id="{4A8348FC-35D8-4147-BE83-67704EB4A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76825" y="418260"/>
            <a:ext cx="2038350" cy="2038350"/>
          </a:xfrm>
          <a:prstGeom prst="rect">
            <a:avLst/>
          </a:prstGeom>
          <a:ln w="254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9986EC1E-FF1F-4EF2-B49A-3B79745F60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defRPr b="1">
                <a:latin typeface="NanumSquareB"/>
                <a:ea typeface="NanumSquareB"/>
                <a:cs typeface="NanumSquareB"/>
                <a:sym typeface="NanumSquareB"/>
              </a:defRPr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NanumSquareB"/>
                <a:sym typeface="NanumSquareB"/>
              </a:rPr>
              <a:t>스마트 전동칫솔 및 </a:t>
            </a:r>
            <a:b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NanumSquareB"/>
                <a:sym typeface="NanumSquareB"/>
              </a:rPr>
            </a:b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NanumSquareB"/>
                <a:sym typeface="NanumSquareB"/>
              </a:rPr>
              <a:t>모니터링 애플리케이션</a:t>
            </a:r>
            <a:endParaRPr lang="ko-KR" altLang="en-US" dirty="0"/>
          </a:p>
        </p:txBody>
      </p:sp>
      <p:sp>
        <p:nvSpPr>
          <p:cNvPr id="7" name="캡스톤디자인(1)…">
            <a:extLst>
              <a:ext uri="{FF2B5EF4-FFF2-40B4-BE49-F238E27FC236}">
                <a16:creationId xmlns:a16="http://schemas.microsoft.com/office/drawing/2014/main" id="{A3DA2D30-1D50-4ED1-B01B-EBCCC214B53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0" y="5081047"/>
            <a:ext cx="9144000" cy="1358694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아치</a:t>
            </a:r>
            <a:endParaRPr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20160342 </a:t>
            </a:r>
            <a:r>
              <a:rPr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김수진</a:t>
            </a:r>
            <a:endParaRPr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20163228 </a:t>
            </a:r>
            <a:r>
              <a:rPr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남유선</a:t>
            </a:r>
            <a:endParaRPr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20163704 </a:t>
            </a:r>
            <a:r>
              <a:rPr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박주현</a:t>
            </a:r>
            <a:endParaRPr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F1F2CF-D231-4FBB-B476-D9185FB4C66B}"/>
              </a:ext>
            </a:extLst>
          </p:cNvPr>
          <p:cNvSpPr txBox="1"/>
          <p:nvPr/>
        </p:nvSpPr>
        <p:spPr>
          <a:xfrm>
            <a:off x="9666458" y="1522124"/>
            <a:ext cx="22282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1842">
              <a:defRPr sz="4950">
                <a:latin typeface="+mj-lt"/>
                <a:ea typeface="+mj-ea"/>
                <a:cs typeface="+mj-cs"/>
                <a:sym typeface="NanumSquareR"/>
              </a:defRPr>
            </a:pP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NanumSquareR"/>
              </a:rPr>
              <a:t>캡스톤디자인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sym typeface="NanumSquareR"/>
              </a:rPr>
              <a:t>(1)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  <a:sym typeface="NanumSquareR"/>
            </a:endParaRPr>
          </a:p>
          <a:p>
            <a:pPr algn="r" defTabSz="451842">
              <a:defRPr sz="4950">
                <a:latin typeface="+mj-lt"/>
                <a:ea typeface="+mj-ea"/>
                <a:cs typeface="+mj-cs"/>
                <a:sym typeface="NanumSquareR"/>
              </a:defRPr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sym typeface="NanumSquareR"/>
              </a:rPr>
              <a:t>13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sym typeface="NanumSquareR"/>
              </a:rPr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3561939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664363" y="341922"/>
            <a:ext cx="286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성능 분석</a:t>
            </a:r>
          </a:p>
        </p:txBody>
      </p:sp>
      <p:sp>
        <p:nvSpPr>
          <p:cNvPr id="16" name="다양한 스마트 헬스케어 제품 출시…">
            <a:extLst>
              <a:ext uri="{FF2B5EF4-FFF2-40B4-BE49-F238E27FC236}">
                <a16:creationId xmlns:a16="http://schemas.microsoft.com/office/drawing/2014/main" id="{41E72F1B-F8D1-4DAB-828A-0B72251BC4D4}"/>
              </a:ext>
            </a:extLst>
          </p:cNvPr>
          <p:cNvSpPr txBox="1">
            <a:spLocks/>
          </p:cNvSpPr>
          <p:nvPr/>
        </p:nvSpPr>
        <p:spPr>
          <a:xfrm>
            <a:off x="1662882" y="1497473"/>
            <a:ext cx="9157779" cy="4929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SzPct val="50000"/>
              <a:buNone/>
            </a:pP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위치 매핑 알고리즘의 문제점</a:t>
            </a:r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 algn="ctr">
              <a:lnSpc>
                <a:spcPct val="150000"/>
              </a:lnSpc>
              <a:buSzPct val="50000"/>
              <a:buNone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  <a:buSzPct val="50000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중력가속도 값이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9.8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고정이 아닌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8.9 - 10.89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사이 심한 오차가 존재하여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중력가속도 제거 및 제어 불가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  <a:buSzPct val="50000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가만히 있는 경우에도 세밀한 값의 변화로 위치 매핑에 영향을 크게 줌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11" name="그림 10" descr="1.png">
            <a:extLst>
              <a:ext uri="{FF2B5EF4-FFF2-40B4-BE49-F238E27FC236}">
                <a16:creationId xmlns:a16="http://schemas.microsoft.com/office/drawing/2014/main" id="{29EC10D2-E005-4666-83DE-E5337A0CC2E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67809" y="3228818"/>
            <a:ext cx="390145" cy="408433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2B9B744-E121-47B3-A795-505B9F87DF1A}"/>
              </a:ext>
            </a:extLst>
          </p:cNvPr>
          <p:cNvSpPr/>
          <p:nvPr/>
        </p:nvSpPr>
        <p:spPr>
          <a:xfrm>
            <a:off x="1550402" y="5243629"/>
            <a:ext cx="307552" cy="315252"/>
          </a:xfrm>
          <a:prstGeom prst="rightArrow">
            <a:avLst/>
          </a:prstGeom>
          <a:solidFill>
            <a:srgbClr val="6B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469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664363" y="341922"/>
            <a:ext cx="286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성능 분석</a:t>
            </a:r>
          </a:p>
        </p:txBody>
      </p:sp>
      <p:sp>
        <p:nvSpPr>
          <p:cNvPr id="16" name="다양한 스마트 헬스케어 제품 출시…">
            <a:extLst>
              <a:ext uri="{FF2B5EF4-FFF2-40B4-BE49-F238E27FC236}">
                <a16:creationId xmlns:a16="http://schemas.microsoft.com/office/drawing/2014/main" id="{41E72F1B-F8D1-4DAB-828A-0B72251BC4D4}"/>
              </a:ext>
            </a:extLst>
          </p:cNvPr>
          <p:cNvSpPr txBox="1">
            <a:spLocks/>
          </p:cNvSpPr>
          <p:nvPr/>
        </p:nvSpPr>
        <p:spPr>
          <a:xfrm>
            <a:off x="1662882" y="1497473"/>
            <a:ext cx="9157779" cy="4929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SzPct val="50000"/>
              <a:buNone/>
            </a:pP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위치 매핑 알고리즘의 문제점</a:t>
            </a:r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 algn="ctr">
              <a:lnSpc>
                <a:spcPct val="150000"/>
              </a:lnSpc>
              <a:buSzPct val="50000"/>
              <a:buNone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  <a:buSzPct val="50000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3D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값을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2D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매핑하는 것에 대한 값의 오차 발생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  <a:buSzPct val="50000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위에서 언급한 중력가속도 제거 오차로 인해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Z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축 제거에서 오차가 발생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2B9B744-E121-47B3-A795-505B9F87DF1A}"/>
              </a:ext>
            </a:extLst>
          </p:cNvPr>
          <p:cNvSpPr/>
          <p:nvPr/>
        </p:nvSpPr>
        <p:spPr>
          <a:xfrm>
            <a:off x="1521805" y="4723385"/>
            <a:ext cx="307552" cy="315252"/>
          </a:xfrm>
          <a:prstGeom prst="rightArrow">
            <a:avLst/>
          </a:prstGeom>
          <a:solidFill>
            <a:srgbClr val="6B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2.png">
            <a:extLst>
              <a:ext uri="{FF2B5EF4-FFF2-40B4-BE49-F238E27FC236}">
                <a16:creationId xmlns:a16="http://schemas.microsoft.com/office/drawing/2014/main" id="{AF82347B-C6B4-4D96-A9ED-528F40EDAB2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67809" y="3224783"/>
            <a:ext cx="390145" cy="40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389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664363" y="341922"/>
            <a:ext cx="286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성능 분석</a:t>
            </a:r>
          </a:p>
        </p:txBody>
      </p:sp>
      <p:sp>
        <p:nvSpPr>
          <p:cNvPr id="16" name="다양한 스마트 헬스케어 제품 출시…">
            <a:extLst>
              <a:ext uri="{FF2B5EF4-FFF2-40B4-BE49-F238E27FC236}">
                <a16:creationId xmlns:a16="http://schemas.microsoft.com/office/drawing/2014/main" id="{41E72F1B-F8D1-4DAB-828A-0B72251BC4D4}"/>
              </a:ext>
            </a:extLst>
          </p:cNvPr>
          <p:cNvSpPr txBox="1">
            <a:spLocks/>
          </p:cNvSpPr>
          <p:nvPr/>
        </p:nvSpPr>
        <p:spPr>
          <a:xfrm>
            <a:off x="1662882" y="1497473"/>
            <a:ext cx="9157779" cy="4929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SzPct val="50000"/>
              <a:buNone/>
            </a:pP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축 각도 분석 알고리즘 사용 결정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  <a:buSzPct val="50000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위치 매핑 알고리즘의 치명적 오차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칼만필터 사용으로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축의 노이즈 감소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50000"/>
              </a:lnSpc>
              <a:buSzPct val="50000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전동칫솔 전원 연결 후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치아에 대한 각도 정보를 스위치를 통해 인식하는 과정이 필요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lvl="1">
              <a:lnSpc>
                <a:spcPct val="150000"/>
              </a:lnSpc>
              <a:buSzPct val="50000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Yaw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값이 시간이 지날 수록 오차가 생겨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자이로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가속도 센서를 가로로 기울임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2B9B744-E121-47B3-A795-505B9F87DF1A}"/>
              </a:ext>
            </a:extLst>
          </p:cNvPr>
          <p:cNvSpPr/>
          <p:nvPr/>
        </p:nvSpPr>
        <p:spPr>
          <a:xfrm>
            <a:off x="2058402" y="3726504"/>
            <a:ext cx="307552" cy="315252"/>
          </a:xfrm>
          <a:prstGeom prst="rightArrow">
            <a:avLst/>
          </a:prstGeom>
          <a:solidFill>
            <a:srgbClr val="6B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1.png">
            <a:extLst>
              <a:ext uri="{FF2B5EF4-FFF2-40B4-BE49-F238E27FC236}">
                <a16:creationId xmlns:a16="http://schemas.microsoft.com/office/drawing/2014/main" id="{08F9094D-898B-4142-9AA8-B70ED27F683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67809" y="2437383"/>
            <a:ext cx="390145" cy="408433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91D8148-1973-4183-8B16-B14BD9D7A48E}"/>
              </a:ext>
            </a:extLst>
          </p:cNvPr>
          <p:cNvSpPr/>
          <p:nvPr/>
        </p:nvSpPr>
        <p:spPr>
          <a:xfrm>
            <a:off x="2058402" y="4905575"/>
            <a:ext cx="307552" cy="315252"/>
          </a:xfrm>
          <a:prstGeom prst="rightArrow">
            <a:avLst/>
          </a:prstGeom>
          <a:solidFill>
            <a:srgbClr val="6B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100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2909078" y="341922"/>
            <a:ext cx="63738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진동 모터 사용 테스트</a:t>
            </a:r>
          </a:p>
        </p:txBody>
      </p:sp>
      <p:sp>
        <p:nvSpPr>
          <p:cNvPr id="16" name="다양한 스마트 헬스케어 제품 출시…">
            <a:extLst>
              <a:ext uri="{FF2B5EF4-FFF2-40B4-BE49-F238E27FC236}">
                <a16:creationId xmlns:a16="http://schemas.microsoft.com/office/drawing/2014/main" id="{41E72F1B-F8D1-4DAB-828A-0B72251BC4D4}"/>
              </a:ext>
            </a:extLst>
          </p:cNvPr>
          <p:cNvSpPr txBox="1">
            <a:spLocks/>
          </p:cNvSpPr>
          <p:nvPr/>
        </p:nvSpPr>
        <p:spPr>
          <a:xfrm>
            <a:off x="6375178" y="1497472"/>
            <a:ext cx="5415770" cy="4929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50000"/>
              <a:buNone/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피드백 대로 </a:t>
            </a:r>
            <a:r>
              <a:rPr lang="ko-KR" altLang="en-US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자이로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가속도 센서 값에 큰 영향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endParaRPr lang="en-US" altLang="ko-KR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  <a:buSzPct val="50000"/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고무줄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티슈 등 완충을 위한 다양한 모델 테스트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50000"/>
              </a:lnSpc>
              <a:buSzPct val="50000"/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크게 개선되는 점을 발견하지 못함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  <a:buSzPct val="50000"/>
            </a:pP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  <a:buSzPct val="50000"/>
            </a:pPr>
            <a:r>
              <a:rPr lang="ko-KR" altLang="en-US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자이로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가속도 센서의 위치를 </a:t>
            </a:r>
            <a:r>
              <a:rPr lang="ko-KR" altLang="en-US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칫솔대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중앙으로 변경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50000"/>
              </a:lnSpc>
              <a:buSzPct val="50000"/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약한 진동에 대한 노이즈 제어 가능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endParaRPr lang="en-US" altLang="ko-KR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  <a:buSzPct val="50000"/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모터와 압력센서를 위한 칫솔 헤드 추가 제작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50000"/>
              </a:lnSpc>
              <a:buSzPct val="50000"/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상당량 개선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But,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강한 진동은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제어 불가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2B9B744-E121-47B3-A795-505B9F87DF1A}"/>
              </a:ext>
            </a:extLst>
          </p:cNvPr>
          <p:cNvSpPr/>
          <p:nvPr/>
        </p:nvSpPr>
        <p:spPr>
          <a:xfrm>
            <a:off x="6808647" y="2991031"/>
            <a:ext cx="307552" cy="315252"/>
          </a:xfrm>
          <a:prstGeom prst="rightArrow">
            <a:avLst/>
          </a:prstGeom>
          <a:solidFill>
            <a:srgbClr val="6B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1.png">
            <a:extLst>
              <a:ext uri="{FF2B5EF4-FFF2-40B4-BE49-F238E27FC236}">
                <a16:creationId xmlns:a16="http://schemas.microsoft.com/office/drawing/2014/main" id="{08F9094D-898B-4142-9AA8-B70ED27F683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13924" y="2464076"/>
            <a:ext cx="390145" cy="40843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F9C41E4-5F5C-4AD0-8702-DCBEA49AE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742" y="2542405"/>
            <a:ext cx="3263691" cy="2751885"/>
          </a:xfrm>
          <a:prstGeom prst="rect">
            <a:avLst/>
          </a:prstGeom>
        </p:spPr>
      </p:pic>
      <p:pic>
        <p:nvPicPr>
          <p:cNvPr id="9" name="그림 8" descr="2.png">
            <a:extLst>
              <a:ext uri="{FF2B5EF4-FFF2-40B4-BE49-F238E27FC236}">
                <a16:creationId xmlns:a16="http://schemas.microsoft.com/office/drawing/2014/main" id="{46FDD669-BC7D-4A3D-918E-33ECFADAA7B2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13925" y="4031082"/>
            <a:ext cx="390145" cy="408433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1B79FCF4-7B71-43B3-8D1E-548A6727AF3E}"/>
              </a:ext>
            </a:extLst>
          </p:cNvPr>
          <p:cNvSpPr/>
          <p:nvPr/>
        </p:nvSpPr>
        <p:spPr>
          <a:xfrm>
            <a:off x="6804143" y="4551541"/>
            <a:ext cx="307552" cy="315252"/>
          </a:xfrm>
          <a:prstGeom prst="rightArrow">
            <a:avLst/>
          </a:prstGeom>
          <a:solidFill>
            <a:srgbClr val="6B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3.png">
            <a:extLst>
              <a:ext uri="{FF2B5EF4-FFF2-40B4-BE49-F238E27FC236}">
                <a16:creationId xmlns:a16="http://schemas.microsoft.com/office/drawing/2014/main" id="{E830A15F-CBC2-4295-9719-15786311958F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13925" y="5350225"/>
            <a:ext cx="390145" cy="408433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1A08E688-41CB-46A6-9A20-0FDE7B49E39E}"/>
              </a:ext>
            </a:extLst>
          </p:cNvPr>
          <p:cNvSpPr/>
          <p:nvPr/>
        </p:nvSpPr>
        <p:spPr>
          <a:xfrm>
            <a:off x="6804143" y="5954425"/>
            <a:ext cx="307552" cy="315252"/>
          </a:xfrm>
          <a:prstGeom prst="rightArrow">
            <a:avLst/>
          </a:prstGeom>
          <a:solidFill>
            <a:srgbClr val="6B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721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ko-KR" altLang="en-US" sz="4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깃허브</a:t>
            </a:r>
            <a:r>
              <a:rPr lang="ko-KR" altLang="en-US" sz="4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이슈 관리</a:t>
            </a:r>
            <a:endParaRPr sz="4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3196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3891724" y="341922"/>
            <a:ext cx="44085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 err="1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깃허브</a:t>
            </a:r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이슈 관리</a:t>
            </a:r>
          </a:p>
        </p:txBody>
      </p:sp>
      <p:sp>
        <p:nvSpPr>
          <p:cNvPr id="16" name="다양한 스마트 헬스케어 제품 출시…">
            <a:extLst>
              <a:ext uri="{FF2B5EF4-FFF2-40B4-BE49-F238E27FC236}">
                <a16:creationId xmlns:a16="http://schemas.microsoft.com/office/drawing/2014/main" id="{41E72F1B-F8D1-4DAB-828A-0B72251BC4D4}"/>
              </a:ext>
            </a:extLst>
          </p:cNvPr>
          <p:cNvSpPr txBox="1">
            <a:spLocks/>
          </p:cNvSpPr>
          <p:nvPr/>
        </p:nvSpPr>
        <p:spPr>
          <a:xfrm>
            <a:off x="1662882" y="4556902"/>
            <a:ext cx="9157779" cy="187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12" indent="-722312">
              <a:lnSpc>
                <a:spcPct val="150000"/>
              </a:lnSpc>
              <a:buSzPct val="50000"/>
              <a:buBlip>
                <a:blip r:embed="rId3"/>
              </a:buBlip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중 발생했던 이슈들을 관리하였음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Blip>
                <a:blip r:embed="rId3"/>
              </a:buBlip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 외에 버그를 찾고  수정하는 과정도 진행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1" name="그림 10" descr="1.png">
            <a:extLst>
              <a:ext uri="{FF2B5EF4-FFF2-40B4-BE49-F238E27FC236}">
                <a16:creationId xmlns:a16="http://schemas.microsoft.com/office/drawing/2014/main" id="{29EC10D2-E005-4666-83DE-E5337A0CC2E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83175" y="4682354"/>
            <a:ext cx="390145" cy="40843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8CBC89F-CA4C-4B0E-B3C9-BBE7ECD4F81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642" t="37960" r="24429" b="17793"/>
          <a:stretch/>
        </p:blipFill>
        <p:spPr>
          <a:xfrm>
            <a:off x="2852531" y="1497473"/>
            <a:ext cx="6331226" cy="2922104"/>
          </a:xfrm>
          <a:prstGeom prst="rect">
            <a:avLst/>
          </a:prstGeom>
        </p:spPr>
      </p:pic>
      <p:pic>
        <p:nvPicPr>
          <p:cNvPr id="9" name="그림 8" descr="2.png">
            <a:extLst>
              <a:ext uri="{FF2B5EF4-FFF2-40B4-BE49-F238E27FC236}">
                <a16:creationId xmlns:a16="http://schemas.microsoft.com/office/drawing/2014/main" id="{1338A092-2775-4D81-8611-A4850F54FBA0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83174" y="5379315"/>
            <a:ext cx="390145" cy="40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82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3891717" y="341922"/>
            <a:ext cx="44085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 err="1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깃허브</a:t>
            </a:r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이슈 관리</a:t>
            </a:r>
          </a:p>
        </p:txBody>
      </p:sp>
      <p:sp>
        <p:nvSpPr>
          <p:cNvPr id="16" name="다양한 스마트 헬스케어 제품 출시…">
            <a:extLst>
              <a:ext uri="{FF2B5EF4-FFF2-40B4-BE49-F238E27FC236}">
                <a16:creationId xmlns:a16="http://schemas.microsoft.com/office/drawing/2014/main" id="{41E72F1B-F8D1-4DAB-828A-0B72251BC4D4}"/>
              </a:ext>
            </a:extLst>
          </p:cNvPr>
          <p:cNvSpPr txBox="1">
            <a:spLocks/>
          </p:cNvSpPr>
          <p:nvPr/>
        </p:nvSpPr>
        <p:spPr>
          <a:xfrm>
            <a:off x="1662882" y="1497473"/>
            <a:ext cx="9157779" cy="4929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SzPct val="50000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E5ED568-0882-4F81-B454-64F2F327E0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642" t="42977" r="24429" b="51003"/>
          <a:stretch/>
        </p:blipFill>
        <p:spPr>
          <a:xfrm>
            <a:off x="1046925" y="1436006"/>
            <a:ext cx="10098150" cy="634110"/>
          </a:xfrm>
          <a:prstGeom prst="rect">
            <a:avLst/>
          </a:prstGeom>
        </p:spPr>
      </p:pic>
      <p:sp>
        <p:nvSpPr>
          <p:cNvPr id="10" name="다양한 스마트 헬스케어 제품 출시…">
            <a:extLst>
              <a:ext uri="{FF2B5EF4-FFF2-40B4-BE49-F238E27FC236}">
                <a16:creationId xmlns:a16="http://schemas.microsoft.com/office/drawing/2014/main" id="{9397647A-E9AB-45A2-B562-692337B4C205}"/>
              </a:ext>
            </a:extLst>
          </p:cNvPr>
          <p:cNvSpPr txBox="1">
            <a:spLocks/>
          </p:cNvSpPr>
          <p:nvPr/>
        </p:nvSpPr>
        <p:spPr>
          <a:xfrm>
            <a:off x="1046926" y="2333203"/>
            <a:ext cx="7453368" cy="4094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SzPct val="50000"/>
            </a:pP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모닝터링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중에 다른 탭으로 이동하면 모니터링이 종료되는 현상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50000"/>
              </a:lnSpc>
              <a:buSzPct val="50000"/>
            </a:pPr>
            <a:r>
              <a:rPr lang="en-US" altLang="ko-KR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onPause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()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메소드에서 모니터링 진행중 여부를 확인하고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사용자가 액티비티에서 나가는 것을 막으려고 하였으나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50000"/>
              </a:lnSpc>
              <a:buSzPct val="50000"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Activity Lifecycle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메서드 </a:t>
            </a:r>
            <a:r>
              <a:rPr lang="ko-KR" altLang="en-US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콜백을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임의로 취소하는 방법은 없다는 것을 알게 됨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50000"/>
              </a:lnSpc>
              <a:buSzPct val="50000"/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따라서 사용자가 모니터링 중에 화면을 벗어나고자 하면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화면을 전환하고 모니터링이 중지되었음을 알리는 팝업을 띄움 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2B9B744-E121-47B3-A795-505B9F87DF1A}"/>
              </a:ext>
            </a:extLst>
          </p:cNvPr>
          <p:cNvSpPr/>
          <p:nvPr/>
        </p:nvSpPr>
        <p:spPr>
          <a:xfrm>
            <a:off x="1375151" y="3009279"/>
            <a:ext cx="307552" cy="315252"/>
          </a:xfrm>
          <a:prstGeom prst="rightArrow">
            <a:avLst/>
          </a:prstGeom>
          <a:solidFill>
            <a:srgbClr val="6B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1.png">
            <a:extLst>
              <a:ext uri="{FF2B5EF4-FFF2-40B4-BE49-F238E27FC236}">
                <a16:creationId xmlns:a16="http://schemas.microsoft.com/office/drawing/2014/main" id="{08F9094D-898B-4142-9AA8-B70ED27F683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1852" y="2437383"/>
            <a:ext cx="390145" cy="40843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86E7586-4BE7-49C8-AD9B-67B94F8EBB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706" y="2437383"/>
            <a:ext cx="2320368" cy="4125098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B5516B84-CA15-42AF-96FA-1F10F61007AD}"/>
              </a:ext>
            </a:extLst>
          </p:cNvPr>
          <p:cNvSpPr/>
          <p:nvPr/>
        </p:nvSpPr>
        <p:spPr>
          <a:xfrm>
            <a:off x="1375151" y="3892676"/>
            <a:ext cx="307552" cy="315252"/>
          </a:xfrm>
          <a:prstGeom prst="rightArrow">
            <a:avLst/>
          </a:prstGeom>
          <a:solidFill>
            <a:srgbClr val="6B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9A3A7D9-AEFB-4A61-8655-04062AE61A19}"/>
              </a:ext>
            </a:extLst>
          </p:cNvPr>
          <p:cNvSpPr/>
          <p:nvPr/>
        </p:nvSpPr>
        <p:spPr>
          <a:xfrm>
            <a:off x="1375151" y="4769387"/>
            <a:ext cx="307552" cy="315252"/>
          </a:xfrm>
          <a:prstGeom prst="rightArrow">
            <a:avLst/>
          </a:prstGeom>
          <a:solidFill>
            <a:srgbClr val="6B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385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3891717" y="341922"/>
            <a:ext cx="44085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 err="1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깃허브</a:t>
            </a:r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이슈 관리</a:t>
            </a:r>
          </a:p>
        </p:txBody>
      </p:sp>
      <p:sp>
        <p:nvSpPr>
          <p:cNvPr id="16" name="다양한 스마트 헬스케어 제품 출시…">
            <a:extLst>
              <a:ext uri="{FF2B5EF4-FFF2-40B4-BE49-F238E27FC236}">
                <a16:creationId xmlns:a16="http://schemas.microsoft.com/office/drawing/2014/main" id="{41E72F1B-F8D1-4DAB-828A-0B72251BC4D4}"/>
              </a:ext>
            </a:extLst>
          </p:cNvPr>
          <p:cNvSpPr txBox="1">
            <a:spLocks/>
          </p:cNvSpPr>
          <p:nvPr/>
        </p:nvSpPr>
        <p:spPr>
          <a:xfrm>
            <a:off x="1662882" y="1497473"/>
            <a:ext cx="9157779" cy="4929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SzPct val="50000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다양한 스마트 헬스케어 제품 출시…">
            <a:extLst>
              <a:ext uri="{FF2B5EF4-FFF2-40B4-BE49-F238E27FC236}">
                <a16:creationId xmlns:a16="http://schemas.microsoft.com/office/drawing/2014/main" id="{9397647A-E9AB-45A2-B562-692337B4C205}"/>
              </a:ext>
            </a:extLst>
          </p:cNvPr>
          <p:cNvSpPr txBox="1">
            <a:spLocks/>
          </p:cNvSpPr>
          <p:nvPr/>
        </p:nvSpPr>
        <p:spPr>
          <a:xfrm>
            <a:off x="1046926" y="2333203"/>
            <a:ext cx="7453368" cy="4094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SzPct val="50000"/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여러 디바이스의 화면 크기에 따라 레이아웃이 잘리는 현상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50000"/>
              </a:lnSpc>
              <a:buSzPct val="50000"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Relative Layout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사용하여 해당 문제 해결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2B9B744-E121-47B3-A795-505B9F87DF1A}"/>
              </a:ext>
            </a:extLst>
          </p:cNvPr>
          <p:cNvSpPr/>
          <p:nvPr/>
        </p:nvSpPr>
        <p:spPr>
          <a:xfrm>
            <a:off x="1375151" y="2955314"/>
            <a:ext cx="307552" cy="315252"/>
          </a:xfrm>
          <a:prstGeom prst="rightArrow">
            <a:avLst/>
          </a:prstGeom>
          <a:solidFill>
            <a:srgbClr val="6B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1.png">
            <a:extLst>
              <a:ext uri="{FF2B5EF4-FFF2-40B4-BE49-F238E27FC236}">
                <a16:creationId xmlns:a16="http://schemas.microsoft.com/office/drawing/2014/main" id="{08F9094D-898B-4142-9AA8-B70ED27F683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1852" y="2437383"/>
            <a:ext cx="390145" cy="40843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FFD45E0-AE59-46CD-9115-9CD03F0B03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241" t="58626" r="24933" b="35481"/>
          <a:stretch/>
        </p:blipFill>
        <p:spPr>
          <a:xfrm>
            <a:off x="1046925" y="1497473"/>
            <a:ext cx="10098149" cy="63411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5725199-5ABC-4344-B283-3778FD41D5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551" y="3886200"/>
            <a:ext cx="1429371" cy="25411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80106B4-8C2F-48E5-8AEC-8B20C372B5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256" y="3599030"/>
            <a:ext cx="1414137" cy="28282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AB7D6A9-104C-442D-8628-4D822DC6D1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53080" y="3429000"/>
            <a:ext cx="1458635" cy="29983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43768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3891717" y="341922"/>
            <a:ext cx="44085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 err="1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깃허브</a:t>
            </a:r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이슈 관리</a:t>
            </a:r>
          </a:p>
        </p:txBody>
      </p:sp>
      <p:sp>
        <p:nvSpPr>
          <p:cNvPr id="16" name="다양한 스마트 헬스케어 제품 출시…">
            <a:extLst>
              <a:ext uri="{FF2B5EF4-FFF2-40B4-BE49-F238E27FC236}">
                <a16:creationId xmlns:a16="http://schemas.microsoft.com/office/drawing/2014/main" id="{41E72F1B-F8D1-4DAB-828A-0B72251BC4D4}"/>
              </a:ext>
            </a:extLst>
          </p:cNvPr>
          <p:cNvSpPr txBox="1">
            <a:spLocks/>
          </p:cNvSpPr>
          <p:nvPr/>
        </p:nvSpPr>
        <p:spPr>
          <a:xfrm>
            <a:off x="1662882" y="1497473"/>
            <a:ext cx="9157779" cy="4929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SzPct val="50000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다양한 스마트 헬스케어 제품 출시…">
            <a:extLst>
              <a:ext uri="{FF2B5EF4-FFF2-40B4-BE49-F238E27FC236}">
                <a16:creationId xmlns:a16="http://schemas.microsoft.com/office/drawing/2014/main" id="{9397647A-E9AB-45A2-B562-692337B4C205}"/>
              </a:ext>
            </a:extLst>
          </p:cNvPr>
          <p:cNvSpPr txBox="1">
            <a:spLocks/>
          </p:cNvSpPr>
          <p:nvPr/>
        </p:nvSpPr>
        <p:spPr>
          <a:xfrm>
            <a:off x="1046926" y="2333203"/>
            <a:ext cx="9995448" cy="4094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SzPct val="50000"/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블루투스 통신 시 치아 번호 범위 밖의 숫자가 전송되는 문제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50000"/>
              </a:lnSpc>
              <a:buSzPct val="50000"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Checksum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도입하여 해결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50000"/>
              </a:lnSpc>
              <a:buSzPct val="50000"/>
            </a:pP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50000"/>
              </a:lnSpc>
              <a:buSzPct val="50000"/>
            </a:pP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  <a:buSzPct val="50000"/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블루투스 비활성화 상태에서 모니터링 시작 시 애플리케이션이 종료되는 현상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50000"/>
              </a:lnSpc>
              <a:buSzPct val="50000"/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상황에 대한 예외처리 진행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50000"/>
              </a:lnSpc>
              <a:buSzPct val="50000"/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사용자에게 블루투스를 활성화하고 페어링을 진행하도록 알림 팝업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50000"/>
              </a:lnSpc>
              <a:buSzPct val="50000"/>
            </a:pP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2B9B744-E121-47B3-A795-505B9F87DF1A}"/>
              </a:ext>
            </a:extLst>
          </p:cNvPr>
          <p:cNvSpPr/>
          <p:nvPr/>
        </p:nvSpPr>
        <p:spPr>
          <a:xfrm>
            <a:off x="1460790" y="2933856"/>
            <a:ext cx="307552" cy="315252"/>
          </a:xfrm>
          <a:prstGeom prst="rightArrow">
            <a:avLst/>
          </a:prstGeom>
          <a:solidFill>
            <a:srgbClr val="6B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1.png">
            <a:extLst>
              <a:ext uri="{FF2B5EF4-FFF2-40B4-BE49-F238E27FC236}">
                <a16:creationId xmlns:a16="http://schemas.microsoft.com/office/drawing/2014/main" id="{08F9094D-898B-4142-9AA8-B70ED27F683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1852" y="2437383"/>
            <a:ext cx="390145" cy="40843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FFD45E0-AE59-46CD-9115-9CD03F0B03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853" t="69100" r="25321" b="25007"/>
          <a:stretch/>
        </p:blipFill>
        <p:spPr>
          <a:xfrm>
            <a:off x="1046925" y="1497473"/>
            <a:ext cx="10098149" cy="63411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A581B4E-005B-4F10-8BF3-C0C399F7D5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853" t="80034" r="25321" b="14073"/>
          <a:stretch/>
        </p:blipFill>
        <p:spPr>
          <a:xfrm>
            <a:off x="1046925" y="3573662"/>
            <a:ext cx="10098149" cy="634110"/>
          </a:xfrm>
          <a:prstGeom prst="rect">
            <a:avLst/>
          </a:prstGeom>
        </p:spPr>
      </p:pic>
      <p:pic>
        <p:nvPicPr>
          <p:cNvPr id="17" name="그림 16" descr="2.png">
            <a:extLst>
              <a:ext uri="{FF2B5EF4-FFF2-40B4-BE49-F238E27FC236}">
                <a16:creationId xmlns:a16="http://schemas.microsoft.com/office/drawing/2014/main" id="{9DFD9871-1FF4-4726-9CF6-D079AF86891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51852" y="4330558"/>
            <a:ext cx="390145" cy="40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43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ko-KR" altLang="en-US" sz="7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추후 일정</a:t>
            </a:r>
            <a:endParaRPr sz="7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9804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D4EC9FAD-F4C7-427B-9FA9-F52D35FE8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5640" y="1463412"/>
            <a:ext cx="65151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4A80FE-0C8F-40B3-AC4D-1DA282109BB9}"/>
              </a:ext>
            </a:extLst>
          </p:cNvPr>
          <p:cNvSpPr txBox="1"/>
          <p:nvPr/>
        </p:nvSpPr>
        <p:spPr>
          <a:xfrm>
            <a:off x="3874600" y="692696"/>
            <a:ext cx="40799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6BC7B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CONTENTS</a:t>
            </a:r>
            <a:endParaRPr lang="ko-KR" altLang="en-US" sz="5000" dirty="0">
              <a:solidFill>
                <a:srgbClr val="6BC7B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3EEE79C-C3A5-4AC6-87F8-4B366BCFDC79}"/>
              </a:ext>
            </a:extLst>
          </p:cNvPr>
          <p:cNvSpPr/>
          <p:nvPr/>
        </p:nvSpPr>
        <p:spPr>
          <a:xfrm>
            <a:off x="4798740" y="2494682"/>
            <a:ext cx="457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pc="-50" dirty="0">
                <a:solidFill>
                  <a:srgbClr val="44444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Verdana" pitchFamily="34" charset="0"/>
              </a:rPr>
              <a:t>피드백 내용</a:t>
            </a:r>
            <a:endParaRPr lang="en-US" altLang="ko-KR" sz="2400" spc="-50" dirty="0">
              <a:solidFill>
                <a:srgbClr val="444444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Verdana" pitchFamily="34" charset="0"/>
            </a:endParaRPr>
          </a:p>
          <a:p>
            <a:endParaRPr lang="en-US" altLang="ko-KR" sz="2400" spc="-50" dirty="0">
              <a:solidFill>
                <a:srgbClr val="444444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Verdana" pitchFamily="34" charset="0"/>
            </a:endParaRPr>
          </a:p>
          <a:p>
            <a:endParaRPr lang="en-US" altLang="ko-KR" sz="2400" spc="-50" dirty="0">
              <a:solidFill>
                <a:srgbClr val="444444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400" spc="-50" dirty="0">
                <a:solidFill>
                  <a:srgbClr val="44444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진행 상황</a:t>
            </a:r>
            <a:endParaRPr lang="en-US" altLang="ko-KR" sz="2400" spc="-50" dirty="0">
              <a:solidFill>
                <a:srgbClr val="444444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400" spc="-50" dirty="0">
              <a:solidFill>
                <a:srgbClr val="444444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400" spc="-50" dirty="0">
              <a:solidFill>
                <a:srgbClr val="444444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400" spc="-50">
                <a:solidFill>
                  <a:srgbClr val="44444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Verdana" pitchFamily="34" charset="0"/>
              </a:rPr>
              <a:t>추후 일정</a:t>
            </a:r>
            <a:endParaRPr lang="en-US" altLang="ko-KR" sz="2400" spc="-50" dirty="0">
              <a:solidFill>
                <a:srgbClr val="444444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Verdana" pitchFamily="34" charset="0"/>
            </a:endParaRPr>
          </a:p>
        </p:txBody>
      </p:sp>
      <p:pic>
        <p:nvPicPr>
          <p:cNvPr id="9" name="그림 8" descr="1.png">
            <a:extLst>
              <a:ext uri="{FF2B5EF4-FFF2-40B4-BE49-F238E27FC236}">
                <a16:creationId xmlns:a16="http://schemas.microsoft.com/office/drawing/2014/main" id="{FD878155-04AB-44E5-B361-4D133A7C71C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76599" y="2494682"/>
            <a:ext cx="390145" cy="408433"/>
          </a:xfrm>
          <a:prstGeom prst="rect">
            <a:avLst/>
          </a:prstGeom>
        </p:spPr>
      </p:pic>
      <p:pic>
        <p:nvPicPr>
          <p:cNvPr id="10" name="그림 9" descr="2.png">
            <a:extLst>
              <a:ext uri="{FF2B5EF4-FFF2-40B4-BE49-F238E27FC236}">
                <a16:creationId xmlns:a16="http://schemas.microsoft.com/office/drawing/2014/main" id="{C170F17B-B05E-4BE3-94B7-05FFB9026FD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72334" y="3592903"/>
            <a:ext cx="390145" cy="408433"/>
          </a:xfrm>
          <a:prstGeom prst="rect">
            <a:avLst/>
          </a:prstGeom>
        </p:spPr>
      </p:pic>
      <p:pic>
        <p:nvPicPr>
          <p:cNvPr id="11" name="그림 10" descr="3.png">
            <a:extLst>
              <a:ext uri="{FF2B5EF4-FFF2-40B4-BE49-F238E27FC236}">
                <a16:creationId xmlns:a16="http://schemas.microsoft.com/office/drawing/2014/main" id="{D91BC421-0DB6-4D3C-847B-51BA835B1166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72333" y="4691124"/>
            <a:ext cx="390145" cy="40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86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664371" y="341922"/>
            <a:ext cx="286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추후 일정</a:t>
            </a:r>
          </a:p>
        </p:txBody>
      </p:sp>
      <p:sp>
        <p:nvSpPr>
          <p:cNvPr id="16" name="다양한 스마트 헬스케어 제품 출시…">
            <a:extLst>
              <a:ext uri="{FF2B5EF4-FFF2-40B4-BE49-F238E27FC236}">
                <a16:creationId xmlns:a16="http://schemas.microsoft.com/office/drawing/2014/main" id="{41E72F1B-F8D1-4DAB-828A-0B72251BC4D4}"/>
              </a:ext>
            </a:extLst>
          </p:cNvPr>
          <p:cNvSpPr txBox="1">
            <a:spLocks/>
          </p:cNvSpPr>
          <p:nvPr/>
        </p:nvSpPr>
        <p:spPr>
          <a:xfrm>
            <a:off x="1662882" y="1497473"/>
            <a:ext cx="9157779" cy="4929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12" indent="-722312">
              <a:lnSpc>
                <a:spcPct val="150000"/>
              </a:lnSpc>
              <a:buSzPct val="50000"/>
              <a:buBlip>
                <a:blip r:embed="rId3"/>
              </a:buBlip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최종 데모 준비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179512" lvl="1" indent="-722312">
              <a:lnSpc>
                <a:spcPct val="150000"/>
              </a:lnSpc>
              <a:buSzPct val="50000"/>
              <a:buBlip>
                <a:blip r:embed="rId3"/>
              </a:buBlip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치아 모형을 통한 값 전송 테스트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1" name="그림 10" descr="1.png">
            <a:extLst>
              <a:ext uri="{FF2B5EF4-FFF2-40B4-BE49-F238E27FC236}">
                <a16:creationId xmlns:a16="http://schemas.microsoft.com/office/drawing/2014/main" id="{29EC10D2-E005-4666-83DE-E5337A0CC2E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053" y="1688448"/>
            <a:ext cx="390145" cy="408433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0638C4F-F27D-4EFC-B805-AA74CC889F2B}"/>
              </a:ext>
            </a:extLst>
          </p:cNvPr>
          <p:cNvSpPr/>
          <p:nvPr/>
        </p:nvSpPr>
        <p:spPr>
          <a:xfrm>
            <a:off x="2185550" y="2429920"/>
            <a:ext cx="307552" cy="315252"/>
          </a:xfrm>
          <a:prstGeom prst="rightArrow">
            <a:avLst/>
          </a:prstGeom>
          <a:solidFill>
            <a:srgbClr val="6B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2936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03AD73-8718-4A35-ADA0-49B8C0DF81DC}"/>
              </a:ext>
            </a:extLst>
          </p:cNvPr>
          <p:cNvSpPr txBox="1"/>
          <p:nvPr/>
        </p:nvSpPr>
        <p:spPr>
          <a:xfrm>
            <a:off x="4508866" y="2644170"/>
            <a:ext cx="31742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300" dirty="0">
                <a:ln w="104775" cmpd="tri">
                  <a:noFill/>
                </a:ln>
                <a:solidFill>
                  <a:srgbClr val="6BC7B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endParaRPr lang="en-US" altLang="ko-KR" sz="4800" spc="300" dirty="0">
              <a:ln w="104775" cmpd="tri">
                <a:noFill/>
              </a:ln>
              <a:solidFill>
                <a:srgbClr val="6BC7B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4800" spc="300" dirty="0">
                <a:ln w="104775" cmpd="tri">
                  <a:noFill/>
                </a:ln>
                <a:solidFill>
                  <a:srgbClr val="6BC7B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Q&amp;A</a:t>
            </a:r>
            <a:endParaRPr lang="ko-KR" altLang="en-US" sz="4800" spc="300" dirty="0">
              <a:ln w="104775" cmpd="tri">
                <a:noFill/>
              </a:ln>
              <a:solidFill>
                <a:srgbClr val="6BC7B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Frame-4.png" descr="Frame-4.png">
            <a:extLst>
              <a:ext uri="{FF2B5EF4-FFF2-40B4-BE49-F238E27FC236}">
                <a16:creationId xmlns:a16="http://schemas.microsoft.com/office/drawing/2014/main" id="{B3427D02-D294-49E9-93F0-1FD4CC251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18697" y="2180870"/>
            <a:ext cx="2496260" cy="2496260"/>
          </a:xfrm>
          <a:prstGeom prst="rect">
            <a:avLst/>
          </a:prstGeom>
          <a:ln w="254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6756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ko-KR" altLang="en-US" sz="7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피드백 내용</a:t>
            </a:r>
            <a:endParaRPr sz="7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1584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528101" y="341922"/>
            <a:ext cx="31357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피드백 내용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다양한 스마트 헬스케어 제품 출시…">
            <a:extLst>
              <a:ext uri="{FF2B5EF4-FFF2-40B4-BE49-F238E27FC236}">
                <a16:creationId xmlns:a16="http://schemas.microsoft.com/office/drawing/2014/main" id="{41E72F1B-F8D1-4DAB-828A-0B72251BC4D4}"/>
              </a:ext>
            </a:extLst>
          </p:cNvPr>
          <p:cNvSpPr txBox="1">
            <a:spLocks/>
          </p:cNvSpPr>
          <p:nvPr/>
        </p:nvSpPr>
        <p:spPr>
          <a:xfrm>
            <a:off x="1517108" y="1967925"/>
            <a:ext cx="9277016" cy="4121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12" indent="-722312">
              <a:lnSpc>
                <a:spcPct val="150000"/>
              </a:lnSpc>
              <a:buSzPct val="50000"/>
              <a:buBlip>
                <a:blip r:embed="rId3"/>
              </a:buBlip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양치 시간 측정 시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칫솔이 닿아 있지 않은 시간과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Checksum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통해서 버려진 시간은 측정에 포함되는가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pPr marL="1636712" lvl="2" indent="-722312">
              <a:lnSpc>
                <a:spcPct val="150000"/>
              </a:lnSpc>
              <a:buSzPct val="50000"/>
              <a:buBlip>
                <a:blip r:embed="rId3"/>
              </a:buBlip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시간을 양치 시간에 포함하는 것으로 결정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Blip>
                <a:blip r:embed="rId3"/>
              </a:buBlip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위치 매핑과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축 연산에 대한 설명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Blip>
                <a:blip r:embed="rId3"/>
              </a:buBlip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앞니에 대한 테스트 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636712" lvl="2" indent="-722312">
              <a:lnSpc>
                <a:spcPct val="150000"/>
              </a:lnSpc>
              <a:buSzPct val="50000"/>
              <a:buBlip>
                <a:blip r:embed="rId3"/>
              </a:buBlip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최종 데모 때 한 번에 시연할 것</a:t>
            </a:r>
          </a:p>
        </p:txBody>
      </p:sp>
      <p:pic>
        <p:nvPicPr>
          <p:cNvPr id="7" name="그림 6" descr="1.png">
            <a:extLst>
              <a:ext uri="{FF2B5EF4-FFF2-40B4-BE49-F238E27FC236}">
                <a16:creationId xmlns:a16="http://schemas.microsoft.com/office/drawing/2014/main" id="{D75A5159-F675-477E-8882-F4BF103E7E1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97876" y="2003917"/>
            <a:ext cx="456323" cy="477713"/>
          </a:xfrm>
          <a:prstGeom prst="rect">
            <a:avLst/>
          </a:prstGeom>
        </p:spPr>
      </p:pic>
      <p:pic>
        <p:nvPicPr>
          <p:cNvPr id="9" name="그림 8" descr="2.png">
            <a:extLst>
              <a:ext uri="{FF2B5EF4-FFF2-40B4-BE49-F238E27FC236}">
                <a16:creationId xmlns:a16="http://schemas.microsoft.com/office/drawing/2014/main" id="{2A8A2093-4B9C-4274-AA85-A8E4E9075A96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97876" y="3789793"/>
            <a:ext cx="456323" cy="477713"/>
          </a:xfrm>
          <a:prstGeom prst="rect">
            <a:avLst/>
          </a:prstGeom>
        </p:spPr>
      </p:pic>
      <p:pic>
        <p:nvPicPr>
          <p:cNvPr id="8" name="그림 7" descr="3.png">
            <a:extLst>
              <a:ext uri="{FF2B5EF4-FFF2-40B4-BE49-F238E27FC236}">
                <a16:creationId xmlns:a16="http://schemas.microsoft.com/office/drawing/2014/main" id="{6F689EE2-F875-42AE-A07D-892163381EDA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97876" y="4461871"/>
            <a:ext cx="456323" cy="477713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EA83804-8B7E-49C2-80E7-E96579E5869E}"/>
              </a:ext>
            </a:extLst>
          </p:cNvPr>
          <p:cNvSpPr/>
          <p:nvPr/>
        </p:nvSpPr>
        <p:spPr>
          <a:xfrm>
            <a:off x="2509760" y="3271374"/>
            <a:ext cx="307552" cy="315252"/>
          </a:xfrm>
          <a:prstGeom prst="rightArrow">
            <a:avLst/>
          </a:prstGeom>
          <a:solidFill>
            <a:srgbClr val="6B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B3E3BA3-71F6-49EF-B976-21988D25699E}"/>
              </a:ext>
            </a:extLst>
          </p:cNvPr>
          <p:cNvSpPr/>
          <p:nvPr/>
        </p:nvSpPr>
        <p:spPr>
          <a:xfrm>
            <a:off x="2509760" y="5176374"/>
            <a:ext cx="307552" cy="315252"/>
          </a:xfrm>
          <a:prstGeom prst="rightArrow">
            <a:avLst/>
          </a:prstGeom>
          <a:solidFill>
            <a:srgbClr val="6B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01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ko-KR" altLang="en-US" sz="7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진행 상황</a:t>
            </a:r>
            <a:endParaRPr sz="7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5355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171435" y="341922"/>
            <a:ext cx="38491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진행 상황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228DDE-DC4F-4B07-A283-307E22D31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604" y="1450009"/>
            <a:ext cx="7040791" cy="506606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4E3BA24-CC02-495A-8865-078630918373}"/>
              </a:ext>
            </a:extLst>
          </p:cNvPr>
          <p:cNvSpPr/>
          <p:nvPr/>
        </p:nvSpPr>
        <p:spPr>
          <a:xfrm>
            <a:off x="8747874" y="2105025"/>
            <a:ext cx="342900" cy="3997330"/>
          </a:xfrm>
          <a:prstGeom prst="rect">
            <a:avLst/>
          </a:prstGeom>
          <a:solidFill>
            <a:schemeClr val="accent2">
              <a:lumMod val="20000"/>
              <a:lumOff val="8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426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ko-KR" altLang="en-US" sz="4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치아 판별 기능 구현 </a:t>
            </a:r>
            <a:r>
              <a:rPr lang="en-US" altLang="ko-KR" dirty="0"/>
              <a:t>- </a:t>
            </a:r>
            <a:r>
              <a:rPr lang="ko-KR" altLang="en-US" dirty="0"/>
              <a:t>센서</a:t>
            </a:r>
            <a:endParaRPr sz="4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9133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3611993" y="341922"/>
            <a:ext cx="49680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위치 매핑 알고리즘</a:t>
            </a:r>
          </a:p>
        </p:txBody>
      </p:sp>
      <p:sp>
        <p:nvSpPr>
          <p:cNvPr id="16" name="다양한 스마트 헬스케어 제품 출시…">
            <a:extLst>
              <a:ext uri="{FF2B5EF4-FFF2-40B4-BE49-F238E27FC236}">
                <a16:creationId xmlns:a16="http://schemas.microsoft.com/office/drawing/2014/main" id="{41E72F1B-F8D1-4DAB-828A-0B72251BC4D4}"/>
              </a:ext>
            </a:extLst>
          </p:cNvPr>
          <p:cNvSpPr txBox="1">
            <a:spLocks/>
          </p:cNvSpPr>
          <p:nvPr/>
        </p:nvSpPr>
        <p:spPr>
          <a:xfrm>
            <a:off x="5854032" y="1497473"/>
            <a:ext cx="4915568" cy="4929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SzPct val="50000"/>
              <a:buNone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  <a:buSzPct val="50000"/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센서에서 추출한 가속도 값의 중력가속도를 제거해준다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  <a:buSzPct val="50000"/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중력가속도가 제거된 가속도 값을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 적분하여 속도로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2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 적분하여 거리를 구한다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lvl="1">
              <a:lnSpc>
                <a:spcPct val="150000"/>
              </a:lnSpc>
              <a:buSzPct val="50000"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[0,0]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시작하여 측정 시 마다 해당 위치 값을 더해준다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lvl="1">
              <a:lnSpc>
                <a:spcPct val="150000"/>
              </a:lnSpc>
              <a:buSzPct val="50000"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ex) [0,0] -&gt; [10,10]</a:t>
            </a:r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" name="그림 9" descr="2.png">
            <a:extLst>
              <a:ext uri="{FF2B5EF4-FFF2-40B4-BE49-F238E27FC236}">
                <a16:creationId xmlns:a16="http://schemas.microsoft.com/office/drawing/2014/main" id="{9636F53A-B172-46E3-8CE2-1EAC57CA9AA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77490" y="3362251"/>
            <a:ext cx="390145" cy="408433"/>
          </a:xfrm>
          <a:prstGeom prst="rect">
            <a:avLst/>
          </a:prstGeom>
        </p:spPr>
      </p:pic>
      <p:pic>
        <p:nvPicPr>
          <p:cNvPr id="11" name="그림 10" descr="1.png">
            <a:extLst>
              <a:ext uri="{FF2B5EF4-FFF2-40B4-BE49-F238E27FC236}">
                <a16:creationId xmlns:a16="http://schemas.microsoft.com/office/drawing/2014/main" id="{29EC10D2-E005-4666-83DE-E5337A0CC2E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77490" y="2405930"/>
            <a:ext cx="390145" cy="408433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2B9B744-E121-47B3-A795-505B9F87DF1A}"/>
              </a:ext>
            </a:extLst>
          </p:cNvPr>
          <p:cNvSpPr/>
          <p:nvPr/>
        </p:nvSpPr>
        <p:spPr>
          <a:xfrm>
            <a:off x="6213287" y="4343400"/>
            <a:ext cx="362347" cy="297756"/>
          </a:xfrm>
          <a:prstGeom prst="rightArrow">
            <a:avLst/>
          </a:prstGeom>
          <a:solidFill>
            <a:srgbClr val="6B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9CE8420-FA00-41A9-BA29-EA4AE48715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338" y="1688350"/>
            <a:ext cx="3662469" cy="2553973"/>
          </a:xfrm>
          <a:prstGeom prst="rect">
            <a:avLst/>
          </a:prstGeom>
        </p:spPr>
      </p:pic>
      <p:pic>
        <p:nvPicPr>
          <p:cNvPr id="1026" name="Picture 2" descr="[ë¯¸ì ë¶1] â¨ ë¯¸ì ë¶ì íì© (2)ìì¹, ìë, ê°ìëì ê´ê³ ">
            <a:extLst>
              <a:ext uri="{FF2B5EF4-FFF2-40B4-BE49-F238E27FC236}">
                <a16:creationId xmlns:a16="http://schemas.microsoft.com/office/drawing/2014/main" id="{F296EA89-C529-41A0-ACF5-02AA884FC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738" y="4757754"/>
            <a:ext cx="3969667" cy="82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56E23455-2166-457B-BA63-6400C23B1F9C}"/>
              </a:ext>
            </a:extLst>
          </p:cNvPr>
          <p:cNvSpPr/>
          <p:nvPr/>
        </p:nvSpPr>
        <p:spPr>
          <a:xfrm>
            <a:off x="6213286" y="5211649"/>
            <a:ext cx="362347" cy="297756"/>
          </a:xfrm>
          <a:prstGeom prst="rightArrow">
            <a:avLst/>
          </a:prstGeom>
          <a:solidFill>
            <a:srgbClr val="6B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120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3070981" y="341922"/>
            <a:ext cx="60500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축 각도 분석 알고리즘</a:t>
            </a:r>
          </a:p>
        </p:txBody>
      </p:sp>
      <p:sp>
        <p:nvSpPr>
          <p:cNvPr id="16" name="다양한 스마트 헬스케어 제품 출시…">
            <a:extLst>
              <a:ext uri="{FF2B5EF4-FFF2-40B4-BE49-F238E27FC236}">
                <a16:creationId xmlns:a16="http://schemas.microsoft.com/office/drawing/2014/main" id="{41E72F1B-F8D1-4DAB-828A-0B72251BC4D4}"/>
              </a:ext>
            </a:extLst>
          </p:cNvPr>
          <p:cNvSpPr txBox="1">
            <a:spLocks/>
          </p:cNvSpPr>
          <p:nvPr/>
        </p:nvSpPr>
        <p:spPr>
          <a:xfrm>
            <a:off x="6641432" y="1497473"/>
            <a:ext cx="4179229" cy="4929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SzPct val="50000"/>
              <a:buNone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  <a:buSzPct val="50000"/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회전각을 세 축으로 분해하여 표현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lvl="1">
              <a:lnSpc>
                <a:spcPct val="150000"/>
              </a:lnSpc>
              <a:buSzPct val="50000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X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축 주위로 회전한 각도로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Roll</a:t>
            </a:r>
          </a:p>
          <a:p>
            <a:pPr lvl="1">
              <a:lnSpc>
                <a:spcPct val="150000"/>
              </a:lnSpc>
              <a:buSzPct val="50000"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축 주위로 회전한 각도로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Pitch</a:t>
            </a:r>
          </a:p>
          <a:p>
            <a:pPr lvl="1">
              <a:lnSpc>
                <a:spcPct val="150000"/>
              </a:lnSpc>
              <a:buSzPct val="50000"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Z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축 주위로 회전한 각도로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Yaw</a:t>
            </a:r>
          </a:p>
          <a:p>
            <a:pPr>
              <a:lnSpc>
                <a:spcPct val="150000"/>
              </a:lnSpc>
              <a:buSzPct val="50000"/>
            </a:pP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  <a:buSzPct val="50000"/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칼만 필터를 통해 기본 노이즈를 보정해준다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2B9B744-E121-47B3-A795-505B9F87DF1A}"/>
              </a:ext>
            </a:extLst>
          </p:cNvPr>
          <p:cNvSpPr/>
          <p:nvPr/>
        </p:nvSpPr>
        <p:spPr>
          <a:xfrm>
            <a:off x="7086600" y="3990629"/>
            <a:ext cx="270604" cy="277379"/>
          </a:xfrm>
          <a:prstGeom prst="rightArrow">
            <a:avLst/>
          </a:prstGeom>
          <a:solidFill>
            <a:srgbClr val="6B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586CF7-8439-4972-BCEB-9CB9585F0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90" y="2534671"/>
            <a:ext cx="3267885" cy="285543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0625786-D7DE-4BE6-A0FE-C3D0C022F7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546" y="2663211"/>
            <a:ext cx="2172454" cy="2518359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B0956331-4B9C-4089-87C2-64A78AA1BF25}"/>
              </a:ext>
            </a:extLst>
          </p:cNvPr>
          <p:cNvSpPr/>
          <p:nvPr/>
        </p:nvSpPr>
        <p:spPr>
          <a:xfrm>
            <a:off x="7086600" y="2969428"/>
            <a:ext cx="270604" cy="277379"/>
          </a:xfrm>
          <a:prstGeom prst="rightArrow">
            <a:avLst/>
          </a:prstGeom>
          <a:solidFill>
            <a:srgbClr val="6B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14A82C76-5665-48B6-88F1-F7A7CBC735C9}"/>
              </a:ext>
            </a:extLst>
          </p:cNvPr>
          <p:cNvSpPr/>
          <p:nvPr/>
        </p:nvSpPr>
        <p:spPr>
          <a:xfrm>
            <a:off x="7086600" y="3466872"/>
            <a:ext cx="270604" cy="277379"/>
          </a:xfrm>
          <a:prstGeom prst="rightArrow">
            <a:avLst/>
          </a:prstGeom>
          <a:solidFill>
            <a:srgbClr val="6B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1.png">
            <a:extLst>
              <a:ext uri="{FF2B5EF4-FFF2-40B4-BE49-F238E27FC236}">
                <a16:creationId xmlns:a16="http://schemas.microsoft.com/office/drawing/2014/main" id="{ACDCD428-EEA2-429F-9352-61E03A83A126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46359" y="2421568"/>
            <a:ext cx="390145" cy="408433"/>
          </a:xfrm>
          <a:prstGeom prst="rect">
            <a:avLst/>
          </a:prstGeom>
        </p:spPr>
      </p:pic>
      <p:pic>
        <p:nvPicPr>
          <p:cNvPr id="17" name="그림 16" descr="2.png">
            <a:extLst>
              <a:ext uri="{FF2B5EF4-FFF2-40B4-BE49-F238E27FC236}">
                <a16:creationId xmlns:a16="http://schemas.microsoft.com/office/drawing/2014/main" id="{535E84E1-B14C-4CAF-B177-E8B8D3DA0C69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46359" y="4900107"/>
            <a:ext cx="390145" cy="40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408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1691</TotalTime>
  <Words>575</Words>
  <Application>Microsoft Office PowerPoint</Application>
  <PresentationFormat>와이드스크린</PresentationFormat>
  <Paragraphs>112</Paragraphs>
  <Slides>21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Verdana</vt:lpstr>
      <vt:lpstr>나눔스퀘어 ExtraBold</vt:lpstr>
      <vt:lpstr>NanumSquareB</vt:lpstr>
      <vt:lpstr>맑은 고딕</vt:lpstr>
      <vt:lpstr>HY견고딕</vt:lpstr>
      <vt:lpstr>Arial</vt:lpstr>
      <vt:lpstr>나눔스퀘어</vt:lpstr>
      <vt:lpstr>NanumSquareR</vt:lpstr>
      <vt:lpstr>Office 테마</vt:lpstr>
      <vt:lpstr>스마트 전동칫솔 및  모니터링 애플리케이션</vt:lpstr>
      <vt:lpstr>PowerPoint 프레젠테이션</vt:lpstr>
      <vt:lpstr>피드백 내용</vt:lpstr>
      <vt:lpstr>PowerPoint 프레젠테이션</vt:lpstr>
      <vt:lpstr>프로젝트 진행 상황</vt:lpstr>
      <vt:lpstr>PowerPoint 프레젠테이션</vt:lpstr>
      <vt:lpstr>치아 판별 기능 구현 - 센서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깃허브 이슈 관리</vt:lpstr>
      <vt:lpstr>PowerPoint 프레젠테이션</vt:lpstr>
      <vt:lpstr>PowerPoint 프레젠테이션</vt:lpstr>
      <vt:lpstr>PowerPoint 프레젠테이션</vt:lpstr>
      <vt:lpstr>PowerPoint 프레젠테이션</vt:lpstr>
      <vt:lpstr>추후 일정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남유선</dc:creator>
  <cp:lastModifiedBy>남유선</cp:lastModifiedBy>
  <cp:revision>157</cp:revision>
  <dcterms:created xsi:type="dcterms:W3CDTF">2018-10-14T13:17:29Z</dcterms:created>
  <dcterms:modified xsi:type="dcterms:W3CDTF">2018-11-27T01:40:28Z</dcterms:modified>
</cp:coreProperties>
</file>