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2" r:id="rId5"/>
    <p:sldId id="269" r:id="rId6"/>
    <p:sldId id="258" r:id="rId7"/>
    <p:sldId id="260" r:id="rId8"/>
    <p:sldId id="261" r:id="rId9"/>
    <p:sldId id="273" r:id="rId10"/>
    <p:sldId id="274" r:id="rId11"/>
    <p:sldId id="264" r:id="rId12"/>
    <p:sldId id="266" r:id="rId13"/>
    <p:sldId id="265" r:id="rId14"/>
    <p:sldId id="267" r:id="rId15"/>
    <p:sldId id="268" r:id="rId16"/>
    <p:sldId id="271" r:id="rId17"/>
  </p:sldIdLst>
  <p:sldSz cx="24384000" cy="13716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2FF"/>
    <a:srgbClr val="E2F6F2"/>
    <a:srgbClr val="93E5D7"/>
    <a:srgbClr val="67D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93" autoAdjust="0"/>
  </p:normalViewPr>
  <p:slideViewPr>
    <p:cSldViewPr snapToGrid="0">
      <p:cViewPr varScale="1">
        <p:scale>
          <a:sx n="43" d="100"/>
          <a:sy n="43" d="100"/>
        </p:scale>
        <p:origin x="15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67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양치 끝난 부분 흰색</a:t>
            </a:r>
            <a:r>
              <a:rPr lang="en-US" altLang="ko-KR" dirty="0"/>
              <a:t>, </a:t>
            </a:r>
            <a:r>
              <a:rPr lang="ko-KR" altLang="en-US" dirty="0" err="1"/>
              <a:t>안한</a:t>
            </a:r>
            <a:r>
              <a:rPr lang="ko-KR" altLang="en-US" dirty="0"/>
              <a:t> 부분 파란색</a:t>
            </a:r>
            <a:r>
              <a:rPr lang="en-US" altLang="ko-KR" dirty="0"/>
              <a:t>, </a:t>
            </a:r>
            <a:r>
              <a:rPr lang="ko-KR" altLang="en-US"/>
              <a:t>하고 있는 부분 노란색 </a:t>
            </a:r>
            <a:r>
              <a:rPr lang="en-US" altLang="ko-KR"/>
              <a:t>highlight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6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dirty="0"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Helvetica Neue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776068" y="13073062"/>
            <a:ext cx="822340" cy="482823"/>
          </a:xfrm>
          <a:prstGeom prst="rect">
            <a:avLst/>
          </a:prstGeo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microsoft.com/office/2007/relationships/hdphoto" Target="../media/hdphoto6.wdp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2380853" y="3643312"/>
            <a:ext cx="11741547" cy="7939087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한 자리에 서서 양치질을 할 수 있도록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얼굴 인식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스크린샷 2018-07-13 오전 1.07.53.png" descr="스크린샷 2018-07-13 오전 1.07.53.png">
            <a:extLst>
              <a:ext uri="{FF2B5EF4-FFF2-40B4-BE49-F238E27FC236}">
                <a16:creationId xmlns:a16="http://schemas.microsoft.com/office/drawing/2014/main" id="{23C5E1F4-49EC-434B-9EB8-D10124212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3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B48A6CC-EF8D-43FA-B229-F25B6C24D5DB}"/>
              </a:ext>
            </a:extLst>
          </p:cNvPr>
          <p:cNvSpPr/>
          <p:nvPr/>
        </p:nvSpPr>
        <p:spPr>
          <a:xfrm>
            <a:off x="17338240" y="5427562"/>
            <a:ext cx="3886200" cy="38862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9112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256826" y="245218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291F1-DB3F-406C-BFFE-D5931636AEA7}"/>
              </a:ext>
            </a:extLst>
          </p:cNvPr>
          <p:cNvSpPr txBox="1"/>
          <p:nvPr/>
        </p:nvSpPr>
        <p:spPr>
          <a:xfrm>
            <a:off x="3559407" y="9452435"/>
            <a:ext cx="2487860" cy="112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아름다운 치아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Helvetica Neue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EFB7A4-A33F-4CBF-95AA-C7D8B98ACCDC}"/>
              </a:ext>
            </a:extLst>
          </p:cNvPr>
          <p:cNvSpPr/>
          <p:nvPr/>
        </p:nvSpPr>
        <p:spPr>
          <a:xfrm>
            <a:off x="10711543" y="582230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2E5160-1846-47D0-B468-0537BF6ABFC6}"/>
              </a:ext>
            </a:extLst>
          </p:cNvPr>
          <p:cNvSpPr/>
          <p:nvPr/>
        </p:nvSpPr>
        <p:spPr>
          <a:xfrm>
            <a:off x="12192000" y="582767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메인에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로고 이미지 삽입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C1B0D-5CFD-47D3-ABC4-EF97039DC8FC}"/>
              </a:ext>
            </a:extLst>
          </p:cNvPr>
          <p:cNvSpPr/>
          <p:nvPr/>
        </p:nvSpPr>
        <p:spPr>
          <a:xfrm>
            <a:off x="10714653" y="7766181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F46184-0195-4EE7-B1B1-42B366D0F79B}"/>
              </a:ext>
            </a:extLst>
          </p:cNvPr>
          <p:cNvSpPr/>
          <p:nvPr/>
        </p:nvSpPr>
        <p:spPr>
          <a:xfrm>
            <a:off x="12195110" y="7771554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로고 </a:t>
            </a:r>
            <a:r>
              <a:rPr kumimoji="0" lang="ko-KR" altLang="en-US" sz="30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클릭시</a:t>
            </a: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메인 페이지로 이동</a:t>
            </a:r>
          </a:p>
        </p:txBody>
      </p:sp>
      <p:grpSp>
        <p:nvGrpSpPr>
          <p:cNvPr id="15" name="그룹">
            <a:extLst>
              <a:ext uri="{FF2B5EF4-FFF2-40B4-BE49-F238E27FC236}">
                <a16:creationId xmlns:a16="http://schemas.microsoft.com/office/drawing/2014/main" id="{CC29FC6F-076D-4240-BE48-75DF61AB6185}"/>
              </a:ext>
            </a:extLst>
          </p:cNvPr>
          <p:cNvGrpSpPr/>
          <p:nvPr/>
        </p:nvGrpSpPr>
        <p:grpSpPr>
          <a:xfrm>
            <a:off x="3211449" y="5756453"/>
            <a:ext cx="3189351" cy="3189349"/>
            <a:chOff x="0" y="0"/>
            <a:chExt cx="3575030" cy="3575029"/>
          </a:xfrm>
        </p:grpSpPr>
        <p:sp>
          <p:nvSpPr>
            <p:cNvPr id="16" name="원">
              <a:extLst>
                <a:ext uri="{FF2B5EF4-FFF2-40B4-BE49-F238E27FC236}">
                  <a16:creationId xmlns:a16="http://schemas.microsoft.com/office/drawing/2014/main" id="{E58B0281-162E-4D21-B1E5-7355654AA58B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17" name="Frame-4.png" descr="Frame-4.png">
              <a:extLst>
                <a:ext uri="{FF2B5EF4-FFF2-40B4-BE49-F238E27FC236}">
                  <a16:creationId xmlns:a16="http://schemas.microsoft.com/office/drawing/2014/main" id="{3C27BB87-93CC-4B89-98F8-8A6559E5E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22990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페이지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85C6D3-EDA9-4483-87B8-60134414DDC5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48969" y="11069558"/>
            <a:ext cx="150055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11543" y="4422712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192000" y="4428085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인트로에서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메인 페이지로 이동 시 습관 분석 탭으로 시작한다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14653" y="636658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195110" y="637196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모니터링</a:t>
            </a: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버튼은 로고 이미지로 한다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11543" y="8322909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192000" y="8328282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상단에는 해당 주의 양치 점수와 그에 맞는 멘트를 출력해준다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4DA1F0-197B-4BAC-9585-1C5E4ED840BC}"/>
              </a:ext>
            </a:extLst>
          </p:cNvPr>
          <p:cNvSpPr/>
          <p:nvPr/>
        </p:nvSpPr>
        <p:spPr>
          <a:xfrm>
            <a:off x="10714653" y="1026678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72A1-60F5-42C2-971D-39A939BAC09E}"/>
              </a:ext>
            </a:extLst>
          </p:cNvPr>
          <p:cNvSpPr/>
          <p:nvPr/>
        </p:nvSpPr>
        <p:spPr>
          <a:xfrm>
            <a:off x="12195110" y="1027215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하단에는 일별 양치습관과 그에 대한 코멘트를 출력해준다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4461E1-D8D8-4554-A808-F2E911FFA970}"/>
              </a:ext>
            </a:extLst>
          </p:cNvPr>
          <p:cNvSpPr/>
          <p:nvPr/>
        </p:nvSpPr>
        <p:spPr>
          <a:xfrm>
            <a:off x="2632900" y="4292082"/>
            <a:ext cx="4346397" cy="2780522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90/100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양치 습관 분석 내용</a:t>
            </a:r>
            <a:endParaRPr kumimoji="0" lang="en-US" altLang="ko-KR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3854066-39F4-4211-B43E-EDF45AB3C425}"/>
              </a:ext>
            </a:extLst>
          </p:cNvPr>
          <p:cNvSpPr/>
          <p:nvPr/>
        </p:nvSpPr>
        <p:spPr>
          <a:xfrm>
            <a:off x="2929812" y="7296541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9/17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 양치기록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5CF6E8F-A826-4FCA-AE39-24912BEF1A37}"/>
              </a:ext>
            </a:extLst>
          </p:cNvPr>
          <p:cNvSpPr/>
          <p:nvPr/>
        </p:nvSpPr>
        <p:spPr>
          <a:xfrm>
            <a:off x="2928131" y="8578081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9/16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양치기록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B690CD-9F3B-4F66-97DA-3B49BFFFD3CE}"/>
              </a:ext>
            </a:extLst>
          </p:cNvPr>
          <p:cNvSpPr/>
          <p:nvPr/>
        </p:nvSpPr>
        <p:spPr>
          <a:xfrm>
            <a:off x="2929810" y="9778690"/>
            <a:ext cx="3732245" cy="8957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9/15</a:t>
            </a:r>
            <a:r>
              <a:rPr lang="ko-KR" altLang="en-US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 양치기록</a:t>
            </a:r>
          </a:p>
        </p:txBody>
      </p:sp>
      <p:grpSp>
        <p:nvGrpSpPr>
          <p:cNvPr id="19" name="그룹">
            <a:extLst>
              <a:ext uri="{FF2B5EF4-FFF2-40B4-BE49-F238E27FC236}">
                <a16:creationId xmlns:a16="http://schemas.microsoft.com/office/drawing/2014/main" id="{2A898E18-747B-43A7-9CF6-C3743D7ED8E1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0" name="원">
              <a:extLst>
                <a:ext uri="{FF2B5EF4-FFF2-40B4-BE49-F238E27FC236}">
                  <a16:creationId xmlns:a16="http://schemas.microsoft.com/office/drawing/2014/main" id="{803C237F-20EE-42DA-9AA9-336C6C7D9D22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1" name="Frame-4.png" descr="Frame-4.png">
              <a:extLst>
                <a:ext uri="{FF2B5EF4-FFF2-40B4-BE49-F238E27FC236}">
                  <a16:creationId xmlns:a16="http://schemas.microsoft.com/office/drawing/2014/main" id="{9B75E79C-6799-49F8-91CC-166B0F599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62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모니터링 페이지</a:t>
            </a:r>
            <a:endParaRPr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50478" y="11069558"/>
            <a:ext cx="148297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11543" y="4422712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192000" y="4428085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사용자의 얼굴이 인식되면 모니터링을 시작한다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14653" y="636658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195110" y="637196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모니터링이 시작되면 카운트가 시작된다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11543" y="8322909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192000" y="8328282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팩트를 통해 간단한 치아정보를 알 수 있다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4DA1F0-197B-4BAC-9585-1C5E4ED840BC}"/>
              </a:ext>
            </a:extLst>
          </p:cNvPr>
          <p:cNvSpPr/>
          <p:nvPr/>
        </p:nvSpPr>
        <p:spPr>
          <a:xfrm>
            <a:off x="10714653" y="10266785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4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72A1-60F5-42C2-971D-39A939BAC09E}"/>
              </a:ext>
            </a:extLst>
          </p:cNvPr>
          <p:cNvSpPr/>
          <p:nvPr/>
        </p:nvSpPr>
        <p:spPr>
          <a:xfrm>
            <a:off x="12195110" y="10272158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아치를 다시 누르면 모니터링이 중단된다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893E4F-179F-4C18-BAE7-069AAF94A1F2}"/>
              </a:ext>
            </a:extLst>
          </p:cNvPr>
          <p:cNvSpPr/>
          <p:nvPr/>
        </p:nvSpPr>
        <p:spPr>
          <a:xfrm>
            <a:off x="3255544" y="5110793"/>
            <a:ext cx="3041779" cy="113833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5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03:33</a:t>
            </a:r>
            <a:endParaRPr kumimoji="0" lang="ko-KR" altLang="en-US" sz="52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BDC2E6-8C2E-422E-BC5E-141AAFA98B9F}"/>
              </a:ext>
            </a:extLst>
          </p:cNvPr>
          <p:cNvSpPr/>
          <p:nvPr/>
        </p:nvSpPr>
        <p:spPr>
          <a:xfrm>
            <a:off x="2650478" y="9965570"/>
            <a:ext cx="4328819" cy="527652"/>
          </a:xfrm>
          <a:prstGeom prst="roundRect">
            <a:avLst/>
          </a:prstGeom>
          <a:solidFill>
            <a:srgbClr val="E2F6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치아 팩트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643F7C-7793-4BBE-B7D7-4049D0B9AB37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grpSp>
        <p:nvGrpSpPr>
          <p:cNvPr id="24" name="그룹">
            <a:extLst>
              <a:ext uri="{FF2B5EF4-FFF2-40B4-BE49-F238E27FC236}">
                <a16:creationId xmlns:a16="http://schemas.microsoft.com/office/drawing/2014/main" id="{6FF95F2C-44F8-45AA-97CD-C90B81550DEE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6" name="원">
              <a:extLst>
                <a:ext uri="{FF2B5EF4-FFF2-40B4-BE49-F238E27FC236}">
                  <a16:creationId xmlns:a16="http://schemas.microsoft.com/office/drawing/2014/main" id="{56AF7129-00CA-4EAF-B9C3-00315475CD21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9" name="Frame-4.png" descr="Frame-4.png">
              <a:extLst>
                <a:ext uri="{FF2B5EF4-FFF2-40B4-BE49-F238E27FC236}">
                  <a16:creationId xmlns:a16="http://schemas.microsoft.com/office/drawing/2014/main" id="{EC979A72-6631-4151-847A-62CCA915A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928CC9A-5A99-42F7-8F5C-C357794E700C}"/>
              </a:ext>
            </a:extLst>
          </p:cNvPr>
          <p:cNvGrpSpPr/>
          <p:nvPr/>
        </p:nvGrpSpPr>
        <p:grpSpPr>
          <a:xfrm>
            <a:off x="3132093" y="6311814"/>
            <a:ext cx="3365588" cy="3365588"/>
            <a:chOff x="15621173" y="5181114"/>
            <a:chExt cx="7620000" cy="76200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07189DC1-D3F3-4115-AA15-D212FD33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50" b="94750" l="10000" r="90000">
                          <a14:foregroundMark x1="17000" y1="44000" x2="24000" y2="31375"/>
                          <a14:foregroundMark x1="24000" y1="31375" x2="33000" y2="26250"/>
                          <a14:foregroundMark x1="33000" y1="26250" x2="59375" y2="24000"/>
                          <a14:foregroundMark x1="59375" y1="24000" x2="76125" y2="25500"/>
                          <a14:foregroundMark x1="76125" y1="25500" x2="81375" y2="31250"/>
                          <a14:foregroundMark x1="81375" y1="31250" x2="82000" y2="44500"/>
                          <a14:foregroundMark x1="82000" y1="44500" x2="81625" y2="46000"/>
                          <a14:foregroundMark x1="66375" y1="13375" x2="54375" y2="6125"/>
                          <a14:foregroundMark x1="54375" y1="6125" x2="52375" y2="5750"/>
                          <a14:foregroundMark x1="42625" y1="94750" x2="52625" y2="94750"/>
                          <a14:foregroundMark x1="52625" y1="94750" x2="60375" y2="92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73" y="5181114"/>
              <a:ext cx="7620000" cy="7620000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BD3F64E-C12C-440C-A76C-0DAA26F74302}"/>
                </a:ext>
              </a:extLst>
            </p:cNvPr>
            <p:cNvSpPr/>
            <p:nvPr/>
          </p:nvSpPr>
          <p:spPr>
            <a:xfrm rot="20691529">
              <a:off x="18168620" y="10382753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036B1EC-B4C9-4DF3-B7FE-105D7964DF18}"/>
                </a:ext>
              </a:extLst>
            </p:cNvPr>
            <p:cNvSpPr/>
            <p:nvPr/>
          </p:nvSpPr>
          <p:spPr>
            <a:xfrm>
              <a:off x="18821400" y="10448026"/>
              <a:ext cx="660400" cy="827602"/>
            </a:xfrm>
            <a:prstGeom prst="roundRect">
              <a:avLst>
                <a:gd name="adj" fmla="val 2307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27F576D-4BD7-43EE-A384-7E0D117433D3}"/>
                </a:ext>
              </a:extLst>
            </p:cNvPr>
            <p:cNvSpPr/>
            <p:nvPr/>
          </p:nvSpPr>
          <p:spPr>
            <a:xfrm rot="329379">
              <a:off x="19504660" y="10432786"/>
              <a:ext cx="660400" cy="827602"/>
            </a:xfrm>
            <a:prstGeom prst="roundRect">
              <a:avLst>
                <a:gd name="adj" fmla="val 2896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216BF75-B9EF-4F3F-8B17-E9B8D74B81F3}"/>
                </a:ext>
              </a:extLst>
            </p:cNvPr>
            <p:cNvSpPr/>
            <p:nvPr/>
          </p:nvSpPr>
          <p:spPr>
            <a:xfrm rot="756481">
              <a:off x="20167794" y="10385928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82295196-2960-4A9E-BA5B-94CDFAB1AD77}"/>
                </a:ext>
              </a:extLst>
            </p:cNvPr>
            <p:cNvSpPr/>
            <p:nvPr/>
          </p:nvSpPr>
          <p:spPr>
            <a:xfrm>
              <a:off x="20744028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0D2EAEE-85D0-4AC5-B27A-B253B96A1037}"/>
                </a:ext>
              </a:extLst>
            </p:cNvPr>
            <p:cNvSpPr/>
            <p:nvPr/>
          </p:nvSpPr>
          <p:spPr>
            <a:xfrm flipH="1">
              <a:off x="17629053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BBBF6F24-84B9-497C-B1BA-AAFB7CE65BA9}"/>
                </a:ext>
              </a:extLst>
            </p:cNvPr>
            <p:cNvSpPr/>
            <p:nvPr/>
          </p:nvSpPr>
          <p:spPr>
            <a:xfrm flipH="1">
              <a:off x="21132746" y="9945324"/>
              <a:ext cx="725308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8669DDC-4247-4FD3-AC57-E17C1CE44BFF}"/>
                </a:ext>
              </a:extLst>
            </p:cNvPr>
            <p:cNvSpPr/>
            <p:nvPr/>
          </p:nvSpPr>
          <p:spPr>
            <a:xfrm flipH="1">
              <a:off x="21362922" y="9548661"/>
              <a:ext cx="731836" cy="762209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0124366-899C-45B2-9B61-54118E590E8C}"/>
                </a:ext>
              </a:extLst>
            </p:cNvPr>
            <p:cNvSpPr/>
            <p:nvPr/>
          </p:nvSpPr>
          <p:spPr>
            <a:xfrm flipH="1">
              <a:off x="21508008" y="9016820"/>
              <a:ext cx="731836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A2367C5-0635-416E-B0E0-8F6A21B61025}"/>
                </a:ext>
              </a:extLst>
            </p:cNvPr>
            <p:cNvSpPr/>
            <p:nvPr/>
          </p:nvSpPr>
          <p:spPr>
            <a:xfrm rot="21347399" flipV="1">
              <a:off x="21229548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9301C65-112C-4825-A68C-65133D1B242E}"/>
                </a:ext>
              </a:extLst>
            </p:cNvPr>
            <p:cNvSpPr/>
            <p:nvPr/>
          </p:nvSpPr>
          <p:spPr>
            <a:xfrm flipH="1" flipV="1">
              <a:off x="2164905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8C99796-6C16-46CB-85F0-59859F1BFFE4}"/>
                </a:ext>
              </a:extLst>
            </p:cNvPr>
            <p:cNvSpPr/>
            <p:nvPr/>
          </p:nvSpPr>
          <p:spPr>
            <a:xfrm flipH="1" flipV="1">
              <a:off x="21523540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272E39A-EA38-4BE5-A2A8-524D1892814F}"/>
                </a:ext>
              </a:extLst>
            </p:cNvPr>
            <p:cNvSpPr/>
            <p:nvPr/>
          </p:nvSpPr>
          <p:spPr>
            <a:xfrm flipH="1" flipV="1">
              <a:off x="21584934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00D57E0-CE5B-4725-AFFF-178260F2395F}"/>
                </a:ext>
              </a:extLst>
            </p:cNvPr>
            <p:cNvSpPr/>
            <p:nvPr/>
          </p:nvSpPr>
          <p:spPr>
            <a:xfrm rot="252601" flipH="1" flipV="1">
              <a:off x="17121036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2D4E2A5-E141-4DD6-90A0-FF4AEDC1228E}"/>
                </a:ext>
              </a:extLst>
            </p:cNvPr>
            <p:cNvSpPr/>
            <p:nvPr/>
          </p:nvSpPr>
          <p:spPr>
            <a:xfrm flipV="1">
              <a:off x="1686314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241773A-6CC3-4B46-BF0F-2D0DA141A715}"/>
                </a:ext>
              </a:extLst>
            </p:cNvPr>
            <p:cNvSpPr/>
            <p:nvPr/>
          </p:nvSpPr>
          <p:spPr>
            <a:xfrm flipH="1" flipV="1">
              <a:off x="16623513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44562EA-AAE6-43C7-914B-7330481B2478}"/>
                </a:ext>
              </a:extLst>
            </p:cNvPr>
            <p:cNvSpPr/>
            <p:nvPr/>
          </p:nvSpPr>
          <p:spPr>
            <a:xfrm flipH="1" flipV="1">
              <a:off x="16650986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03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5004" y="2391467"/>
            <a:ext cx="6676673" cy="1157112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캘린더 페이지</a:t>
            </a:r>
            <a:endParaRPr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C66932-5BE6-457C-9C72-277FBC8099D3}"/>
              </a:ext>
            </a:extLst>
          </p:cNvPr>
          <p:cNvSpPr/>
          <p:nvPr/>
        </p:nvSpPr>
        <p:spPr>
          <a:xfrm>
            <a:off x="5615350" y="11069558"/>
            <a:ext cx="1363947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캘린더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738EB2-25C9-422D-A558-748C1E89D52A}"/>
              </a:ext>
            </a:extLst>
          </p:cNvPr>
          <p:cNvSpPr/>
          <p:nvPr/>
        </p:nvSpPr>
        <p:spPr>
          <a:xfrm>
            <a:off x="2632900" y="11069558"/>
            <a:ext cx="150055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습관분석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2C2400-3B91-4AAC-9E8E-5CFDAC821EF7}"/>
              </a:ext>
            </a:extLst>
          </p:cNvPr>
          <p:cNvSpPr/>
          <p:nvPr/>
        </p:nvSpPr>
        <p:spPr>
          <a:xfrm>
            <a:off x="10748865" y="5262471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1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948221-E175-4B6E-A674-637775EC8F8A}"/>
              </a:ext>
            </a:extLst>
          </p:cNvPr>
          <p:cNvSpPr/>
          <p:nvPr/>
        </p:nvSpPr>
        <p:spPr>
          <a:xfrm>
            <a:off x="12229322" y="5267844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한 달의 치아 달력을 한눈으로 알아볼 수 있다</a:t>
            </a:r>
            <a:r>
              <a:rPr lang="en-US" altLang="ko-K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9B633D-4C55-402A-8F0A-A418C88FCFC6}"/>
              </a:ext>
            </a:extLst>
          </p:cNvPr>
          <p:cNvSpPr/>
          <p:nvPr/>
        </p:nvSpPr>
        <p:spPr>
          <a:xfrm>
            <a:off x="10751975" y="7206347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2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4DEEC5-0076-4FEC-B968-0674CF99E5A4}"/>
              </a:ext>
            </a:extLst>
          </p:cNvPr>
          <p:cNvSpPr/>
          <p:nvPr/>
        </p:nvSpPr>
        <p:spPr>
          <a:xfrm>
            <a:off x="12232432" y="7211720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하루에 양치 한 횟수만큼 아치를 넣어준다</a:t>
            </a: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0CD4F7-3E5C-4978-BE57-27BC7EF392F2}"/>
              </a:ext>
            </a:extLst>
          </p:cNvPr>
          <p:cNvSpPr/>
          <p:nvPr/>
        </p:nvSpPr>
        <p:spPr>
          <a:xfrm>
            <a:off x="10748865" y="9162668"/>
            <a:ext cx="1026367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3</a:t>
            </a: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CD5E6-0E9D-49CA-8E02-48AF182EE879}"/>
              </a:ext>
            </a:extLst>
          </p:cNvPr>
          <p:cNvSpPr/>
          <p:nvPr/>
        </p:nvSpPr>
        <p:spPr>
          <a:xfrm>
            <a:off x="12229322" y="9168041"/>
            <a:ext cx="7673920" cy="1026367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해당 일의 치아 점수 또한 기록해 준다</a:t>
            </a:r>
            <a:r>
              <a:rPr lang="en-US" altLang="ko-K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Helvetica Neue Medium"/>
              </a:rPr>
              <a:t>.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C36115-45E8-4F1A-809D-EADCD2BD8C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2" b="1856"/>
          <a:stretch/>
        </p:blipFill>
        <p:spPr>
          <a:xfrm>
            <a:off x="2705878" y="5318452"/>
            <a:ext cx="4198775" cy="5732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658FE-935B-4E0F-9B75-D6645D94EEC4}"/>
              </a:ext>
            </a:extLst>
          </p:cNvPr>
          <p:cNvSpPr txBox="1"/>
          <p:nvPr/>
        </p:nvSpPr>
        <p:spPr>
          <a:xfrm>
            <a:off x="4331992" y="4615440"/>
            <a:ext cx="942695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9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月</a:t>
            </a:r>
            <a:endParaRPr kumimoji="0" lang="ko-KR" altLang="en-US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Helvetica Neue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C8AAEF-A853-407D-9DB7-2933339F371D}"/>
              </a:ext>
            </a:extLst>
          </p:cNvPr>
          <p:cNvCxnSpPr/>
          <p:nvPr/>
        </p:nvCxnSpPr>
        <p:spPr>
          <a:xfrm flipV="1">
            <a:off x="3041780" y="7259216"/>
            <a:ext cx="5099897" cy="4478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9759A-C7A6-46C7-90A7-224DC80BAD21}"/>
              </a:ext>
            </a:extLst>
          </p:cNvPr>
          <p:cNvSpPr/>
          <p:nvPr/>
        </p:nvSpPr>
        <p:spPr>
          <a:xfrm>
            <a:off x="8169445" y="6347168"/>
            <a:ext cx="1721820" cy="2520000"/>
          </a:xfrm>
          <a:prstGeom prst="rect">
            <a:avLst/>
          </a:prstGeom>
          <a:solidFill>
            <a:srgbClr val="E2F6F2"/>
          </a:solidFill>
          <a:ln w="57150" cap="flat">
            <a:solidFill>
              <a:srgbClr val="67DAC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83E75-9F89-430E-AEC9-C8948E3EB4D6}"/>
              </a:ext>
            </a:extLst>
          </p:cNvPr>
          <p:cNvSpPr txBox="1"/>
          <p:nvPr/>
        </p:nvSpPr>
        <p:spPr>
          <a:xfrm>
            <a:off x="8017663" y="6366588"/>
            <a:ext cx="1012693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10</a:t>
            </a:r>
            <a:endParaRPr kumimoji="0" lang="ko-KR" altLang="en-US" sz="25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sym typeface="Helvetica Neue"/>
            </a:endParaRPr>
          </a:p>
        </p:txBody>
      </p:sp>
      <p:pic>
        <p:nvPicPr>
          <p:cNvPr id="44" name="Frame-4.png" descr="Frame-4.png">
            <a:extLst>
              <a:ext uri="{FF2B5EF4-FFF2-40B4-BE49-F238E27FC236}">
                <a16:creationId xmlns:a16="http://schemas.microsoft.com/office/drawing/2014/main" id="{60C4574C-F9B1-44D0-BCD7-EDC64234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06861" y="7165911"/>
            <a:ext cx="585799" cy="585799"/>
          </a:xfrm>
          <a:prstGeom prst="rect">
            <a:avLst/>
          </a:prstGeom>
          <a:ln w="25400">
            <a:miter lim="400000"/>
          </a:ln>
          <a:effectLst/>
        </p:spPr>
      </p:pic>
      <p:pic>
        <p:nvPicPr>
          <p:cNvPr id="45" name="Frame-4.png" descr="Frame-4.png">
            <a:extLst>
              <a:ext uri="{FF2B5EF4-FFF2-40B4-BE49-F238E27FC236}">
                <a16:creationId xmlns:a16="http://schemas.microsoft.com/office/drawing/2014/main" id="{F612DA75-0C41-4660-80B3-F53D0FA44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5338" y="7165911"/>
            <a:ext cx="585799" cy="585799"/>
          </a:xfrm>
          <a:prstGeom prst="rect">
            <a:avLst/>
          </a:prstGeom>
          <a:ln w="25400">
            <a:miter lim="400000"/>
          </a:ln>
          <a:effectLst/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D27E2D8-684A-4DF3-8AD9-561831E45ED6}"/>
              </a:ext>
            </a:extLst>
          </p:cNvPr>
          <p:cNvCxnSpPr/>
          <p:nvPr/>
        </p:nvCxnSpPr>
        <p:spPr>
          <a:xfrm>
            <a:off x="8187291" y="8266926"/>
            <a:ext cx="1721820" cy="0"/>
          </a:xfrm>
          <a:prstGeom prst="line">
            <a:avLst/>
          </a:prstGeom>
          <a:noFill/>
          <a:ln w="28575" cap="flat">
            <a:solidFill>
              <a:schemeClr val="accent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6AB224-E3A7-43BB-B871-9F614EBDCDE1}"/>
              </a:ext>
            </a:extLst>
          </p:cNvPr>
          <p:cNvSpPr txBox="1"/>
          <p:nvPr/>
        </p:nvSpPr>
        <p:spPr>
          <a:xfrm>
            <a:off x="8549111" y="8237976"/>
            <a:ext cx="962489" cy="52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5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60</a:t>
            </a:r>
            <a:r>
              <a:rPr kumimoji="0" lang="ko-KR" altLang="en-US" sz="25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Helvetica Neue"/>
              </a:rPr>
              <a:t>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A72355-7AEF-4314-A536-B56C27A8D349}"/>
              </a:ext>
            </a:extLst>
          </p:cNvPr>
          <p:cNvSpPr/>
          <p:nvPr/>
        </p:nvSpPr>
        <p:spPr>
          <a:xfrm>
            <a:off x="4132374" y="11069558"/>
            <a:ext cx="1482976" cy="650630"/>
          </a:xfrm>
          <a:prstGeom prst="rect">
            <a:avLst/>
          </a:prstGeom>
          <a:solidFill>
            <a:srgbClr val="93E5D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grpSp>
        <p:nvGrpSpPr>
          <p:cNvPr id="23" name="그룹">
            <a:extLst>
              <a:ext uri="{FF2B5EF4-FFF2-40B4-BE49-F238E27FC236}">
                <a16:creationId xmlns:a16="http://schemas.microsoft.com/office/drawing/2014/main" id="{5471F160-FCB7-4C57-8163-396730611AEC}"/>
              </a:ext>
            </a:extLst>
          </p:cNvPr>
          <p:cNvGrpSpPr/>
          <p:nvPr/>
        </p:nvGrpSpPr>
        <p:grpSpPr>
          <a:xfrm>
            <a:off x="4425992" y="10824450"/>
            <a:ext cx="895739" cy="895738"/>
            <a:chOff x="0" y="0"/>
            <a:chExt cx="3575030" cy="3575029"/>
          </a:xfrm>
        </p:grpSpPr>
        <p:sp>
          <p:nvSpPr>
            <p:cNvPr id="24" name="원">
              <a:extLst>
                <a:ext uri="{FF2B5EF4-FFF2-40B4-BE49-F238E27FC236}">
                  <a16:creationId xmlns:a16="http://schemas.microsoft.com/office/drawing/2014/main" id="{7F00BF20-2A74-4275-813E-8328C383A9A1}"/>
                </a:ext>
              </a:extLst>
            </p:cNvPr>
            <p:cNvSpPr/>
            <p:nvPr/>
          </p:nvSpPr>
          <p:spPr>
            <a:xfrm>
              <a:off x="0" y="0"/>
              <a:ext cx="3575030" cy="3575029"/>
            </a:xfrm>
            <a:prstGeom prst="ellipse">
              <a:avLst/>
            </a:prstGeom>
            <a:solidFill>
              <a:srgbClr val="67DAC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25" name="Frame-4.png" descr="Frame-4.png">
              <a:extLst>
                <a:ext uri="{FF2B5EF4-FFF2-40B4-BE49-F238E27FC236}">
                  <a16:creationId xmlns:a16="http://schemas.microsoft.com/office/drawing/2014/main" id="{F2DD7AD7-4C99-46C8-80A0-39F3D23FA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75030" cy="3575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045954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6732329"/>
          </a:xfrm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제안서 수정 사항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개의 기능에 대한 과도한 업무 분담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설명이 없음</a:t>
            </a:r>
          </a:p>
        </p:txBody>
      </p:sp>
    </p:spTree>
    <p:extLst>
      <p:ext uri="{BB962C8B-B14F-4D97-AF65-F5344CB8AC3E}">
        <p14:creationId xmlns:p14="http://schemas.microsoft.com/office/powerpoint/2010/main" val="12316934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xfrm>
            <a:off x="4267200" y="4536281"/>
            <a:ext cx="15849600" cy="4643438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제안서 수정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8930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업무 분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사항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7" name="그룹"/>
          <p:cNvGrpSpPr/>
          <p:nvPr/>
        </p:nvGrpSpPr>
        <p:grpSpPr>
          <a:xfrm>
            <a:off x="2609787" y="3832290"/>
            <a:ext cx="6025954" cy="7984207"/>
            <a:chOff x="-4208" y="-36062"/>
            <a:chExt cx="6025953" cy="7984207"/>
          </a:xfrm>
        </p:grpSpPr>
        <p:grpSp>
          <p:nvGrpSpPr>
            <p:cNvPr id="184" name="그룹"/>
            <p:cNvGrpSpPr/>
            <p:nvPr/>
          </p:nvGrpSpPr>
          <p:grpSpPr>
            <a:xfrm>
              <a:off x="1300049" y="1202133"/>
              <a:ext cx="3575030" cy="3575029"/>
              <a:chOff x="0" y="0"/>
              <a:chExt cx="3575030" cy="3575029"/>
            </a:xfrm>
          </p:grpSpPr>
          <p:sp>
            <p:nvSpPr>
              <p:cNvPr id="182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83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5" name="김수진"/>
            <p:cNvSpPr txBox="1"/>
            <p:nvPr/>
          </p:nvSpPr>
          <p:spPr>
            <a:xfrm>
              <a:off x="-4208" y="-36062"/>
              <a:ext cx="1966883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김수진</a:t>
              </a:r>
            </a:p>
          </p:txBody>
        </p:sp>
        <p:sp>
          <p:nvSpPr>
            <p:cNvPr id="186" name="칫솔 위/아래 움직임 인식에 대한 구현…"/>
            <p:cNvSpPr txBox="1"/>
            <p:nvPr/>
          </p:nvSpPr>
          <p:spPr>
            <a:xfrm>
              <a:off x="153383" y="5033887"/>
              <a:ext cx="5868362" cy="2914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1027906" lvl="1" indent="-583406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모델 삽입 및 하이라이트 기능 구현</a:t>
              </a:r>
            </a:p>
            <a:p>
              <a:pPr marL="1027906" lvl="1" indent="-583406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판별 기능 구현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손 인식 및 손 움직임 인식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1027906" lvl="1" indent="-583406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캘린더 기능 구현</a:t>
              </a:r>
            </a:p>
          </p:txBody>
        </p:sp>
      </p:grpSp>
      <p:grpSp>
        <p:nvGrpSpPr>
          <p:cNvPr id="193" name="그룹"/>
          <p:cNvGrpSpPr/>
          <p:nvPr/>
        </p:nvGrpSpPr>
        <p:grpSpPr>
          <a:xfrm>
            <a:off x="9176919" y="3832290"/>
            <a:ext cx="5949263" cy="7966452"/>
            <a:chOff x="-4208" y="-36062"/>
            <a:chExt cx="5949261" cy="7966451"/>
          </a:xfrm>
        </p:grpSpPr>
        <p:grpSp>
          <p:nvGrpSpPr>
            <p:cNvPr id="190" name="그룹"/>
            <p:cNvGrpSpPr/>
            <p:nvPr/>
          </p:nvGrpSpPr>
          <p:grpSpPr>
            <a:xfrm>
              <a:off x="1300048" y="1202133"/>
              <a:ext cx="3575030" cy="3575029"/>
              <a:chOff x="0" y="0"/>
              <a:chExt cx="3575029" cy="3575028"/>
            </a:xfrm>
          </p:grpSpPr>
          <p:sp>
            <p:nvSpPr>
              <p:cNvPr id="188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89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1" name="남유선"/>
            <p:cNvSpPr txBox="1"/>
            <p:nvPr/>
          </p:nvSpPr>
          <p:spPr>
            <a:xfrm>
              <a:off x="-4208" y="-36062"/>
              <a:ext cx="1966882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남유선</a:t>
              </a:r>
            </a:p>
          </p:txBody>
        </p:sp>
        <p:sp>
          <p:nvSpPr>
            <p:cNvPr id="192" name="칫솔 양옆 움직임 인식에 대한 구현…"/>
            <p:cNvSpPr txBox="1"/>
            <p:nvPr/>
          </p:nvSpPr>
          <p:spPr>
            <a:xfrm>
              <a:off x="76691" y="5016131"/>
              <a:ext cx="5868362" cy="2914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얼굴 인식 기능 구현</a:t>
              </a: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판별 기능 구현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가속도 센서 이용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양치 시간 측정기능 구현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sz="3600" b="0" dirty="0">
                  <a:uFill>
                    <a:solidFill>
                      <a:srgbClr val="000000"/>
                    </a:solidFill>
                  </a:uFill>
                  <a:latin typeface="나눔스퀘어" panose="020B0600000101010101" pitchFamily="50" charset="-127"/>
                  <a:ea typeface="나눔스퀘어" panose="020B0600000101010101" pitchFamily="50" charset="-127"/>
                  <a:sym typeface="NanumSquareR"/>
                </a:rPr>
                <a:t>치아 관련 정보 기능 구현</a:t>
              </a:r>
            </a:p>
          </p:txBody>
        </p:sp>
      </p:grpSp>
      <p:grpSp>
        <p:nvGrpSpPr>
          <p:cNvPr id="199" name="그룹"/>
          <p:cNvGrpSpPr/>
          <p:nvPr/>
        </p:nvGrpSpPr>
        <p:grpSpPr>
          <a:xfrm>
            <a:off x="15744052" y="3832290"/>
            <a:ext cx="6025954" cy="7966452"/>
            <a:chOff x="-4208" y="-36062"/>
            <a:chExt cx="6025953" cy="7966451"/>
          </a:xfrm>
        </p:grpSpPr>
        <p:grpSp>
          <p:nvGrpSpPr>
            <p:cNvPr id="196" name="그룹"/>
            <p:cNvGrpSpPr/>
            <p:nvPr/>
          </p:nvGrpSpPr>
          <p:grpSpPr>
            <a:xfrm>
              <a:off x="1300049" y="1202133"/>
              <a:ext cx="3575030" cy="3575029"/>
              <a:chOff x="0" y="0"/>
              <a:chExt cx="3575029" cy="3575028"/>
            </a:xfrm>
          </p:grpSpPr>
          <p:sp>
            <p:nvSpPr>
              <p:cNvPr id="194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95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박주현"/>
            <p:cNvSpPr txBox="1"/>
            <p:nvPr/>
          </p:nvSpPr>
          <p:spPr>
            <a:xfrm>
              <a:off x="-4208" y="-36062"/>
              <a:ext cx="1966883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박주현</a:t>
              </a:r>
            </a:p>
          </p:txBody>
        </p:sp>
        <p:sp>
          <p:nvSpPr>
            <p:cNvPr id="198" name="안드로이드 GUI 개발…"/>
            <p:cNvSpPr txBox="1"/>
            <p:nvPr/>
          </p:nvSpPr>
          <p:spPr>
            <a:xfrm>
              <a:off x="153383" y="5016131"/>
              <a:ext cx="5868362" cy="2914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안드로이드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</a:t>
              </a: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안팎 판별 기능 구현</a:t>
              </a: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모델 하이라이트 기능 구현 </a:t>
              </a:r>
            </a:p>
            <a:p>
              <a:pPr marL="944562" lvl="1" indent="-500062" algn="l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양치 습관 분석 기능 구현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일정 변경사항 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80B21B-593A-49A1-8D3B-C5B9C7EE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89" y="3393282"/>
            <a:ext cx="11893422" cy="94565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아이디어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양치질 할 때의 손 위치 및 각도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2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칫솔의 각도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21413A-82EA-4FBB-ACE3-B0C3BC3EBF52}"/>
              </a:ext>
            </a:extLst>
          </p:cNvPr>
          <p:cNvGrpSpPr/>
          <p:nvPr/>
        </p:nvGrpSpPr>
        <p:grpSpPr>
          <a:xfrm>
            <a:off x="3369701" y="8186379"/>
            <a:ext cx="4894327" cy="5224435"/>
            <a:chOff x="3682215" y="8491565"/>
            <a:chExt cx="5166192" cy="551463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215" y="8491565"/>
              <a:ext cx="5166192" cy="323403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F83C05A-3E99-4833-8300-E3AC32B9F4B6}"/>
                </a:ext>
              </a:extLst>
            </p:cNvPr>
            <p:cNvGrpSpPr/>
            <p:nvPr/>
          </p:nvGrpSpPr>
          <p:grpSpPr>
            <a:xfrm>
              <a:off x="5047765" y="8731646"/>
              <a:ext cx="3638598" cy="5274555"/>
              <a:chOff x="6257784" y="10275198"/>
              <a:chExt cx="3638598" cy="527455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802884-8470-4862-98A1-03AC216C61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54256">
                <a:off x="6257784" y="1027519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091B354-3060-44EF-99CE-074870FA4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317" b="89907" l="5732" r="89809">
                            <a14:foregroundMark x1="46921" y1="9317" x2="46921" y2="9317"/>
                            <a14:foregroundMark x1="46921" y1="9317" x2="46921" y2="9317"/>
                            <a14:foregroundMark x1="5732" y1="78261" x2="5732" y2="78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1622" y="11167873"/>
                <a:ext cx="3204760" cy="4381880"/>
              </a:xfrm>
              <a:prstGeom prst="rect">
                <a:avLst/>
              </a:prstGeom>
            </p:spPr>
          </p:pic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98A252D-0626-4E75-B65A-319256335930}"/>
              </a:ext>
            </a:extLst>
          </p:cNvPr>
          <p:cNvGrpSpPr/>
          <p:nvPr/>
        </p:nvGrpSpPr>
        <p:grpSpPr>
          <a:xfrm>
            <a:off x="9864267" y="8186379"/>
            <a:ext cx="6330749" cy="4746780"/>
            <a:chOff x="9628456" y="8139726"/>
            <a:chExt cx="6330749" cy="474678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7070C87-9067-4BC0-9B67-56896577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456" y="8139726"/>
              <a:ext cx="4894327" cy="3063849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098E073-82E7-4ADA-91DF-1A08562FF277}"/>
                </a:ext>
              </a:extLst>
            </p:cNvPr>
            <p:cNvGrpSpPr/>
            <p:nvPr/>
          </p:nvGrpSpPr>
          <p:grpSpPr>
            <a:xfrm>
              <a:off x="12068047" y="8141496"/>
              <a:ext cx="3891158" cy="4745010"/>
              <a:chOff x="12136832" y="8030288"/>
              <a:chExt cx="4107300" cy="5008581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05AD316A-6EDE-4AF8-84A2-03B13CB72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05164">
                <a:off x="12136832" y="803028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874DFC6-16B5-4528-B7E7-D3D6BBE54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6957" b="90957" l="3687" r="89862">
                            <a14:foregroundMark x1="63594" y1="6957" x2="63594" y2="6957"/>
                            <a14:foregroundMark x1="3687" y1="82261" x2="3687" y2="82261"/>
                            <a14:foregroundMark x1="28341" y1="90957" x2="28341" y2="909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305164">
                <a:off x="12936765" y="8656989"/>
                <a:ext cx="3307367" cy="4381880"/>
              </a:xfrm>
              <a:prstGeom prst="rect">
                <a:avLst/>
              </a:prstGeom>
            </p:spPr>
          </p:pic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5B6EDAE-AC8F-4982-88BC-107680CDEFF7}"/>
              </a:ext>
            </a:extLst>
          </p:cNvPr>
          <p:cNvGrpSpPr/>
          <p:nvPr/>
        </p:nvGrpSpPr>
        <p:grpSpPr>
          <a:xfrm>
            <a:off x="16862438" y="8139727"/>
            <a:ext cx="4894327" cy="5271087"/>
            <a:chOff x="16832981" y="8139727"/>
            <a:chExt cx="4894327" cy="527108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CC72BD8-0352-4F00-9A70-2D73352B6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2981" y="8139727"/>
              <a:ext cx="4894327" cy="3063849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AE70967-BB3C-4010-8A86-CB8331E6A75A}"/>
                </a:ext>
              </a:extLst>
            </p:cNvPr>
            <p:cNvGrpSpPr/>
            <p:nvPr/>
          </p:nvGrpSpPr>
          <p:grpSpPr>
            <a:xfrm>
              <a:off x="17948772" y="8663388"/>
              <a:ext cx="3276573" cy="4747426"/>
              <a:chOff x="17948772" y="8663388"/>
              <a:chExt cx="3276573" cy="4747426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22EFA138-422F-43B4-8D0F-47D78846D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795" b="93322" l="9544" r="89805">
                            <a14:foregroundMark x1="43818" y1="93493" x2="43818" y2="93493"/>
                            <a14:foregroundMark x1="35141" y1="8048" x2="35141" y2="8048"/>
                            <a14:foregroundMark x1="42082" y1="4795" x2="42082" y2="479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7948772" y="9260014"/>
                <a:ext cx="3276573" cy="41508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9A6F621-B0A9-4BAA-9619-F27A74784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143" b="32571"/>
              <a:stretch/>
            </p:blipFill>
            <p:spPr>
              <a:xfrm rot="11414118" flipV="1">
                <a:off x="19520520" y="8663388"/>
                <a:ext cx="1410308" cy="1907367"/>
              </a:xfrm>
              <a:prstGeom prst="rect">
                <a:avLst/>
              </a:prstGeom>
            </p:spPr>
          </p:pic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06A91E72-006B-4F91-829E-7D5C1FBEDD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459" t="72502" r="9424" b="2790"/>
              <a:stretch/>
            </p:blipFill>
            <p:spPr>
              <a:xfrm rot="11414118" flipV="1">
                <a:off x="18430378" y="10204424"/>
                <a:ext cx="540779" cy="6989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3"/>
            <a:ext cx="15609094" cy="4246382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양치질 할 때의 손 위치 및 각도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인식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칫솔의 각도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 센서 사용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AA4E7F-8E20-4CC3-8F58-99FAE0C930CD}"/>
              </a:ext>
            </a:extLst>
          </p:cNvPr>
          <p:cNvGrpSpPr/>
          <p:nvPr/>
        </p:nvGrpSpPr>
        <p:grpSpPr>
          <a:xfrm>
            <a:off x="3496701" y="8186379"/>
            <a:ext cx="4894327" cy="5224435"/>
            <a:chOff x="3496701" y="8186379"/>
            <a:chExt cx="4894327" cy="522443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6250812-3975-457F-86B7-4FF65346C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6701" y="8186379"/>
              <a:ext cx="4894327" cy="30638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802884-8470-4862-98A1-03AC216C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54256">
              <a:off x="4790390" y="8413826"/>
              <a:ext cx="2828702" cy="28287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91B354-3060-44EF-99CE-074870FA4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17" b="89907" l="5732" r="89809">
                          <a14:foregroundMark x1="46921" y1="9317" x2="46921" y2="9317"/>
                          <a14:foregroundMark x1="46921" y1="9317" x2="46921" y2="9317"/>
                          <a14:foregroundMark x1="5732" y1="78261" x2="5732" y2="7826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398" y="9259525"/>
              <a:ext cx="3036113" cy="415128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45794AA-EC2E-45B3-B40F-60AF5105A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03" y="8162256"/>
            <a:ext cx="4894327" cy="383426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0230A39-FF5A-4BCA-9690-59934804E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00" b="91200" l="7700" r="90000">
                        <a14:foregroundMark x1="10600" y1="10200" x2="10600" y2="10200"/>
                        <a14:foregroundMark x1="7700" y1="12000" x2="7700" y2="12000"/>
                        <a14:foregroundMark x1="7700" y1="12000" x2="7700" y2="12000"/>
                        <a14:foregroundMark x1="7900" y1="10700" x2="7900" y2="10700"/>
                        <a14:foregroundMark x1="12800" y1="5800" x2="12800" y2="5800"/>
                        <a14:foregroundMark x1="20200" y1="11500" x2="20200" y2="11500"/>
                        <a14:foregroundMark x1="24200" y1="16200" x2="24200" y2="16200"/>
                        <a14:foregroundMark x1="84500" y1="91200" x2="84500" y2="91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706">
            <a:off x="10514991" y="9254994"/>
            <a:ext cx="2828702" cy="282870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91537C-AEEC-408C-802F-0A969EA6A4B7}"/>
              </a:ext>
            </a:extLst>
          </p:cNvPr>
          <p:cNvGrpSpPr/>
          <p:nvPr/>
        </p:nvGrpSpPr>
        <p:grpSpPr>
          <a:xfrm>
            <a:off x="15621173" y="5181114"/>
            <a:ext cx="7620000" cy="7620000"/>
            <a:chOff x="15621173" y="5181114"/>
            <a:chExt cx="7620000" cy="762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D579A90-73B7-49FE-8CC7-864D73E5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750" b="94750" l="10000" r="90000">
                          <a14:foregroundMark x1="17000" y1="44000" x2="24000" y2="31375"/>
                          <a14:foregroundMark x1="24000" y1="31375" x2="33000" y2="26250"/>
                          <a14:foregroundMark x1="33000" y1="26250" x2="59375" y2="24000"/>
                          <a14:foregroundMark x1="59375" y1="24000" x2="76125" y2="25500"/>
                          <a14:foregroundMark x1="76125" y1="25500" x2="81375" y2="31250"/>
                          <a14:foregroundMark x1="81375" y1="31250" x2="82000" y2="44500"/>
                          <a14:foregroundMark x1="82000" y1="44500" x2="81625" y2="46000"/>
                          <a14:foregroundMark x1="66375" y1="13375" x2="54375" y2="6125"/>
                          <a14:foregroundMark x1="54375" y1="6125" x2="52375" y2="5750"/>
                          <a14:foregroundMark x1="42625" y1="94750" x2="52625" y2="94750"/>
                          <a14:foregroundMark x1="52625" y1="94750" x2="60375" y2="923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173" y="5181114"/>
              <a:ext cx="7620000" cy="762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BC61652-FF46-4F1F-AF72-E1430E8A2436}"/>
                </a:ext>
              </a:extLst>
            </p:cNvPr>
            <p:cNvSpPr/>
            <p:nvPr/>
          </p:nvSpPr>
          <p:spPr>
            <a:xfrm rot="20691529">
              <a:off x="18168620" y="10382753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BC9A704-55CF-4DCC-A22B-19FC54AEB768}"/>
                </a:ext>
              </a:extLst>
            </p:cNvPr>
            <p:cNvSpPr/>
            <p:nvPr/>
          </p:nvSpPr>
          <p:spPr>
            <a:xfrm>
              <a:off x="18821400" y="10448026"/>
              <a:ext cx="660400" cy="827602"/>
            </a:xfrm>
            <a:prstGeom prst="roundRect">
              <a:avLst>
                <a:gd name="adj" fmla="val 2307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B0101BCD-3674-46A2-8B51-D3E52837EAFC}"/>
                </a:ext>
              </a:extLst>
            </p:cNvPr>
            <p:cNvSpPr/>
            <p:nvPr/>
          </p:nvSpPr>
          <p:spPr>
            <a:xfrm rot="329379">
              <a:off x="19504660" y="10432786"/>
              <a:ext cx="660400" cy="827602"/>
            </a:xfrm>
            <a:prstGeom prst="roundRect">
              <a:avLst>
                <a:gd name="adj" fmla="val 2896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DA9F798-36AB-476C-9F3E-FD8445D26DEB}"/>
                </a:ext>
              </a:extLst>
            </p:cNvPr>
            <p:cNvSpPr/>
            <p:nvPr/>
          </p:nvSpPr>
          <p:spPr>
            <a:xfrm rot="756481">
              <a:off x="20167794" y="10385928"/>
              <a:ext cx="660400" cy="827602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75F2CA5-04E6-4FC0-A198-BDEEDC82D183}"/>
                </a:ext>
              </a:extLst>
            </p:cNvPr>
            <p:cNvSpPr/>
            <p:nvPr/>
          </p:nvSpPr>
          <p:spPr>
            <a:xfrm>
              <a:off x="20744028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9398529-23CE-46EF-A5E0-B634C2A1D5E2}"/>
                </a:ext>
              </a:extLst>
            </p:cNvPr>
            <p:cNvSpPr/>
            <p:nvPr/>
          </p:nvSpPr>
          <p:spPr>
            <a:xfrm flipH="1">
              <a:off x="17629053" y="10168226"/>
              <a:ext cx="618894" cy="900000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488382D-EABA-400A-AA38-A7F931B244F6}"/>
                </a:ext>
              </a:extLst>
            </p:cNvPr>
            <p:cNvSpPr/>
            <p:nvPr/>
          </p:nvSpPr>
          <p:spPr>
            <a:xfrm flipH="1">
              <a:off x="21132746" y="9945324"/>
              <a:ext cx="725308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4805D544-BE8A-4A1F-B848-60E395FB08CF}"/>
                </a:ext>
              </a:extLst>
            </p:cNvPr>
            <p:cNvSpPr/>
            <p:nvPr/>
          </p:nvSpPr>
          <p:spPr>
            <a:xfrm flipH="1">
              <a:off x="21362922" y="9548661"/>
              <a:ext cx="731836" cy="762209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44BD7E1-45DD-404F-AD9D-A02557ECB832}"/>
                </a:ext>
              </a:extLst>
            </p:cNvPr>
            <p:cNvSpPr/>
            <p:nvPr/>
          </p:nvSpPr>
          <p:spPr>
            <a:xfrm flipH="1">
              <a:off x="21508008" y="9016820"/>
              <a:ext cx="731836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14D8664-9150-41CA-A208-83B671185831}"/>
                </a:ext>
              </a:extLst>
            </p:cNvPr>
            <p:cNvSpPr/>
            <p:nvPr/>
          </p:nvSpPr>
          <p:spPr>
            <a:xfrm rot="21347399" flipV="1">
              <a:off x="21229548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EB8308-9167-48BB-8E83-988CDEAE5C69}"/>
                </a:ext>
              </a:extLst>
            </p:cNvPr>
            <p:cNvSpPr/>
            <p:nvPr/>
          </p:nvSpPr>
          <p:spPr>
            <a:xfrm flipH="1" flipV="1">
              <a:off x="2164905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EAEFD6-BE7B-4C91-8832-69AFF0B8405D}"/>
                </a:ext>
              </a:extLst>
            </p:cNvPr>
            <p:cNvSpPr/>
            <p:nvPr/>
          </p:nvSpPr>
          <p:spPr>
            <a:xfrm flipH="1" flipV="1">
              <a:off x="21523540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BEFAD24-19FE-485B-9B92-3584E79F1A33}"/>
                </a:ext>
              </a:extLst>
            </p:cNvPr>
            <p:cNvSpPr/>
            <p:nvPr/>
          </p:nvSpPr>
          <p:spPr>
            <a:xfrm flipH="1" flipV="1">
              <a:off x="21584934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B032F4-DCDE-4077-B619-8125B11AB93F}"/>
                </a:ext>
              </a:extLst>
            </p:cNvPr>
            <p:cNvSpPr/>
            <p:nvPr/>
          </p:nvSpPr>
          <p:spPr>
            <a:xfrm rot="252601" flipH="1" flipV="1">
              <a:off x="17121036" y="6966976"/>
              <a:ext cx="487763" cy="1103865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8599AA95-1259-4C09-A71F-3619E7D4BDB4}"/>
                </a:ext>
              </a:extLst>
            </p:cNvPr>
            <p:cNvSpPr/>
            <p:nvPr/>
          </p:nvSpPr>
          <p:spPr>
            <a:xfrm flipV="1">
              <a:off x="16863145" y="7280302"/>
              <a:ext cx="359312" cy="847824"/>
            </a:xfrm>
            <a:prstGeom prst="roundRect">
              <a:avLst>
                <a:gd name="adj" fmla="val 5000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99D62FC-724A-4DCA-AB26-60CEAB3192F9}"/>
                </a:ext>
              </a:extLst>
            </p:cNvPr>
            <p:cNvSpPr/>
            <p:nvPr/>
          </p:nvSpPr>
          <p:spPr>
            <a:xfrm flipH="1" flipV="1">
              <a:off x="16623513" y="7598614"/>
              <a:ext cx="731836" cy="762209"/>
            </a:xfrm>
            <a:prstGeom prst="roundRect">
              <a:avLst>
                <a:gd name="adj" fmla="val 38547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45FE65C-5869-4EAE-B4C4-163EBABCACA7}"/>
                </a:ext>
              </a:extLst>
            </p:cNvPr>
            <p:cNvSpPr/>
            <p:nvPr/>
          </p:nvSpPr>
          <p:spPr>
            <a:xfrm flipH="1" flipV="1">
              <a:off x="16650986" y="8024463"/>
              <a:ext cx="676890" cy="762209"/>
            </a:xfrm>
            <a:prstGeom prst="roundRect">
              <a:avLst>
                <a:gd name="adj" fmla="val 41670"/>
              </a:avLst>
            </a:prstGeom>
            <a:solidFill>
              <a:srgbClr val="00A2FF">
                <a:alpha val="61176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ko-KR" altLang="en-US"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847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335</Words>
  <Application>Microsoft Office PowerPoint</Application>
  <PresentationFormat>사용자 지정</PresentationFormat>
  <Paragraphs>97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Helvetica Neue Thin</vt:lpstr>
      <vt:lpstr>NanumSquareB</vt:lpstr>
      <vt:lpstr>Helvetica Neue Medium</vt:lpstr>
      <vt:lpstr>나눔스퀘어</vt:lpstr>
      <vt:lpstr>Apple SD 산돌고딕 Neo 옅은체</vt:lpstr>
      <vt:lpstr>NanumSquareR</vt:lpstr>
      <vt:lpstr>Helvetica Neue</vt:lpstr>
      <vt:lpstr>Helvetica Neue Light</vt:lpstr>
      <vt:lpstr>맑은 고딕</vt:lpstr>
      <vt:lpstr>White</vt:lpstr>
      <vt:lpstr>스마트 전동칫솔 및  모니터링 애플리케이션</vt:lpstr>
      <vt:lpstr>목차</vt:lpstr>
      <vt:lpstr>피드백 내용</vt:lpstr>
      <vt:lpstr>프로젝트 제안서 수정 사항</vt:lpstr>
      <vt:lpstr>업무 분담 변경 사항</vt:lpstr>
      <vt:lpstr>개발 일정 변경사항 </vt:lpstr>
      <vt:lpstr>구현 방법에 대한 설명</vt:lpstr>
      <vt:lpstr>구현 아이디어</vt:lpstr>
      <vt:lpstr>구현 방법</vt:lpstr>
      <vt:lpstr>구현 방법</vt:lpstr>
      <vt:lpstr>프로젝트 진행 상황</vt:lpstr>
      <vt:lpstr>인트로 페이지</vt:lpstr>
      <vt:lpstr>메인 페이지</vt:lpstr>
      <vt:lpstr>모니터링 페이지</vt:lpstr>
      <vt:lpstr>캘린더 페이지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gfsusan@naver.com</cp:lastModifiedBy>
  <cp:revision>27</cp:revision>
  <dcterms:modified xsi:type="dcterms:W3CDTF">2018-09-18T03:29:20Z</dcterms:modified>
</cp:coreProperties>
</file>