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47" r:id="rId5"/>
    <p:sldId id="328" r:id="rId6"/>
    <p:sldId id="327" r:id="rId7"/>
    <p:sldId id="268" r:id="rId8"/>
    <p:sldId id="332" r:id="rId9"/>
    <p:sldId id="348" r:id="rId10"/>
    <p:sldId id="349" r:id="rId11"/>
    <p:sldId id="334" r:id="rId12"/>
    <p:sldId id="350" r:id="rId13"/>
    <p:sldId id="336" r:id="rId14"/>
    <p:sldId id="352" r:id="rId15"/>
    <p:sldId id="340" r:id="rId16"/>
    <p:sldId id="295" r:id="rId17"/>
    <p:sldId id="325" r:id="rId18"/>
    <p:sldId id="341" r:id="rId19"/>
    <p:sldId id="342" r:id="rId20"/>
    <p:sldId id="345" r:id="rId21"/>
    <p:sldId id="315" r:id="rId22"/>
    <p:sldId id="343" r:id="rId23"/>
    <p:sldId id="346" r:id="rId24"/>
    <p:sldId id="266" r:id="rId25"/>
  </p:sldIdLst>
  <p:sldSz cx="12192000" cy="6858000"/>
  <p:notesSz cx="6858000" cy="9144000"/>
  <p:embeddedFontLst>
    <p:embeddedFont>
      <p:font typeface="나눔스퀘어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HY견고딕" panose="02030600000101010101" pitchFamily="18" charset="-127"/>
      <p:regular r:id="rId30"/>
    </p:embeddedFont>
    <p:embeddedFont>
      <p:font typeface="나눔스퀘어 ExtraBold" panose="020B0600000101010101" pitchFamily="50" charset="-127"/>
      <p:bold r:id="rId31"/>
    </p:embeddedFont>
    <p:embeddedFont>
      <p:font typeface="나눔스퀘어 Bold" panose="020B0600000101010101" pitchFamily="50" charset="-127"/>
      <p:bold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BC3"/>
    <a:srgbClr val="C0E6E2"/>
    <a:srgbClr val="FF9797"/>
    <a:srgbClr val="EF6337"/>
    <a:srgbClr val="7ACCC5"/>
    <a:srgbClr val="A1DBD5"/>
    <a:srgbClr val="6BC7BF"/>
    <a:srgbClr val="FAFAF8"/>
    <a:srgbClr val="B7E3DF"/>
    <a:srgbClr val="5CD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2768" autoAdjust="0"/>
  </p:normalViewPr>
  <p:slideViewPr>
    <p:cSldViewPr snapToGrid="0">
      <p:cViewPr>
        <p:scale>
          <a:sx n="75" d="100"/>
          <a:sy n="75" d="100"/>
        </p:scale>
        <p:origin x="20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6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모니터링 중 회전될 수 있도록 </a:t>
            </a:r>
            <a:r>
              <a:rPr lang="ko-KR" altLang="en-US" sz="1200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프로젝트에서 지원하지 않았던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추가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말할 때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85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38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3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저가형 센서 하나만을 사용하여 치아 판별을 진행하여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인식할 수 있는 칫솔의 각도의 범위 값이 상당히 적어서 아쉬웠음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스위치를 눌러 인식한 각도와 거의 확실하게 일치할 경우에만 해당 치아를 판별할 수 있어 예외의 상황에 약한 점을 확인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아래의 발전 방향성을 통해 해결 가능성이 있는 이슈이고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정해진 범주 내에서는 정상 작동하므로 프로젝트의 한계 사항으로 분류함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38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59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8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9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많은 사람이 잘못된 습관을 갖고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좋은 양치 습관으로 예방할 수 있는데 사람들이 양치를 제대로 못한다</a:t>
            </a:r>
            <a:endParaRPr lang="en-US" altLang="ko-KR" dirty="0"/>
          </a:p>
          <a:p>
            <a:pPr marL="14400" lvl="1" indent="0">
              <a:lnSpc>
                <a:spcPct val="150000"/>
              </a:lnSpc>
              <a:buClr>
                <a:srgbClr val="6DCBC3"/>
              </a:buClr>
              <a:buSzPct val="150000"/>
              <a:buNone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잇몸 병 예방에 가장 중요한 요소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올바른 양치 습관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62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올바른 양치 습관 증진을 위한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8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2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236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8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ct val="5000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5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2219326"/>
          </a:xfrm>
        </p:spPr>
        <p:txBody>
          <a:bodyPr anchor="b">
            <a:normAutofit/>
          </a:bodyPr>
          <a:lstStyle>
            <a:lvl1pPr algn="ctr"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8224"/>
            <a:ext cx="9144000" cy="10763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13531D-DCB1-4A3D-872F-A0FA14BE5B04}"/>
              </a:ext>
            </a:extLst>
          </p:cNvPr>
          <p:cNvSpPr/>
          <p:nvPr userDrawn="1"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BEDF0E-9B64-4BD2-8DC5-A1BBE7AB370C}"/>
              </a:ext>
            </a:extLst>
          </p:cNvPr>
          <p:cNvCxnSpPr>
            <a:cxnSpLocks/>
          </p:cNvCxnSpPr>
          <p:nvPr userDrawn="1"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_하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3712-81AF-4D47-B830-27C2357B6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0BD47-99D8-43D9-AA76-D52B612E652D}"/>
              </a:ext>
            </a:extLst>
          </p:cNvPr>
          <p:cNvSpPr txBox="1"/>
          <p:nvPr userDrawn="1"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986EC1E-FF1F-4EF2-B49A-3B79745F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B"/>
                <a:sym typeface="NanumSquareB"/>
              </a:rPr>
              <a:t>스마트 전동칫솔 및 </a:t>
            </a:r>
            <a:b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B"/>
                <a:sym typeface="NanumSquareB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SquareB"/>
                <a:sym typeface="NanumSquareB"/>
              </a:rPr>
              <a:t>모니터링 애플리케이션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081047"/>
            <a:ext cx="9144000" cy="135869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14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5164508" y="341922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790134" y="1497473"/>
            <a:ext cx="7010801" cy="2808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달의 양치 기록을 달력으로 한 눈에 확인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indent="-360000"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일일 양치 횟수를 알록달록한 동그라미로 표시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indent="-360000"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한달 치아 습관에 대한 총평과 합계 내역 확인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E8634-461D-493B-9929-DE4F4641348D}"/>
              </a:ext>
            </a:extLst>
          </p:cNvPr>
          <p:cNvSpPr/>
          <p:nvPr/>
        </p:nvSpPr>
        <p:spPr>
          <a:xfrm>
            <a:off x="1008930" y="1497472"/>
            <a:ext cx="2950235" cy="4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 페이지 화면</a:t>
            </a:r>
          </a:p>
        </p:txBody>
      </p:sp>
      <p:pic>
        <p:nvPicPr>
          <p:cNvPr id="14" name="그림 13" descr="1.png">
            <a:extLst>
              <a:ext uri="{FF2B5EF4-FFF2-40B4-BE49-F238E27FC236}">
                <a16:creationId xmlns:a16="http://schemas.microsoft.com/office/drawing/2014/main" id="{18EE6F7E-DBB0-466F-804B-BEB68F0B7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5060" y="1749657"/>
            <a:ext cx="390145" cy="408433"/>
          </a:xfrm>
          <a:prstGeom prst="rect">
            <a:avLst/>
          </a:prstGeom>
        </p:spPr>
      </p:pic>
      <p:pic>
        <p:nvPicPr>
          <p:cNvPr id="15" name="그림 14" descr="2.png">
            <a:extLst>
              <a:ext uri="{FF2B5EF4-FFF2-40B4-BE49-F238E27FC236}">
                <a16:creationId xmlns:a16="http://schemas.microsoft.com/office/drawing/2014/main" id="{CE4BEC3F-B1E7-412F-BFD7-E75BAC84DC9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5060" y="2671917"/>
            <a:ext cx="390145" cy="408433"/>
          </a:xfrm>
          <a:prstGeom prst="rect">
            <a:avLst/>
          </a:prstGeom>
        </p:spPr>
      </p:pic>
      <p:pic>
        <p:nvPicPr>
          <p:cNvPr id="17" name="그림 16" descr="3.png">
            <a:extLst>
              <a:ext uri="{FF2B5EF4-FFF2-40B4-BE49-F238E27FC236}">
                <a16:creationId xmlns:a16="http://schemas.microsoft.com/office/drawing/2014/main" id="{605E902F-269A-49AA-B992-AC3CD42F2F0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5060" y="3595895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6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433265" y="341922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전동칫솔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752754" y="1497473"/>
            <a:ext cx="6963032" cy="460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lnSpc>
                <a:spcPct val="250000"/>
              </a:lnSpc>
              <a:buSzPct val="50000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가속도 단 하나의 센서를 통해 구현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indent="-360000">
              <a:lnSpc>
                <a:spcPct val="250000"/>
              </a:lnSpc>
              <a:buSzPct val="50000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각도의 기억을 통해 치아 판별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indent="-360000">
              <a:lnSpc>
                <a:spcPct val="250000"/>
              </a:lnSpc>
              <a:buSzPct val="50000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아두이노에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있는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스위치를 통해 언제든지 사용자에 맞게 각도 조절 가능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AE8634-461D-493B-9929-DE4F4641348D}"/>
              </a:ext>
            </a:extLst>
          </p:cNvPr>
          <p:cNvSpPr/>
          <p:nvPr/>
        </p:nvSpPr>
        <p:spPr>
          <a:xfrm>
            <a:off x="1008930" y="1497472"/>
            <a:ext cx="2950235" cy="4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전동칫솔 사진</a:t>
            </a:r>
          </a:p>
        </p:txBody>
      </p:sp>
      <p:pic>
        <p:nvPicPr>
          <p:cNvPr id="10" name="그림 9" descr="1.png">
            <a:extLst>
              <a:ext uri="{FF2B5EF4-FFF2-40B4-BE49-F238E27FC236}">
                <a16:creationId xmlns:a16="http://schemas.microsoft.com/office/drawing/2014/main" id="{6927874E-7A2E-47BC-B27D-66D8F41109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5060" y="1749657"/>
            <a:ext cx="390145" cy="408433"/>
          </a:xfrm>
          <a:prstGeom prst="rect">
            <a:avLst/>
          </a:prstGeom>
        </p:spPr>
      </p:pic>
      <p:pic>
        <p:nvPicPr>
          <p:cNvPr id="12" name="그림 11" descr="2.png">
            <a:extLst>
              <a:ext uri="{FF2B5EF4-FFF2-40B4-BE49-F238E27FC236}">
                <a16:creationId xmlns:a16="http://schemas.microsoft.com/office/drawing/2014/main" id="{80FF2C0F-5642-4D21-96AB-1A74BADEC5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5060" y="2671917"/>
            <a:ext cx="390145" cy="408433"/>
          </a:xfrm>
          <a:prstGeom prst="rect">
            <a:avLst/>
          </a:prstGeom>
        </p:spPr>
      </p:pic>
      <p:pic>
        <p:nvPicPr>
          <p:cNvPr id="13" name="그림 12" descr="3.png">
            <a:extLst>
              <a:ext uri="{FF2B5EF4-FFF2-40B4-BE49-F238E27FC236}">
                <a16:creationId xmlns:a16="http://schemas.microsoft.com/office/drawing/2014/main" id="{A92D2C62-8ED7-415B-A6D5-7D951810A7D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5060" y="3595895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4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 이슈 및 완성도</a:t>
            </a:r>
            <a:endParaRPr sz="4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6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611995" y="341922"/>
            <a:ext cx="4968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전동칫솔</a:t>
            </a: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514601" y="1461377"/>
            <a:ext cx="8085222" cy="49298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센서만을 사용하여 구현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여러 번의 시행 착오와 예외처리를 통한 경우의 수 제어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 하나만으로 기대 이상의 성능을 보임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노이즈에 의한 오차 발생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칼만필터를 사용하여 기본 노이즈 보정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[Bad]   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강한 진동에 대한 노이즈 존재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7F7A3AC0-6D9E-473D-9BE9-8FC1ED5192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71" y="1884179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615BD33F-4597-4515-A799-B61EE92FD7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571" y="3883011"/>
            <a:ext cx="390145" cy="40843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F48FE7F2-5226-417A-B201-3C3F381FAF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570" y="5769922"/>
            <a:ext cx="390145" cy="408433"/>
          </a:xfrm>
          <a:prstGeom prst="rect">
            <a:avLst/>
          </a:prstGeom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7A0F5C4E-882B-4520-ACC3-B09FE510B713}"/>
              </a:ext>
            </a:extLst>
          </p:cNvPr>
          <p:cNvSpPr/>
          <p:nvPr/>
        </p:nvSpPr>
        <p:spPr>
          <a:xfrm>
            <a:off x="3424560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1C2A2AF7-0E6E-42FA-A78A-8EE2A493890B}"/>
              </a:ext>
            </a:extLst>
          </p:cNvPr>
          <p:cNvSpPr/>
          <p:nvPr/>
        </p:nvSpPr>
        <p:spPr>
          <a:xfrm>
            <a:off x="3889583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CEC2CE79-B2E0-4148-A560-5FDAD5740E3F}"/>
              </a:ext>
            </a:extLst>
          </p:cNvPr>
          <p:cNvSpPr/>
          <p:nvPr/>
        </p:nvSpPr>
        <p:spPr>
          <a:xfrm>
            <a:off x="4354606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C47DFDC0-0594-403C-9051-393407B1905D}"/>
              </a:ext>
            </a:extLst>
          </p:cNvPr>
          <p:cNvSpPr/>
          <p:nvPr/>
        </p:nvSpPr>
        <p:spPr>
          <a:xfrm>
            <a:off x="4819629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F955E7-59D8-47D7-88C0-272529CCB933}"/>
              </a:ext>
            </a:extLst>
          </p:cNvPr>
          <p:cNvGrpSpPr/>
          <p:nvPr/>
        </p:nvGrpSpPr>
        <p:grpSpPr>
          <a:xfrm>
            <a:off x="5284651" y="5769922"/>
            <a:ext cx="390145" cy="390145"/>
            <a:chOff x="5284651" y="5769922"/>
            <a:chExt cx="390145" cy="390145"/>
          </a:xfrm>
        </p:grpSpPr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925D9F95-BF4A-4EA5-B08A-26C22298D851}"/>
                </a:ext>
              </a:extLst>
            </p:cNvPr>
            <p:cNvSpPr/>
            <p:nvPr/>
          </p:nvSpPr>
          <p:spPr>
            <a:xfrm>
              <a:off x="5284651" y="5769922"/>
              <a:ext cx="390145" cy="390145"/>
            </a:xfrm>
            <a:prstGeom prst="star5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CBE0AF1F-4781-4E91-8116-A4A7E4BFA52F}"/>
                </a:ext>
              </a:extLst>
            </p:cNvPr>
            <p:cNvSpPr/>
            <p:nvPr/>
          </p:nvSpPr>
          <p:spPr>
            <a:xfrm>
              <a:off x="5284651" y="5769922"/>
              <a:ext cx="195073" cy="390144"/>
            </a:xfrm>
            <a:custGeom>
              <a:avLst/>
              <a:gdLst>
                <a:gd name="connsiteX0" fmla="*/ 0 w 390145"/>
                <a:gd name="connsiteY0" fmla="*/ 149022 h 390145"/>
                <a:gd name="connsiteX1" fmla="*/ 149023 w 390145"/>
                <a:gd name="connsiteY1" fmla="*/ 149023 h 390145"/>
                <a:gd name="connsiteX2" fmla="*/ 195073 w 390145"/>
                <a:gd name="connsiteY2" fmla="*/ 0 h 390145"/>
                <a:gd name="connsiteX3" fmla="*/ 241122 w 390145"/>
                <a:gd name="connsiteY3" fmla="*/ 149023 h 390145"/>
                <a:gd name="connsiteX4" fmla="*/ 390145 w 390145"/>
                <a:gd name="connsiteY4" fmla="*/ 149022 h 390145"/>
                <a:gd name="connsiteX5" fmla="*/ 269582 w 390145"/>
                <a:gd name="connsiteY5" fmla="*/ 241122 h 390145"/>
                <a:gd name="connsiteX6" fmla="*/ 315634 w 390145"/>
                <a:gd name="connsiteY6" fmla="*/ 390144 h 390145"/>
                <a:gd name="connsiteX7" fmla="*/ 195073 w 390145"/>
                <a:gd name="connsiteY7" fmla="*/ 298042 h 390145"/>
                <a:gd name="connsiteX8" fmla="*/ 74511 w 390145"/>
                <a:gd name="connsiteY8" fmla="*/ 390144 h 390145"/>
                <a:gd name="connsiteX9" fmla="*/ 120563 w 390145"/>
                <a:gd name="connsiteY9" fmla="*/ 241122 h 390145"/>
                <a:gd name="connsiteX10" fmla="*/ 0 w 390145"/>
                <a:gd name="connsiteY10" fmla="*/ 149022 h 390145"/>
                <a:gd name="connsiteX0" fmla="*/ 0 w 390145"/>
                <a:gd name="connsiteY0" fmla="*/ 149022 h 390144"/>
                <a:gd name="connsiteX1" fmla="*/ 149023 w 390145"/>
                <a:gd name="connsiteY1" fmla="*/ 149023 h 390144"/>
                <a:gd name="connsiteX2" fmla="*/ 195073 w 390145"/>
                <a:gd name="connsiteY2" fmla="*/ 0 h 390144"/>
                <a:gd name="connsiteX3" fmla="*/ 390145 w 390145"/>
                <a:gd name="connsiteY3" fmla="*/ 149022 h 390144"/>
                <a:gd name="connsiteX4" fmla="*/ 269582 w 390145"/>
                <a:gd name="connsiteY4" fmla="*/ 241122 h 390144"/>
                <a:gd name="connsiteX5" fmla="*/ 315634 w 390145"/>
                <a:gd name="connsiteY5" fmla="*/ 390144 h 390144"/>
                <a:gd name="connsiteX6" fmla="*/ 195073 w 390145"/>
                <a:gd name="connsiteY6" fmla="*/ 298042 h 390144"/>
                <a:gd name="connsiteX7" fmla="*/ 74511 w 390145"/>
                <a:gd name="connsiteY7" fmla="*/ 390144 h 390144"/>
                <a:gd name="connsiteX8" fmla="*/ 120563 w 390145"/>
                <a:gd name="connsiteY8" fmla="*/ 241122 h 390144"/>
                <a:gd name="connsiteX9" fmla="*/ 0 w 390145"/>
                <a:gd name="connsiteY9" fmla="*/ 149022 h 390144"/>
                <a:gd name="connsiteX0" fmla="*/ 0 w 315634"/>
                <a:gd name="connsiteY0" fmla="*/ 149022 h 390144"/>
                <a:gd name="connsiteX1" fmla="*/ 149023 w 315634"/>
                <a:gd name="connsiteY1" fmla="*/ 149023 h 390144"/>
                <a:gd name="connsiteX2" fmla="*/ 195073 w 315634"/>
                <a:gd name="connsiteY2" fmla="*/ 0 h 390144"/>
                <a:gd name="connsiteX3" fmla="*/ 269582 w 315634"/>
                <a:gd name="connsiteY3" fmla="*/ 241122 h 390144"/>
                <a:gd name="connsiteX4" fmla="*/ 315634 w 315634"/>
                <a:gd name="connsiteY4" fmla="*/ 390144 h 390144"/>
                <a:gd name="connsiteX5" fmla="*/ 195073 w 315634"/>
                <a:gd name="connsiteY5" fmla="*/ 298042 h 390144"/>
                <a:gd name="connsiteX6" fmla="*/ 74511 w 315634"/>
                <a:gd name="connsiteY6" fmla="*/ 390144 h 390144"/>
                <a:gd name="connsiteX7" fmla="*/ 120563 w 315634"/>
                <a:gd name="connsiteY7" fmla="*/ 241122 h 390144"/>
                <a:gd name="connsiteX8" fmla="*/ 0 w 315634"/>
                <a:gd name="connsiteY8" fmla="*/ 149022 h 390144"/>
                <a:gd name="connsiteX0" fmla="*/ 0 w 315634"/>
                <a:gd name="connsiteY0" fmla="*/ 149022 h 390144"/>
                <a:gd name="connsiteX1" fmla="*/ 149023 w 315634"/>
                <a:gd name="connsiteY1" fmla="*/ 149023 h 390144"/>
                <a:gd name="connsiteX2" fmla="*/ 195073 w 315634"/>
                <a:gd name="connsiteY2" fmla="*/ 0 h 390144"/>
                <a:gd name="connsiteX3" fmla="*/ 315634 w 315634"/>
                <a:gd name="connsiteY3" fmla="*/ 390144 h 390144"/>
                <a:gd name="connsiteX4" fmla="*/ 195073 w 315634"/>
                <a:gd name="connsiteY4" fmla="*/ 298042 h 390144"/>
                <a:gd name="connsiteX5" fmla="*/ 74511 w 315634"/>
                <a:gd name="connsiteY5" fmla="*/ 390144 h 390144"/>
                <a:gd name="connsiteX6" fmla="*/ 120563 w 315634"/>
                <a:gd name="connsiteY6" fmla="*/ 241122 h 390144"/>
                <a:gd name="connsiteX7" fmla="*/ 0 w 315634"/>
                <a:gd name="connsiteY7" fmla="*/ 149022 h 390144"/>
                <a:gd name="connsiteX0" fmla="*/ 0 w 195073"/>
                <a:gd name="connsiteY0" fmla="*/ 149022 h 390144"/>
                <a:gd name="connsiteX1" fmla="*/ 149023 w 195073"/>
                <a:gd name="connsiteY1" fmla="*/ 149023 h 390144"/>
                <a:gd name="connsiteX2" fmla="*/ 195073 w 195073"/>
                <a:gd name="connsiteY2" fmla="*/ 0 h 390144"/>
                <a:gd name="connsiteX3" fmla="*/ 195073 w 195073"/>
                <a:gd name="connsiteY3" fmla="*/ 298042 h 390144"/>
                <a:gd name="connsiteX4" fmla="*/ 74511 w 195073"/>
                <a:gd name="connsiteY4" fmla="*/ 390144 h 390144"/>
                <a:gd name="connsiteX5" fmla="*/ 120563 w 195073"/>
                <a:gd name="connsiteY5" fmla="*/ 241122 h 390144"/>
                <a:gd name="connsiteX6" fmla="*/ 0 w 195073"/>
                <a:gd name="connsiteY6" fmla="*/ 149022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73" h="390144">
                  <a:moveTo>
                    <a:pt x="0" y="149022"/>
                  </a:moveTo>
                  <a:lnTo>
                    <a:pt x="149023" y="149023"/>
                  </a:lnTo>
                  <a:lnTo>
                    <a:pt x="195073" y="0"/>
                  </a:lnTo>
                  <a:lnTo>
                    <a:pt x="195073" y="298042"/>
                  </a:lnTo>
                  <a:lnTo>
                    <a:pt x="74511" y="390144"/>
                  </a:lnTo>
                  <a:lnTo>
                    <a:pt x="120563" y="241122"/>
                  </a:lnTo>
                  <a:lnTo>
                    <a:pt x="0" y="149022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9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13" y="341922"/>
            <a:ext cx="3135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 </a:t>
            </a:r>
            <a:r>
              <a:rPr lang="en-US" altLang="ko-KR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48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514601" y="1461377"/>
            <a:ext cx="8085222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OpenGL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오픈소스 프로젝트 삽입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코드 이해 후 아치 애플리케이션에 삽입할 수 있도록 수정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모델이 모니터링 중 부드럽게 회전될 수 있도록 메서드 추가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모델 문제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3D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Normal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뒤집힌 부분 발견하여 해당 부분 직접 수정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7F7A3AC0-6D9E-473D-9BE9-8FC1ED5192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71" y="1884179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615BD33F-4597-4515-A799-B61EE92FD7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571" y="4010606"/>
            <a:ext cx="390145" cy="40843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F48FE7F2-5226-417A-B201-3C3F381FAF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570" y="5429099"/>
            <a:ext cx="390145" cy="408433"/>
          </a:xfrm>
          <a:prstGeom prst="rect">
            <a:avLst/>
          </a:prstGeom>
        </p:spPr>
      </p:pic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925D9F95-BF4A-4EA5-B08A-26C22298D851}"/>
              </a:ext>
            </a:extLst>
          </p:cNvPr>
          <p:cNvSpPr/>
          <p:nvPr/>
        </p:nvSpPr>
        <p:spPr>
          <a:xfrm>
            <a:off x="5263086" y="5461834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7A0F5C4E-882B-4520-ACC3-B09FE510B713}"/>
              </a:ext>
            </a:extLst>
          </p:cNvPr>
          <p:cNvSpPr/>
          <p:nvPr/>
        </p:nvSpPr>
        <p:spPr>
          <a:xfrm>
            <a:off x="3402995" y="5461834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1C2A2AF7-0E6E-42FA-A78A-8EE2A493890B}"/>
              </a:ext>
            </a:extLst>
          </p:cNvPr>
          <p:cNvSpPr/>
          <p:nvPr/>
        </p:nvSpPr>
        <p:spPr>
          <a:xfrm>
            <a:off x="3868018" y="5461834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CEC2CE79-B2E0-4148-A560-5FDAD5740E3F}"/>
              </a:ext>
            </a:extLst>
          </p:cNvPr>
          <p:cNvSpPr/>
          <p:nvPr/>
        </p:nvSpPr>
        <p:spPr>
          <a:xfrm>
            <a:off x="4333041" y="5461834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C47DFDC0-0594-403C-9051-393407B1905D}"/>
              </a:ext>
            </a:extLst>
          </p:cNvPr>
          <p:cNvSpPr/>
          <p:nvPr/>
        </p:nvSpPr>
        <p:spPr>
          <a:xfrm>
            <a:off x="4798064" y="5461834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</p:spTree>
    <p:extLst>
      <p:ext uri="{BB962C8B-B14F-4D97-AF65-F5344CB8AC3E}">
        <p14:creationId xmlns:p14="http://schemas.microsoft.com/office/powerpoint/2010/main" val="22231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88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통신</a:t>
            </a: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514601" y="1461377"/>
            <a:ext cx="8085222" cy="49298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[Bad]   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HM-10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페어링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 차이로 인해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HC-06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모듈로 교체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블루투스와 관련하여 애플리케이션에 발생하는 모든 에러에 대한 예외처리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buSzPct val="50000"/>
            </a:pP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통신 오류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[Good]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범위 밖의  치아 번호가 전송되는 문제를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CheckSum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해결</a:t>
            </a:r>
            <a:endParaRPr lang="en-US" altLang="ko-KR" sz="1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[Bad]   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발견된 문제는 해결하였으나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본질적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원인을 파악하지 못함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SzPct val="50000"/>
              <a:buNone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7F7A3AC0-6D9E-473D-9BE9-8FC1ED5192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71" y="1884179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615BD33F-4597-4515-A799-B61EE92FD7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569" y="3830598"/>
            <a:ext cx="390145" cy="408433"/>
          </a:xfrm>
          <a:prstGeom prst="rect">
            <a:avLst/>
          </a:prstGeom>
        </p:spPr>
      </p:pic>
      <p:pic>
        <p:nvPicPr>
          <p:cNvPr id="10" name="그림 9" descr="3.png">
            <a:extLst>
              <a:ext uri="{FF2B5EF4-FFF2-40B4-BE49-F238E27FC236}">
                <a16:creationId xmlns:a16="http://schemas.microsoft.com/office/drawing/2014/main" id="{F48FE7F2-5226-417A-B201-3C3F381FAF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01569" y="5783263"/>
            <a:ext cx="390145" cy="408433"/>
          </a:xfrm>
          <a:prstGeom prst="rect">
            <a:avLst/>
          </a:prstGeom>
        </p:spPr>
      </p:pic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3BE5776A-7E51-4F59-913F-290862C3C3A3}"/>
              </a:ext>
            </a:extLst>
          </p:cNvPr>
          <p:cNvSpPr/>
          <p:nvPr/>
        </p:nvSpPr>
        <p:spPr>
          <a:xfrm>
            <a:off x="3424560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DB10CD2-4DAD-4D65-A692-A565371CDEEA}"/>
              </a:ext>
            </a:extLst>
          </p:cNvPr>
          <p:cNvSpPr/>
          <p:nvPr/>
        </p:nvSpPr>
        <p:spPr>
          <a:xfrm>
            <a:off x="3889583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ED3FA2E2-997C-420D-B260-63824A9E0B55}"/>
              </a:ext>
            </a:extLst>
          </p:cNvPr>
          <p:cNvSpPr/>
          <p:nvPr/>
        </p:nvSpPr>
        <p:spPr>
          <a:xfrm>
            <a:off x="4354606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20F583C6-6767-42E4-98AC-5282EB9BCD4E}"/>
              </a:ext>
            </a:extLst>
          </p:cNvPr>
          <p:cNvSpPr/>
          <p:nvPr/>
        </p:nvSpPr>
        <p:spPr>
          <a:xfrm>
            <a:off x="4819629" y="5769922"/>
            <a:ext cx="390145" cy="390145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7B75CB5-CAA5-4153-82AD-298277D11890}"/>
              </a:ext>
            </a:extLst>
          </p:cNvPr>
          <p:cNvGrpSpPr/>
          <p:nvPr/>
        </p:nvGrpSpPr>
        <p:grpSpPr>
          <a:xfrm>
            <a:off x="5284651" y="5769922"/>
            <a:ext cx="390145" cy="390145"/>
            <a:chOff x="5284651" y="5769922"/>
            <a:chExt cx="390145" cy="390145"/>
          </a:xfrm>
        </p:grpSpPr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0BD12D5E-0CE7-4F31-A3D0-406B86F0BF7F}"/>
                </a:ext>
              </a:extLst>
            </p:cNvPr>
            <p:cNvSpPr/>
            <p:nvPr/>
          </p:nvSpPr>
          <p:spPr>
            <a:xfrm>
              <a:off x="5284651" y="5769922"/>
              <a:ext cx="390145" cy="390145"/>
            </a:xfrm>
            <a:prstGeom prst="star5">
              <a:avLst/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별: 꼭짓점 5개 13">
              <a:extLst>
                <a:ext uri="{FF2B5EF4-FFF2-40B4-BE49-F238E27FC236}">
                  <a16:creationId xmlns:a16="http://schemas.microsoft.com/office/drawing/2014/main" id="{F5F1EC26-F898-4EC4-8BD3-7C5773B84380}"/>
                </a:ext>
              </a:extLst>
            </p:cNvPr>
            <p:cNvSpPr/>
            <p:nvPr/>
          </p:nvSpPr>
          <p:spPr>
            <a:xfrm>
              <a:off x="5284651" y="5769922"/>
              <a:ext cx="195073" cy="390144"/>
            </a:xfrm>
            <a:custGeom>
              <a:avLst/>
              <a:gdLst>
                <a:gd name="connsiteX0" fmla="*/ 0 w 390145"/>
                <a:gd name="connsiteY0" fmla="*/ 149022 h 390145"/>
                <a:gd name="connsiteX1" fmla="*/ 149023 w 390145"/>
                <a:gd name="connsiteY1" fmla="*/ 149023 h 390145"/>
                <a:gd name="connsiteX2" fmla="*/ 195073 w 390145"/>
                <a:gd name="connsiteY2" fmla="*/ 0 h 390145"/>
                <a:gd name="connsiteX3" fmla="*/ 241122 w 390145"/>
                <a:gd name="connsiteY3" fmla="*/ 149023 h 390145"/>
                <a:gd name="connsiteX4" fmla="*/ 390145 w 390145"/>
                <a:gd name="connsiteY4" fmla="*/ 149022 h 390145"/>
                <a:gd name="connsiteX5" fmla="*/ 269582 w 390145"/>
                <a:gd name="connsiteY5" fmla="*/ 241122 h 390145"/>
                <a:gd name="connsiteX6" fmla="*/ 315634 w 390145"/>
                <a:gd name="connsiteY6" fmla="*/ 390144 h 390145"/>
                <a:gd name="connsiteX7" fmla="*/ 195073 w 390145"/>
                <a:gd name="connsiteY7" fmla="*/ 298042 h 390145"/>
                <a:gd name="connsiteX8" fmla="*/ 74511 w 390145"/>
                <a:gd name="connsiteY8" fmla="*/ 390144 h 390145"/>
                <a:gd name="connsiteX9" fmla="*/ 120563 w 390145"/>
                <a:gd name="connsiteY9" fmla="*/ 241122 h 390145"/>
                <a:gd name="connsiteX10" fmla="*/ 0 w 390145"/>
                <a:gd name="connsiteY10" fmla="*/ 149022 h 390145"/>
                <a:gd name="connsiteX0" fmla="*/ 0 w 390145"/>
                <a:gd name="connsiteY0" fmla="*/ 149022 h 390144"/>
                <a:gd name="connsiteX1" fmla="*/ 149023 w 390145"/>
                <a:gd name="connsiteY1" fmla="*/ 149023 h 390144"/>
                <a:gd name="connsiteX2" fmla="*/ 195073 w 390145"/>
                <a:gd name="connsiteY2" fmla="*/ 0 h 390144"/>
                <a:gd name="connsiteX3" fmla="*/ 390145 w 390145"/>
                <a:gd name="connsiteY3" fmla="*/ 149022 h 390144"/>
                <a:gd name="connsiteX4" fmla="*/ 269582 w 390145"/>
                <a:gd name="connsiteY4" fmla="*/ 241122 h 390144"/>
                <a:gd name="connsiteX5" fmla="*/ 315634 w 390145"/>
                <a:gd name="connsiteY5" fmla="*/ 390144 h 390144"/>
                <a:gd name="connsiteX6" fmla="*/ 195073 w 390145"/>
                <a:gd name="connsiteY6" fmla="*/ 298042 h 390144"/>
                <a:gd name="connsiteX7" fmla="*/ 74511 w 390145"/>
                <a:gd name="connsiteY7" fmla="*/ 390144 h 390144"/>
                <a:gd name="connsiteX8" fmla="*/ 120563 w 390145"/>
                <a:gd name="connsiteY8" fmla="*/ 241122 h 390144"/>
                <a:gd name="connsiteX9" fmla="*/ 0 w 390145"/>
                <a:gd name="connsiteY9" fmla="*/ 149022 h 390144"/>
                <a:gd name="connsiteX0" fmla="*/ 0 w 315634"/>
                <a:gd name="connsiteY0" fmla="*/ 149022 h 390144"/>
                <a:gd name="connsiteX1" fmla="*/ 149023 w 315634"/>
                <a:gd name="connsiteY1" fmla="*/ 149023 h 390144"/>
                <a:gd name="connsiteX2" fmla="*/ 195073 w 315634"/>
                <a:gd name="connsiteY2" fmla="*/ 0 h 390144"/>
                <a:gd name="connsiteX3" fmla="*/ 269582 w 315634"/>
                <a:gd name="connsiteY3" fmla="*/ 241122 h 390144"/>
                <a:gd name="connsiteX4" fmla="*/ 315634 w 315634"/>
                <a:gd name="connsiteY4" fmla="*/ 390144 h 390144"/>
                <a:gd name="connsiteX5" fmla="*/ 195073 w 315634"/>
                <a:gd name="connsiteY5" fmla="*/ 298042 h 390144"/>
                <a:gd name="connsiteX6" fmla="*/ 74511 w 315634"/>
                <a:gd name="connsiteY6" fmla="*/ 390144 h 390144"/>
                <a:gd name="connsiteX7" fmla="*/ 120563 w 315634"/>
                <a:gd name="connsiteY7" fmla="*/ 241122 h 390144"/>
                <a:gd name="connsiteX8" fmla="*/ 0 w 315634"/>
                <a:gd name="connsiteY8" fmla="*/ 149022 h 390144"/>
                <a:gd name="connsiteX0" fmla="*/ 0 w 315634"/>
                <a:gd name="connsiteY0" fmla="*/ 149022 h 390144"/>
                <a:gd name="connsiteX1" fmla="*/ 149023 w 315634"/>
                <a:gd name="connsiteY1" fmla="*/ 149023 h 390144"/>
                <a:gd name="connsiteX2" fmla="*/ 195073 w 315634"/>
                <a:gd name="connsiteY2" fmla="*/ 0 h 390144"/>
                <a:gd name="connsiteX3" fmla="*/ 315634 w 315634"/>
                <a:gd name="connsiteY3" fmla="*/ 390144 h 390144"/>
                <a:gd name="connsiteX4" fmla="*/ 195073 w 315634"/>
                <a:gd name="connsiteY4" fmla="*/ 298042 h 390144"/>
                <a:gd name="connsiteX5" fmla="*/ 74511 w 315634"/>
                <a:gd name="connsiteY5" fmla="*/ 390144 h 390144"/>
                <a:gd name="connsiteX6" fmla="*/ 120563 w 315634"/>
                <a:gd name="connsiteY6" fmla="*/ 241122 h 390144"/>
                <a:gd name="connsiteX7" fmla="*/ 0 w 315634"/>
                <a:gd name="connsiteY7" fmla="*/ 149022 h 390144"/>
                <a:gd name="connsiteX0" fmla="*/ 0 w 195073"/>
                <a:gd name="connsiteY0" fmla="*/ 149022 h 390144"/>
                <a:gd name="connsiteX1" fmla="*/ 149023 w 195073"/>
                <a:gd name="connsiteY1" fmla="*/ 149023 h 390144"/>
                <a:gd name="connsiteX2" fmla="*/ 195073 w 195073"/>
                <a:gd name="connsiteY2" fmla="*/ 0 h 390144"/>
                <a:gd name="connsiteX3" fmla="*/ 195073 w 195073"/>
                <a:gd name="connsiteY3" fmla="*/ 298042 h 390144"/>
                <a:gd name="connsiteX4" fmla="*/ 74511 w 195073"/>
                <a:gd name="connsiteY4" fmla="*/ 390144 h 390144"/>
                <a:gd name="connsiteX5" fmla="*/ 120563 w 195073"/>
                <a:gd name="connsiteY5" fmla="*/ 241122 h 390144"/>
                <a:gd name="connsiteX6" fmla="*/ 0 w 195073"/>
                <a:gd name="connsiteY6" fmla="*/ 149022 h 39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073" h="390144">
                  <a:moveTo>
                    <a:pt x="0" y="149022"/>
                  </a:moveTo>
                  <a:lnTo>
                    <a:pt x="149023" y="149023"/>
                  </a:lnTo>
                  <a:lnTo>
                    <a:pt x="195073" y="0"/>
                  </a:lnTo>
                  <a:lnTo>
                    <a:pt x="195073" y="298042"/>
                  </a:lnTo>
                  <a:lnTo>
                    <a:pt x="74511" y="390144"/>
                  </a:lnTo>
                  <a:lnTo>
                    <a:pt x="120563" y="241122"/>
                  </a:lnTo>
                  <a:lnTo>
                    <a:pt x="0" y="149022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80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데모</a:t>
            </a:r>
            <a:endParaRPr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13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940614" y="341922"/>
            <a:ext cx="4310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기능 데모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28EDC0-6685-4029-A0DA-6E9414C6F6F6}"/>
              </a:ext>
            </a:extLst>
          </p:cNvPr>
          <p:cNvGrpSpPr/>
          <p:nvPr/>
        </p:nvGrpSpPr>
        <p:grpSpPr>
          <a:xfrm>
            <a:off x="3216346" y="2030816"/>
            <a:ext cx="6652448" cy="4051006"/>
            <a:chOff x="3743544" y="1728963"/>
            <a:chExt cx="5113377" cy="3113789"/>
          </a:xfrm>
        </p:grpSpPr>
        <p:pic>
          <p:nvPicPr>
            <p:cNvPr id="8" name="스크린샷 2018-09-11 오전 7.55.23.png" descr="스크린샷 2018-09-11 오전 7.55.23.png">
              <a:extLst>
                <a:ext uri="{FF2B5EF4-FFF2-40B4-BE49-F238E27FC236}">
                  <a16:creationId xmlns:a16="http://schemas.microsoft.com/office/drawing/2014/main" id="{21493B0A-66A8-41CC-88DF-289F58E59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l="34005" t="7125" r="38301" b="6255"/>
            <a:stretch>
              <a:fillRect/>
            </a:stretch>
          </p:blipFill>
          <p:spPr>
            <a:xfrm>
              <a:off x="3743544" y="1995944"/>
              <a:ext cx="365512" cy="234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595" extrusionOk="0">
                  <a:moveTo>
                    <a:pt x="3544" y="0"/>
                  </a:moveTo>
                  <a:lnTo>
                    <a:pt x="3459" y="3572"/>
                  </a:lnTo>
                  <a:cubicBezTo>
                    <a:pt x="3410" y="5536"/>
                    <a:pt x="2617" y="7373"/>
                    <a:pt x="1699" y="7653"/>
                  </a:cubicBezTo>
                  <a:cubicBezTo>
                    <a:pt x="-142" y="8216"/>
                    <a:pt x="-701" y="21111"/>
                    <a:pt x="1103" y="21406"/>
                  </a:cubicBezTo>
                  <a:cubicBezTo>
                    <a:pt x="1888" y="21534"/>
                    <a:pt x="4204" y="21592"/>
                    <a:pt x="6836" y="21595"/>
                  </a:cubicBezTo>
                  <a:cubicBezTo>
                    <a:pt x="11224" y="21600"/>
                    <a:pt x="16484" y="21451"/>
                    <a:pt x="17039" y="21214"/>
                  </a:cubicBezTo>
                  <a:cubicBezTo>
                    <a:pt x="17512" y="21013"/>
                    <a:pt x="17321" y="18579"/>
                    <a:pt x="16599" y="15808"/>
                  </a:cubicBezTo>
                  <a:cubicBezTo>
                    <a:pt x="15878" y="13037"/>
                    <a:pt x="15823" y="10715"/>
                    <a:pt x="16486" y="10648"/>
                  </a:cubicBezTo>
                  <a:cubicBezTo>
                    <a:pt x="18223" y="10473"/>
                    <a:pt x="17974" y="9305"/>
                    <a:pt x="16159" y="9122"/>
                  </a:cubicBezTo>
                  <a:cubicBezTo>
                    <a:pt x="15315" y="9037"/>
                    <a:pt x="15041" y="8786"/>
                    <a:pt x="15563" y="8563"/>
                  </a:cubicBezTo>
                  <a:cubicBezTo>
                    <a:pt x="16085" y="8341"/>
                    <a:pt x="15077" y="7840"/>
                    <a:pt x="13321" y="7452"/>
                  </a:cubicBezTo>
                  <a:cubicBezTo>
                    <a:pt x="8789" y="6450"/>
                    <a:pt x="7342" y="2873"/>
                    <a:pt x="11235" y="2297"/>
                  </a:cubicBezTo>
                  <a:cubicBezTo>
                    <a:pt x="12717" y="2078"/>
                    <a:pt x="15505" y="1898"/>
                    <a:pt x="17422" y="1898"/>
                  </a:cubicBezTo>
                  <a:cubicBezTo>
                    <a:pt x="20226" y="1898"/>
                    <a:pt x="20899" y="1744"/>
                    <a:pt x="20899" y="1111"/>
                  </a:cubicBezTo>
                  <a:cubicBezTo>
                    <a:pt x="20899" y="537"/>
                    <a:pt x="20137" y="321"/>
                    <a:pt x="18089" y="319"/>
                  </a:cubicBezTo>
                  <a:cubicBezTo>
                    <a:pt x="16544" y="318"/>
                    <a:pt x="12647" y="247"/>
                    <a:pt x="9419" y="160"/>
                  </a:cubicBezTo>
                  <a:lnTo>
                    <a:pt x="3544" y="0"/>
                  </a:lnTo>
                  <a:close/>
                </a:path>
              </a:pathLst>
            </a:custGeom>
            <a:ln w="12700">
              <a:miter lim="400000"/>
            </a:ln>
          </p:spPr>
        </p:pic>
        <p:pic>
          <p:nvPicPr>
            <p:cNvPr id="9" name="스크린샷 2018-07-13 오전 1.07.53.png" descr="스크린샷 2018-07-13 오전 1.07.53.png">
              <a:extLst>
                <a:ext uri="{FF2B5EF4-FFF2-40B4-BE49-F238E27FC236}">
                  <a16:creationId xmlns:a16="http://schemas.microsoft.com/office/drawing/2014/main" id="{0E4E482F-C19B-456E-9A98-A1E068B19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060228" y="1728963"/>
              <a:ext cx="1796693" cy="311378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0" name="Frame-4.png" descr="Frame-4.png">
              <a:extLst>
                <a:ext uri="{FF2B5EF4-FFF2-40B4-BE49-F238E27FC236}">
                  <a16:creationId xmlns:a16="http://schemas.microsoft.com/office/drawing/2014/main" id="{6A42868E-DCE4-431D-9647-47970589E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6735" y="2464224"/>
              <a:ext cx="1543678" cy="1543678"/>
            </a:xfrm>
            <a:prstGeom prst="rect">
              <a:avLst/>
            </a:prstGeom>
            <a:ln w="25400">
              <a:miter lim="400000"/>
            </a:ln>
            <a:effectLst>
              <a:outerShdw blurRad="355600" dist="112195" dir="5400000" rotWithShape="0">
                <a:srgbClr val="000000">
                  <a:alpha val="51971"/>
                </a:srgbClr>
              </a:outerShdw>
            </a:effectLst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4852F44-0D71-4A2E-ADCC-083751267F3B}"/>
                </a:ext>
              </a:extLst>
            </p:cNvPr>
            <p:cNvSpPr/>
            <p:nvPr/>
          </p:nvSpPr>
          <p:spPr>
            <a:xfrm>
              <a:off x="5571572" y="2996834"/>
              <a:ext cx="642827" cy="478457"/>
            </a:xfrm>
            <a:prstGeom prst="rightArrow">
              <a:avLst/>
            </a:prstGeom>
            <a:solidFill>
              <a:srgbClr val="6BC7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012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3216860" y="341922"/>
            <a:ext cx="5758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기능 영상 데모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2B23F3-DFAE-4293-B1EA-2D5954B6B401}"/>
              </a:ext>
            </a:extLst>
          </p:cNvPr>
          <p:cNvSpPr/>
          <p:nvPr/>
        </p:nvSpPr>
        <p:spPr>
          <a:xfrm>
            <a:off x="1925053" y="1684421"/>
            <a:ext cx="8831179" cy="437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 자리</a:t>
            </a:r>
          </a:p>
        </p:txBody>
      </p:sp>
    </p:spTree>
    <p:extLst>
      <p:ext uri="{BB962C8B-B14F-4D97-AF65-F5344CB8AC3E}">
        <p14:creationId xmlns:p14="http://schemas.microsoft.com/office/powerpoint/2010/main" val="134077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추후 개발 계획 및 후기</a:t>
            </a:r>
            <a:endParaRPr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76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3874600" y="2253178"/>
            <a:ext cx="5281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프로젝트 정의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개발 내용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이슈 및 완성도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데모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추후 개발 계획 및 후기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9488" y="2315808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9488" y="3020567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89488" y="3725326"/>
            <a:ext cx="390145" cy="408433"/>
          </a:xfrm>
          <a:prstGeom prst="rect">
            <a:avLst/>
          </a:prstGeom>
        </p:spPr>
      </p:pic>
      <p:pic>
        <p:nvPicPr>
          <p:cNvPr id="12" name="그림 11" descr="4.png">
            <a:extLst>
              <a:ext uri="{FF2B5EF4-FFF2-40B4-BE49-F238E27FC236}">
                <a16:creationId xmlns:a16="http://schemas.microsoft.com/office/drawing/2014/main" id="{A68D7417-4269-49D3-90A4-586BE9B9159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89488" y="4430085"/>
            <a:ext cx="390145" cy="408433"/>
          </a:xfrm>
          <a:prstGeom prst="rect">
            <a:avLst/>
          </a:prstGeom>
        </p:spPr>
      </p:pic>
      <p:pic>
        <p:nvPicPr>
          <p:cNvPr id="13" name="그림 12" descr="5.png">
            <a:extLst>
              <a:ext uri="{FF2B5EF4-FFF2-40B4-BE49-F238E27FC236}">
                <a16:creationId xmlns:a16="http://schemas.microsoft.com/office/drawing/2014/main" id="{D792B113-DBA3-4C4B-A216-0F417691BA6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89488" y="513484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618937" y="341922"/>
            <a:ext cx="6954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한계 및 개선 방안</a:t>
            </a:r>
            <a:endParaRPr lang="en-US" altLang="ko-KR" sz="48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2DC9B67-A5D3-491E-9C18-8148B9F6C8E8}"/>
              </a:ext>
            </a:extLst>
          </p:cNvPr>
          <p:cNvGrpSpPr/>
          <p:nvPr/>
        </p:nvGrpSpPr>
        <p:grpSpPr>
          <a:xfrm>
            <a:off x="1176765" y="1266695"/>
            <a:ext cx="9636546" cy="2429005"/>
            <a:chOff x="1176765" y="1266695"/>
            <a:chExt cx="9636546" cy="2429005"/>
          </a:xfrm>
        </p:grpSpPr>
        <p:sp>
          <p:nvSpPr>
            <p:cNvPr id="11" name="다양한 스마트 헬스케어 제품 출시…">
              <a:extLst>
                <a:ext uri="{FF2B5EF4-FFF2-40B4-BE49-F238E27FC236}">
                  <a16:creationId xmlns:a16="http://schemas.microsoft.com/office/drawing/2014/main" id="{CE3B4616-1FA3-4C35-A977-F31F2DC17BF7}"/>
                </a:ext>
              </a:extLst>
            </p:cNvPr>
            <p:cNvSpPr txBox="1">
              <a:spLocks/>
            </p:cNvSpPr>
            <p:nvPr/>
          </p:nvSpPr>
          <p:spPr>
            <a:xfrm>
              <a:off x="1424762" y="1640115"/>
              <a:ext cx="9388549" cy="205558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200000"/>
                </a:lnSpc>
                <a:buClr>
                  <a:srgbClr val="6DCBC3"/>
                </a:buClr>
                <a:buSzPct val="150000"/>
                <a:buNone/>
              </a:pPr>
              <a:endPara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540000" lvl="1" indent="-540000">
                <a:lnSpc>
                  <a:spcPct val="200000"/>
                </a:lnSpc>
                <a:buClr>
                  <a:srgbClr val="6DCBC3"/>
                </a:buClr>
                <a:buSzPct val="150000"/>
                <a:buFont typeface="+mj-lt"/>
                <a:buAutoNum type="arabicPeriod"/>
              </a:pP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저가형 센서 하나만을 사용하여</a:t>
              </a:r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인식할 수 있는 각도의 범위 값이 제한적임</a:t>
              </a:r>
              <a:endPara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540000" lvl="1" indent="-540000">
                <a:lnSpc>
                  <a:spcPct val="200000"/>
                </a:lnSpc>
                <a:buClr>
                  <a:srgbClr val="6DCBC3"/>
                </a:buClr>
                <a:buSzPct val="150000"/>
                <a:buFont typeface="+mj-lt"/>
                <a:buAutoNum type="arabicPeriod"/>
              </a:pP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미리 설정한 각도와 거의 정확하게 일치할 경우에만 해당 치아를 판별할 수 있어 예외 상황에 약함</a:t>
              </a:r>
              <a:endPara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0" lvl="1" indent="0">
                <a:lnSpc>
                  <a:spcPct val="200000"/>
                </a:lnSpc>
                <a:buClr>
                  <a:srgbClr val="6DCBC3"/>
                </a:buClr>
                <a:buSzPct val="150000"/>
                <a:buNone/>
              </a:pPr>
              <a:endParaRPr lang="en-US" altLang="ko-KR" sz="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E78BAFC-903D-4551-A031-CAA647B44E8F}"/>
                </a:ext>
              </a:extLst>
            </p:cNvPr>
            <p:cNvSpPr/>
            <p:nvPr/>
          </p:nvSpPr>
          <p:spPr>
            <a:xfrm>
              <a:off x="1176765" y="1266695"/>
              <a:ext cx="5952270" cy="5717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0">
                <a:lnSpc>
                  <a:spcPct val="200000"/>
                </a:lnSpc>
                <a:buClr>
                  <a:srgbClr val="6DCBC3"/>
                </a:buClr>
                <a:buSzPct val="150000"/>
                <a:buNone/>
              </a:pPr>
              <a:r>
                <a:rPr lang="ko-KR" altLang="en-US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정해진 범주 내에서는 정상 작동하나</a:t>
              </a:r>
              <a:r>
                <a:rPr lang="en-US" altLang="ko-KR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다음과 같은 한계가 있음</a:t>
              </a:r>
              <a:endParaRPr lang="en-US" altLang="ko-KR" dirty="0">
                <a:ln w="0"/>
                <a:solidFill>
                  <a:srgbClr val="6DCBC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6783FA-81B9-407E-B5A3-EE8D6987C0EB}"/>
              </a:ext>
            </a:extLst>
          </p:cNvPr>
          <p:cNvGrpSpPr/>
          <p:nvPr/>
        </p:nvGrpSpPr>
        <p:grpSpPr>
          <a:xfrm>
            <a:off x="1176765" y="4069120"/>
            <a:ext cx="6343997" cy="1886606"/>
            <a:chOff x="1176765" y="4069120"/>
            <a:chExt cx="6343997" cy="18866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D6C86CD-F61A-4103-A593-005FDEE8A9A2}"/>
                </a:ext>
              </a:extLst>
            </p:cNvPr>
            <p:cNvSpPr/>
            <p:nvPr/>
          </p:nvSpPr>
          <p:spPr>
            <a:xfrm>
              <a:off x="1424762" y="4587595"/>
              <a:ext cx="6096000" cy="13681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40000" lvl="1" indent="-540000">
                <a:lnSpc>
                  <a:spcPct val="250000"/>
                </a:lnSpc>
                <a:buClr>
                  <a:srgbClr val="6DCBC3"/>
                </a:buClr>
                <a:buSzPct val="150000"/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고성능 센서의 사용을 통한 오차 감소</a:t>
              </a:r>
            </a:p>
            <a:p>
              <a:pPr marL="540000" lvl="1" indent="-540000">
                <a:lnSpc>
                  <a:spcPct val="250000"/>
                </a:lnSpc>
                <a:buClr>
                  <a:srgbClr val="6DCBC3"/>
                </a:buClr>
                <a:buSzPct val="150000"/>
                <a:buFont typeface="+mj-lt"/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강한 진동에 대한 제어 방법 고안 등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7182DC-03C1-4BB9-B528-9B42528B3802}"/>
                </a:ext>
              </a:extLst>
            </p:cNvPr>
            <p:cNvSpPr/>
            <p:nvPr/>
          </p:nvSpPr>
          <p:spPr>
            <a:xfrm>
              <a:off x="1176765" y="4069120"/>
              <a:ext cx="5953874" cy="5717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0">
                <a:lnSpc>
                  <a:spcPct val="200000"/>
                </a:lnSpc>
                <a:buClr>
                  <a:srgbClr val="6DCBC3"/>
                </a:buClr>
                <a:buSzPct val="150000"/>
                <a:buNone/>
              </a:pPr>
              <a:r>
                <a:rPr lang="ko-KR" altLang="en-US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다음과 같은 방법으로 전체적인 오차 제거 및 정확도 개선 가능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26BE7F5-34C5-4272-A29A-822E340F1B40}"/>
              </a:ext>
            </a:extLst>
          </p:cNvPr>
          <p:cNvGrpSpPr/>
          <p:nvPr/>
        </p:nvGrpSpPr>
        <p:grpSpPr>
          <a:xfrm>
            <a:off x="8503564" y="3753796"/>
            <a:ext cx="1989876" cy="2194610"/>
            <a:chOff x="3682215" y="8491565"/>
            <a:chExt cx="5166192" cy="551463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A84F0F4-FE3D-44DD-8469-374088CA7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215" y="8491565"/>
              <a:ext cx="5166192" cy="3234036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ABD4E71-FE8F-48E9-9DBC-FFF1AB9190E1}"/>
                </a:ext>
              </a:extLst>
            </p:cNvPr>
            <p:cNvGrpSpPr/>
            <p:nvPr/>
          </p:nvGrpSpPr>
          <p:grpSpPr>
            <a:xfrm>
              <a:off x="5047765" y="8731646"/>
              <a:ext cx="3638598" cy="5274555"/>
              <a:chOff x="6257784" y="10275198"/>
              <a:chExt cx="3638598" cy="5274555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577D65D-FCFA-4841-96D6-F3ED47E4B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5700" b="91200" l="7700" r="90000">
                            <a14:foregroundMark x1="10600" y1="10200" x2="10600" y2="10200"/>
                            <a14:foregroundMark x1="7700" y1="12000" x2="7700" y2="12000"/>
                            <a14:foregroundMark x1="7700" y1="12000" x2="7700" y2="12000"/>
                            <a14:foregroundMark x1="7900" y1="10700" x2="7900" y2="10700"/>
                            <a14:foregroundMark x1="12800" y1="5800" x2="12800" y2="5800"/>
                            <a14:foregroundMark x1="20200" y1="11500" x2="20200" y2="11500"/>
                            <a14:foregroundMark x1="24200" y1="16200" x2="24200" y2="16200"/>
                            <a14:foregroundMark x1="84500" y1="91200" x2="84500" y2="912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54256">
                <a:off x="6257784" y="10275198"/>
                <a:ext cx="2985828" cy="2985828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D3C9A0D-446E-4B4D-91A9-EB14C893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317" b="89907" l="5732" r="89809">
                            <a14:foregroundMark x1="46921" y1="9317" x2="46921" y2="9317"/>
                            <a14:foregroundMark x1="46921" y1="9317" x2="46921" y2="9317"/>
                            <a14:foregroundMark x1="5732" y1="78261" x2="5732" y2="78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1622" y="11167873"/>
                <a:ext cx="3204760" cy="43818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08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51" y="341922"/>
            <a:ext cx="3849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개발 계획</a:t>
            </a:r>
          </a:p>
        </p:txBody>
      </p:sp>
      <p:sp>
        <p:nvSpPr>
          <p:cNvPr id="8" name="다양한 스마트 헬스케어 제품 출시…">
            <a:extLst>
              <a:ext uri="{FF2B5EF4-FFF2-40B4-BE49-F238E27FC236}">
                <a16:creationId xmlns:a16="http://schemas.microsoft.com/office/drawing/2014/main" id="{438E3BFB-422C-4BF6-9579-BFE5FCE7F207}"/>
              </a:ext>
            </a:extLst>
          </p:cNvPr>
          <p:cNvSpPr txBox="1">
            <a:spLocks/>
          </p:cNvSpPr>
          <p:nvPr/>
        </p:nvSpPr>
        <p:spPr>
          <a:xfrm>
            <a:off x="5537603" y="4869713"/>
            <a:ext cx="5591175" cy="64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좀 더 세밀한 치아 판별 및 노이즈 제거가 가능할 것으로 보임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08B624-541B-43B4-896B-E274AA015D52}"/>
              </a:ext>
            </a:extLst>
          </p:cNvPr>
          <p:cNvGrpSpPr/>
          <p:nvPr/>
        </p:nvGrpSpPr>
        <p:grpSpPr>
          <a:xfrm>
            <a:off x="1149977" y="1762125"/>
            <a:ext cx="2662158" cy="4385100"/>
            <a:chOff x="1253252" y="1497472"/>
            <a:chExt cx="2835668" cy="4914403"/>
          </a:xfrm>
        </p:grpSpPr>
        <p:pic>
          <p:nvPicPr>
            <p:cNvPr id="9" name="스크린샷 2018-07-13 오전 1.07.53.png" descr="스크린샷 2018-07-13 오전 1.07.53.png">
              <a:extLst>
                <a:ext uri="{FF2B5EF4-FFF2-40B4-BE49-F238E27FC236}">
                  <a16:creationId xmlns:a16="http://schemas.microsoft.com/office/drawing/2014/main" id="{D31C39FA-26D1-4D67-A19C-2CF3CAAF1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53252" y="1497472"/>
              <a:ext cx="2835668" cy="491440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7C3AF0B-4C43-4571-A53D-D58D3F41F2F5}"/>
                </a:ext>
              </a:extLst>
            </p:cNvPr>
            <p:cNvSpPr/>
            <p:nvPr/>
          </p:nvSpPr>
          <p:spPr>
            <a:xfrm>
              <a:off x="1861586" y="3017529"/>
              <a:ext cx="1618999" cy="161899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0913A35-8D8A-4960-B781-67FBA6D188F5}"/>
              </a:ext>
            </a:extLst>
          </p:cNvPr>
          <p:cNvSpPr/>
          <p:nvPr/>
        </p:nvSpPr>
        <p:spPr>
          <a:xfrm>
            <a:off x="4876800" y="5014738"/>
            <a:ext cx="435783" cy="358535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양한 스마트 헬스케어 제품 출시…">
            <a:extLst>
              <a:ext uri="{FF2B5EF4-FFF2-40B4-BE49-F238E27FC236}">
                <a16:creationId xmlns:a16="http://schemas.microsoft.com/office/drawing/2014/main" id="{6A3CF612-9BE9-4FF5-A673-5691DA05C853}"/>
              </a:ext>
            </a:extLst>
          </p:cNvPr>
          <p:cNvSpPr txBox="1">
            <a:spLocks/>
          </p:cNvSpPr>
          <p:nvPr/>
        </p:nvSpPr>
        <p:spPr>
          <a:xfrm>
            <a:off x="4876800" y="1497473"/>
            <a:ext cx="6251978" cy="3139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기획대로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카메라를 통한 사용자 얼굴 인식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양치중인 구획을 판단하여 센서 값 정보와 함께 실시간 모니터링에 사용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936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51" y="341922"/>
            <a:ext cx="3849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개발 계획</a:t>
            </a:r>
          </a:p>
        </p:txBody>
      </p:sp>
      <p:sp>
        <p:nvSpPr>
          <p:cNvPr id="8" name="다양한 스마트 헬스케어 제품 출시…">
            <a:extLst>
              <a:ext uri="{FF2B5EF4-FFF2-40B4-BE49-F238E27FC236}">
                <a16:creationId xmlns:a16="http://schemas.microsoft.com/office/drawing/2014/main" id="{438E3BFB-422C-4BF6-9579-BFE5FCE7F207}"/>
              </a:ext>
            </a:extLst>
          </p:cNvPr>
          <p:cNvSpPr txBox="1">
            <a:spLocks/>
          </p:cNvSpPr>
          <p:nvPr/>
        </p:nvSpPr>
        <p:spPr>
          <a:xfrm>
            <a:off x="5441490" y="4670250"/>
            <a:ext cx="5625148" cy="58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좀 더 많은 사용성과 정확성을 지닐 수 있을 것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0913A35-8D8A-4960-B781-67FBA6D188F5}"/>
              </a:ext>
            </a:extLst>
          </p:cNvPr>
          <p:cNvSpPr/>
          <p:nvPr/>
        </p:nvSpPr>
        <p:spPr>
          <a:xfrm>
            <a:off x="5005707" y="4813713"/>
            <a:ext cx="435783" cy="358535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3474F4-93F5-4DF8-BDC2-F6DCCC6B7B8B}"/>
              </a:ext>
            </a:extLst>
          </p:cNvPr>
          <p:cNvGrpSpPr/>
          <p:nvPr/>
        </p:nvGrpSpPr>
        <p:grpSpPr>
          <a:xfrm>
            <a:off x="401053" y="1767977"/>
            <a:ext cx="4058265" cy="4389566"/>
            <a:chOff x="212651" y="1601675"/>
            <a:chExt cx="4543490" cy="4914403"/>
          </a:xfrm>
        </p:grpSpPr>
        <p:pic>
          <p:nvPicPr>
            <p:cNvPr id="9" name="스크린샷 2018-07-13 오전 1.07.53.png" descr="스크린샷 2018-07-13 오전 1.07.53.png">
              <a:extLst>
                <a:ext uri="{FF2B5EF4-FFF2-40B4-BE49-F238E27FC236}">
                  <a16:creationId xmlns:a16="http://schemas.microsoft.com/office/drawing/2014/main" id="{D31C39FA-26D1-4D67-A19C-2CF3CAAF1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6928" y="1601675"/>
              <a:ext cx="2932832" cy="491440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90604E-8216-46DD-B070-78C0BE28D0D7}"/>
                </a:ext>
              </a:extLst>
            </p:cNvPr>
            <p:cNvSpPr/>
            <p:nvPr/>
          </p:nvSpPr>
          <p:spPr>
            <a:xfrm>
              <a:off x="212651" y="3141896"/>
              <a:ext cx="4543490" cy="2114429"/>
            </a:xfrm>
            <a:prstGeom prst="rect">
              <a:avLst/>
            </a:prstGeom>
            <a:solidFill>
              <a:srgbClr val="6DCBC3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7C3AF0B-4C43-4571-A53D-D58D3F41F2F5}"/>
                </a:ext>
              </a:extLst>
            </p:cNvPr>
            <p:cNvSpPr/>
            <p:nvPr/>
          </p:nvSpPr>
          <p:spPr>
            <a:xfrm>
              <a:off x="540504" y="3475152"/>
              <a:ext cx="1448199" cy="1457547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1437" tIns="71437" rIns="71437" bIns="71437" numCol="1" spcCol="38100" rtlCol="0" anchor="ctr">
              <a:spAutoFit/>
            </a:bodyPr>
            <a:lstStyle/>
            <a:p>
              <a:pPr marL="0" marR="0" indent="0" algn="ctr" defTabSz="82153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3E7219D-8B84-4F15-8AD7-9405D3D15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35" y="3226025"/>
              <a:ext cx="2066606" cy="1619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31FE673-CD69-45CE-9BE9-C90CB50D0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700" b="91200" l="7700" r="90000">
                          <a14:foregroundMark x1="10600" y1="10200" x2="10600" y2="10200"/>
                          <a14:foregroundMark x1="7700" y1="12000" x2="7700" y2="12000"/>
                          <a14:foregroundMark x1="7700" y1="12000" x2="7700" y2="12000"/>
                          <a14:foregroundMark x1="7900" y1="10700" x2="7900" y2="10700"/>
                          <a14:foregroundMark x1="12800" y1="5800" x2="12800" y2="5800"/>
                          <a14:foregroundMark x1="20200" y1="11500" x2="20200" y2="11500"/>
                          <a14:foregroundMark x1="24200" y1="16200" x2="24200" y2="16200"/>
                          <a14:foregroundMark x1="84500" y1="91200" x2="84500" y2="91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7706">
              <a:off x="2884900" y="3673481"/>
              <a:ext cx="1228366" cy="1228366"/>
            </a:xfrm>
            <a:prstGeom prst="rect">
              <a:avLst/>
            </a:prstGeom>
          </p:spPr>
        </p:pic>
        <p:sp>
          <p:nvSpPr>
            <p:cNvPr id="2" name="십자형 1">
              <a:extLst>
                <a:ext uri="{FF2B5EF4-FFF2-40B4-BE49-F238E27FC236}">
                  <a16:creationId xmlns:a16="http://schemas.microsoft.com/office/drawing/2014/main" id="{F97EB729-97C9-4EA6-A455-D66872CD95B8}"/>
                </a:ext>
              </a:extLst>
            </p:cNvPr>
            <p:cNvSpPr/>
            <p:nvPr/>
          </p:nvSpPr>
          <p:spPr>
            <a:xfrm>
              <a:off x="2120711" y="3887893"/>
              <a:ext cx="809500" cy="809500"/>
            </a:xfrm>
            <a:prstGeom prst="plus">
              <a:avLst>
                <a:gd name="adj" fmla="val 44182"/>
              </a:avLst>
            </a:prstGeom>
            <a:solidFill>
              <a:srgbClr val="A1DBD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EEC7168B-850E-47BC-9D53-3373142824CF}"/>
              </a:ext>
            </a:extLst>
          </p:cNvPr>
          <p:cNvSpPr txBox="1">
            <a:spLocks/>
          </p:cNvSpPr>
          <p:nvPr/>
        </p:nvSpPr>
        <p:spPr>
          <a:xfrm>
            <a:off x="4836916" y="1497473"/>
            <a:ext cx="6291862" cy="3139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 거치가 불편하고 귀찮다는 기존 피드백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칫솔만 사용할 것인지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카메라도 함께 사용할 것인지 선택권을 부여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191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800880" y="341922"/>
            <a:ext cx="65902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후기 한 마디 및 </a:t>
            </a:r>
            <a:r>
              <a:rPr lang="ko-KR" altLang="en-US" sz="4800" dirty="0" err="1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느낀점</a:t>
            </a:r>
            <a:endParaRPr lang="en-US" altLang="ko-KR" sz="48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다양한 스마트 헬스케어 제품 출시…">
            <a:extLst>
              <a:ext uri="{FF2B5EF4-FFF2-40B4-BE49-F238E27FC236}">
                <a16:creationId xmlns:a16="http://schemas.microsoft.com/office/drawing/2014/main" id="{E34D30F4-0A90-4DB2-BA8E-1DD2D2D3B3F2}"/>
              </a:ext>
            </a:extLst>
          </p:cNvPr>
          <p:cNvSpPr txBox="1">
            <a:spLocks/>
          </p:cNvSpPr>
          <p:nvPr/>
        </p:nvSpPr>
        <p:spPr>
          <a:xfrm>
            <a:off x="2800880" y="2017042"/>
            <a:ext cx="8085222" cy="83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프로젝트를 통해 블루투스 통신 프로토콜과 하드웨어 제어에 대해 많이 배울 수 있었습니다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다음에는 하드웨어 안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할래요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9EC1EB-72F9-4F22-879C-5C53A9D31662}"/>
              </a:ext>
            </a:extLst>
          </p:cNvPr>
          <p:cNvSpPr/>
          <p:nvPr/>
        </p:nvSpPr>
        <p:spPr>
          <a:xfrm>
            <a:off x="864686" y="2036368"/>
            <a:ext cx="1608444" cy="651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박주현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D0056B-7F50-4BC3-944A-F6EE801F18C0}"/>
              </a:ext>
            </a:extLst>
          </p:cNvPr>
          <p:cNvSpPr/>
          <p:nvPr/>
        </p:nvSpPr>
        <p:spPr>
          <a:xfrm>
            <a:off x="864686" y="3429000"/>
            <a:ext cx="1608444" cy="651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김수진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731BE0-9E6B-47CA-A0D3-0BDF0FB07072}"/>
              </a:ext>
            </a:extLst>
          </p:cNvPr>
          <p:cNvSpPr/>
          <p:nvPr/>
        </p:nvSpPr>
        <p:spPr>
          <a:xfrm>
            <a:off x="864686" y="4972827"/>
            <a:ext cx="1608444" cy="651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Helvetica Neue Medium"/>
              </a:rPr>
              <a:t>남유선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  <a:sym typeface="Helvetica Neue Medium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F15ED1-C300-46EF-9912-429BAFBD0D6C}"/>
              </a:ext>
            </a:extLst>
          </p:cNvPr>
          <p:cNvCxnSpPr>
            <a:cxnSpLocks/>
          </p:cNvCxnSpPr>
          <p:nvPr/>
        </p:nvCxnSpPr>
        <p:spPr>
          <a:xfrm>
            <a:off x="2473130" y="2036368"/>
            <a:ext cx="0" cy="651432"/>
          </a:xfrm>
          <a:prstGeom prst="line">
            <a:avLst/>
          </a:prstGeom>
          <a:ln w="19050">
            <a:solidFill>
              <a:srgbClr val="7ACC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944E15-48E2-41A4-8914-71CFD91968B1}"/>
              </a:ext>
            </a:extLst>
          </p:cNvPr>
          <p:cNvCxnSpPr>
            <a:cxnSpLocks/>
          </p:cNvCxnSpPr>
          <p:nvPr/>
        </p:nvCxnSpPr>
        <p:spPr>
          <a:xfrm>
            <a:off x="2473130" y="3453651"/>
            <a:ext cx="0" cy="651432"/>
          </a:xfrm>
          <a:prstGeom prst="line">
            <a:avLst/>
          </a:prstGeom>
          <a:ln w="19050">
            <a:solidFill>
              <a:srgbClr val="7ACC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F6DB78D-58E7-420A-B3DD-40C26A81C19D}"/>
              </a:ext>
            </a:extLst>
          </p:cNvPr>
          <p:cNvCxnSpPr>
            <a:cxnSpLocks/>
          </p:cNvCxnSpPr>
          <p:nvPr/>
        </p:nvCxnSpPr>
        <p:spPr>
          <a:xfrm>
            <a:off x="2473130" y="4972827"/>
            <a:ext cx="0" cy="651432"/>
          </a:xfrm>
          <a:prstGeom prst="line">
            <a:avLst/>
          </a:prstGeom>
          <a:ln w="19050">
            <a:solidFill>
              <a:srgbClr val="7ACC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양한 스마트 헬스케어 제품 출시…">
            <a:extLst>
              <a:ext uri="{FF2B5EF4-FFF2-40B4-BE49-F238E27FC236}">
                <a16:creationId xmlns:a16="http://schemas.microsoft.com/office/drawing/2014/main" id="{48EEB31C-4925-445B-8CB0-59D588405EA1}"/>
              </a:ext>
            </a:extLst>
          </p:cNvPr>
          <p:cNvSpPr txBox="1">
            <a:spLocks/>
          </p:cNvSpPr>
          <p:nvPr/>
        </p:nvSpPr>
        <p:spPr>
          <a:xfrm>
            <a:off x="2800880" y="3363868"/>
            <a:ext cx="8085222" cy="830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제안 때 새로운 도전이 너무 많아서 이걸 우리가 다 구현할 수 있을까 걱정했는데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사람이 이걸 또 해내는 것이 놀라웠습니다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다음에는 하드웨어 안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할래요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0" name="다양한 스마트 헬스케어 제품 출시…">
            <a:extLst>
              <a:ext uri="{FF2B5EF4-FFF2-40B4-BE49-F238E27FC236}">
                <a16:creationId xmlns:a16="http://schemas.microsoft.com/office/drawing/2014/main" id="{3C5B32D0-0455-4BE9-8748-F2F4F968C0BE}"/>
              </a:ext>
            </a:extLst>
          </p:cNvPr>
          <p:cNvSpPr txBox="1">
            <a:spLocks/>
          </p:cNvSpPr>
          <p:nvPr/>
        </p:nvSpPr>
        <p:spPr>
          <a:xfrm>
            <a:off x="2800880" y="4883044"/>
            <a:ext cx="8085222" cy="830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학기동안 프로젝트를 진행한 것이 처음이어서 많이 걱정 했지만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완성도 높은 결과물이 나와서 만족합니다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다음에는 하드웨어 안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할래요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26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ko-KR" altLang="en-US" sz="4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개발 배경과 목표</a:t>
            </a:r>
            <a:endParaRPr sz="4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다양한 스마트 헬스케어 제품 출시…">
            <a:extLst>
              <a:ext uri="{FF2B5EF4-FFF2-40B4-BE49-F238E27FC236}">
                <a16:creationId xmlns:a16="http://schemas.microsoft.com/office/drawing/2014/main" id="{55E5CD27-0681-4CDE-84DB-C45A58F7A8FF}"/>
              </a:ext>
            </a:extLst>
          </p:cNvPr>
          <p:cNvSpPr txBox="1">
            <a:spLocks/>
          </p:cNvSpPr>
          <p:nvPr/>
        </p:nvSpPr>
        <p:spPr>
          <a:xfrm>
            <a:off x="1065904" y="1875453"/>
            <a:ext cx="4852575" cy="3919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매년 치과 진료를 위해 치과를 방문한 사람과 치과 치료비 </a:t>
            </a:r>
            <a:r>
              <a:rPr lang="ko-KR" altLang="en-US" sz="2100" b="1" u="sng" dirty="0">
                <a:solidFill>
                  <a:srgbClr val="EF63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 증가</a:t>
            </a:r>
            <a:endParaRPr lang="en-US" altLang="ko-KR" sz="2100" b="1" u="sng" dirty="0">
              <a:solidFill>
                <a:srgbClr val="EF633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가계 의료 관련 지출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100" b="1" u="sng" dirty="0">
                <a:solidFill>
                  <a:srgbClr val="EF633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치과 진료비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</a:p>
          <a:p>
            <a:pPr marL="540000" lvl="1" indent="-54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구강 건강에 대한 중요성 인식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900000">
              <a:lnSpc>
                <a:spcPct val="15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09531" y="323927"/>
            <a:ext cx="4172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개발 배경</a:t>
            </a:r>
            <a:endParaRPr lang="ko-KR" altLang="en-US" sz="40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6C86054-47BE-44D2-978B-93447D88C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9" t="2303" r="2112" b="29866"/>
          <a:stretch/>
        </p:blipFill>
        <p:spPr>
          <a:xfrm>
            <a:off x="6095999" y="2109404"/>
            <a:ext cx="4852575" cy="3451388"/>
          </a:xfrm>
          <a:prstGeom prst="rect">
            <a:avLst/>
          </a:prstGeom>
          <a:ln w="57150">
            <a:solidFill>
              <a:srgbClr val="7ACCC5"/>
            </a:solidFill>
          </a:ln>
        </p:spPr>
      </p:pic>
    </p:spTree>
    <p:extLst>
      <p:ext uri="{BB962C8B-B14F-4D97-AF65-F5344CB8AC3E}">
        <p14:creationId xmlns:p14="http://schemas.microsoft.com/office/powerpoint/2010/main" val="198556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009532" y="323927"/>
            <a:ext cx="4172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현대인의 양치 습관</a:t>
            </a:r>
            <a:endParaRPr lang="ko-KR" altLang="en-US" sz="40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치아">
            <a:extLst>
              <a:ext uri="{FF2B5EF4-FFF2-40B4-BE49-F238E27FC236}">
                <a16:creationId xmlns:a16="http://schemas.microsoft.com/office/drawing/2014/main" id="{7409DE18-CDC3-4BDF-B2A8-49A47C4DF943}"/>
              </a:ext>
            </a:extLst>
          </p:cNvPr>
          <p:cNvSpPr/>
          <p:nvPr/>
        </p:nvSpPr>
        <p:spPr>
          <a:xfrm>
            <a:off x="8826777" y="1811404"/>
            <a:ext cx="2299319" cy="2885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75" extrusionOk="0">
                <a:moveTo>
                  <a:pt x="2746" y="1"/>
                </a:moveTo>
                <a:cubicBezTo>
                  <a:pt x="1292" y="15"/>
                  <a:pt x="0" y="992"/>
                  <a:pt x="0" y="2114"/>
                </a:cubicBezTo>
                <a:cubicBezTo>
                  <a:pt x="0" y="8294"/>
                  <a:pt x="2312" y="6210"/>
                  <a:pt x="2312" y="11416"/>
                </a:cubicBezTo>
                <a:cubicBezTo>
                  <a:pt x="2312" y="13339"/>
                  <a:pt x="2963" y="16630"/>
                  <a:pt x="4378" y="18745"/>
                </a:cubicBezTo>
                <a:cubicBezTo>
                  <a:pt x="5913" y="21042"/>
                  <a:pt x="8281" y="21483"/>
                  <a:pt x="8281" y="18277"/>
                </a:cubicBezTo>
                <a:cubicBezTo>
                  <a:pt x="8281" y="15123"/>
                  <a:pt x="8274" y="11196"/>
                  <a:pt x="10800" y="11243"/>
                </a:cubicBezTo>
                <a:cubicBezTo>
                  <a:pt x="13326" y="11196"/>
                  <a:pt x="13319" y="15123"/>
                  <a:pt x="13319" y="18277"/>
                </a:cubicBezTo>
                <a:cubicBezTo>
                  <a:pt x="13319" y="21483"/>
                  <a:pt x="15687" y="21042"/>
                  <a:pt x="17222" y="18745"/>
                </a:cubicBezTo>
                <a:cubicBezTo>
                  <a:pt x="18637" y="16630"/>
                  <a:pt x="19286" y="13339"/>
                  <a:pt x="19286" y="11416"/>
                </a:cubicBezTo>
                <a:cubicBezTo>
                  <a:pt x="19286" y="6210"/>
                  <a:pt x="21600" y="8294"/>
                  <a:pt x="21600" y="2114"/>
                </a:cubicBezTo>
                <a:cubicBezTo>
                  <a:pt x="21600" y="918"/>
                  <a:pt x="20130" y="-117"/>
                  <a:pt x="18562" y="11"/>
                </a:cubicBezTo>
                <a:cubicBezTo>
                  <a:pt x="12116" y="537"/>
                  <a:pt x="9036" y="495"/>
                  <a:pt x="3038" y="11"/>
                </a:cubicBezTo>
                <a:cubicBezTo>
                  <a:pt x="2940" y="3"/>
                  <a:pt x="2842" y="0"/>
                  <a:pt x="2746" y="1"/>
                </a:cubicBezTo>
                <a:close/>
              </a:path>
            </a:pathLst>
          </a:custGeom>
          <a:solidFill>
            <a:srgbClr val="6CDAC7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반창고">
            <a:extLst>
              <a:ext uri="{FF2B5EF4-FFF2-40B4-BE49-F238E27FC236}">
                <a16:creationId xmlns:a16="http://schemas.microsoft.com/office/drawing/2014/main" id="{E3894734-94C2-42E0-B16E-EC473E63D628}"/>
              </a:ext>
            </a:extLst>
          </p:cNvPr>
          <p:cNvSpPr/>
          <p:nvPr/>
        </p:nvSpPr>
        <p:spPr>
          <a:xfrm rot="20071718">
            <a:off x="9084991" y="2253143"/>
            <a:ext cx="1138627" cy="301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4" y="0"/>
                </a:moveTo>
                <a:cubicBezTo>
                  <a:pt x="387" y="2866"/>
                  <a:pt x="0" y="6650"/>
                  <a:pt x="0" y="10800"/>
                </a:cubicBezTo>
                <a:cubicBezTo>
                  <a:pt x="0" y="14950"/>
                  <a:pt x="387" y="18734"/>
                  <a:pt x="1024" y="21600"/>
                </a:cubicBezTo>
                <a:lnTo>
                  <a:pt x="20576" y="21600"/>
                </a:lnTo>
                <a:cubicBezTo>
                  <a:pt x="21213" y="18734"/>
                  <a:pt x="21600" y="14950"/>
                  <a:pt x="21600" y="10800"/>
                </a:cubicBezTo>
                <a:cubicBezTo>
                  <a:pt x="21600" y="6650"/>
                  <a:pt x="21213" y="2866"/>
                  <a:pt x="20576" y="0"/>
                </a:cubicBezTo>
                <a:lnTo>
                  <a:pt x="1024" y="0"/>
                </a:lnTo>
                <a:close/>
                <a:moveTo>
                  <a:pt x="8406" y="2746"/>
                </a:moveTo>
                <a:lnTo>
                  <a:pt x="13194" y="2746"/>
                </a:lnTo>
                <a:cubicBezTo>
                  <a:pt x="13562" y="2746"/>
                  <a:pt x="13862" y="3872"/>
                  <a:pt x="13862" y="5263"/>
                </a:cubicBezTo>
                <a:lnTo>
                  <a:pt x="13862" y="16337"/>
                </a:lnTo>
                <a:cubicBezTo>
                  <a:pt x="13862" y="17728"/>
                  <a:pt x="13562" y="18854"/>
                  <a:pt x="13194" y="18854"/>
                </a:cubicBezTo>
                <a:lnTo>
                  <a:pt x="8406" y="18854"/>
                </a:lnTo>
                <a:cubicBezTo>
                  <a:pt x="8038" y="18854"/>
                  <a:pt x="7738" y="17728"/>
                  <a:pt x="7738" y="16337"/>
                </a:cubicBezTo>
                <a:lnTo>
                  <a:pt x="7738" y="5263"/>
                </a:lnTo>
                <a:cubicBezTo>
                  <a:pt x="7738" y="3872"/>
                  <a:pt x="8038" y="2746"/>
                  <a:pt x="8406" y="2746"/>
                </a:cubicBezTo>
                <a:close/>
                <a:moveTo>
                  <a:pt x="1708" y="3014"/>
                </a:moveTo>
                <a:cubicBezTo>
                  <a:pt x="1792" y="3014"/>
                  <a:pt x="1860" y="3271"/>
                  <a:pt x="1860" y="3587"/>
                </a:cubicBezTo>
                <a:cubicBezTo>
                  <a:pt x="1860" y="3903"/>
                  <a:pt x="1792" y="4161"/>
                  <a:pt x="1708" y="4161"/>
                </a:cubicBezTo>
                <a:cubicBezTo>
                  <a:pt x="1624" y="4161"/>
                  <a:pt x="1556" y="3903"/>
                  <a:pt x="1556" y="3587"/>
                </a:cubicBezTo>
                <a:cubicBezTo>
                  <a:pt x="1556" y="3271"/>
                  <a:pt x="1624" y="3014"/>
                  <a:pt x="1708" y="3014"/>
                </a:cubicBezTo>
                <a:close/>
                <a:moveTo>
                  <a:pt x="2982" y="3014"/>
                </a:moveTo>
                <a:cubicBezTo>
                  <a:pt x="3066" y="3014"/>
                  <a:pt x="3134" y="3271"/>
                  <a:pt x="3134" y="3587"/>
                </a:cubicBezTo>
                <a:cubicBezTo>
                  <a:pt x="3134" y="3903"/>
                  <a:pt x="3066" y="4161"/>
                  <a:pt x="2982" y="4161"/>
                </a:cubicBezTo>
                <a:cubicBezTo>
                  <a:pt x="2898" y="4161"/>
                  <a:pt x="2828" y="3903"/>
                  <a:pt x="2828" y="3587"/>
                </a:cubicBezTo>
                <a:cubicBezTo>
                  <a:pt x="2828" y="3271"/>
                  <a:pt x="2898" y="3014"/>
                  <a:pt x="2982" y="3014"/>
                </a:cubicBezTo>
                <a:close/>
                <a:moveTo>
                  <a:pt x="4255" y="3014"/>
                </a:moveTo>
                <a:cubicBezTo>
                  <a:pt x="4338" y="3014"/>
                  <a:pt x="4406" y="3271"/>
                  <a:pt x="4406" y="3587"/>
                </a:cubicBezTo>
                <a:cubicBezTo>
                  <a:pt x="4406" y="3903"/>
                  <a:pt x="4338" y="4161"/>
                  <a:pt x="4255" y="4161"/>
                </a:cubicBezTo>
                <a:cubicBezTo>
                  <a:pt x="4171" y="4161"/>
                  <a:pt x="4103" y="3903"/>
                  <a:pt x="4103" y="3587"/>
                </a:cubicBezTo>
                <a:cubicBezTo>
                  <a:pt x="4103" y="3271"/>
                  <a:pt x="4171" y="3014"/>
                  <a:pt x="4255" y="3014"/>
                </a:cubicBezTo>
                <a:close/>
                <a:moveTo>
                  <a:pt x="5529" y="3014"/>
                </a:moveTo>
                <a:cubicBezTo>
                  <a:pt x="5612" y="3014"/>
                  <a:pt x="5681" y="3271"/>
                  <a:pt x="5681" y="3587"/>
                </a:cubicBezTo>
                <a:cubicBezTo>
                  <a:pt x="5681" y="3903"/>
                  <a:pt x="5612" y="4161"/>
                  <a:pt x="5529" y="4161"/>
                </a:cubicBezTo>
                <a:cubicBezTo>
                  <a:pt x="5445" y="4161"/>
                  <a:pt x="5375" y="3903"/>
                  <a:pt x="5375" y="3587"/>
                </a:cubicBezTo>
                <a:cubicBezTo>
                  <a:pt x="5375" y="3271"/>
                  <a:pt x="5445" y="3014"/>
                  <a:pt x="5529" y="3014"/>
                </a:cubicBezTo>
                <a:close/>
                <a:moveTo>
                  <a:pt x="6801" y="3014"/>
                </a:moveTo>
                <a:cubicBezTo>
                  <a:pt x="6885" y="3014"/>
                  <a:pt x="6955" y="3271"/>
                  <a:pt x="6955" y="3587"/>
                </a:cubicBezTo>
                <a:cubicBezTo>
                  <a:pt x="6955" y="3903"/>
                  <a:pt x="6885" y="4161"/>
                  <a:pt x="6801" y="4161"/>
                </a:cubicBezTo>
                <a:cubicBezTo>
                  <a:pt x="6717" y="4161"/>
                  <a:pt x="6649" y="3903"/>
                  <a:pt x="6649" y="3587"/>
                </a:cubicBezTo>
                <a:cubicBezTo>
                  <a:pt x="6649" y="3271"/>
                  <a:pt x="6717" y="3014"/>
                  <a:pt x="6801" y="3014"/>
                </a:cubicBezTo>
                <a:close/>
                <a:moveTo>
                  <a:pt x="14799" y="3014"/>
                </a:moveTo>
                <a:cubicBezTo>
                  <a:pt x="14883" y="3014"/>
                  <a:pt x="14951" y="3271"/>
                  <a:pt x="14951" y="3587"/>
                </a:cubicBezTo>
                <a:cubicBezTo>
                  <a:pt x="14951" y="3903"/>
                  <a:pt x="14883" y="4161"/>
                  <a:pt x="14799" y="4161"/>
                </a:cubicBezTo>
                <a:cubicBezTo>
                  <a:pt x="14715" y="4161"/>
                  <a:pt x="14645" y="3903"/>
                  <a:pt x="14645" y="3587"/>
                </a:cubicBezTo>
                <a:cubicBezTo>
                  <a:pt x="14645" y="3271"/>
                  <a:pt x="14715" y="3014"/>
                  <a:pt x="14799" y="3014"/>
                </a:cubicBezTo>
                <a:close/>
                <a:moveTo>
                  <a:pt x="16071" y="3014"/>
                </a:moveTo>
                <a:cubicBezTo>
                  <a:pt x="16155" y="3014"/>
                  <a:pt x="16223" y="3271"/>
                  <a:pt x="16223" y="3587"/>
                </a:cubicBezTo>
                <a:cubicBezTo>
                  <a:pt x="16223" y="3903"/>
                  <a:pt x="16155" y="4161"/>
                  <a:pt x="16071" y="4161"/>
                </a:cubicBezTo>
                <a:cubicBezTo>
                  <a:pt x="15988" y="4161"/>
                  <a:pt x="15919" y="3903"/>
                  <a:pt x="15919" y="3587"/>
                </a:cubicBezTo>
                <a:cubicBezTo>
                  <a:pt x="15919" y="3271"/>
                  <a:pt x="15988" y="3014"/>
                  <a:pt x="16071" y="3014"/>
                </a:cubicBezTo>
                <a:close/>
                <a:moveTo>
                  <a:pt x="17345" y="3014"/>
                </a:moveTo>
                <a:cubicBezTo>
                  <a:pt x="17429" y="3014"/>
                  <a:pt x="17497" y="3271"/>
                  <a:pt x="17497" y="3587"/>
                </a:cubicBezTo>
                <a:cubicBezTo>
                  <a:pt x="17497" y="3903"/>
                  <a:pt x="17429" y="4161"/>
                  <a:pt x="17345" y="4161"/>
                </a:cubicBezTo>
                <a:cubicBezTo>
                  <a:pt x="17262" y="4161"/>
                  <a:pt x="17194" y="3903"/>
                  <a:pt x="17194" y="3587"/>
                </a:cubicBezTo>
                <a:cubicBezTo>
                  <a:pt x="17194" y="3271"/>
                  <a:pt x="17262" y="3014"/>
                  <a:pt x="17345" y="3014"/>
                </a:cubicBezTo>
                <a:close/>
                <a:moveTo>
                  <a:pt x="18618" y="3014"/>
                </a:moveTo>
                <a:cubicBezTo>
                  <a:pt x="18702" y="3014"/>
                  <a:pt x="18772" y="3271"/>
                  <a:pt x="18772" y="3587"/>
                </a:cubicBezTo>
                <a:cubicBezTo>
                  <a:pt x="18772" y="3903"/>
                  <a:pt x="18702" y="4161"/>
                  <a:pt x="18618" y="4161"/>
                </a:cubicBezTo>
                <a:cubicBezTo>
                  <a:pt x="18534" y="4161"/>
                  <a:pt x="18466" y="3903"/>
                  <a:pt x="18466" y="3587"/>
                </a:cubicBezTo>
                <a:cubicBezTo>
                  <a:pt x="18466" y="3271"/>
                  <a:pt x="18534" y="3014"/>
                  <a:pt x="18618" y="3014"/>
                </a:cubicBezTo>
                <a:close/>
                <a:moveTo>
                  <a:pt x="19892" y="3014"/>
                </a:moveTo>
                <a:cubicBezTo>
                  <a:pt x="19976" y="3014"/>
                  <a:pt x="20044" y="3271"/>
                  <a:pt x="20044" y="3587"/>
                </a:cubicBezTo>
                <a:cubicBezTo>
                  <a:pt x="20044" y="3903"/>
                  <a:pt x="19976" y="4161"/>
                  <a:pt x="19892" y="4161"/>
                </a:cubicBezTo>
                <a:cubicBezTo>
                  <a:pt x="19808" y="4161"/>
                  <a:pt x="19740" y="3903"/>
                  <a:pt x="19740" y="3587"/>
                </a:cubicBezTo>
                <a:cubicBezTo>
                  <a:pt x="19740" y="3271"/>
                  <a:pt x="19808" y="3014"/>
                  <a:pt x="19892" y="3014"/>
                </a:cubicBezTo>
                <a:close/>
                <a:moveTo>
                  <a:pt x="1072" y="5416"/>
                </a:moveTo>
                <a:cubicBezTo>
                  <a:pt x="1155" y="5416"/>
                  <a:pt x="1224" y="5673"/>
                  <a:pt x="1224" y="5989"/>
                </a:cubicBezTo>
                <a:cubicBezTo>
                  <a:pt x="1224" y="6306"/>
                  <a:pt x="1155" y="6569"/>
                  <a:pt x="1072" y="6569"/>
                </a:cubicBezTo>
                <a:cubicBezTo>
                  <a:pt x="988" y="6569"/>
                  <a:pt x="918" y="6306"/>
                  <a:pt x="918" y="5989"/>
                </a:cubicBezTo>
                <a:cubicBezTo>
                  <a:pt x="918" y="5673"/>
                  <a:pt x="988" y="5416"/>
                  <a:pt x="1072" y="5416"/>
                </a:cubicBezTo>
                <a:close/>
                <a:moveTo>
                  <a:pt x="2344" y="5416"/>
                </a:moveTo>
                <a:cubicBezTo>
                  <a:pt x="2428" y="5416"/>
                  <a:pt x="2496" y="5673"/>
                  <a:pt x="2496" y="5989"/>
                </a:cubicBezTo>
                <a:cubicBezTo>
                  <a:pt x="2496" y="6306"/>
                  <a:pt x="2428" y="6569"/>
                  <a:pt x="2344" y="6569"/>
                </a:cubicBezTo>
                <a:cubicBezTo>
                  <a:pt x="2260" y="6569"/>
                  <a:pt x="2192" y="6306"/>
                  <a:pt x="2192" y="5989"/>
                </a:cubicBezTo>
                <a:cubicBezTo>
                  <a:pt x="2192" y="5673"/>
                  <a:pt x="2260" y="5416"/>
                  <a:pt x="2344" y="5416"/>
                </a:cubicBezTo>
                <a:close/>
                <a:moveTo>
                  <a:pt x="3618" y="5416"/>
                </a:moveTo>
                <a:cubicBezTo>
                  <a:pt x="3702" y="5416"/>
                  <a:pt x="3770" y="5673"/>
                  <a:pt x="3770" y="5989"/>
                </a:cubicBezTo>
                <a:cubicBezTo>
                  <a:pt x="3770" y="6306"/>
                  <a:pt x="3702" y="6569"/>
                  <a:pt x="3618" y="6569"/>
                </a:cubicBezTo>
                <a:cubicBezTo>
                  <a:pt x="3535" y="6569"/>
                  <a:pt x="3466" y="6306"/>
                  <a:pt x="3466" y="5989"/>
                </a:cubicBezTo>
                <a:cubicBezTo>
                  <a:pt x="3466" y="5673"/>
                  <a:pt x="3535" y="5416"/>
                  <a:pt x="3618" y="5416"/>
                </a:cubicBezTo>
                <a:close/>
                <a:moveTo>
                  <a:pt x="4891" y="5416"/>
                </a:moveTo>
                <a:cubicBezTo>
                  <a:pt x="4975" y="5416"/>
                  <a:pt x="5044" y="5673"/>
                  <a:pt x="5044" y="5989"/>
                </a:cubicBezTo>
                <a:cubicBezTo>
                  <a:pt x="5044" y="6306"/>
                  <a:pt x="4974" y="6569"/>
                  <a:pt x="4891" y="6569"/>
                </a:cubicBezTo>
                <a:cubicBezTo>
                  <a:pt x="4807" y="6569"/>
                  <a:pt x="4739" y="6306"/>
                  <a:pt x="4739" y="5989"/>
                </a:cubicBezTo>
                <a:cubicBezTo>
                  <a:pt x="4739" y="5673"/>
                  <a:pt x="4807" y="5416"/>
                  <a:pt x="4891" y="5416"/>
                </a:cubicBezTo>
                <a:close/>
                <a:moveTo>
                  <a:pt x="6165" y="5416"/>
                </a:moveTo>
                <a:cubicBezTo>
                  <a:pt x="6249" y="5416"/>
                  <a:pt x="6317" y="5673"/>
                  <a:pt x="6317" y="5989"/>
                </a:cubicBezTo>
                <a:cubicBezTo>
                  <a:pt x="6317" y="6306"/>
                  <a:pt x="6249" y="6569"/>
                  <a:pt x="6165" y="6569"/>
                </a:cubicBezTo>
                <a:cubicBezTo>
                  <a:pt x="6081" y="6569"/>
                  <a:pt x="6013" y="6306"/>
                  <a:pt x="6013" y="5989"/>
                </a:cubicBezTo>
                <a:cubicBezTo>
                  <a:pt x="6013" y="5673"/>
                  <a:pt x="6081" y="5416"/>
                  <a:pt x="6165" y="5416"/>
                </a:cubicBezTo>
                <a:close/>
                <a:moveTo>
                  <a:pt x="15435" y="5416"/>
                </a:moveTo>
                <a:cubicBezTo>
                  <a:pt x="15519" y="5416"/>
                  <a:pt x="15587" y="5673"/>
                  <a:pt x="15587" y="5989"/>
                </a:cubicBezTo>
                <a:cubicBezTo>
                  <a:pt x="15587" y="6306"/>
                  <a:pt x="15519" y="6569"/>
                  <a:pt x="15435" y="6569"/>
                </a:cubicBezTo>
                <a:cubicBezTo>
                  <a:pt x="15351" y="6569"/>
                  <a:pt x="15283" y="6306"/>
                  <a:pt x="15283" y="5989"/>
                </a:cubicBezTo>
                <a:cubicBezTo>
                  <a:pt x="15283" y="5673"/>
                  <a:pt x="15351" y="5416"/>
                  <a:pt x="15435" y="5416"/>
                </a:cubicBezTo>
                <a:close/>
                <a:moveTo>
                  <a:pt x="16709" y="5416"/>
                </a:moveTo>
                <a:cubicBezTo>
                  <a:pt x="16793" y="5416"/>
                  <a:pt x="16861" y="5673"/>
                  <a:pt x="16861" y="5989"/>
                </a:cubicBezTo>
                <a:cubicBezTo>
                  <a:pt x="16861" y="6306"/>
                  <a:pt x="16793" y="6569"/>
                  <a:pt x="16709" y="6569"/>
                </a:cubicBezTo>
                <a:cubicBezTo>
                  <a:pt x="16625" y="6569"/>
                  <a:pt x="16556" y="6306"/>
                  <a:pt x="16556" y="5989"/>
                </a:cubicBezTo>
                <a:cubicBezTo>
                  <a:pt x="16556" y="5673"/>
                  <a:pt x="16625" y="5416"/>
                  <a:pt x="16709" y="5416"/>
                </a:cubicBezTo>
                <a:close/>
                <a:moveTo>
                  <a:pt x="17982" y="5416"/>
                </a:moveTo>
                <a:cubicBezTo>
                  <a:pt x="18065" y="5416"/>
                  <a:pt x="18134" y="5673"/>
                  <a:pt x="18134" y="5989"/>
                </a:cubicBezTo>
                <a:cubicBezTo>
                  <a:pt x="18134" y="6306"/>
                  <a:pt x="18065" y="6569"/>
                  <a:pt x="17982" y="6569"/>
                </a:cubicBezTo>
                <a:cubicBezTo>
                  <a:pt x="17898" y="6569"/>
                  <a:pt x="17830" y="6306"/>
                  <a:pt x="17830" y="5989"/>
                </a:cubicBezTo>
                <a:cubicBezTo>
                  <a:pt x="17830" y="5673"/>
                  <a:pt x="17898" y="5416"/>
                  <a:pt x="17982" y="5416"/>
                </a:cubicBezTo>
                <a:close/>
                <a:moveTo>
                  <a:pt x="19256" y="5416"/>
                </a:moveTo>
                <a:cubicBezTo>
                  <a:pt x="19340" y="5416"/>
                  <a:pt x="19408" y="5673"/>
                  <a:pt x="19408" y="5989"/>
                </a:cubicBezTo>
                <a:cubicBezTo>
                  <a:pt x="19408" y="6306"/>
                  <a:pt x="19340" y="6569"/>
                  <a:pt x="19256" y="6569"/>
                </a:cubicBezTo>
                <a:cubicBezTo>
                  <a:pt x="19172" y="6569"/>
                  <a:pt x="19104" y="6306"/>
                  <a:pt x="19104" y="5989"/>
                </a:cubicBezTo>
                <a:cubicBezTo>
                  <a:pt x="19104" y="5673"/>
                  <a:pt x="19172" y="5416"/>
                  <a:pt x="19256" y="5416"/>
                </a:cubicBezTo>
                <a:close/>
                <a:moveTo>
                  <a:pt x="20528" y="5416"/>
                </a:moveTo>
                <a:cubicBezTo>
                  <a:pt x="20612" y="5416"/>
                  <a:pt x="20682" y="5673"/>
                  <a:pt x="20682" y="5989"/>
                </a:cubicBezTo>
                <a:cubicBezTo>
                  <a:pt x="20682" y="6306"/>
                  <a:pt x="20612" y="6569"/>
                  <a:pt x="20528" y="6569"/>
                </a:cubicBezTo>
                <a:cubicBezTo>
                  <a:pt x="20445" y="6569"/>
                  <a:pt x="20376" y="6306"/>
                  <a:pt x="20376" y="5989"/>
                </a:cubicBezTo>
                <a:cubicBezTo>
                  <a:pt x="20376" y="5673"/>
                  <a:pt x="20445" y="5416"/>
                  <a:pt x="20528" y="5416"/>
                </a:cubicBezTo>
                <a:close/>
                <a:moveTo>
                  <a:pt x="1708" y="7824"/>
                </a:moveTo>
                <a:cubicBezTo>
                  <a:pt x="1792" y="7824"/>
                  <a:pt x="1860" y="8082"/>
                  <a:pt x="1860" y="8398"/>
                </a:cubicBezTo>
                <a:cubicBezTo>
                  <a:pt x="1860" y="8714"/>
                  <a:pt x="1792" y="8971"/>
                  <a:pt x="1708" y="8971"/>
                </a:cubicBezTo>
                <a:cubicBezTo>
                  <a:pt x="1624" y="8971"/>
                  <a:pt x="1556" y="8714"/>
                  <a:pt x="1556" y="8398"/>
                </a:cubicBezTo>
                <a:cubicBezTo>
                  <a:pt x="1556" y="8082"/>
                  <a:pt x="1624" y="7824"/>
                  <a:pt x="1708" y="7824"/>
                </a:cubicBezTo>
                <a:close/>
                <a:moveTo>
                  <a:pt x="2982" y="7824"/>
                </a:moveTo>
                <a:cubicBezTo>
                  <a:pt x="3066" y="7824"/>
                  <a:pt x="3134" y="8082"/>
                  <a:pt x="3134" y="8398"/>
                </a:cubicBezTo>
                <a:cubicBezTo>
                  <a:pt x="3134" y="8714"/>
                  <a:pt x="3066" y="8971"/>
                  <a:pt x="2982" y="8971"/>
                </a:cubicBezTo>
                <a:cubicBezTo>
                  <a:pt x="2898" y="8971"/>
                  <a:pt x="2828" y="8714"/>
                  <a:pt x="2828" y="8398"/>
                </a:cubicBezTo>
                <a:cubicBezTo>
                  <a:pt x="2828" y="8082"/>
                  <a:pt x="2898" y="7824"/>
                  <a:pt x="2982" y="7824"/>
                </a:cubicBezTo>
                <a:close/>
                <a:moveTo>
                  <a:pt x="4255" y="7824"/>
                </a:moveTo>
                <a:cubicBezTo>
                  <a:pt x="4338" y="7824"/>
                  <a:pt x="4406" y="8082"/>
                  <a:pt x="4406" y="8398"/>
                </a:cubicBezTo>
                <a:cubicBezTo>
                  <a:pt x="4406" y="8714"/>
                  <a:pt x="4338" y="8971"/>
                  <a:pt x="4255" y="8971"/>
                </a:cubicBezTo>
                <a:cubicBezTo>
                  <a:pt x="4171" y="8971"/>
                  <a:pt x="4103" y="8714"/>
                  <a:pt x="4103" y="8398"/>
                </a:cubicBezTo>
                <a:cubicBezTo>
                  <a:pt x="4103" y="8082"/>
                  <a:pt x="4171" y="7824"/>
                  <a:pt x="4255" y="7824"/>
                </a:cubicBezTo>
                <a:close/>
                <a:moveTo>
                  <a:pt x="5529" y="7824"/>
                </a:moveTo>
                <a:cubicBezTo>
                  <a:pt x="5612" y="7824"/>
                  <a:pt x="5681" y="8082"/>
                  <a:pt x="5681" y="8398"/>
                </a:cubicBezTo>
                <a:cubicBezTo>
                  <a:pt x="5681" y="8714"/>
                  <a:pt x="5612" y="8971"/>
                  <a:pt x="5529" y="8971"/>
                </a:cubicBezTo>
                <a:cubicBezTo>
                  <a:pt x="5445" y="8971"/>
                  <a:pt x="5375" y="8714"/>
                  <a:pt x="5375" y="8398"/>
                </a:cubicBezTo>
                <a:cubicBezTo>
                  <a:pt x="5375" y="8082"/>
                  <a:pt x="5445" y="7824"/>
                  <a:pt x="5529" y="7824"/>
                </a:cubicBezTo>
                <a:close/>
                <a:moveTo>
                  <a:pt x="6801" y="7824"/>
                </a:moveTo>
                <a:cubicBezTo>
                  <a:pt x="6885" y="7824"/>
                  <a:pt x="6955" y="8082"/>
                  <a:pt x="6955" y="8398"/>
                </a:cubicBezTo>
                <a:cubicBezTo>
                  <a:pt x="6955" y="8714"/>
                  <a:pt x="6885" y="8971"/>
                  <a:pt x="6801" y="8971"/>
                </a:cubicBezTo>
                <a:cubicBezTo>
                  <a:pt x="6717" y="8971"/>
                  <a:pt x="6649" y="8714"/>
                  <a:pt x="6649" y="8398"/>
                </a:cubicBezTo>
                <a:cubicBezTo>
                  <a:pt x="6649" y="8082"/>
                  <a:pt x="6717" y="7824"/>
                  <a:pt x="6801" y="7824"/>
                </a:cubicBezTo>
                <a:close/>
                <a:moveTo>
                  <a:pt x="14799" y="7824"/>
                </a:moveTo>
                <a:cubicBezTo>
                  <a:pt x="14883" y="7824"/>
                  <a:pt x="14951" y="8082"/>
                  <a:pt x="14951" y="8398"/>
                </a:cubicBezTo>
                <a:cubicBezTo>
                  <a:pt x="14951" y="8714"/>
                  <a:pt x="14883" y="8971"/>
                  <a:pt x="14799" y="8971"/>
                </a:cubicBezTo>
                <a:cubicBezTo>
                  <a:pt x="14715" y="8971"/>
                  <a:pt x="14645" y="8714"/>
                  <a:pt x="14645" y="8398"/>
                </a:cubicBezTo>
                <a:cubicBezTo>
                  <a:pt x="14645" y="8082"/>
                  <a:pt x="14715" y="7824"/>
                  <a:pt x="14799" y="7824"/>
                </a:cubicBezTo>
                <a:close/>
                <a:moveTo>
                  <a:pt x="16071" y="7824"/>
                </a:moveTo>
                <a:cubicBezTo>
                  <a:pt x="16155" y="7824"/>
                  <a:pt x="16223" y="8082"/>
                  <a:pt x="16223" y="8398"/>
                </a:cubicBezTo>
                <a:cubicBezTo>
                  <a:pt x="16223" y="8714"/>
                  <a:pt x="16155" y="8971"/>
                  <a:pt x="16071" y="8971"/>
                </a:cubicBezTo>
                <a:cubicBezTo>
                  <a:pt x="15988" y="8971"/>
                  <a:pt x="15919" y="8714"/>
                  <a:pt x="15919" y="8398"/>
                </a:cubicBezTo>
                <a:cubicBezTo>
                  <a:pt x="15919" y="8082"/>
                  <a:pt x="15988" y="7824"/>
                  <a:pt x="16071" y="7824"/>
                </a:cubicBezTo>
                <a:close/>
                <a:moveTo>
                  <a:pt x="17345" y="7824"/>
                </a:moveTo>
                <a:cubicBezTo>
                  <a:pt x="17429" y="7824"/>
                  <a:pt x="17497" y="8082"/>
                  <a:pt x="17497" y="8398"/>
                </a:cubicBezTo>
                <a:cubicBezTo>
                  <a:pt x="17497" y="8714"/>
                  <a:pt x="17429" y="8971"/>
                  <a:pt x="17345" y="8971"/>
                </a:cubicBezTo>
                <a:cubicBezTo>
                  <a:pt x="17262" y="8971"/>
                  <a:pt x="17194" y="8714"/>
                  <a:pt x="17194" y="8398"/>
                </a:cubicBezTo>
                <a:cubicBezTo>
                  <a:pt x="17194" y="8082"/>
                  <a:pt x="17262" y="7824"/>
                  <a:pt x="17345" y="7824"/>
                </a:cubicBezTo>
                <a:close/>
                <a:moveTo>
                  <a:pt x="18618" y="7824"/>
                </a:moveTo>
                <a:cubicBezTo>
                  <a:pt x="18702" y="7824"/>
                  <a:pt x="18772" y="8082"/>
                  <a:pt x="18772" y="8398"/>
                </a:cubicBezTo>
                <a:cubicBezTo>
                  <a:pt x="18772" y="8714"/>
                  <a:pt x="18702" y="8971"/>
                  <a:pt x="18618" y="8971"/>
                </a:cubicBezTo>
                <a:cubicBezTo>
                  <a:pt x="18534" y="8971"/>
                  <a:pt x="18466" y="8714"/>
                  <a:pt x="18466" y="8398"/>
                </a:cubicBezTo>
                <a:cubicBezTo>
                  <a:pt x="18466" y="8082"/>
                  <a:pt x="18534" y="7824"/>
                  <a:pt x="18618" y="7824"/>
                </a:cubicBezTo>
                <a:close/>
                <a:moveTo>
                  <a:pt x="19892" y="7824"/>
                </a:moveTo>
                <a:cubicBezTo>
                  <a:pt x="19976" y="7824"/>
                  <a:pt x="20044" y="8082"/>
                  <a:pt x="20044" y="8398"/>
                </a:cubicBezTo>
                <a:cubicBezTo>
                  <a:pt x="20044" y="8714"/>
                  <a:pt x="19976" y="8971"/>
                  <a:pt x="19892" y="8971"/>
                </a:cubicBezTo>
                <a:cubicBezTo>
                  <a:pt x="19808" y="8971"/>
                  <a:pt x="19740" y="8714"/>
                  <a:pt x="19740" y="8398"/>
                </a:cubicBezTo>
                <a:cubicBezTo>
                  <a:pt x="19740" y="8082"/>
                  <a:pt x="19808" y="7824"/>
                  <a:pt x="19892" y="7824"/>
                </a:cubicBezTo>
                <a:close/>
                <a:moveTo>
                  <a:pt x="1072" y="10227"/>
                </a:moveTo>
                <a:cubicBezTo>
                  <a:pt x="1155" y="10227"/>
                  <a:pt x="1224" y="10484"/>
                  <a:pt x="1224" y="10800"/>
                </a:cubicBezTo>
                <a:cubicBezTo>
                  <a:pt x="1224" y="11116"/>
                  <a:pt x="1155" y="11373"/>
                  <a:pt x="1072" y="11373"/>
                </a:cubicBezTo>
                <a:cubicBezTo>
                  <a:pt x="988" y="11373"/>
                  <a:pt x="918" y="11116"/>
                  <a:pt x="918" y="10800"/>
                </a:cubicBezTo>
                <a:cubicBezTo>
                  <a:pt x="918" y="10484"/>
                  <a:pt x="988" y="10227"/>
                  <a:pt x="1072" y="10227"/>
                </a:cubicBezTo>
                <a:close/>
                <a:moveTo>
                  <a:pt x="2344" y="10227"/>
                </a:moveTo>
                <a:cubicBezTo>
                  <a:pt x="2428" y="10227"/>
                  <a:pt x="2496" y="10484"/>
                  <a:pt x="2496" y="10800"/>
                </a:cubicBezTo>
                <a:cubicBezTo>
                  <a:pt x="2496" y="11116"/>
                  <a:pt x="2428" y="11373"/>
                  <a:pt x="2344" y="11373"/>
                </a:cubicBezTo>
                <a:cubicBezTo>
                  <a:pt x="2260" y="11373"/>
                  <a:pt x="2192" y="11116"/>
                  <a:pt x="2192" y="10800"/>
                </a:cubicBezTo>
                <a:cubicBezTo>
                  <a:pt x="2192" y="10484"/>
                  <a:pt x="2260" y="10227"/>
                  <a:pt x="2344" y="10227"/>
                </a:cubicBezTo>
                <a:close/>
                <a:moveTo>
                  <a:pt x="3618" y="10227"/>
                </a:moveTo>
                <a:cubicBezTo>
                  <a:pt x="3702" y="10227"/>
                  <a:pt x="3770" y="10484"/>
                  <a:pt x="3770" y="10800"/>
                </a:cubicBezTo>
                <a:cubicBezTo>
                  <a:pt x="3770" y="11116"/>
                  <a:pt x="3702" y="11373"/>
                  <a:pt x="3618" y="11373"/>
                </a:cubicBezTo>
                <a:cubicBezTo>
                  <a:pt x="3535" y="11373"/>
                  <a:pt x="3466" y="11116"/>
                  <a:pt x="3466" y="10800"/>
                </a:cubicBezTo>
                <a:cubicBezTo>
                  <a:pt x="3466" y="10484"/>
                  <a:pt x="3535" y="10227"/>
                  <a:pt x="3618" y="10227"/>
                </a:cubicBezTo>
                <a:close/>
                <a:moveTo>
                  <a:pt x="4891" y="10227"/>
                </a:moveTo>
                <a:cubicBezTo>
                  <a:pt x="4975" y="10227"/>
                  <a:pt x="5044" y="10484"/>
                  <a:pt x="5044" y="10800"/>
                </a:cubicBezTo>
                <a:cubicBezTo>
                  <a:pt x="5044" y="11116"/>
                  <a:pt x="4974" y="11373"/>
                  <a:pt x="4891" y="11373"/>
                </a:cubicBezTo>
                <a:cubicBezTo>
                  <a:pt x="4807" y="11373"/>
                  <a:pt x="4739" y="11116"/>
                  <a:pt x="4739" y="10800"/>
                </a:cubicBezTo>
                <a:cubicBezTo>
                  <a:pt x="4739" y="10484"/>
                  <a:pt x="4807" y="10227"/>
                  <a:pt x="4891" y="10227"/>
                </a:cubicBezTo>
                <a:close/>
                <a:moveTo>
                  <a:pt x="6165" y="10227"/>
                </a:moveTo>
                <a:cubicBezTo>
                  <a:pt x="6249" y="10227"/>
                  <a:pt x="6317" y="10484"/>
                  <a:pt x="6317" y="10800"/>
                </a:cubicBezTo>
                <a:cubicBezTo>
                  <a:pt x="6317" y="11116"/>
                  <a:pt x="6249" y="11373"/>
                  <a:pt x="6165" y="11373"/>
                </a:cubicBezTo>
                <a:cubicBezTo>
                  <a:pt x="6081" y="11373"/>
                  <a:pt x="6013" y="11116"/>
                  <a:pt x="6013" y="10800"/>
                </a:cubicBezTo>
                <a:cubicBezTo>
                  <a:pt x="6013" y="10484"/>
                  <a:pt x="6081" y="10227"/>
                  <a:pt x="6165" y="10227"/>
                </a:cubicBezTo>
                <a:close/>
                <a:moveTo>
                  <a:pt x="15435" y="10227"/>
                </a:moveTo>
                <a:cubicBezTo>
                  <a:pt x="15519" y="10227"/>
                  <a:pt x="15587" y="10484"/>
                  <a:pt x="15587" y="10800"/>
                </a:cubicBezTo>
                <a:cubicBezTo>
                  <a:pt x="15587" y="11116"/>
                  <a:pt x="15519" y="11373"/>
                  <a:pt x="15435" y="11373"/>
                </a:cubicBezTo>
                <a:cubicBezTo>
                  <a:pt x="15351" y="11373"/>
                  <a:pt x="15283" y="11116"/>
                  <a:pt x="15283" y="10800"/>
                </a:cubicBezTo>
                <a:cubicBezTo>
                  <a:pt x="15283" y="10484"/>
                  <a:pt x="15351" y="10227"/>
                  <a:pt x="15435" y="10227"/>
                </a:cubicBezTo>
                <a:close/>
                <a:moveTo>
                  <a:pt x="16709" y="10227"/>
                </a:moveTo>
                <a:cubicBezTo>
                  <a:pt x="16793" y="10227"/>
                  <a:pt x="16861" y="10484"/>
                  <a:pt x="16861" y="10800"/>
                </a:cubicBezTo>
                <a:cubicBezTo>
                  <a:pt x="16861" y="11116"/>
                  <a:pt x="16793" y="11373"/>
                  <a:pt x="16709" y="11373"/>
                </a:cubicBezTo>
                <a:cubicBezTo>
                  <a:pt x="16625" y="11373"/>
                  <a:pt x="16556" y="11116"/>
                  <a:pt x="16556" y="10800"/>
                </a:cubicBezTo>
                <a:cubicBezTo>
                  <a:pt x="16556" y="10484"/>
                  <a:pt x="16625" y="10227"/>
                  <a:pt x="16709" y="10227"/>
                </a:cubicBezTo>
                <a:close/>
                <a:moveTo>
                  <a:pt x="17982" y="10227"/>
                </a:moveTo>
                <a:cubicBezTo>
                  <a:pt x="18065" y="10227"/>
                  <a:pt x="18134" y="10484"/>
                  <a:pt x="18134" y="10800"/>
                </a:cubicBezTo>
                <a:cubicBezTo>
                  <a:pt x="18134" y="11116"/>
                  <a:pt x="18065" y="11373"/>
                  <a:pt x="17982" y="11373"/>
                </a:cubicBezTo>
                <a:cubicBezTo>
                  <a:pt x="17898" y="11373"/>
                  <a:pt x="17830" y="11116"/>
                  <a:pt x="17830" y="10800"/>
                </a:cubicBezTo>
                <a:cubicBezTo>
                  <a:pt x="17830" y="10484"/>
                  <a:pt x="17898" y="10227"/>
                  <a:pt x="17982" y="10227"/>
                </a:cubicBezTo>
                <a:close/>
                <a:moveTo>
                  <a:pt x="19256" y="10227"/>
                </a:moveTo>
                <a:cubicBezTo>
                  <a:pt x="19340" y="10227"/>
                  <a:pt x="19408" y="10484"/>
                  <a:pt x="19408" y="10800"/>
                </a:cubicBezTo>
                <a:cubicBezTo>
                  <a:pt x="19408" y="11116"/>
                  <a:pt x="19340" y="11373"/>
                  <a:pt x="19256" y="11373"/>
                </a:cubicBezTo>
                <a:cubicBezTo>
                  <a:pt x="19172" y="11373"/>
                  <a:pt x="19104" y="11116"/>
                  <a:pt x="19104" y="10800"/>
                </a:cubicBezTo>
                <a:cubicBezTo>
                  <a:pt x="19104" y="10484"/>
                  <a:pt x="19172" y="10227"/>
                  <a:pt x="19256" y="10227"/>
                </a:cubicBezTo>
                <a:close/>
                <a:moveTo>
                  <a:pt x="20528" y="10227"/>
                </a:moveTo>
                <a:cubicBezTo>
                  <a:pt x="20612" y="10227"/>
                  <a:pt x="20682" y="10484"/>
                  <a:pt x="20682" y="10800"/>
                </a:cubicBezTo>
                <a:cubicBezTo>
                  <a:pt x="20682" y="11116"/>
                  <a:pt x="20612" y="11373"/>
                  <a:pt x="20528" y="11373"/>
                </a:cubicBezTo>
                <a:cubicBezTo>
                  <a:pt x="20445" y="11373"/>
                  <a:pt x="20376" y="11116"/>
                  <a:pt x="20376" y="10800"/>
                </a:cubicBezTo>
                <a:cubicBezTo>
                  <a:pt x="20376" y="10484"/>
                  <a:pt x="20445" y="10227"/>
                  <a:pt x="20528" y="10227"/>
                </a:cubicBezTo>
                <a:close/>
                <a:moveTo>
                  <a:pt x="1708" y="12629"/>
                </a:moveTo>
                <a:cubicBezTo>
                  <a:pt x="1792" y="12629"/>
                  <a:pt x="1860" y="12886"/>
                  <a:pt x="1860" y="13202"/>
                </a:cubicBezTo>
                <a:cubicBezTo>
                  <a:pt x="1860" y="13518"/>
                  <a:pt x="1792" y="13782"/>
                  <a:pt x="1708" y="13782"/>
                </a:cubicBezTo>
                <a:cubicBezTo>
                  <a:pt x="1624" y="13782"/>
                  <a:pt x="1556" y="13518"/>
                  <a:pt x="1556" y="13202"/>
                </a:cubicBezTo>
                <a:cubicBezTo>
                  <a:pt x="1556" y="12886"/>
                  <a:pt x="1624" y="12629"/>
                  <a:pt x="1708" y="12629"/>
                </a:cubicBezTo>
                <a:close/>
                <a:moveTo>
                  <a:pt x="2982" y="12629"/>
                </a:moveTo>
                <a:cubicBezTo>
                  <a:pt x="3066" y="12629"/>
                  <a:pt x="3134" y="12886"/>
                  <a:pt x="3134" y="13202"/>
                </a:cubicBezTo>
                <a:cubicBezTo>
                  <a:pt x="3134" y="13518"/>
                  <a:pt x="3066" y="13782"/>
                  <a:pt x="2982" y="13782"/>
                </a:cubicBezTo>
                <a:cubicBezTo>
                  <a:pt x="2898" y="13782"/>
                  <a:pt x="2828" y="13518"/>
                  <a:pt x="2828" y="13202"/>
                </a:cubicBezTo>
                <a:cubicBezTo>
                  <a:pt x="2828" y="12886"/>
                  <a:pt x="2898" y="12629"/>
                  <a:pt x="2982" y="12629"/>
                </a:cubicBezTo>
                <a:close/>
                <a:moveTo>
                  <a:pt x="4255" y="12629"/>
                </a:moveTo>
                <a:cubicBezTo>
                  <a:pt x="4338" y="12629"/>
                  <a:pt x="4406" y="12886"/>
                  <a:pt x="4406" y="13202"/>
                </a:cubicBezTo>
                <a:cubicBezTo>
                  <a:pt x="4406" y="13518"/>
                  <a:pt x="4338" y="13782"/>
                  <a:pt x="4255" y="13782"/>
                </a:cubicBezTo>
                <a:cubicBezTo>
                  <a:pt x="4171" y="13782"/>
                  <a:pt x="4103" y="13518"/>
                  <a:pt x="4103" y="13202"/>
                </a:cubicBezTo>
                <a:cubicBezTo>
                  <a:pt x="4103" y="12886"/>
                  <a:pt x="4171" y="12629"/>
                  <a:pt x="4255" y="12629"/>
                </a:cubicBezTo>
                <a:close/>
                <a:moveTo>
                  <a:pt x="5529" y="12629"/>
                </a:moveTo>
                <a:cubicBezTo>
                  <a:pt x="5612" y="12629"/>
                  <a:pt x="5681" y="12886"/>
                  <a:pt x="5681" y="13202"/>
                </a:cubicBezTo>
                <a:cubicBezTo>
                  <a:pt x="5681" y="13518"/>
                  <a:pt x="5612" y="13782"/>
                  <a:pt x="5529" y="13782"/>
                </a:cubicBezTo>
                <a:cubicBezTo>
                  <a:pt x="5445" y="13782"/>
                  <a:pt x="5375" y="13518"/>
                  <a:pt x="5375" y="13202"/>
                </a:cubicBezTo>
                <a:cubicBezTo>
                  <a:pt x="5375" y="12886"/>
                  <a:pt x="5445" y="12629"/>
                  <a:pt x="5529" y="12629"/>
                </a:cubicBezTo>
                <a:close/>
                <a:moveTo>
                  <a:pt x="6801" y="12629"/>
                </a:moveTo>
                <a:cubicBezTo>
                  <a:pt x="6885" y="12629"/>
                  <a:pt x="6955" y="12886"/>
                  <a:pt x="6955" y="13202"/>
                </a:cubicBezTo>
                <a:cubicBezTo>
                  <a:pt x="6955" y="13518"/>
                  <a:pt x="6885" y="13782"/>
                  <a:pt x="6801" y="13782"/>
                </a:cubicBezTo>
                <a:cubicBezTo>
                  <a:pt x="6717" y="13782"/>
                  <a:pt x="6649" y="13518"/>
                  <a:pt x="6649" y="13202"/>
                </a:cubicBezTo>
                <a:cubicBezTo>
                  <a:pt x="6649" y="12886"/>
                  <a:pt x="6717" y="12629"/>
                  <a:pt x="6801" y="12629"/>
                </a:cubicBezTo>
                <a:close/>
                <a:moveTo>
                  <a:pt x="14799" y="12629"/>
                </a:moveTo>
                <a:cubicBezTo>
                  <a:pt x="14883" y="12629"/>
                  <a:pt x="14951" y="12886"/>
                  <a:pt x="14951" y="13202"/>
                </a:cubicBezTo>
                <a:cubicBezTo>
                  <a:pt x="14951" y="13518"/>
                  <a:pt x="14883" y="13782"/>
                  <a:pt x="14799" y="13782"/>
                </a:cubicBezTo>
                <a:cubicBezTo>
                  <a:pt x="14715" y="13782"/>
                  <a:pt x="14645" y="13518"/>
                  <a:pt x="14645" y="13202"/>
                </a:cubicBezTo>
                <a:cubicBezTo>
                  <a:pt x="14645" y="12886"/>
                  <a:pt x="14715" y="12629"/>
                  <a:pt x="14799" y="12629"/>
                </a:cubicBezTo>
                <a:close/>
                <a:moveTo>
                  <a:pt x="16071" y="12629"/>
                </a:moveTo>
                <a:cubicBezTo>
                  <a:pt x="16155" y="12629"/>
                  <a:pt x="16223" y="12886"/>
                  <a:pt x="16223" y="13202"/>
                </a:cubicBezTo>
                <a:cubicBezTo>
                  <a:pt x="16223" y="13518"/>
                  <a:pt x="16155" y="13782"/>
                  <a:pt x="16071" y="13782"/>
                </a:cubicBezTo>
                <a:cubicBezTo>
                  <a:pt x="15988" y="13782"/>
                  <a:pt x="15919" y="13518"/>
                  <a:pt x="15919" y="13202"/>
                </a:cubicBezTo>
                <a:cubicBezTo>
                  <a:pt x="15919" y="12886"/>
                  <a:pt x="15988" y="12629"/>
                  <a:pt x="16071" y="12629"/>
                </a:cubicBezTo>
                <a:close/>
                <a:moveTo>
                  <a:pt x="17345" y="12629"/>
                </a:moveTo>
                <a:cubicBezTo>
                  <a:pt x="17429" y="12629"/>
                  <a:pt x="17497" y="12886"/>
                  <a:pt x="17497" y="13202"/>
                </a:cubicBezTo>
                <a:cubicBezTo>
                  <a:pt x="17497" y="13518"/>
                  <a:pt x="17429" y="13782"/>
                  <a:pt x="17345" y="13782"/>
                </a:cubicBezTo>
                <a:cubicBezTo>
                  <a:pt x="17262" y="13782"/>
                  <a:pt x="17194" y="13518"/>
                  <a:pt x="17194" y="13202"/>
                </a:cubicBezTo>
                <a:cubicBezTo>
                  <a:pt x="17194" y="12886"/>
                  <a:pt x="17262" y="12629"/>
                  <a:pt x="17345" y="12629"/>
                </a:cubicBezTo>
                <a:close/>
                <a:moveTo>
                  <a:pt x="18618" y="12629"/>
                </a:moveTo>
                <a:cubicBezTo>
                  <a:pt x="18702" y="12629"/>
                  <a:pt x="18772" y="12886"/>
                  <a:pt x="18772" y="13202"/>
                </a:cubicBezTo>
                <a:cubicBezTo>
                  <a:pt x="18772" y="13518"/>
                  <a:pt x="18702" y="13782"/>
                  <a:pt x="18618" y="13782"/>
                </a:cubicBezTo>
                <a:cubicBezTo>
                  <a:pt x="18534" y="13782"/>
                  <a:pt x="18466" y="13518"/>
                  <a:pt x="18466" y="13202"/>
                </a:cubicBezTo>
                <a:cubicBezTo>
                  <a:pt x="18466" y="12886"/>
                  <a:pt x="18534" y="12629"/>
                  <a:pt x="18618" y="12629"/>
                </a:cubicBezTo>
                <a:close/>
                <a:moveTo>
                  <a:pt x="19892" y="12629"/>
                </a:moveTo>
                <a:cubicBezTo>
                  <a:pt x="19976" y="12629"/>
                  <a:pt x="20044" y="12886"/>
                  <a:pt x="20044" y="13202"/>
                </a:cubicBezTo>
                <a:cubicBezTo>
                  <a:pt x="20044" y="13518"/>
                  <a:pt x="19976" y="13782"/>
                  <a:pt x="19892" y="13782"/>
                </a:cubicBezTo>
                <a:cubicBezTo>
                  <a:pt x="19808" y="13782"/>
                  <a:pt x="19740" y="13518"/>
                  <a:pt x="19740" y="13202"/>
                </a:cubicBezTo>
                <a:cubicBezTo>
                  <a:pt x="19740" y="12886"/>
                  <a:pt x="19808" y="12629"/>
                  <a:pt x="19892" y="12629"/>
                </a:cubicBezTo>
                <a:close/>
                <a:moveTo>
                  <a:pt x="1072" y="15031"/>
                </a:moveTo>
                <a:cubicBezTo>
                  <a:pt x="1155" y="15031"/>
                  <a:pt x="1224" y="15294"/>
                  <a:pt x="1224" y="15611"/>
                </a:cubicBezTo>
                <a:cubicBezTo>
                  <a:pt x="1224" y="15927"/>
                  <a:pt x="1155" y="16184"/>
                  <a:pt x="1072" y="16184"/>
                </a:cubicBezTo>
                <a:cubicBezTo>
                  <a:pt x="988" y="16184"/>
                  <a:pt x="918" y="15927"/>
                  <a:pt x="918" y="15611"/>
                </a:cubicBezTo>
                <a:cubicBezTo>
                  <a:pt x="918" y="15294"/>
                  <a:pt x="988" y="15031"/>
                  <a:pt x="1072" y="15031"/>
                </a:cubicBezTo>
                <a:close/>
                <a:moveTo>
                  <a:pt x="2344" y="15031"/>
                </a:moveTo>
                <a:cubicBezTo>
                  <a:pt x="2428" y="15031"/>
                  <a:pt x="2496" y="15294"/>
                  <a:pt x="2496" y="15611"/>
                </a:cubicBezTo>
                <a:cubicBezTo>
                  <a:pt x="2496" y="15927"/>
                  <a:pt x="2428" y="16184"/>
                  <a:pt x="2344" y="16184"/>
                </a:cubicBezTo>
                <a:cubicBezTo>
                  <a:pt x="2260" y="16184"/>
                  <a:pt x="2192" y="15927"/>
                  <a:pt x="2192" y="15611"/>
                </a:cubicBezTo>
                <a:cubicBezTo>
                  <a:pt x="2192" y="15294"/>
                  <a:pt x="2260" y="15031"/>
                  <a:pt x="2344" y="15031"/>
                </a:cubicBezTo>
                <a:close/>
                <a:moveTo>
                  <a:pt x="3618" y="15031"/>
                </a:moveTo>
                <a:cubicBezTo>
                  <a:pt x="3702" y="15031"/>
                  <a:pt x="3770" y="15294"/>
                  <a:pt x="3770" y="15611"/>
                </a:cubicBezTo>
                <a:cubicBezTo>
                  <a:pt x="3770" y="15927"/>
                  <a:pt x="3702" y="16184"/>
                  <a:pt x="3618" y="16184"/>
                </a:cubicBezTo>
                <a:cubicBezTo>
                  <a:pt x="3535" y="16184"/>
                  <a:pt x="3466" y="15927"/>
                  <a:pt x="3466" y="15611"/>
                </a:cubicBezTo>
                <a:cubicBezTo>
                  <a:pt x="3466" y="15294"/>
                  <a:pt x="3535" y="15031"/>
                  <a:pt x="3618" y="15031"/>
                </a:cubicBezTo>
                <a:close/>
                <a:moveTo>
                  <a:pt x="4891" y="15031"/>
                </a:moveTo>
                <a:cubicBezTo>
                  <a:pt x="4975" y="15031"/>
                  <a:pt x="5044" y="15294"/>
                  <a:pt x="5044" y="15611"/>
                </a:cubicBezTo>
                <a:cubicBezTo>
                  <a:pt x="5044" y="15927"/>
                  <a:pt x="4974" y="16184"/>
                  <a:pt x="4891" y="16184"/>
                </a:cubicBezTo>
                <a:cubicBezTo>
                  <a:pt x="4807" y="16184"/>
                  <a:pt x="4739" y="15927"/>
                  <a:pt x="4739" y="15611"/>
                </a:cubicBezTo>
                <a:cubicBezTo>
                  <a:pt x="4739" y="15294"/>
                  <a:pt x="4807" y="15031"/>
                  <a:pt x="4891" y="15031"/>
                </a:cubicBezTo>
                <a:close/>
                <a:moveTo>
                  <a:pt x="6165" y="15031"/>
                </a:moveTo>
                <a:cubicBezTo>
                  <a:pt x="6249" y="15031"/>
                  <a:pt x="6317" y="15294"/>
                  <a:pt x="6317" y="15611"/>
                </a:cubicBezTo>
                <a:cubicBezTo>
                  <a:pt x="6317" y="15927"/>
                  <a:pt x="6249" y="16184"/>
                  <a:pt x="6165" y="16184"/>
                </a:cubicBezTo>
                <a:cubicBezTo>
                  <a:pt x="6081" y="16184"/>
                  <a:pt x="6013" y="15927"/>
                  <a:pt x="6013" y="15611"/>
                </a:cubicBezTo>
                <a:cubicBezTo>
                  <a:pt x="6013" y="15294"/>
                  <a:pt x="6081" y="15031"/>
                  <a:pt x="6165" y="15031"/>
                </a:cubicBezTo>
                <a:close/>
                <a:moveTo>
                  <a:pt x="15435" y="15031"/>
                </a:moveTo>
                <a:cubicBezTo>
                  <a:pt x="15519" y="15031"/>
                  <a:pt x="15587" y="15294"/>
                  <a:pt x="15587" y="15611"/>
                </a:cubicBezTo>
                <a:cubicBezTo>
                  <a:pt x="15587" y="15927"/>
                  <a:pt x="15519" y="16184"/>
                  <a:pt x="15435" y="16184"/>
                </a:cubicBezTo>
                <a:cubicBezTo>
                  <a:pt x="15351" y="16184"/>
                  <a:pt x="15283" y="15927"/>
                  <a:pt x="15283" y="15611"/>
                </a:cubicBezTo>
                <a:cubicBezTo>
                  <a:pt x="15283" y="15294"/>
                  <a:pt x="15351" y="15031"/>
                  <a:pt x="15435" y="15031"/>
                </a:cubicBezTo>
                <a:close/>
                <a:moveTo>
                  <a:pt x="16709" y="15031"/>
                </a:moveTo>
                <a:cubicBezTo>
                  <a:pt x="16793" y="15031"/>
                  <a:pt x="16861" y="15294"/>
                  <a:pt x="16861" y="15611"/>
                </a:cubicBezTo>
                <a:cubicBezTo>
                  <a:pt x="16861" y="15927"/>
                  <a:pt x="16793" y="16184"/>
                  <a:pt x="16709" y="16184"/>
                </a:cubicBezTo>
                <a:cubicBezTo>
                  <a:pt x="16625" y="16184"/>
                  <a:pt x="16556" y="15927"/>
                  <a:pt x="16556" y="15611"/>
                </a:cubicBezTo>
                <a:cubicBezTo>
                  <a:pt x="16556" y="15294"/>
                  <a:pt x="16625" y="15031"/>
                  <a:pt x="16709" y="15031"/>
                </a:cubicBezTo>
                <a:close/>
                <a:moveTo>
                  <a:pt x="17982" y="15031"/>
                </a:moveTo>
                <a:cubicBezTo>
                  <a:pt x="18065" y="15031"/>
                  <a:pt x="18134" y="15294"/>
                  <a:pt x="18134" y="15611"/>
                </a:cubicBezTo>
                <a:cubicBezTo>
                  <a:pt x="18134" y="15927"/>
                  <a:pt x="18065" y="16184"/>
                  <a:pt x="17982" y="16184"/>
                </a:cubicBezTo>
                <a:cubicBezTo>
                  <a:pt x="17898" y="16184"/>
                  <a:pt x="17830" y="15927"/>
                  <a:pt x="17830" y="15611"/>
                </a:cubicBezTo>
                <a:cubicBezTo>
                  <a:pt x="17830" y="15294"/>
                  <a:pt x="17898" y="15031"/>
                  <a:pt x="17982" y="15031"/>
                </a:cubicBezTo>
                <a:close/>
                <a:moveTo>
                  <a:pt x="19256" y="15031"/>
                </a:moveTo>
                <a:cubicBezTo>
                  <a:pt x="19340" y="15031"/>
                  <a:pt x="19408" y="15294"/>
                  <a:pt x="19408" y="15611"/>
                </a:cubicBezTo>
                <a:cubicBezTo>
                  <a:pt x="19408" y="15927"/>
                  <a:pt x="19340" y="16184"/>
                  <a:pt x="19256" y="16184"/>
                </a:cubicBezTo>
                <a:cubicBezTo>
                  <a:pt x="19172" y="16184"/>
                  <a:pt x="19104" y="15927"/>
                  <a:pt x="19104" y="15611"/>
                </a:cubicBezTo>
                <a:cubicBezTo>
                  <a:pt x="19104" y="15294"/>
                  <a:pt x="19172" y="15031"/>
                  <a:pt x="19256" y="15031"/>
                </a:cubicBezTo>
                <a:close/>
                <a:moveTo>
                  <a:pt x="20528" y="15031"/>
                </a:moveTo>
                <a:cubicBezTo>
                  <a:pt x="20612" y="15031"/>
                  <a:pt x="20682" y="15294"/>
                  <a:pt x="20682" y="15611"/>
                </a:cubicBezTo>
                <a:cubicBezTo>
                  <a:pt x="20682" y="15927"/>
                  <a:pt x="20612" y="16184"/>
                  <a:pt x="20528" y="16184"/>
                </a:cubicBezTo>
                <a:cubicBezTo>
                  <a:pt x="20445" y="16184"/>
                  <a:pt x="20376" y="15927"/>
                  <a:pt x="20376" y="15611"/>
                </a:cubicBezTo>
                <a:cubicBezTo>
                  <a:pt x="20376" y="15294"/>
                  <a:pt x="20445" y="15031"/>
                  <a:pt x="20528" y="15031"/>
                </a:cubicBezTo>
                <a:close/>
                <a:moveTo>
                  <a:pt x="1708" y="17439"/>
                </a:moveTo>
                <a:cubicBezTo>
                  <a:pt x="1792" y="17439"/>
                  <a:pt x="1860" y="17697"/>
                  <a:pt x="1860" y="18013"/>
                </a:cubicBezTo>
                <a:cubicBezTo>
                  <a:pt x="1860" y="18329"/>
                  <a:pt x="1792" y="18586"/>
                  <a:pt x="1708" y="18586"/>
                </a:cubicBezTo>
                <a:cubicBezTo>
                  <a:pt x="1624" y="18586"/>
                  <a:pt x="1556" y="18329"/>
                  <a:pt x="1556" y="18013"/>
                </a:cubicBezTo>
                <a:cubicBezTo>
                  <a:pt x="1556" y="17697"/>
                  <a:pt x="1624" y="17439"/>
                  <a:pt x="1708" y="17439"/>
                </a:cubicBezTo>
                <a:close/>
                <a:moveTo>
                  <a:pt x="2982" y="17439"/>
                </a:moveTo>
                <a:cubicBezTo>
                  <a:pt x="3066" y="17439"/>
                  <a:pt x="3134" y="17697"/>
                  <a:pt x="3134" y="18013"/>
                </a:cubicBezTo>
                <a:cubicBezTo>
                  <a:pt x="3134" y="18329"/>
                  <a:pt x="3066" y="18586"/>
                  <a:pt x="2982" y="18586"/>
                </a:cubicBezTo>
                <a:cubicBezTo>
                  <a:pt x="2898" y="18586"/>
                  <a:pt x="2828" y="18329"/>
                  <a:pt x="2828" y="18013"/>
                </a:cubicBezTo>
                <a:cubicBezTo>
                  <a:pt x="2828" y="17697"/>
                  <a:pt x="2898" y="17439"/>
                  <a:pt x="2982" y="17439"/>
                </a:cubicBezTo>
                <a:close/>
                <a:moveTo>
                  <a:pt x="4255" y="17439"/>
                </a:moveTo>
                <a:cubicBezTo>
                  <a:pt x="4338" y="17439"/>
                  <a:pt x="4406" y="17697"/>
                  <a:pt x="4406" y="18013"/>
                </a:cubicBezTo>
                <a:cubicBezTo>
                  <a:pt x="4406" y="18329"/>
                  <a:pt x="4338" y="18586"/>
                  <a:pt x="4255" y="18586"/>
                </a:cubicBezTo>
                <a:cubicBezTo>
                  <a:pt x="4171" y="18586"/>
                  <a:pt x="4103" y="18329"/>
                  <a:pt x="4103" y="18013"/>
                </a:cubicBezTo>
                <a:cubicBezTo>
                  <a:pt x="4103" y="17697"/>
                  <a:pt x="4171" y="17439"/>
                  <a:pt x="4255" y="17439"/>
                </a:cubicBezTo>
                <a:close/>
                <a:moveTo>
                  <a:pt x="5529" y="17439"/>
                </a:moveTo>
                <a:cubicBezTo>
                  <a:pt x="5612" y="17439"/>
                  <a:pt x="5681" y="17697"/>
                  <a:pt x="5681" y="18013"/>
                </a:cubicBezTo>
                <a:cubicBezTo>
                  <a:pt x="5681" y="18329"/>
                  <a:pt x="5612" y="18586"/>
                  <a:pt x="5529" y="18586"/>
                </a:cubicBezTo>
                <a:cubicBezTo>
                  <a:pt x="5445" y="18586"/>
                  <a:pt x="5375" y="18329"/>
                  <a:pt x="5375" y="18013"/>
                </a:cubicBezTo>
                <a:cubicBezTo>
                  <a:pt x="5375" y="17697"/>
                  <a:pt x="5445" y="17439"/>
                  <a:pt x="5529" y="17439"/>
                </a:cubicBezTo>
                <a:close/>
                <a:moveTo>
                  <a:pt x="6801" y="17439"/>
                </a:moveTo>
                <a:cubicBezTo>
                  <a:pt x="6885" y="17439"/>
                  <a:pt x="6955" y="17697"/>
                  <a:pt x="6955" y="18013"/>
                </a:cubicBezTo>
                <a:cubicBezTo>
                  <a:pt x="6955" y="18329"/>
                  <a:pt x="6885" y="18586"/>
                  <a:pt x="6801" y="18586"/>
                </a:cubicBezTo>
                <a:cubicBezTo>
                  <a:pt x="6717" y="18586"/>
                  <a:pt x="6649" y="18329"/>
                  <a:pt x="6649" y="18013"/>
                </a:cubicBezTo>
                <a:cubicBezTo>
                  <a:pt x="6649" y="17697"/>
                  <a:pt x="6717" y="17439"/>
                  <a:pt x="6801" y="17439"/>
                </a:cubicBezTo>
                <a:close/>
                <a:moveTo>
                  <a:pt x="14799" y="17439"/>
                </a:moveTo>
                <a:cubicBezTo>
                  <a:pt x="14883" y="17439"/>
                  <a:pt x="14951" y="17697"/>
                  <a:pt x="14951" y="18013"/>
                </a:cubicBezTo>
                <a:cubicBezTo>
                  <a:pt x="14951" y="18329"/>
                  <a:pt x="14883" y="18586"/>
                  <a:pt x="14799" y="18586"/>
                </a:cubicBezTo>
                <a:cubicBezTo>
                  <a:pt x="14715" y="18586"/>
                  <a:pt x="14645" y="18329"/>
                  <a:pt x="14645" y="18013"/>
                </a:cubicBezTo>
                <a:cubicBezTo>
                  <a:pt x="14645" y="17697"/>
                  <a:pt x="14715" y="17439"/>
                  <a:pt x="14799" y="17439"/>
                </a:cubicBezTo>
                <a:close/>
                <a:moveTo>
                  <a:pt x="16071" y="17439"/>
                </a:moveTo>
                <a:cubicBezTo>
                  <a:pt x="16155" y="17439"/>
                  <a:pt x="16223" y="17697"/>
                  <a:pt x="16223" y="18013"/>
                </a:cubicBezTo>
                <a:cubicBezTo>
                  <a:pt x="16223" y="18329"/>
                  <a:pt x="16155" y="18586"/>
                  <a:pt x="16071" y="18586"/>
                </a:cubicBezTo>
                <a:cubicBezTo>
                  <a:pt x="15988" y="18586"/>
                  <a:pt x="15919" y="18329"/>
                  <a:pt x="15919" y="18013"/>
                </a:cubicBezTo>
                <a:cubicBezTo>
                  <a:pt x="15919" y="17697"/>
                  <a:pt x="15988" y="17439"/>
                  <a:pt x="16071" y="17439"/>
                </a:cubicBezTo>
                <a:close/>
                <a:moveTo>
                  <a:pt x="17345" y="17439"/>
                </a:moveTo>
                <a:cubicBezTo>
                  <a:pt x="17429" y="17439"/>
                  <a:pt x="17497" y="17697"/>
                  <a:pt x="17497" y="18013"/>
                </a:cubicBezTo>
                <a:cubicBezTo>
                  <a:pt x="17497" y="18329"/>
                  <a:pt x="17429" y="18586"/>
                  <a:pt x="17345" y="18586"/>
                </a:cubicBezTo>
                <a:cubicBezTo>
                  <a:pt x="17262" y="18586"/>
                  <a:pt x="17194" y="18329"/>
                  <a:pt x="17194" y="18013"/>
                </a:cubicBezTo>
                <a:cubicBezTo>
                  <a:pt x="17194" y="17697"/>
                  <a:pt x="17262" y="17439"/>
                  <a:pt x="17345" y="17439"/>
                </a:cubicBezTo>
                <a:close/>
                <a:moveTo>
                  <a:pt x="18618" y="17439"/>
                </a:moveTo>
                <a:cubicBezTo>
                  <a:pt x="18702" y="17439"/>
                  <a:pt x="18772" y="17697"/>
                  <a:pt x="18772" y="18013"/>
                </a:cubicBezTo>
                <a:cubicBezTo>
                  <a:pt x="18772" y="18329"/>
                  <a:pt x="18702" y="18586"/>
                  <a:pt x="18618" y="18586"/>
                </a:cubicBezTo>
                <a:cubicBezTo>
                  <a:pt x="18534" y="18586"/>
                  <a:pt x="18466" y="18329"/>
                  <a:pt x="18466" y="18013"/>
                </a:cubicBezTo>
                <a:cubicBezTo>
                  <a:pt x="18466" y="17697"/>
                  <a:pt x="18534" y="17439"/>
                  <a:pt x="18618" y="17439"/>
                </a:cubicBezTo>
                <a:close/>
                <a:moveTo>
                  <a:pt x="19892" y="17439"/>
                </a:moveTo>
                <a:cubicBezTo>
                  <a:pt x="19976" y="17439"/>
                  <a:pt x="20044" y="17697"/>
                  <a:pt x="20044" y="18013"/>
                </a:cubicBezTo>
                <a:cubicBezTo>
                  <a:pt x="20044" y="18329"/>
                  <a:pt x="19976" y="18586"/>
                  <a:pt x="19892" y="18586"/>
                </a:cubicBezTo>
                <a:cubicBezTo>
                  <a:pt x="19808" y="18586"/>
                  <a:pt x="19740" y="18329"/>
                  <a:pt x="19740" y="18013"/>
                </a:cubicBezTo>
                <a:cubicBezTo>
                  <a:pt x="19740" y="17697"/>
                  <a:pt x="19808" y="17439"/>
                  <a:pt x="19892" y="1743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다양한 스마트 헬스케어 제품 출시…">
            <a:extLst>
              <a:ext uri="{FF2B5EF4-FFF2-40B4-BE49-F238E27FC236}">
                <a16:creationId xmlns:a16="http://schemas.microsoft.com/office/drawing/2014/main" id="{8440D8AD-703D-4108-B6B2-5A90EA239F75}"/>
              </a:ext>
            </a:extLst>
          </p:cNvPr>
          <p:cNvSpPr txBox="1">
            <a:spLocks/>
          </p:cNvSpPr>
          <p:nvPr/>
        </p:nvSpPr>
        <p:spPr>
          <a:xfrm>
            <a:off x="1342038" y="1424765"/>
            <a:ext cx="7609090" cy="3769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90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양치 횟수 </a:t>
            </a: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미만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90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en-US" altLang="ko-KR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 미만의 양치 시간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90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구석구석 닦지 않아 놓치는 다수의 치아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14400" lvl="1" indent="-900000">
              <a:lnSpc>
                <a:spcPct val="200000"/>
              </a:lnSpc>
              <a:buClr>
                <a:srgbClr val="6DCBC3"/>
              </a:buClr>
              <a:buSzPct val="150000"/>
              <a:buFont typeface="+mj-lt"/>
              <a:buAutoNum type="arabicPeriod"/>
            </a:pPr>
            <a:r>
              <a:rPr lang="ko-KR" altLang="en-US" sz="2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본인의 양치 습관을 보통 이상으로 평가 </a:t>
            </a:r>
            <a:endParaRPr lang="en-US" altLang="ko-KR" sz="2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6F5F1D-00D8-4125-A3F7-9CBA76E155DA}"/>
              </a:ext>
            </a:extLst>
          </p:cNvPr>
          <p:cNvGrpSpPr/>
          <p:nvPr/>
        </p:nvGrpSpPr>
        <p:grpSpPr>
          <a:xfrm>
            <a:off x="2807557" y="5335177"/>
            <a:ext cx="6880527" cy="584775"/>
            <a:chOff x="2807557" y="5335177"/>
            <a:chExt cx="6880527" cy="584775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BA1D64F-5C72-4C95-8771-FBE02F6C6CB7}"/>
                </a:ext>
              </a:extLst>
            </p:cNvPr>
            <p:cNvSpPr/>
            <p:nvPr/>
          </p:nvSpPr>
          <p:spPr>
            <a:xfrm>
              <a:off x="2807557" y="5448296"/>
              <a:ext cx="435783" cy="358535"/>
            </a:xfrm>
            <a:prstGeom prst="rightArrow">
              <a:avLst/>
            </a:prstGeom>
            <a:solidFill>
              <a:srgbClr val="6BC7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597DD8-032B-4403-ACAB-8311CF279A7D}"/>
                </a:ext>
              </a:extLst>
            </p:cNvPr>
            <p:cNvSpPr/>
            <p:nvPr/>
          </p:nvSpPr>
          <p:spPr>
            <a:xfrm>
              <a:off x="3487348" y="5335177"/>
              <a:ext cx="620073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과연 양치질을 </a:t>
              </a:r>
              <a:r>
                <a:rPr lang="en-US" altLang="ko-KR" sz="3200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3200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제대로</a:t>
              </a:r>
              <a:r>
                <a:rPr lang="en-US" altLang="ko-KR" sz="3200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</a:t>
              </a:r>
              <a:r>
                <a:rPr lang="ko-KR" altLang="en-US" sz="3200" dirty="0">
                  <a:ln w="0"/>
                  <a:solidFill>
                    <a:srgbClr val="6DCBC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3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하고 있는가</a:t>
              </a:r>
              <a:r>
                <a:rPr lang="en-US" altLang="ko-KR" sz="3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?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6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다양한 스마트 헬스케어 제품 출시…">
            <a:extLst>
              <a:ext uri="{FF2B5EF4-FFF2-40B4-BE49-F238E27FC236}">
                <a16:creationId xmlns:a16="http://schemas.microsoft.com/office/drawing/2014/main" id="{55E5CD27-0681-4CDE-84DB-C45A58F7A8FF}"/>
              </a:ext>
            </a:extLst>
          </p:cNvPr>
          <p:cNvSpPr txBox="1">
            <a:spLocks/>
          </p:cNvSpPr>
          <p:nvPr/>
        </p:nvSpPr>
        <p:spPr>
          <a:xfrm>
            <a:off x="1406874" y="4874462"/>
            <a:ext cx="9719221" cy="1405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올바른 양치 습관 증진을 위한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r">
              <a:lnSpc>
                <a:spcPct val="150000"/>
              </a:lnSpc>
              <a:buSzPct val="50000"/>
              <a:buNone/>
            </a:pPr>
            <a:r>
              <a:rPr lang="ko-KR" altLang="en-US" sz="4300" b="1" dirty="0">
                <a:ln w="19050">
                  <a:solidFill>
                    <a:srgbClr val="6DCBC3"/>
                  </a:solidFill>
                  <a:prstDash val="solid"/>
                </a:ln>
                <a:solidFill>
                  <a:srgbClr val="C0E6E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스마트 전동칫솔 및 양치 모니터링 어플리케이션</a:t>
            </a:r>
            <a:endParaRPr lang="en-US" altLang="ko-KR" sz="1500" b="1" dirty="0">
              <a:ln w="19050">
                <a:solidFill>
                  <a:srgbClr val="6DCBC3"/>
                </a:solidFill>
                <a:prstDash val="solid"/>
              </a:ln>
              <a:solidFill>
                <a:srgbClr val="C0E6E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40125" y="323927"/>
            <a:ext cx="3111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정의</a:t>
            </a:r>
            <a:endParaRPr lang="ko-KR" altLang="en-US" sz="40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9C6A15-FA85-4986-B1F1-5570A54DA6A3}"/>
              </a:ext>
            </a:extLst>
          </p:cNvPr>
          <p:cNvGrpSpPr/>
          <p:nvPr/>
        </p:nvGrpSpPr>
        <p:grpSpPr>
          <a:xfrm>
            <a:off x="3945562" y="1601545"/>
            <a:ext cx="5113377" cy="3113789"/>
            <a:chOff x="3743544" y="1728963"/>
            <a:chExt cx="5113377" cy="3113789"/>
          </a:xfrm>
        </p:grpSpPr>
        <p:pic>
          <p:nvPicPr>
            <p:cNvPr id="10" name="스크린샷 2018-09-11 오전 7.55.23.png" descr="스크린샷 2018-09-11 오전 7.55.23.png">
              <a:extLst>
                <a:ext uri="{FF2B5EF4-FFF2-40B4-BE49-F238E27FC236}">
                  <a16:creationId xmlns:a16="http://schemas.microsoft.com/office/drawing/2014/main" id="{EBC9DA17-B8E4-43C7-97D0-90621BB78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rcRect l="34005" t="7125" r="38301" b="6255"/>
            <a:stretch>
              <a:fillRect/>
            </a:stretch>
          </p:blipFill>
          <p:spPr>
            <a:xfrm>
              <a:off x="3743544" y="1995944"/>
              <a:ext cx="365512" cy="234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595" extrusionOk="0">
                  <a:moveTo>
                    <a:pt x="3544" y="0"/>
                  </a:moveTo>
                  <a:lnTo>
                    <a:pt x="3459" y="3572"/>
                  </a:lnTo>
                  <a:cubicBezTo>
                    <a:pt x="3410" y="5536"/>
                    <a:pt x="2617" y="7373"/>
                    <a:pt x="1699" y="7653"/>
                  </a:cubicBezTo>
                  <a:cubicBezTo>
                    <a:pt x="-142" y="8216"/>
                    <a:pt x="-701" y="21111"/>
                    <a:pt x="1103" y="21406"/>
                  </a:cubicBezTo>
                  <a:cubicBezTo>
                    <a:pt x="1888" y="21534"/>
                    <a:pt x="4204" y="21592"/>
                    <a:pt x="6836" y="21595"/>
                  </a:cubicBezTo>
                  <a:cubicBezTo>
                    <a:pt x="11224" y="21600"/>
                    <a:pt x="16484" y="21451"/>
                    <a:pt x="17039" y="21214"/>
                  </a:cubicBezTo>
                  <a:cubicBezTo>
                    <a:pt x="17512" y="21013"/>
                    <a:pt x="17321" y="18579"/>
                    <a:pt x="16599" y="15808"/>
                  </a:cubicBezTo>
                  <a:cubicBezTo>
                    <a:pt x="15878" y="13037"/>
                    <a:pt x="15823" y="10715"/>
                    <a:pt x="16486" y="10648"/>
                  </a:cubicBezTo>
                  <a:cubicBezTo>
                    <a:pt x="18223" y="10473"/>
                    <a:pt x="17974" y="9305"/>
                    <a:pt x="16159" y="9122"/>
                  </a:cubicBezTo>
                  <a:cubicBezTo>
                    <a:pt x="15315" y="9037"/>
                    <a:pt x="15041" y="8786"/>
                    <a:pt x="15563" y="8563"/>
                  </a:cubicBezTo>
                  <a:cubicBezTo>
                    <a:pt x="16085" y="8341"/>
                    <a:pt x="15077" y="7840"/>
                    <a:pt x="13321" y="7452"/>
                  </a:cubicBezTo>
                  <a:cubicBezTo>
                    <a:pt x="8789" y="6450"/>
                    <a:pt x="7342" y="2873"/>
                    <a:pt x="11235" y="2297"/>
                  </a:cubicBezTo>
                  <a:cubicBezTo>
                    <a:pt x="12717" y="2078"/>
                    <a:pt x="15505" y="1898"/>
                    <a:pt x="17422" y="1898"/>
                  </a:cubicBezTo>
                  <a:cubicBezTo>
                    <a:pt x="20226" y="1898"/>
                    <a:pt x="20899" y="1744"/>
                    <a:pt x="20899" y="1111"/>
                  </a:cubicBezTo>
                  <a:cubicBezTo>
                    <a:pt x="20899" y="537"/>
                    <a:pt x="20137" y="321"/>
                    <a:pt x="18089" y="319"/>
                  </a:cubicBezTo>
                  <a:cubicBezTo>
                    <a:pt x="16544" y="318"/>
                    <a:pt x="12647" y="247"/>
                    <a:pt x="9419" y="160"/>
                  </a:cubicBezTo>
                  <a:lnTo>
                    <a:pt x="3544" y="0"/>
                  </a:lnTo>
                  <a:close/>
                </a:path>
              </a:pathLst>
            </a:custGeom>
            <a:ln w="12700">
              <a:miter lim="400000"/>
            </a:ln>
          </p:spPr>
        </p:pic>
        <p:pic>
          <p:nvPicPr>
            <p:cNvPr id="15" name="스크린샷 2018-07-13 오전 1.07.53.png" descr="스크린샷 2018-07-13 오전 1.07.53.png">
              <a:extLst>
                <a:ext uri="{FF2B5EF4-FFF2-40B4-BE49-F238E27FC236}">
                  <a16:creationId xmlns:a16="http://schemas.microsoft.com/office/drawing/2014/main" id="{F8612E58-C366-40E4-8E91-2B9E3A8B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060228" y="1728963"/>
              <a:ext cx="1796693" cy="311378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" name="Frame-4.png" descr="Frame-4.png">
              <a:extLst>
                <a:ext uri="{FF2B5EF4-FFF2-40B4-BE49-F238E27FC236}">
                  <a16:creationId xmlns:a16="http://schemas.microsoft.com/office/drawing/2014/main" id="{E910E286-582A-49B9-8170-4F7E5BA2C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86735" y="2464224"/>
              <a:ext cx="1543678" cy="1543678"/>
            </a:xfrm>
            <a:prstGeom prst="rect">
              <a:avLst/>
            </a:prstGeom>
            <a:ln w="25400">
              <a:miter lim="400000"/>
            </a:ln>
            <a:effectLst>
              <a:outerShdw blurRad="355600" dist="112195" dir="5400000" rotWithShape="0">
                <a:srgbClr val="000000">
                  <a:alpha val="51971"/>
                </a:srgbClr>
              </a:outerShdw>
            </a:effectLst>
          </p:spPr>
        </p:pic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275E2BA3-9E2A-4F0A-B525-AB46D8F66C2D}"/>
                </a:ext>
              </a:extLst>
            </p:cNvPr>
            <p:cNvSpPr/>
            <p:nvPr/>
          </p:nvSpPr>
          <p:spPr>
            <a:xfrm>
              <a:off x="5571572" y="2996834"/>
              <a:ext cx="642827" cy="478457"/>
            </a:xfrm>
            <a:prstGeom prst="rightArrow">
              <a:avLst/>
            </a:prstGeom>
            <a:solidFill>
              <a:srgbClr val="6BC7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11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개발 내용</a:t>
            </a:r>
            <a:endParaRPr sz="4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07840" y="34192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습관 분석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4790134" y="1497473"/>
            <a:ext cx="7010801" cy="2808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최근 양치 습관 분석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주의 양치 습관에 대한 간략 코멘트와 점수 부여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5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일별 양치 기록과 그에 대한 코멘트를 한 눈에 확인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50000"/>
              </a:lnSpc>
              <a:buSzPct val="50000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95060" y="1749657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5061" y="2697613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95060" y="3639652"/>
            <a:ext cx="390145" cy="4084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AE8634-461D-493B-9929-DE4F4641348D}"/>
              </a:ext>
            </a:extLst>
          </p:cNvPr>
          <p:cNvSpPr/>
          <p:nvPr/>
        </p:nvSpPr>
        <p:spPr>
          <a:xfrm>
            <a:off x="1008930" y="1497472"/>
            <a:ext cx="2950235" cy="4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페이지 화면</a:t>
            </a:r>
          </a:p>
        </p:txBody>
      </p:sp>
    </p:spTree>
    <p:extLst>
      <p:ext uri="{BB962C8B-B14F-4D97-AF65-F5344CB8AC3E}">
        <p14:creationId xmlns:p14="http://schemas.microsoft.com/office/powerpoint/2010/main" val="303208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93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모니터링</a:t>
            </a:r>
            <a:endParaRPr lang="en-US" altLang="ko-KR" sz="4800" dirty="0">
              <a:solidFill>
                <a:srgbClr val="6BC7B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357261" y="1497473"/>
            <a:ext cx="6191855" cy="4244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치아모형을 터치하여 모니터링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 및 종료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 칫솔과 통신하며 양치 정보를 수집하여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진행 상황을 실시간으로  치아 모델에 보여 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시간을 측정하고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적당한 시간에 알림 제공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200000"/>
              </a:lnSpc>
              <a:buSzPct val="50000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상식 섹션에서 치아정보를 제공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1.png">
            <a:extLst>
              <a:ext uri="{FF2B5EF4-FFF2-40B4-BE49-F238E27FC236}">
                <a16:creationId xmlns:a16="http://schemas.microsoft.com/office/drawing/2014/main" id="{08F9094D-898B-4142-9AA8-B70ED27F68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2183" y="1650048"/>
            <a:ext cx="390145" cy="408433"/>
          </a:xfrm>
          <a:prstGeom prst="rect">
            <a:avLst/>
          </a:prstGeom>
        </p:spPr>
      </p:pic>
      <p:pic>
        <p:nvPicPr>
          <p:cNvPr id="9" name="그림 8" descr="2.png">
            <a:extLst>
              <a:ext uri="{FF2B5EF4-FFF2-40B4-BE49-F238E27FC236}">
                <a16:creationId xmlns:a16="http://schemas.microsoft.com/office/drawing/2014/main" id="{46FDD669-BC7D-4A3D-918E-33ECFADAA7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2182" y="2420498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E830A15F-CBC2-4295-9719-15786311958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2181" y="3761055"/>
            <a:ext cx="390145" cy="40843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FAE8634-461D-493B-9929-DE4F4641348D}"/>
              </a:ext>
            </a:extLst>
          </p:cNvPr>
          <p:cNvSpPr/>
          <p:nvPr/>
        </p:nvSpPr>
        <p:spPr>
          <a:xfrm>
            <a:off x="8079581" y="1497472"/>
            <a:ext cx="2950235" cy="4772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페이지 화면</a:t>
            </a:r>
          </a:p>
        </p:txBody>
      </p:sp>
      <p:pic>
        <p:nvPicPr>
          <p:cNvPr id="10" name="그림 9" descr="4.png">
            <a:extLst>
              <a:ext uri="{FF2B5EF4-FFF2-40B4-BE49-F238E27FC236}">
                <a16:creationId xmlns:a16="http://schemas.microsoft.com/office/drawing/2014/main" id="{7918341F-43D1-44C7-8DFA-89271B25969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62180" y="4531505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0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747</Words>
  <Application>Microsoft Office PowerPoint</Application>
  <PresentationFormat>와이드스크린</PresentationFormat>
  <Paragraphs>142</Paragraphs>
  <Slides>24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나눔스퀘어</vt:lpstr>
      <vt:lpstr>맑은 고딕</vt:lpstr>
      <vt:lpstr>HY견고딕</vt:lpstr>
      <vt:lpstr>나눔스퀘어 ExtraBold</vt:lpstr>
      <vt:lpstr>NanumSquareB</vt:lpstr>
      <vt:lpstr>Arial</vt:lpstr>
      <vt:lpstr>Helvetica Neue Medium</vt:lpstr>
      <vt:lpstr>나눔스퀘어 Bold</vt:lpstr>
      <vt:lpstr>NanumSquareR</vt:lpstr>
      <vt:lpstr>Verdana</vt:lpstr>
      <vt:lpstr>Office 테마</vt:lpstr>
      <vt:lpstr>스마트 전동칫솔 및  모니터링 애플리케이션</vt:lpstr>
      <vt:lpstr>PowerPoint 프레젠테이션</vt:lpstr>
      <vt:lpstr>프로젝트 개발 배경과 목표</vt:lpstr>
      <vt:lpstr>PowerPoint 프레젠테이션</vt:lpstr>
      <vt:lpstr>PowerPoint 프레젠테이션</vt:lpstr>
      <vt:lpstr>PowerPoint 프레젠테이션</vt:lpstr>
      <vt:lpstr>프로젝트 개발 내용</vt:lpstr>
      <vt:lpstr>PowerPoint 프레젠테이션</vt:lpstr>
      <vt:lpstr>PowerPoint 프레젠테이션</vt:lpstr>
      <vt:lpstr>PowerPoint 프레젠테이션</vt:lpstr>
      <vt:lpstr>PowerPoint 프레젠테이션</vt:lpstr>
      <vt:lpstr>구현 이슈 및 완성도</vt:lpstr>
      <vt:lpstr>PowerPoint 프레젠테이션</vt:lpstr>
      <vt:lpstr>PowerPoint 프레젠테이션</vt:lpstr>
      <vt:lpstr>PowerPoint 프레젠테이션</vt:lpstr>
      <vt:lpstr>최종 데모</vt:lpstr>
      <vt:lpstr>PowerPoint 프레젠테이션</vt:lpstr>
      <vt:lpstr>PowerPoint 프레젠테이션</vt:lpstr>
      <vt:lpstr>추후 개발 계획 및 후기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</cp:lastModifiedBy>
  <cp:revision>199</cp:revision>
  <dcterms:created xsi:type="dcterms:W3CDTF">2018-10-14T13:17:29Z</dcterms:created>
  <dcterms:modified xsi:type="dcterms:W3CDTF">2018-12-01T10:34:38Z</dcterms:modified>
</cp:coreProperties>
</file>