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71" r:id="rId2"/>
    <p:sldId id="291" r:id="rId3"/>
    <p:sldId id="293" r:id="rId4"/>
    <p:sldId id="294" r:id="rId5"/>
    <p:sldId id="295" r:id="rId6"/>
  </p:sldIdLst>
  <p:sldSz cx="12192000" cy="6858000"/>
  <p:notesSz cx="6858000" cy="9144000"/>
  <p:embeddedFontLst>
    <p:embeddedFont>
      <p:font typeface="HY견고딕" panose="0203060000010101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7BF"/>
    <a:srgbClr val="FAFAF8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7" autoAdjust="0"/>
    <p:restoredTop sz="88471" autoAdjust="0"/>
  </p:normalViewPr>
  <p:slideViewPr>
    <p:cSldViewPr snapToGrid="0">
      <p:cViewPr varScale="1">
        <p:scale>
          <a:sx n="101" d="100"/>
          <a:sy n="101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6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7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4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2219326"/>
          </a:xfrm>
        </p:spPr>
        <p:txBody>
          <a:bodyPr anchor="b">
            <a:normAutofit/>
          </a:bodyPr>
          <a:lstStyle>
            <a:lvl1pPr algn="ctr"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8224"/>
            <a:ext cx="9144000" cy="10763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3531D-DCB1-4A3D-872F-A0FA14BE5B04}"/>
              </a:ext>
            </a:extLst>
          </p:cNvPr>
          <p:cNvSpPr/>
          <p:nvPr userDrawn="1"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BEDF0E-9B64-4BD2-8DC5-A1BBE7AB370C}"/>
              </a:ext>
            </a:extLst>
          </p:cNvPr>
          <p:cNvCxnSpPr>
            <a:cxnSpLocks/>
          </p:cNvCxnSpPr>
          <p:nvPr userDrawn="1"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_하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3712-81AF-4D47-B830-27C2357B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BD47-99D8-43D9-AA76-D52B612E652D}"/>
              </a:ext>
            </a:extLst>
          </p:cNvPr>
          <p:cNvSpPr txBox="1"/>
          <p:nvPr userDrawn="1"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판별 기능 구현 </a:t>
            </a:r>
            <a:r>
              <a:rPr lang="en-US" altLang="ko-KR" dirty="0"/>
              <a:t>- </a:t>
            </a:r>
            <a:r>
              <a:rPr lang="ko-KR" altLang="en-US" dirty="0"/>
              <a:t>센서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258257" y="341922"/>
            <a:ext cx="7675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판별 기능 구현 </a:t>
            </a:r>
            <a:r>
              <a:rPr lang="en-US" altLang="ko-KR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센서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8988967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에어마우스에서 모티브를 얻어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마우스의 원리를 이용하여 그림판에 치아를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축의 움직임을 통해 아래 그림과 같이 매핑하여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차원에 표현하고자 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전 칫솔의 버튼을 통해 매핑 된 위치에 대한 정보를 인식하고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 시 해당 위치정보를 바탕으로 치아 판별 기능을 구현 하고자 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4" name="그림 63" descr="1.png">
            <a:extLst>
              <a:ext uri="{FF2B5EF4-FFF2-40B4-BE49-F238E27FC236}">
                <a16:creationId xmlns:a16="http://schemas.microsoft.com/office/drawing/2014/main" id="{F923AA2F-5286-4D0A-9BBE-31164C954B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7108" y="1798461"/>
            <a:ext cx="390145" cy="408433"/>
          </a:xfrm>
          <a:prstGeom prst="rect">
            <a:avLst/>
          </a:prstGeom>
        </p:spPr>
      </p:pic>
      <p:pic>
        <p:nvPicPr>
          <p:cNvPr id="65" name="그림 64" descr="2.png">
            <a:extLst>
              <a:ext uri="{FF2B5EF4-FFF2-40B4-BE49-F238E27FC236}">
                <a16:creationId xmlns:a16="http://schemas.microsoft.com/office/drawing/2014/main" id="{634AF975-526F-49C5-8405-5B1F46D0EA6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852" y="3224783"/>
            <a:ext cx="390145" cy="40843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1BA9E5-4AB6-4638-9D57-4A4CAF13AD53}"/>
              </a:ext>
            </a:extLst>
          </p:cNvPr>
          <p:cNvGrpSpPr/>
          <p:nvPr/>
        </p:nvGrpSpPr>
        <p:grpSpPr>
          <a:xfrm>
            <a:off x="4803435" y="4371770"/>
            <a:ext cx="2892562" cy="2000646"/>
            <a:chOff x="7658100" y="3695700"/>
            <a:chExt cx="2396855" cy="156463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4402B00-11A5-4C79-B9EF-FFF5AAC9C785}"/>
                </a:ext>
              </a:extLst>
            </p:cNvPr>
            <p:cNvSpPr/>
            <p:nvPr/>
          </p:nvSpPr>
          <p:spPr>
            <a:xfrm>
              <a:off x="7658100" y="3695700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637821C-2A39-48AB-8546-7A400572911C}"/>
                </a:ext>
              </a:extLst>
            </p:cNvPr>
            <p:cNvSpPr/>
            <p:nvPr/>
          </p:nvSpPr>
          <p:spPr>
            <a:xfrm>
              <a:off x="7734300" y="4038175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D776579-C8E9-4F83-9037-C9F80C578DB3}"/>
                </a:ext>
              </a:extLst>
            </p:cNvPr>
            <p:cNvSpPr/>
            <p:nvPr/>
          </p:nvSpPr>
          <p:spPr>
            <a:xfrm>
              <a:off x="7829550" y="4371550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7D2DAD-3CA3-4505-9B32-A806B46B751E}"/>
                </a:ext>
              </a:extLst>
            </p:cNvPr>
            <p:cNvSpPr/>
            <p:nvPr/>
          </p:nvSpPr>
          <p:spPr>
            <a:xfrm>
              <a:off x="7981950" y="4655978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746CAC4-3A48-4AF0-B4EC-C624E1FB7F36}"/>
                </a:ext>
              </a:extLst>
            </p:cNvPr>
            <p:cNvSpPr/>
            <p:nvPr/>
          </p:nvSpPr>
          <p:spPr>
            <a:xfrm>
              <a:off x="8153400" y="4903628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4BCB067-88FB-44B1-BF68-E29E0DDFBBFA}"/>
                </a:ext>
              </a:extLst>
            </p:cNvPr>
            <p:cNvSpPr/>
            <p:nvPr/>
          </p:nvSpPr>
          <p:spPr>
            <a:xfrm>
              <a:off x="8397605" y="5060312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15C765-F865-4615-B353-F7715F8C38D8}"/>
                </a:ext>
              </a:extLst>
            </p:cNvPr>
            <p:cNvSpPr/>
            <p:nvPr/>
          </p:nvSpPr>
          <p:spPr>
            <a:xfrm>
              <a:off x="8664305" y="5126987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2E882DA-0A9E-4938-A1EA-37487E309E58}"/>
                </a:ext>
              </a:extLst>
            </p:cNvPr>
            <p:cNvSpPr/>
            <p:nvPr/>
          </p:nvSpPr>
          <p:spPr>
            <a:xfrm flipH="1">
              <a:off x="9921605" y="3695700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123218F-595A-4DC6-AF28-711EA08A6FD8}"/>
                </a:ext>
              </a:extLst>
            </p:cNvPr>
            <p:cNvSpPr/>
            <p:nvPr/>
          </p:nvSpPr>
          <p:spPr>
            <a:xfrm flipH="1">
              <a:off x="9845405" y="4038175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E78CFAC-9F34-4466-9415-B75CFF881E39}"/>
                </a:ext>
              </a:extLst>
            </p:cNvPr>
            <p:cNvSpPr/>
            <p:nvPr/>
          </p:nvSpPr>
          <p:spPr>
            <a:xfrm flipH="1">
              <a:off x="9750155" y="4371550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B0D46B6-EBF2-4678-9C76-4535B8B259CF}"/>
                </a:ext>
              </a:extLst>
            </p:cNvPr>
            <p:cNvSpPr/>
            <p:nvPr/>
          </p:nvSpPr>
          <p:spPr>
            <a:xfrm flipH="1">
              <a:off x="9597755" y="4655978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0A949AC-9C38-488E-9893-9B85FEE51BF1}"/>
                </a:ext>
              </a:extLst>
            </p:cNvPr>
            <p:cNvSpPr/>
            <p:nvPr/>
          </p:nvSpPr>
          <p:spPr>
            <a:xfrm flipH="1">
              <a:off x="9426305" y="4903628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B5DE1EA-DAF7-4748-B82F-B02D0EAA385B}"/>
                </a:ext>
              </a:extLst>
            </p:cNvPr>
            <p:cNvSpPr/>
            <p:nvPr/>
          </p:nvSpPr>
          <p:spPr>
            <a:xfrm flipH="1">
              <a:off x="9182100" y="5060312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CF2C66D-EFCB-477A-A331-858ECA95116E}"/>
                </a:ext>
              </a:extLst>
            </p:cNvPr>
            <p:cNvSpPr/>
            <p:nvPr/>
          </p:nvSpPr>
          <p:spPr>
            <a:xfrm flipH="1">
              <a:off x="8915400" y="5126987"/>
              <a:ext cx="133350" cy="133350"/>
            </a:xfrm>
            <a:prstGeom prst="ellipse">
              <a:avLst/>
            </a:prstGeom>
            <a:solidFill>
              <a:srgbClr val="6BC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494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56590" y="341922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 발견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8998492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MPU-6050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센서를 통해 들어오는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 센서의 값의 변화량을 그대로 사용하여 구현하고자 하였더니 작은 이동에도 오차가 크게 발생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위치를 보정하기 위해 사용되는 칼만 필터 알고리즘을 사용하여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축에 대한 오차가 줄어들 수 있는지 재테스트 중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단순히 칼만 필터로도 해결되지 않는다면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지자기 센서의 추가를 통한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연산을 추가하는 방법 이용할 예정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4" name="그림 63" descr="1.png">
            <a:extLst>
              <a:ext uri="{FF2B5EF4-FFF2-40B4-BE49-F238E27FC236}">
                <a16:creationId xmlns:a16="http://schemas.microsoft.com/office/drawing/2014/main" id="{F923AA2F-5286-4D0A-9BBE-31164C954B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7108" y="180227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56590" y="341922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 발견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8998492" cy="460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 측정 값을 연산하는 마우스의 원리만으로는 정밀한 측정이 불가능한 문제점 발생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가속도를 두 번 적분하여 이동거리 추정 방정식을 세워 좀 더 정밀한 측정을 가능하게 하는 작업 진행 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일반적인 적분법을 통해 위치를 구하려 했으나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적분 상수의 영향으로 오차 값이 약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퍼센트정도 발생함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Runge-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Kutta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적분법을 사용한다면 일반적인 적분법보다 상당량 오차가 줄어든다는 논문을 발견하여 시도 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 descr="2.png">
            <a:extLst>
              <a:ext uri="{FF2B5EF4-FFF2-40B4-BE49-F238E27FC236}">
                <a16:creationId xmlns:a16="http://schemas.microsoft.com/office/drawing/2014/main" id="{E9EB7513-C2BE-4B77-881D-8DCE314B3E9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7108" y="177698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258257" y="341922"/>
            <a:ext cx="7675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판별 기능 구현 </a:t>
            </a:r>
            <a:r>
              <a:rPr lang="en-US" altLang="ko-KR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센서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2752732"/>
            <a:ext cx="8988967" cy="204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현재까지의 구현 사항에서 이동하는 과정에서의 오차가 발생하지만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동작을 유지하고 있는 경우에는 해당 매핑 된 위치에서 거의 오차 없이 상태를 유지 할 수 있음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4" name="그림 63" descr="1.png">
            <a:extLst>
              <a:ext uri="{FF2B5EF4-FFF2-40B4-BE49-F238E27FC236}">
                <a16:creationId xmlns:a16="http://schemas.microsoft.com/office/drawing/2014/main" id="{F923AA2F-5286-4D0A-9BBE-31164C954B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852" y="2904746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8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218</Words>
  <Application>Microsoft Office PowerPoint</Application>
  <PresentationFormat>와이드스크린</PresentationFormat>
  <Paragraphs>22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나눔스퀘어</vt:lpstr>
      <vt:lpstr>HY견고딕</vt:lpstr>
      <vt:lpstr>Arial</vt:lpstr>
      <vt:lpstr>Office 테마</vt:lpstr>
      <vt:lpstr>치아 판별 기능 구현 - 센서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박주현</cp:lastModifiedBy>
  <cp:revision>91</cp:revision>
  <dcterms:created xsi:type="dcterms:W3CDTF">2018-10-14T13:17:29Z</dcterms:created>
  <dcterms:modified xsi:type="dcterms:W3CDTF">2018-11-12T16:01:21Z</dcterms:modified>
</cp:coreProperties>
</file>