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2" r:id="rId3"/>
    <p:sldId id="263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206" autoAdjust="0"/>
  </p:normalViewPr>
  <p:slideViewPr>
    <p:cSldViewPr snapToGrid="0">
      <p:cViewPr varScale="1">
        <p:scale>
          <a:sx n="74" d="100"/>
          <a:sy n="74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9031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1441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445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5432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97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4160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157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766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8330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127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6048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820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3143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6748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76639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089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DC2A-29AD-4109-934F-EA671866D8B6}" type="datetimeFigureOut">
              <a:rPr lang="en-KE" smtClean="0"/>
              <a:t>09/30/2022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50465B-CDEA-4807-A30D-5CE978209A6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9034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6FD45-C444-43CB-9177-54FA26D50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6" r="15075" b="-1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83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FEFFFF"/>
                </a:solidFill>
              </a:rPr>
              <a:t>SOLAR ENERGY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9D9442-328B-AE1E-458B-A5D5B8440A55}"/>
              </a:ext>
            </a:extLst>
          </p:cNvPr>
          <p:cNvSpPr txBox="1">
            <a:spLocks/>
          </p:cNvSpPr>
          <p:nvPr/>
        </p:nvSpPr>
        <p:spPr>
          <a:xfrm>
            <a:off x="8198570" y="3973872"/>
            <a:ext cx="4625882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CF23F"/>
              </a:buClr>
            </a:pPr>
            <a:r>
              <a:rPr lang="en-GB" b="1" dirty="0"/>
              <a:t>By</a:t>
            </a:r>
          </a:p>
          <a:p>
            <a:pPr>
              <a:buClr>
                <a:srgbClr val="ECF23F"/>
              </a:buClr>
            </a:pPr>
            <a:r>
              <a:rPr lang="en-GB" b="1" dirty="0"/>
              <a:t>Bentlay Nango</a:t>
            </a:r>
          </a:p>
          <a:p>
            <a:pPr>
              <a:buClr>
                <a:srgbClr val="ECF23F"/>
              </a:buClr>
            </a:pPr>
            <a:r>
              <a:rPr lang="en-GB" b="1" dirty="0"/>
              <a:t>Electrical Engineer – KETRACO 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248936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809" y="0"/>
            <a:ext cx="7315199" cy="8348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 dirty="0"/>
              <a:t>KEY COMPONENTS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167132-6CA1-0A34-7FD3-57851E498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7" y="888999"/>
            <a:ext cx="8216347" cy="54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4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WHY SOLAR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4C910-565A-40CE-937B-5EC853332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56" y="2133600"/>
            <a:ext cx="4412044" cy="4188922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Improved Efficiency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Lower Bills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Environment Friendly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Employment (Self – EPRA License/ NITA/UON or Hired )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Research – Energy storage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CC443D9-4368-E804-9993-28C254809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08" y="645106"/>
            <a:ext cx="4906643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9662" y="51875"/>
            <a:ext cx="687323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SAMPLE PROJECT – 50kW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CE842-7734-4CC0-819F-67EBB7039E04}"/>
              </a:ext>
            </a:extLst>
          </p:cNvPr>
          <p:cNvSpPr txBox="1"/>
          <p:nvPr/>
        </p:nvSpPr>
        <p:spPr>
          <a:xfrm>
            <a:off x="1727583" y="520562"/>
            <a:ext cx="10006693" cy="657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Assumptions:</a:t>
            </a:r>
            <a:endParaRPr lang="en-K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Indoor Lighting Load – 2376W</a:t>
            </a:r>
            <a:endParaRPr lang="en-K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Outdoor Lighting Load – 13840W</a:t>
            </a:r>
            <a:endParaRPr lang="en-K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Peak Load – 16216W</a:t>
            </a:r>
            <a:endParaRPr lang="en-K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Duration of operation for both indoor and outdoor lights per day – 10 hours</a:t>
            </a:r>
            <a:endParaRPr lang="en-K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Days of Autonomy – 1 </a:t>
            </a:r>
            <a:endParaRPr lang="en-K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Battery Loss Factor – 0.85</a:t>
            </a:r>
            <a:endParaRPr lang="en-K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Nominal Battery Voltage – 48V</a:t>
            </a:r>
            <a:endParaRPr lang="en-K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Depth of Discharge (up to 40%) – 0.6 for lead acid battery</a:t>
            </a:r>
            <a:endParaRPr lang="en-K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Lowest Temperature battery bank may experience – 16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Solar Panel Generation Factor for the Region – 4.16 </a:t>
            </a:r>
            <a:endParaRPr lang="en-K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9732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812" y="308468"/>
            <a:ext cx="8012922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SAMPLE PROJECT – 50kW system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BCE842-7734-4CC0-819F-67EBB7039E04}"/>
                  </a:ext>
                </a:extLst>
              </p:cNvPr>
              <p:cNvSpPr txBox="1"/>
              <p:nvPr/>
            </p:nvSpPr>
            <p:spPr>
              <a:xfrm>
                <a:off x="2289609" y="1148319"/>
                <a:ext cx="8438678" cy="5314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Total Consumption per day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K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2376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∗10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h𝑜𝑢𝑟𝑠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K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13840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∗10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h𝑜𝑢𝑟𝑠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=162160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Watt-hours</a:t>
                </a:r>
                <a:endParaRPr lang="en-KE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Total PV Panels Energy needed per day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= 162160*1.3 = 210,808 Watt-hours</a:t>
                </a:r>
                <a:endParaRPr lang="en-KE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Total Wp of the PV Panel capacity needed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(Total PV Panels Energy needed per day)/ Solar Panel Generation Factor</a:t>
                </a:r>
                <a:endParaRPr lang="en-KE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              = 210808/4.16</a:t>
                </a:r>
                <a:endParaRPr lang="en-KE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              = 50.7kW</a:t>
                </a:r>
                <a:endParaRPr lang="en-KE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K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BCE842-7734-4CC0-819F-67EBB7039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9" y="1148319"/>
                <a:ext cx="8438678" cy="5314275"/>
              </a:xfrm>
              <a:prstGeom prst="rect">
                <a:avLst/>
              </a:prstGeom>
              <a:blipFill>
                <a:blip r:embed="rId2"/>
                <a:stretch>
                  <a:fillRect l="-1156" r="-1084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79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812" y="308468"/>
            <a:ext cx="8012922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SAMPLE PROJECT – 50kW system Cont’d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CE842-7734-4CC0-819F-67EBB7039E04}"/>
              </a:ext>
            </a:extLst>
          </p:cNvPr>
          <p:cNvSpPr txBox="1"/>
          <p:nvPr/>
        </p:nvSpPr>
        <p:spPr>
          <a:xfrm>
            <a:off x="2289609" y="1148319"/>
            <a:ext cx="8438678" cy="525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Assuming Monocrystalline SunPower PV module with: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Pm = 400 Wp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72.9 Vdc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Imp = 5.49 A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5.74 A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Efficiency = 18.5%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Dimensions = 2067mm X 1046mm X 54mm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Weight = 22kg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1769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812" y="308468"/>
            <a:ext cx="8012922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SAMPLE PROJECT – 50kW system Cont’d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CE842-7734-4CC0-819F-67EBB7039E04}"/>
              </a:ext>
            </a:extLst>
          </p:cNvPr>
          <p:cNvSpPr txBox="1"/>
          <p:nvPr/>
        </p:nvSpPr>
        <p:spPr>
          <a:xfrm>
            <a:off x="2289609" y="1148319"/>
            <a:ext cx="843867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of Panels Needed: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= (Total Wp of the PV Panel capacity needed)/ Wp rating of the selected PV module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            = 50.7kWp/ 400Wp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            = 126.68 = 127 modules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Inverter size: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Peak load of indoor &amp; outdoor lights * 1.5 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= (2376+13840) * 1.5 = 24324 = 24kW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Hence a 30kW inverter suffices.</a:t>
            </a:r>
            <a:endParaRPr lang="en-KE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69781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812" y="92520"/>
            <a:ext cx="8012922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SAMPLE PROJECT – 50kW system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BCE842-7734-4CC0-819F-67EBB7039E04}"/>
                  </a:ext>
                </a:extLst>
              </p:cNvPr>
              <p:cNvSpPr txBox="1"/>
              <p:nvPr/>
            </p:nvSpPr>
            <p:spPr>
              <a:xfrm>
                <a:off x="1597856" y="714375"/>
                <a:ext cx="10109836" cy="646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2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Battery Capacity: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KE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Total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Watt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hours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per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day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used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by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Lighting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loads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Days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Autonomy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Battery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Loss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Factor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Depth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Discharge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Nominal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Battery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Voltage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KE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KE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(162160∗1)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(0.85∗0.6∗48)</m:t>
                        </m:r>
                      </m:den>
                    </m:f>
                  </m:oMath>
                </a14:m>
                <a:endParaRPr lang="en-KE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         = 6624.2 Ampere-hours</a:t>
                </a:r>
                <a:endParaRPr lang="en-KE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Battery to be rated 48V 6625 Ah for one day of autonomy.</a:t>
                </a:r>
                <a:endParaRPr lang="en-KE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2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Solar Charge Controller Sizing:</a:t>
                </a:r>
                <a:endParaRPr lang="en-KE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Solar Charge Controller Rating = No of Solar Modules Strings *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1.3</a:t>
                </a:r>
                <a:endParaRPr lang="en-KE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    = 127 * 5.74 * 1.3</a:t>
                </a:r>
                <a:endParaRPr lang="en-KE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    = 947.67A</a:t>
                </a:r>
                <a:endParaRPr lang="en-KE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950A MPPT solar charge controller should suffice.</a:t>
                </a:r>
                <a:endParaRPr lang="en-KE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K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BCE842-7734-4CC0-819F-67EBB7039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856" y="714375"/>
                <a:ext cx="10109836" cy="6468630"/>
              </a:xfrm>
              <a:prstGeom prst="rect">
                <a:avLst/>
              </a:prstGeom>
              <a:blipFill>
                <a:blip r:embed="rId2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96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812" y="92520"/>
            <a:ext cx="8012922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SOLAR ENERGY SYSTEMS DISCLAIMER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CE842-7734-4CC0-819F-67EBB7039E04}"/>
              </a:ext>
            </a:extLst>
          </p:cNvPr>
          <p:cNvSpPr txBox="1"/>
          <p:nvPr/>
        </p:nvSpPr>
        <p:spPr>
          <a:xfrm>
            <a:off x="1635400" y="1289198"/>
            <a:ext cx="101098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Site Preparation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Shade Analysis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Sun hours &amp;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2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radiation Levels (Radiance) – Pyranometer (W/m2)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Tilt Angle (inclinometer)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</a:t>
            </a:r>
            <a:r>
              <a:rPr lang="en-US" sz="2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Savings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Energy storage systems &amp; maintenance costs</a:t>
            </a:r>
            <a:endParaRPr lang="en-KE" sz="2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1782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962FF-CE59-4B4A-B953-2AABE9940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595" r="729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END</a:t>
            </a:r>
            <a:endParaRPr lang="en-KE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84923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FEFFFF"/>
                </a:solidFill>
              </a:rPr>
              <a:t>SOLAR ENERGY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3AFEB4-4304-D29D-506C-27436201A56B}"/>
              </a:ext>
            </a:extLst>
          </p:cNvPr>
          <p:cNvSpPr txBox="1"/>
          <p:nvPr/>
        </p:nvSpPr>
        <p:spPr>
          <a:xfrm>
            <a:off x="217724" y="2833352"/>
            <a:ext cx="98793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“The amount of sunlight that strikes the Earth’s surface in an hour and a half is enough to handle the entire world’s energy consumption for a full year”</a:t>
            </a:r>
          </a:p>
        </p:txBody>
      </p:sp>
    </p:spTree>
    <p:extLst>
      <p:ext uri="{BB962C8B-B14F-4D97-AF65-F5344CB8AC3E}">
        <p14:creationId xmlns:p14="http://schemas.microsoft.com/office/powerpoint/2010/main" val="177528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SOLAR ENERGY SYSTEMS SUB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4C910-565A-40CE-937B-5EC853332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56" y="2133600"/>
            <a:ext cx="4412044" cy="4188922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Categories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Types of Solar Power System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Basic Components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Why Solar Energy System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Sample Work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Demerits &amp; Disclaimer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CC443D9-4368-E804-9993-28C254809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08" y="645106"/>
            <a:ext cx="4906643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SOLAR ENERGY CATEGORIES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4C910-565A-40CE-937B-5EC853332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56" y="2133600"/>
            <a:ext cx="4412044" cy="4188922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Solar Water Heating System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Solar Power &amp; Lighting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CC443D9-4368-E804-9993-28C254809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08" y="645106"/>
            <a:ext cx="4906643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SOLAR WATER HEATING SYSTEM</a:t>
            </a:r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D9A6282-F3DC-0D14-9165-002D81D79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05" y="967417"/>
            <a:ext cx="5344680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7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1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198" y="5663847"/>
            <a:ext cx="8915399" cy="8234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 dirty="0">
                <a:solidFill>
                  <a:srgbClr val="385134"/>
                </a:solidFill>
              </a:rPr>
              <a:t>SOLAR WATER HEATING SYSTEM</a:t>
            </a:r>
          </a:p>
        </p:txBody>
      </p:sp>
      <p:sp>
        <p:nvSpPr>
          <p:cNvPr id="169" name="Rectangle 163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851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5F3D22-9582-CCF1-2957-C8BAEF2E4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133004"/>
            <a:ext cx="7485814" cy="5460483"/>
          </a:xfrm>
          <a:prstGeom prst="rect">
            <a:avLst/>
          </a:prstGeom>
        </p:spPr>
      </p:pic>
      <p:sp>
        <p:nvSpPr>
          <p:cNvPr id="170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5559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626" y="5584214"/>
            <a:ext cx="8915399" cy="8234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 dirty="0">
                <a:solidFill>
                  <a:srgbClr val="A7A55E"/>
                </a:solidFill>
              </a:rPr>
              <a:t>SOLAR POWER &amp; LIGHTING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A7A5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767747F-134B-A2CE-AC59-227C3714F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35" y="171136"/>
            <a:ext cx="7813372" cy="5265388"/>
          </a:xfrm>
          <a:prstGeom prst="rect">
            <a:avLst/>
          </a:prstGeom>
        </p:spPr>
      </p:pic>
      <p:sp>
        <p:nvSpPr>
          <p:cNvPr id="179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5917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SOLAR POWER &amp; LIGHTING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4C910-565A-40CE-937B-5EC853332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56" y="2133600"/>
            <a:ext cx="4412044" cy="4188922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Off-Grid/ Standalone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800" dirty="0">
                <a:solidFill>
                  <a:srgbClr val="000000"/>
                </a:solidFill>
              </a:rPr>
              <a:t>Grid-tied/ Integrated/ On-Grid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CC443D9-4368-E804-9993-28C254809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08" y="645106"/>
            <a:ext cx="4906643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1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5B48-B3C3-4834-9817-3863DD23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/>
              <a:t>GRID-TIED EXAMPLE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5CC9A60C-BDA2-1726-3964-3C54273D9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2" r="-2" b="9627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558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Cambria Math</vt:lpstr>
      <vt:lpstr>Century Gothic</vt:lpstr>
      <vt:lpstr>Times New Roman</vt:lpstr>
      <vt:lpstr>Wingdings</vt:lpstr>
      <vt:lpstr>Wingdings 3</vt:lpstr>
      <vt:lpstr>Wisp</vt:lpstr>
      <vt:lpstr>SOLAR ENERGY SYSTEMS</vt:lpstr>
      <vt:lpstr>SOLAR ENERGY SYSTEMS</vt:lpstr>
      <vt:lpstr>SOLAR ENERGY SYSTEMS SUB ITEMS</vt:lpstr>
      <vt:lpstr>SOLAR ENERGY CATEGORIES</vt:lpstr>
      <vt:lpstr>SOLAR WATER HEATING SYSTEM</vt:lpstr>
      <vt:lpstr>SOLAR WATER HEATING SYSTEM</vt:lpstr>
      <vt:lpstr>SOLAR POWER &amp; LIGHTING</vt:lpstr>
      <vt:lpstr>SOLAR POWER &amp; LIGHTING TYPES</vt:lpstr>
      <vt:lpstr>GRID-TIED EXAMPLE</vt:lpstr>
      <vt:lpstr>KEY COMPONENTS</vt:lpstr>
      <vt:lpstr>WHY SOLAR ENERGY</vt:lpstr>
      <vt:lpstr>SAMPLE PROJECT – 50kW system</vt:lpstr>
      <vt:lpstr>SAMPLE PROJECT – 50kW system Cont’d</vt:lpstr>
      <vt:lpstr>SAMPLE PROJECT – 50kW system Cont’d</vt:lpstr>
      <vt:lpstr>SAMPLE PROJECT – 50kW system Cont’d</vt:lpstr>
      <vt:lpstr>SAMPLE PROJECT – 50kW system Cont’d</vt:lpstr>
      <vt:lpstr>SOLAR ENERGY SYSTEMS DISCLAIMER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Bentlay O. Nango</dc:creator>
  <cp:lastModifiedBy>254700750148</cp:lastModifiedBy>
  <cp:revision>12</cp:revision>
  <dcterms:created xsi:type="dcterms:W3CDTF">2021-11-04T18:41:54Z</dcterms:created>
  <dcterms:modified xsi:type="dcterms:W3CDTF">2022-09-30T12:00:05Z</dcterms:modified>
</cp:coreProperties>
</file>