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7"/>
    <a:srgbClr val="E5F0F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png"/><Relationship Id="rId8" Type="http://schemas.openxmlformats.org/officeDocument/2006/relationships/image" Target="../media/image135.png"/><Relationship Id="rId7" Type="http://schemas.openxmlformats.org/officeDocument/2006/relationships/image" Target="../media/image134.png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3" Type="http://schemas.openxmlformats.org/officeDocument/2006/relationships/notesSlide" Target="../notesSlides/notesSlide10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48.png"/><Relationship Id="rId20" Type="http://schemas.openxmlformats.org/officeDocument/2006/relationships/image" Target="../media/image147.png"/><Relationship Id="rId2" Type="http://schemas.openxmlformats.org/officeDocument/2006/relationships/image" Target="../media/image10.png"/><Relationship Id="rId19" Type="http://schemas.openxmlformats.org/officeDocument/2006/relationships/image" Target="../media/image146.png"/><Relationship Id="rId18" Type="http://schemas.openxmlformats.org/officeDocument/2006/relationships/image" Target="../media/image145.png"/><Relationship Id="rId17" Type="http://schemas.openxmlformats.org/officeDocument/2006/relationships/image" Target="../media/image144.png"/><Relationship Id="rId16" Type="http://schemas.openxmlformats.org/officeDocument/2006/relationships/image" Target="../media/image143.png"/><Relationship Id="rId15" Type="http://schemas.openxmlformats.org/officeDocument/2006/relationships/image" Target="../media/image142.png"/><Relationship Id="rId14" Type="http://schemas.openxmlformats.org/officeDocument/2006/relationships/image" Target="../media/image141.png"/><Relationship Id="rId13" Type="http://schemas.openxmlformats.org/officeDocument/2006/relationships/image" Target="../media/image140.png"/><Relationship Id="rId12" Type="http://schemas.openxmlformats.org/officeDocument/2006/relationships/image" Target="../media/image139.png"/><Relationship Id="rId11" Type="http://schemas.openxmlformats.org/officeDocument/2006/relationships/image" Target="../media/image138.png"/><Relationship Id="rId10" Type="http://schemas.openxmlformats.org/officeDocument/2006/relationships/image" Target="../media/image137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1" Type="http://schemas.openxmlformats.org/officeDocument/2006/relationships/notesSlide" Target="../notesSlides/notesSlide11.xml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0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27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0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1.xml"/><Relationship Id="rId13" Type="http://schemas.openxmlformats.org/officeDocument/2006/relationships/hyperlink" Target="https://github.com/Team-Archive-FUD/Study_Material_Drive" TargetMode="External"/><Relationship Id="rId12" Type="http://schemas.openxmlformats.org/officeDocument/2006/relationships/image" Target="../media/image183.png"/><Relationship Id="rId11" Type="http://schemas.openxmlformats.org/officeDocument/2006/relationships/image" Target="../media/image182.png"/><Relationship Id="rId10" Type="http://schemas.openxmlformats.org/officeDocument/2006/relationships/image" Target="../media/image18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16.xml"/><Relationship Id="rId30" Type="http://schemas.openxmlformats.org/officeDocument/2006/relationships/image" Target="../media/image23.png"/><Relationship Id="rId3" Type="http://schemas.openxmlformats.org/officeDocument/2006/relationships/image" Target="../media/image11.png"/><Relationship Id="rId29" Type="http://schemas.openxmlformats.org/officeDocument/2006/relationships/tags" Target="../tags/tag15.xml"/><Relationship Id="rId28" Type="http://schemas.openxmlformats.org/officeDocument/2006/relationships/tags" Target="../tags/tag14.xml"/><Relationship Id="rId27" Type="http://schemas.openxmlformats.org/officeDocument/2006/relationships/tags" Target="../tags/tag13.xml"/><Relationship Id="rId26" Type="http://schemas.openxmlformats.org/officeDocument/2006/relationships/tags" Target="../tags/tag12.xml"/><Relationship Id="rId25" Type="http://schemas.openxmlformats.org/officeDocument/2006/relationships/image" Target="../media/image22.png"/><Relationship Id="rId24" Type="http://schemas.openxmlformats.org/officeDocument/2006/relationships/tags" Target="../tags/tag11.xml"/><Relationship Id="rId23" Type="http://schemas.openxmlformats.org/officeDocument/2006/relationships/image" Target="../media/image21.png"/><Relationship Id="rId22" Type="http://schemas.openxmlformats.org/officeDocument/2006/relationships/tags" Target="../tags/tag10.xml"/><Relationship Id="rId21" Type="http://schemas.openxmlformats.org/officeDocument/2006/relationships/tags" Target="../tags/tag9.xml"/><Relationship Id="rId20" Type="http://schemas.openxmlformats.org/officeDocument/2006/relationships/tags" Target="../tags/tag8.xml"/><Relationship Id="rId2" Type="http://schemas.openxmlformats.org/officeDocument/2006/relationships/image" Target="../media/image10.png"/><Relationship Id="rId19" Type="http://schemas.openxmlformats.org/officeDocument/2006/relationships/image" Target="../media/image20.png"/><Relationship Id="rId18" Type="http://schemas.openxmlformats.org/officeDocument/2006/relationships/tags" Target="../tags/tag7.xml"/><Relationship Id="rId17" Type="http://schemas.openxmlformats.org/officeDocument/2006/relationships/tags" Target="../tags/tag6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image" Target="../media/image19.png"/><Relationship Id="rId13" Type="http://schemas.openxmlformats.org/officeDocument/2006/relationships/tags" Target="../tags/tag3.xml"/><Relationship Id="rId12" Type="http://schemas.openxmlformats.org/officeDocument/2006/relationships/image" Target="../media/image18.png"/><Relationship Id="rId11" Type="http://schemas.openxmlformats.org/officeDocument/2006/relationships/tags" Target="../tags/tag2.xml"/><Relationship Id="rId10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20.xml"/><Relationship Id="rId7" Type="http://schemas.openxmlformats.org/officeDocument/2006/relationships/image" Target="../media/image26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2" Type="http://schemas.openxmlformats.org/officeDocument/2006/relationships/notesSlide" Target="../notesSlides/notesSlide3.xml"/><Relationship Id="rId41" Type="http://schemas.openxmlformats.org/officeDocument/2006/relationships/slideLayout" Target="../slideLayouts/slideLayout1.xml"/><Relationship Id="rId40" Type="http://schemas.openxmlformats.org/officeDocument/2006/relationships/image" Target="../media/image37.png"/><Relationship Id="rId4" Type="http://schemas.openxmlformats.org/officeDocument/2006/relationships/image" Target="../media/image25.png"/><Relationship Id="rId39" Type="http://schemas.openxmlformats.org/officeDocument/2006/relationships/image" Target="../media/image36.png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image" Target="../media/image35.png"/><Relationship Id="rId32" Type="http://schemas.openxmlformats.org/officeDocument/2006/relationships/tags" Target="../tags/tag36.xml"/><Relationship Id="rId31" Type="http://schemas.openxmlformats.org/officeDocument/2006/relationships/image" Target="../media/image34.png"/><Relationship Id="rId30" Type="http://schemas.openxmlformats.org/officeDocument/2006/relationships/tags" Target="../tags/tag35.xml"/><Relationship Id="rId3" Type="http://schemas.openxmlformats.org/officeDocument/2006/relationships/tags" Target="../tags/tag17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tags" Target="../tags/tag3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image" Target="../media/image33.png"/><Relationship Id="rId22" Type="http://schemas.openxmlformats.org/officeDocument/2006/relationships/tags" Target="../tags/tag28.xml"/><Relationship Id="rId21" Type="http://schemas.openxmlformats.org/officeDocument/2006/relationships/image" Target="../media/image32.png"/><Relationship Id="rId20" Type="http://schemas.openxmlformats.org/officeDocument/2006/relationships/tags" Target="../tags/tag27.xml"/><Relationship Id="rId2" Type="http://schemas.openxmlformats.org/officeDocument/2006/relationships/image" Target="../media/image24.png"/><Relationship Id="rId19" Type="http://schemas.openxmlformats.org/officeDocument/2006/relationships/image" Target="../media/image31.png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image" Target="../media/image30.png"/><Relationship Id="rId15" Type="http://schemas.openxmlformats.org/officeDocument/2006/relationships/tags" Target="../tags/tag24.xml"/><Relationship Id="rId14" Type="http://schemas.openxmlformats.org/officeDocument/2006/relationships/image" Target="../media/image29.png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image" Target="../media/image28.png"/><Relationship Id="rId10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10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66.png"/><Relationship Id="rId7" Type="http://schemas.openxmlformats.org/officeDocument/2006/relationships/tags" Target="../tags/tag44.xml"/><Relationship Id="rId6" Type="http://schemas.openxmlformats.org/officeDocument/2006/relationships/image" Target="../media/image65.png"/><Relationship Id="rId51" Type="http://schemas.openxmlformats.org/officeDocument/2006/relationships/notesSlide" Target="../notesSlides/notesSlide6.xml"/><Relationship Id="rId50" Type="http://schemas.openxmlformats.org/officeDocument/2006/relationships/slideLayout" Target="../slideLayouts/slideLayout1.xml"/><Relationship Id="rId5" Type="http://schemas.openxmlformats.org/officeDocument/2006/relationships/tags" Target="../tags/tag43.xml"/><Relationship Id="rId49" Type="http://schemas.openxmlformats.org/officeDocument/2006/relationships/tags" Target="../tags/tag65.xml"/><Relationship Id="rId48" Type="http://schemas.openxmlformats.org/officeDocument/2006/relationships/tags" Target="../tags/tag64.xml"/><Relationship Id="rId47" Type="http://schemas.openxmlformats.org/officeDocument/2006/relationships/tags" Target="../tags/tag63.xml"/><Relationship Id="rId46" Type="http://schemas.openxmlformats.org/officeDocument/2006/relationships/tags" Target="../tags/tag62.xml"/><Relationship Id="rId45" Type="http://schemas.openxmlformats.org/officeDocument/2006/relationships/tags" Target="../tags/tag61.xml"/><Relationship Id="rId44" Type="http://schemas.openxmlformats.org/officeDocument/2006/relationships/tags" Target="../tags/tag60.xml"/><Relationship Id="rId43" Type="http://schemas.openxmlformats.org/officeDocument/2006/relationships/tags" Target="../tags/tag59.xml"/><Relationship Id="rId42" Type="http://schemas.openxmlformats.org/officeDocument/2006/relationships/tags" Target="../tags/tag58.xml"/><Relationship Id="rId41" Type="http://schemas.openxmlformats.org/officeDocument/2006/relationships/image" Target="../media/image86.png"/><Relationship Id="rId40" Type="http://schemas.openxmlformats.org/officeDocument/2006/relationships/image" Target="../media/image85.png"/><Relationship Id="rId4" Type="http://schemas.openxmlformats.org/officeDocument/2006/relationships/image" Target="../media/image64.png"/><Relationship Id="rId39" Type="http://schemas.openxmlformats.org/officeDocument/2006/relationships/image" Target="../media/image84.png"/><Relationship Id="rId38" Type="http://schemas.openxmlformats.org/officeDocument/2006/relationships/image" Target="../media/image83.png"/><Relationship Id="rId37" Type="http://schemas.openxmlformats.org/officeDocument/2006/relationships/image" Target="../media/image82.png"/><Relationship Id="rId36" Type="http://schemas.openxmlformats.org/officeDocument/2006/relationships/image" Target="../media/image81.png"/><Relationship Id="rId35" Type="http://schemas.openxmlformats.org/officeDocument/2006/relationships/image" Target="../media/image80.png"/><Relationship Id="rId34" Type="http://schemas.openxmlformats.org/officeDocument/2006/relationships/image" Target="../media/image79.png"/><Relationship Id="rId33" Type="http://schemas.openxmlformats.org/officeDocument/2006/relationships/image" Target="../media/image78.png"/><Relationship Id="rId32" Type="http://schemas.openxmlformats.org/officeDocument/2006/relationships/image" Target="../media/image77.png"/><Relationship Id="rId31" Type="http://schemas.openxmlformats.org/officeDocument/2006/relationships/tags" Target="../tags/tag57.xml"/><Relationship Id="rId30" Type="http://schemas.openxmlformats.org/officeDocument/2006/relationships/image" Target="../media/image76.png"/><Relationship Id="rId3" Type="http://schemas.openxmlformats.org/officeDocument/2006/relationships/tags" Target="../tags/tag42.xml"/><Relationship Id="rId29" Type="http://schemas.openxmlformats.org/officeDocument/2006/relationships/tags" Target="../tags/tag56.xml"/><Relationship Id="rId28" Type="http://schemas.openxmlformats.org/officeDocument/2006/relationships/image" Target="../media/image75.png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image" Target="../media/image74.png"/><Relationship Id="rId24" Type="http://schemas.openxmlformats.org/officeDocument/2006/relationships/tags" Target="../tags/tag53.xml"/><Relationship Id="rId23" Type="http://schemas.openxmlformats.org/officeDocument/2006/relationships/image" Target="../media/image73.png"/><Relationship Id="rId22" Type="http://schemas.openxmlformats.org/officeDocument/2006/relationships/tags" Target="../tags/tag52.xml"/><Relationship Id="rId21" Type="http://schemas.openxmlformats.org/officeDocument/2006/relationships/image" Target="../media/image72.png"/><Relationship Id="rId20" Type="http://schemas.openxmlformats.org/officeDocument/2006/relationships/tags" Target="../tags/tag51.xml"/><Relationship Id="rId2" Type="http://schemas.openxmlformats.org/officeDocument/2006/relationships/image" Target="../media/image10.png"/><Relationship Id="rId19" Type="http://schemas.openxmlformats.org/officeDocument/2006/relationships/image" Target="../media/image71.png"/><Relationship Id="rId18" Type="http://schemas.openxmlformats.org/officeDocument/2006/relationships/tags" Target="../tags/tag50.xml"/><Relationship Id="rId17" Type="http://schemas.openxmlformats.org/officeDocument/2006/relationships/image" Target="../media/image70.png"/><Relationship Id="rId16" Type="http://schemas.openxmlformats.org/officeDocument/2006/relationships/tags" Target="../tags/tag49.xml"/><Relationship Id="rId15" Type="http://schemas.openxmlformats.org/officeDocument/2006/relationships/image" Target="../media/image69.png"/><Relationship Id="rId14" Type="http://schemas.openxmlformats.org/officeDocument/2006/relationships/tags" Target="../tags/tag48.xml"/><Relationship Id="rId13" Type="http://schemas.openxmlformats.org/officeDocument/2006/relationships/image" Target="../media/image68.png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image" Target="../media/image67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87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6" Type="http://schemas.openxmlformats.org/officeDocument/2006/relationships/notesSlide" Target="../notesSlides/notesSlide7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85.xml"/><Relationship Id="rId33" Type="http://schemas.openxmlformats.org/officeDocument/2006/relationships/image" Target="../media/image96.jpeg"/><Relationship Id="rId32" Type="http://schemas.openxmlformats.org/officeDocument/2006/relationships/image" Target="../media/image95.jpeg"/><Relationship Id="rId31" Type="http://schemas.openxmlformats.org/officeDocument/2006/relationships/image" Target="../media/image94.png"/><Relationship Id="rId30" Type="http://schemas.openxmlformats.org/officeDocument/2006/relationships/image" Target="../media/image93.png"/><Relationship Id="rId3" Type="http://schemas.openxmlformats.org/officeDocument/2006/relationships/image" Target="../media/image10.png"/><Relationship Id="rId29" Type="http://schemas.openxmlformats.org/officeDocument/2006/relationships/image" Target="../media/image92.png"/><Relationship Id="rId28" Type="http://schemas.openxmlformats.org/officeDocument/2006/relationships/tags" Target="../tags/tag84.xml"/><Relationship Id="rId27" Type="http://schemas.openxmlformats.org/officeDocument/2006/relationships/image" Target="../media/image91.jpeg"/><Relationship Id="rId26" Type="http://schemas.openxmlformats.org/officeDocument/2006/relationships/tags" Target="../tags/tag83.xml"/><Relationship Id="rId25" Type="http://schemas.openxmlformats.org/officeDocument/2006/relationships/image" Target="../media/image90.png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image" Target="../media/image89.png"/><Relationship Id="rId20" Type="http://schemas.openxmlformats.org/officeDocument/2006/relationships/tags" Target="../tags/tag79.xml"/><Relationship Id="rId2" Type="http://schemas.openxmlformats.org/officeDocument/2006/relationships/image" Target="../media/image9.png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image" Target="../media/image88.png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image" Target="../media/image43.png"/><Relationship Id="rId10" Type="http://schemas.openxmlformats.org/officeDocument/2006/relationships/tags" Target="../tags/tag71.xml"/><Relationship Id="rId1" Type="http://schemas.openxmlformats.org/officeDocument/2006/relationships/hyperlink" Target="https://team-archive-fud.github.io/Study_Material_Drive/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3" Type="http://schemas.openxmlformats.org/officeDocument/2006/relationships/notesSlide" Target="../notesSlides/notesSlide8.xml"/><Relationship Id="rId22" Type="http://schemas.openxmlformats.org/officeDocument/2006/relationships/slideLayout" Target="../slideLayouts/slideLayout1.xml"/><Relationship Id="rId21" Type="http://schemas.openxmlformats.org/officeDocument/2006/relationships/hyperlink" Target="https://github.com/Team-Archive-FUD/Study_Material_Drive/commits/main/" TargetMode="External"/><Relationship Id="rId20" Type="http://schemas.openxmlformats.org/officeDocument/2006/relationships/tags" Target="../tags/tag87.xml"/><Relationship Id="rId2" Type="http://schemas.openxmlformats.org/officeDocument/2006/relationships/image" Target="../media/image10.png"/><Relationship Id="rId19" Type="http://schemas.openxmlformats.org/officeDocument/2006/relationships/tags" Target="../tags/tag86.xml"/><Relationship Id="rId18" Type="http://schemas.openxmlformats.org/officeDocument/2006/relationships/image" Target="../media/image112.jpeg"/><Relationship Id="rId17" Type="http://schemas.openxmlformats.org/officeDocument/2006/relationships/image" Target="../media/image111.jpeg"/><Relationship Id="rId16" Type="http://schemas.openxmlformats.org/officeDocument/2006/relationships/image" Target="../media/image110.png"/><Relationship Id="rId15" Type="http://schemas.openxmlformats.org/officeDocument/2006/relationships/image" Target="../media/image109.png"/><Relationship Id="rId14" Type="http://schemas.openxmlformats.org/officeDocument/2006/relationships/image" Target="../media/image108.png"/><Relationship Id="rId13" Type="http://schemas.openxmlformats.org/officeDocument/2006/relationships/image" Target="../media/image107.png"/><Relationship Id="rId12" Type="http://schemas.openxmlformats.org/officeDocument/2006/relationships/image" Target="../media/image106.png"/><Relationship Id="rId11" Type="http://schemas.openxmlformats.org/officeDocument/2006/relationships/image" Target="../media/image105.png"/><Relationship Id="rId10" Type="http://schemas.openxmlformats.org/officeDocument/2006/relationships/image" Target="../media/image104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../media/image115.png"/><Relationship Id="rId7" Type="http://schemas.openxmlformats.org/officeDocument/2006/relationships/tags" Target="../tags/tag90.xml"/><Relationship Id="rId6" Type="http://schemas.openxmlformats.org/officeDocument/2006/relationships/image" Target="../media/image114.png"/><Relationship Id="rId5" Type="http://schemas.openxmlformats.org/officeDocument/2006/relationships/tags" Target="../tags/tag89.xml"/><Relationship Id="rId49" Type="http://schemas.openxmlformats.org/officeDocument/2006/relationships/notesSlide" Target="../notesSlides/notesSlide9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115.xml"/><Relationship Id="rId46" Type="http://schemas.openxmlformats.org/officeDocument/2006/relationships/tags" Target="../tags/tag114.xml"/><Relationship Id="rId45" Type="http://schemas.openxmlformats.org/officeDocument/2006/relationships/tags" Target="../tags/tag113.xml"/><Relationship Id="rId44" Type="http://schemas.openxmlformats.org/officeDocument/2006/relationships/tags" Target="../tags/tag112.xml"/><Relationship Id="rId43" Type="http://schemas.openxmlformats.org/officeDocument/2006/relationships/tags" Target="../tags/tag111.xml"/><Relationship Id="rId42" Type="http://schemas.openxmlformats.org/officeDocument/2006/relationships/tags" Target="../tags/tag110.xml"/><Relationship Id="rId41" Type="http://schemas.openxmlformats.org/officeDocument/2006/relationships/tags" Target="../tags/tag109.xml"/><Relationship Id="rId40" Type="http://schemas.openxmlformats.org/officeDocument/2006/relationships/tags" Target="../tags/tag108.xml"/><Relationship Id="rId4" Type="http://schemas.openxmlformats.org/officeDocument/2006/relationships/image" Target="../media/image113.png"/><Relationship Id="rId39" Type="http://schemas.openxmlformats.org/officeDocument/2006/relationships/image" Target="../media/image129.png"/><Relationship Id="rId38" Type="http://schemas.openxmlformats.org/officeDocument/2006/relationships/image" Target="../media/image128.png"/><Relationship Id="rId37" Type="http://schemas.openxmlformats.org/officeDocument/2006/relationships/image" Target="../media/image127.png"/><Relationship Id="rId36" Type="http://schemas.openxmlformats.org/officeDocument/2006/relationships/image" Target="../media/image126.png"/><Relationship Id="rId35" Type="http://schemas.openxmlformats.org/officeDocument/2006/relationships/image" Target="../media/image125.png"/><Relationship Id="rId34" Type="http://schemas.openxmlformats.org/officeDocument/2006/relationships/tags" Target="../tags/tag107.xml"/><Relationship Id="rId33" Type="http://schemas.openxmlformats.org/officeDocument/2006/relationships/tags" Target="../tags/tag106.xml"/><Relationship Id="rId32" Type="http://schemas.openxmlformats.org/officeDocument/2006/relationships/image" Target="../media/image124.png"/><Relationship Id="rId31" Type="http://schemas.openxmlformats.org/officeDocument/2006/relationships/tags" Target="../tags/tag105.xml"/><Relationship Id="rId30" Type="http://schemas.openxmlformats.org/officeDocument/2006/relationships/tags" Target="../tags/tag104.xml"/><Relationship Id="rId3" Type="http://schemas.openxmlformats.org/officeDocument/2006/relationships/tags" Target="../tags/tag88.xml"/><Relationship Id="rId29" Type="http://schemas.openxmlformats.org/officeDocument/2006/relationships/tags" Target="../tags/tag103.xml"/><Relationship Id="rId28" Type="http://schemas.openxmlformats.org/officeDocument/2006/relationships/image" Target="../media/image123.png"/><Relationship Id="rId27" Type="http://schemas.openxmlformats.org/officeDocument/2006/relationships/tags" Target="../tags/tag102.xml"/><Relationship Id="rId26" Type="http://schemas.openxmlformats.org/officeDocument/2006/relationships/tags" Target="../tags/tag101.xml"/><Relationship Id="rId25" Type="http://schemas.openxmlformats.org/officeDocument/2006/relationships/image" Target="../media/image122.png"/><Relationship Id="rId24" Type="http://schemas.openxmlformats.org/officeDocument/2006/relationships/tags" Target="../tags/tag100.xml"/><Relationship Id="rId23" Type="http://schemas.openxmlformats.org/officeDocument/2006/relationships/image" Target="../media/image121.png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image" Target="../media/image120.png"/><Relationship Id="rId2" Type="http://schemas.openxmlformats.org/officeDocument/2006/relationships/image" Target="../media/image10.png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image" Target="../media/image119.png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image" Target="../media/image118.png"/><Relationship Id="rId13" Type="http://schemas.openxmlformats.org/officeDocument/2006/relationships/tags" Target="../tags/tag93.xml"/><Relationship Id="rId12" Type="http://schemas.openxmlformats.org/officeDocument/2006/relationships/image" Target="../media/image117.png"/><Relationship Id="rId11" Type="http://schemas.openxmlformats.org/officeDocument/2006/relationships/tags" Target="../tags/tag92.xml"/><Relationship Id="rId10" Type="http://schemas.openxmlformats.org/officeDocument/2006/relationships/image" Target="../media/image116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2379980"/>
            <a:ext cx="3555950" cy="17907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28" y="2608580"/>
            <a:ext cx="428625" cy="38100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294640" y="398780"/>
            <a:ext cx="12405360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16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Student Material Drive</a:t>
            </a:r>
            <a:endParaRPr lang="en-US" sz="3160" dirty="0"/>
          </a:p>
        </p:txBody>
      </p:sp>
      <p:sp>
        <p:nvSpPr>
          <p:cNvPr id="12" name="Text 1"/>
          <p:cNvSpPr/>
          <p:nvPr/>
        </p:nvSpPr>
        <p:spPr>
          <a:xfrm>
            <a:off x="294640" y="970280"/>
            <a:ext cx="12405360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5" dirty="0">
                <a:solidFill>
                  <a:srgbClr val="0F766E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An Open-Source Departmental Study Material Platform</a:t>
            </a:r>
            <a:endParaRPr lang="en-US" sz="1645" dirty="0"/>
          </a:p>
        </p:txBody>
      </p:sp>
      <p:sp>
        <p:nvSpPr>
          <p:cNvPr id="13" name="Text 2"/>
          <p:cNvSpPr/>
          <p:nvPr/>
        </p:nvSpPr>
        <p:spPr>
          <a:xfrm>
            <a:off x="737969" y="3141980"/>
            <a:ext cx="2669143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Collaborative Platform</a:t>
            </a:r>
            <a:endParaRPr lang="en-US" sz="1380" dirty="0"/>
          </a:p>
        </p:txBody>
      </p:sp>
      <p:sp>
        <p:nvSpPr>
          <p:cNvPr id="14" name="Text 3"/>
          <p:cNvSpPr/>
          <p:nvPr/>
        </p:nvSpPr>
        <p:spPr>
          <a:xfrm>
            <a:off x="523240" y="3484880"/>
            <a:ext cx="3098750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Building a community-driven system for knowledge sharing</a:t>
            </a:r>
            <a:endParaRPr lang="en-US" sz="112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155440" y="2379980"/>
            <a:ext cx="3556000" cy="1790700"/>
            <a:chOff x="6800" y="4020"/>
            <a:chExt cx="5600" cy="2820"/>
          </a:xfrm>
        </p:grpSpPr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" y="4020"/>
              <a:ext cx="5600" cy="2820"/>
            </a:xfrm>
            <a:prstGeom prst="rect">
              <a:avLst/>
            </a:prstGeom>
          </p:spPr>
        </p:pic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2" y="4380"/>
              <a:ext cx="615" cy="600"/>
            </a:xfrm>
            <a:prstGeom prst="rect">
              <a:avLst/>
            </a:prstGeom>
          </p:spPr>
        </p:pic>
        <p:sp>
          <p:nvSpPr>
            <p:cNvPr id="15" name="Text 4"/>
            <p:cNvSpPr/>
            <p:nvPr/>
          </p:nvSpPr>
          <p:spPr>
            <a:xfrm>
              <a:off x="8044" y="5220"/>
              <a:ext cx="3111" cy="4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380" b="1" dirty="0">
                  <a:solidFill>
                    <a:srgbClr val="374151"/>
                  </a:solidFill>
                  <a:latin typeface="ui-sans-serif" pitchFamily="34" charset="0"/>
                  <a:ea typeface="ui-sans-serif" pitchFamily="34" charset="-122"/>
                  <a:cs typeface="ui-sans-serif" pitchFamily="34" charset="-120"/>
                </a:rPr>
                <a:t>Study Resources</a:t>
              </a:r>
              <a:endParaRPr lang="en-US" sz="1380" dirty="0"/>
            </a:p>
          </p:txBody>
        </p:sp>
        <p:sp>
          <p:nvSpPr>
            <p:cNvPr id="16" name="Text 5"/>
            <p:cNvSpPr/>
            <p:nvPr/>
          </p:nvSpPr>
          <p:spPr>
            <a:xfrm>
              <a:off x="7160" y="5760"/>
              <a:ext cx="4880" cy="7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4B5563"/>
                  </a:solidFill>
                  <a:latin typeface="ui-sans-serif" pitchFamily="34" charset="0"/>
                  <a:ea typeface="ui-sans-serif" pitchFamily="34" charset="-122"/>
                  <a:cs typeface="ui-sans-serif" pitchFamily="34" charset="-120"/>
                </a:rPr>
                <a:t>Centralized access to lecture notes, past exams and references</a:t>
              </a:r>
              <a:endParaRPr lang="en-US" sz="112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6240" y="2379980"/>
            <a:ext cx="3556000" cy="1790700"/>
            <a:chOff x="12880" y="4020"/>
            <a:chExt cx="5600" cy="2820"/>
          </a:xfrm>
        </p:grpSpPr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0" y="4020"/>
              <a:ext cx="5600" cy="2820"/>
            </a:xfrm>
            <a:prstGeom prst="rect">
              <a:avLst/>
            </a:prstGeom>
          </p:spPr>
        </p:pic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40" y="4380"/>
              <a:ext cx="480" cy="600"/>
            </a:xfrm>
            <a:prstGeom prst="rect">
              <a:avLst/>
            </a:prstGeom>
          </p:spPr>
        </p:pic>
        <p:sp>
          <p:nvSpPr>
            <p:cNvPr id="17" name="Text 6"/>
            <p:cNvSpPr/>
            <p:nvPr/>
          </p:nvSpPr>
          <p:spPr>
            <a:xfrm>
              <a:off x="14483" y="5220"/>
              <a:ext cx="2394" cy="4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380" b="1" dirty="0">
                  <a:solidFill>
                    <a:srgbClr val="374151"/>
                  </a:solidFill>
                  <a:latin typeface="ui-sans-serif" pitchFamily="34" charset="0"/>
                  <a:ea typeface="ui-sans-serif" pitchFamily="34" charset="-122"/>
                  <a:cs typeface="ui-sans-serif" pitchFamily="34" charset="-120"/>
                </a:rPr>
                <a:t>Open-Source</a:t>
              </a:r>
              <a:endParaRPr lang="en-US" sz="1380" dirty="0"/>
            </a:p>
          </p:txBody>
        </p:sp>
        <p:sp>
          <p:nvSpPr>
            <p:cNvPr id="18" name="Text 7"/>
            <p:cNvSpPr/>
            <p:nvPr/>
          </p:nvSpPr>
          <p:spPr>
            <a:xfrm>
              <a:off x="13240" y="5760"/>
              <a:ext cx="4880" cy="7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4B5563"/>
                  </a:solidFill>
                  <a:latin typeface="ui-sans-serif" pitchFamily="34" charset="0"/>
                  <a:ea typeface="ui-sans-serif" pitchFamily="34" charset="-122"/>
                  <a:cs typeface="ui-sans-serif" pitchFamily="34" charset="-120"/>
                </a:rPr>
                <a:t>Built with modern web technologies and Supabase</a:t>
              </a:r>
              <a:endParaRPr lang="en-US" sz="1120" dirty="0"/>
            </a:p>
          </p:txBody>
        </p:sp>
      </p:grpSp>
      <p:sp>
        <p:nvSpPr>
          <p:cNvPr id="19" name="Text 8"/>
          <p:cNvSpPr/>
          <p:nvPr/>
        </p:nvSpPr>
        <p:spPr>
          <a:xfrm>
            <a:off x="294640" y="5656580"/>
            <a:ext cx="3867343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CSE404 - Open Source Software Development</a:t>
            </a:r>
            <a:endParaRPr lang="en-US" sz="1120" dirty="0"/>
          </a:p>
        </p:txBody>
      </p:sp>
      <p:sp>
        <p:nvSpPr>
          <p:cNvPr id="20" name="Text 9"/>
          <p:cNvSpPr/>
          <p:nvPr/>
        </p:nvSpPr>
        <p:spPr>
          <a:xfrm>
            <a:off x="294640" y="5885180"/>
            <a:ext cx="3867343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Computer Science Department</a:t>
            </a:r>
            <a:endParaRPr lang="en-US" sz="1120" dirty="0"/>
          </a:p>
        </p:txBody>
      </p:sp>
      <p:sp>
        <p:nvSpPr>
          <p:cNvPr id="21" name="Text 10"/>
          <p:cNvSpPr/>
          <p:nvPr/>
        </p:nvSpPr>
        <p:spPr>
          <a:xfrm>
            <a:off x="5822563" y="5580380"/>
            <a:ext cx="1329824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Team Members:</a:t>
            </a:r>
            <a:endParaRPr lang="en-US" sz="1120" dirty="0"/>
          </a:p>
        </p:txBody>
      </p:sp>
      <p:sp>
        <p:nvSpPr>
          <p:cNvPr id="22" name="Text 11"/>
          <p:cNvSpPr/>
          <p:nvPr/>
        </p:nvSpPr>
        <p:spPr>
          <a:xfrm>
            <a:off x="7145794" y="52755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Fattahan Taiwo Adeiza</a:t>
            </a:r>
            <a:endParaRPr lang="en-US" sz="1120" dirty="0"/>
          </a:p>
        </p:txBody>
      </p:sp>
      <p:sp>
        <p:nvSpPr>
          <p:cNvPr id="23" name="Text 12"/>
          <p:cNvSpPr/>
          <p:nvPr/>
        </p:nvSpPr>
        <p:spPr>
          <a:xfrm>
            <a:off x="9397117" y="52755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Musa Yusuf Galambi</a:t>
            </a:r>
            <a:endParaRPr lang="en-US" sz="1120" dirty="0"/>
          </a:p>
        </p:txBody>
      </p:sp>
      <p:sp>
        <p:nvSpPr>
          <p:cNvPr id="24" name="Text 13"/>
          <p:cNvSpPr/>
          <p:nvPr/>
        </p:nvSpPr>
        <p:spPr>
          <a:xfrm>
            <a:off x="7145794" y="55803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Muhammad Saidu Hassan</a:t>
            </a:r>
            <a:endParaRPr lang="en-US" sz="1120" dirty="0"/>
          </a:p>
        </p:txBody>
      </p:sp>
      <p:sp>
        <p:nvSpPr>
          <p:cNvPr id="25" name="Text 14"/>
          <p:cNvSpPr/>
          <p:nvPr/>
        </p:nvSpPr>
        <p:spPr>
          <a:xfrm>
            <a:off x="9397117" y="55803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Kadijah Ibrahim</a:t>
            </a:r>
            <a:endParaRPr lang="en-US" sz="1120" dirty="0"/>
          </a:p>
        </p:txBody>
      </p:sp>
      <p:sp>
        <p:nvSpPr>
          <p:cNvPr id="26" name="Text 15"/>
          <p:cNvSpPr/>
          <p:nvPr/>
        </p:nvSpPr>
        <p:spPr>
          <a:xfrm>
            <a:off x="7145794" y="58851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Abubakar Sadiq Yunusa</a:t>
            </a:r>
            <a:endParaRPr lang="en-US" sz="1120" dirty="0"/>
          </a:p>
        </p:txBody>
      </p:sp>
      <p:sp>
        <p:nvSpPr>
          <p:cNvPr id="27" name="Text 16"/>
          <p:cNvSpPr/>
          <p:nvPr/>
        </p:nvSpPr>
        <p:spPr>
          <a:xfrm>
            <a:off x="9397117" y="5885180"/>
            <a:ext cx="2602185" cy="228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Adam Abubakar Adam</a:t>
            </a:r>
            <a:endParaRPr lang="en-US" sz="1120" dirty="0"/>
          </a:p>
        </p:txBody>
      </p:sp>
      <p:pic>
        <p:nvPicPr>
          <p:cNvPr id="32" name="图片 10" descr="图片包含 人, 建筑, 男人, 站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5" b="7835"/>
          <a:stretch>
            <a:fillRect/>
          </a:stretch>
        </p:blipFill>
        <p:spPr>
          <a:xfrm flipH="1">
            <a:off x="-35560" y="-45720"/>
            <a:ext cx="12266930" cy="6900545"/>
          </a:xfrm>
          <a:prstGeom prst="rect">
            <a:avLst/>
          </a:prstGeom>
        </p:spPr>
      </p:pic>
      <p:sp>
        <p:nvSpPr>
          <p:cNvPr id="33" name="矩形: 圆角 11"/>
          <p:cNvSpPr/>
          <p:nvPr/>
        </p:nvSpPr>
        <p:spPr>
          <a:xfrm>
            <a:off x="-35560" y="-45720"/>
            <a:ext cx="12329160" cy="6903085"/>
          </a:xfrm>
          <a:prstGeom prst="roundRect">
            <a:avLst>
              <a:gd name="adj" fmla="val 0"/>
            </a:avLst>
          </a:prstGeom>
          <a:gradFill flip="none" rotWithShape="1">
            <a:gsLst>
              <a:gs pos="45000">
                <a:schemeClr val="tx1"/>
              </a:gs>
              <a:gs pos="100000">
                <a:schemeClr val="accent2">
                  <a:alpha val="67000"/>
                </a:schemeClr>
              </a:gs>
            </a:gsLst>
            <a:lin ang="20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文本框 218"/>
          <p:cNvSpPr txBox="1"/>
          <p:nvPr/>
        </p:nvSpPr>
        <p:spPr>
          <a:xfrm>
            <a:off x="658495" y="1670050"/>
            <a:ext cx="6819900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latin typeface="+mj-lt"/>
              </a:rPr>
              <a:t>The Student Material Drive</a:t>
            </a:r>
            <a:endParaRPr lang="en-US" altLang="zh-CN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669290" y="1343025"/>
            <a:ext cx="5683250" cy="321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rgbClr val="006D77"/>
                </a:solidFill>
                <a:latin typeface="+mj-lt"/>
              </a:rPr>
              <a:t>An Open Source Departmental Study Material Platform</a:t>
            </a:r>
            <a:endParaRPr lang="en-US" altLang="zh-CN" sz="1600" b="1" dirty="0">
              <a:solidFill>
                <a:srgbClr val="006D77"/>
              </a:solidFill>
              <a:latin typeface="+mj-lt"/>
            </a:endParaRPr>
          </a:p>
        </p:txBody>
      </p:sp>
      <p:sp>
        <p:nvSpPr>
          <p:cNvPr id="34" name="矩形 12"/>
          <p:cNvSpPr/>
          <p:nvPr/>
        </p:nvSpPr>
        <p:spPr>
          <a:xfrm>
            <a:off x="812800" y="3547110"/>
            <a:ext cx="3228975" cy="537210"/>
          </a:xfrm>
          <a:prstGeom prst="rect">
            <a:avLst/>
          </a:prstGeom>
          <a:solidFill>
            <a:srgbClr val="006D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1051560" y="3663950"/>
            <a:ext cx="26333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Group 2 — Team Archive</a:t>
            </a:r>
            <a:endParaRPr lang="en-US" altLang="zh-C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组合 28"/>
          <p:cNvGrpSpPr/>
          <p:nvPr/>
        </p:nvGrpSpPr>
        <p:grpSpPr>
          <a:xfrm>
            <a:off x="6327471" y="1588689"/>
            <a:ext cx="5966131" cy="3237229"/>
            <a:chOff x="6490031" y="1761409"/>
            <a:chExt cx="5966131" cy="3237229"/>
          </a:xfrm>
        </p:grpSpPr>
        <p:cxnSp>
          <p:nvCxnSpPr>
            <p:cNvPr id="36" name="连接符: 肘形 17"/>
            <p:cNvCxnSpPr/>
            <p:nvPr/>
          </p:nvCxnSpPr>
          <p:spPr>
            <a:xfrm>
              <a:off x="6515215" y="2538112"/>
              <a:ext cx="5700758" cy="1150310"/>
            </a:xfrm>
            <a:prstGeom prst="bentConnector3">
              <a:avLst>
                <a:gd name="adj1" fmla="val 31437"/>
              </a:avLst>
            </a:prstGeom>
            <a:ln>
              <a:gradFill flip="none" rotWithShape="1">
                <a:gsLst>
                  <a:gs pos="0">
                    <a:schemeClr val="accent1">
                      <a:alpha val="17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20"/>
            <p:cNvCxnSpPr>
              <a:endCxn id="33" idx="3"/>
            </p:cNvCxnSpPr>
            <p:nvPr/>
          </p:nvCxnSpPr>
          <p:spPr>
            <a:xfrm>
              <a:off x="10119124" y="2053331"/>
              <a:ext cx="2337038" cy="1525529"/>
            </a:xfrm>
            <a:prstGeom prst="bentConnector3">
              <a:avLst>
                <a:gd name="adj1" fmla="val -1443"/>
              </a:avLst>
            </a:prstGeom>
            <a:ln>
              <a:gradFill flip="none" rotWithShape="1">
                <a:gsLst>
                  <a:gs pos="0">
                    <a:schemeClr val="accent1">
                      <a:alpha val="5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连接符: 肘形 231"/>
            <p:cNvCxnSpPr/>
            <p:nvPr/>
          </p:nvCxnSpPr>
          <p:spPr>
            <a:xfrm flipV="1">
              <a:off x="6490031" y="3904815"/>
              <a:ext cx="5734847" cy="1022910"/>
            </a:xfrm>
            <a:prstGeom prst="bentConnector3">
              <a:avLst>
                <a:gd name="adj1" fmla="val 50000"/>
              </a:avLst>
            </a:prstGeom>
            <a:ln>
              <a:gradFill flip="none" rotWithShape="1">
                <a:gsLst>
                  <a:gs pos="0">
                    <a:schemeClr val="accent1">
                      <a:alpha val="17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26"/>
            <p:cNvSpPr/>
            <p:nvPr/>
          </p:nvSpPr>
          <p:spPr>
            <a:xfrm>
              <a:off x="9764914" y="1761409"/>
              <a:ext cx="129771" cy="12977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: 圆角 27"/>
            <p:cNvSpPr/>
            <p:nvPr/>
          </p:nvSpPr>
          <p:spPr>
            <a:xfrm>
              <a:off x="9772154" y="2142468"/>
              <a:ext cx="99498" cy="4874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矩形: 圆角 232"/>
            <p:cNvSpPr/>
            <p:nvPr/>
          </p:nvSpPr>
          <p:spPr>
            <a:xfrm rot="5400000">
              <a:off x="8745271" y="3457900"/>
              <a:ext cx="99498" cy="4874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矩形: 圆角 233"/>
            <p:cNvSpPr/>
            <p:nvPr/>
          </p:nvSpPr>
          <p:spPr>
            <a:xfrm rot="5400000">
              <a:off x="7438890" y="4705188"/>
              <a:ext cx="99498" cy="4874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35" name="矩形: 圆角 234"/>
            <p:cNvSpPr/>
            <p:nvPr/>
          </p:nvSpPr>
          <p:spPr>
            <a:xfrm rot="5400000">
              <a:off x="11222474" y="3756487"/>
              <a:ext cx="65772" cy="32219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6" name="矩形: 圆角 235"/>
          <p:cNvSpPr/>
          <p:nvPr/>
        </p:nvSpPr>
        <p:spPr>
          <a:xfrm rot="5400000">
            <a:off x="2593878" y="1916486"/>
            <a:ext cx="99498" cy="48740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7" name="矩形: 圆角 236"/>
          <p:cNvSpPr/>
          <p:nvPr/>
        </p:nvSpPr>
        <p:spPr>
          <a:xfrm rot="5400000">
            <a:off x="213240" y="5144973"/>
            <a:ext cx="99498" cy="48740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38" name="矩形: 圆角 237"/>
          <p:cNvSpPr/>
          <p:nvPr/>
        </p:nvSpPr>
        <p:spPr>
          <a:xfrm rot="5400000">
            <a:off x="544938" y="542958"/>
            <a:ext cx="99498" cy="48740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0" name="Text 8"/>
          <p:cNvSpPr/>
          <p:nvPr/>
        </p:nvSpPr>
        <p:spPr>
          <a:xfrm>
            <a:off x="523240" y="5808980"/>
            <a:ext cx="3867343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CSE404 - Open Source Software Development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 9"/>
          <p:cNvSpPr/>
          <p:nvPr/>
        </p:nvSpPr>
        <p:spPr>
          <a:xfrm>
            <a:off x="523240" y="6037580"/>
            <a:ext cx="3867343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Software Engineering Department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10"/>
          <p:cNvSpPr/>
          <p:nvPr/>
        </p:nvSpPr>
        <p:spPr>
          <a:xfrm>
            <a:off x="5769223" y="4517390"/>
            <a:ext cx="1329824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Team Members: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11"/>
          <p:cNvSpPr/>
          <p:nvPr/>
        </p:nvSpPr>
        <p:spPr>
          <a:xfrm>
            <a:off x="5804039" y="48641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Fattahan Taiwo Adeiza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12"/>
          <p:cNvSpPr/>
          <p:nvPr/>
        </p:nvSpPr>
        <p:spPr>
          <a:xfrm>
            <a:off x="8055362" y="48641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Musa Yusuf Galambi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 13"/>
          <p:cNvSpPr/>
          <p:nvPr/>
        </p:nvSpPr>
        <p:spPr>
          <a:xfrm>
            <a:off x="5804039" y="51689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Muhammad Saidu Hassan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 14"/>
          <p:cNvSpPr/>
          <p:nvPr/>
        </p:nvSpPr>
        <p:spPr>
          <a:xfrm>
            <a:off x="8055362" y="51689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Kadijah Ibrahim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15"/>
          <p:cNvSpPr/>
          <p:nvPr/>
        </p:nvSpPr>
        <p:spPr>
          <a:xfrm>
            <a:off x="5804039" y="54737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Abubakar Sadiq Yunusa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16"/>
          <p:cNvSpPr/>
          <p:nvPr/>
        </p:nvSpPr>
        <p:spPr>
          <a:xfrm>
            <a:off x="8055362" y="547370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Adam Abubakar Adam</a:t>
            </a:r>
            <a:endParaRPr 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49" name="Text 15"/>
          <p:cNvSpPr/>
          <p:nvPr/>
        </p:nvSpPr>
        <p:spPr>
          <a:xfrm>
            <a:off x="5812294" y="579501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alt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Mahmud Yahaya Abubakar</a:t>
            </a:r>
            <a:endParaRPr lang="en-US" alt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 16"/>
          <p:cNvSpPr/>
          <p:nvPr/>
        </p:nvSpPr>
        <p:spPr>
          <a:xfrm>
            <a:off x="8063617" y="579501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alt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Ahmad Muhammad Auwal</a:t>
            </a:r>
            <a:endParaRPr lang="en-US" alt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15"/>
          <p:cNvSpPr/>
          <p:nvPr/>
        </p:nvSpPr>
        <p:spPr>
          <a:xfrm>
            <a:off x="5820549" y="6116320"/>
            <a:ext cx="260218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alt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Umar Salihu Faruk</a:t>
            </a:r>
            <a:endParaRPr lang="en-US" alt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  <p:sp>
        <p:nvSpPr>
          <p:cNvPr id="52" name="Text 16"/>
          <p:cNvSpPr/>
          <p:nvPr/>
        </p:nvSpPr>
        <p:spPr>
          <a:xfrm>
            <a:off x="8072120" y="6116320"/>
            <a:ext cx="378650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altLang="en-US" sz="1120" b="1" dirty="0">
                <a:solidFill>
                  <a:schemeClr val="bg1"/>
                </a:solidFill>
                <a:latin typeface="Arial" panose="020B0604020202020204" pitchFamily="34" charset="0"/>
                <a:ea typeface="ui-sans-serif" pitchFamily="34" charset="-122"/>
                <a:cs typeface="Arial" panose="020B0604020202020204" pitchFamily="34" charset="0"/>
              </a:rPr>
              <a:t>Omokayode Abdulqudus Abdulrahman</a:t>
            </a:r>
            <a:endParaRPr lang="en-US" altLang="en-US" sz="1120" b="1" dirty="0">
              <a:solidFill>
                <a:schemeClr val="bg1"/>
              </a:solidFill>
              <a:latin typeface="Arial" panose="020B0604020202020204" pitchFamily="34" charset="0"/>
              <a:ea typeface="ui-sans-serif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694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7620"/>
            <a:ext cx="5676900" cy="1828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468120"/>
            <a:ext cx="304800" cy="381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1506220"/>
            <a:ext cx="30480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277620"/>
            <a:ext cx="5676900" cy="1828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468120"/>
            <a:ext cx="2667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506220"/>
            <a:ext cx="266700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3477895"/>
            <a:ext cx="5676900" cy="16954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668395"/>
            <a:ext cx="3048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3706495"/>
            <a:ext cx="304800" cy="304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975" y="4937125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0128" y="4937125"/>
            <a:ext cx="142875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300" y="3477895"/>
            <a:ext cx="5676900" cy="16954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3668395"/>
            <a:ext cx="228600" cy="3810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800" y="3706495"/>
            <a:ext cx="228600" cy="3048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72275" y="4990465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2052" y="4990465"/>
            <a:ext cx="152400" cy="15240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04800" y="285115"/>
            <a:ext cx="429514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Solutions Implemented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29" name="Text 1"/>
          <p:cNvSpPr/>
          <p:nvPr/>
        </p:nvSpPr>
        <p:spPr>
          <a:xfrm>
            <a:off x="942975" y="1468120"/>
            <a:ext cx="533304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Fixed RLS with Authenticated Policies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2"/>
          <p:cNvSpPr/>
          <p:nvPr/>
        </p:nvSpPr>
        <p:spPr>
          <a:xfrm>
            <a:off x="942975" y="1764030"/>
            <a:ext cx="4848225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Carefully crafted and applied authenticated policies to resolve Supabase Row-Level Security issues, ensuring users could only interact with data and files they were authorized to access.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42975" y="2753995"/>
            <a:ext cx="4872355" cy="285750"/>
            <a:chOff x="1485" y="3750"/>
            <a:chExt cx="7673" cy="450"/>
          </a:xfrm>
        </p:grpSpPr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85" y="3750"/>
              <a:ext cx="7635" cy="150"/>
            </a:xfrm>
            <a:prstGeom prst="rect">
              <a:avLst/>
            </a:prstGeom>
          </p:spPr>
        </p:pic>
        <p:sp>
          <p:nvSpPr>
            <p:cNvPr id="31" name="Text 3"/>
            <p:cNvSpPr/>
            <p:nvPr/>
          </p:nvSpPr>
          <p:spPr>
            <a:xfrm>
              <a:off x="1485" y="3960"/>
              <a:ext cx="583" cy="2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00"/>
                </a:lnSpc>
                <a:buNone/>
              </a:pPr>
              <a:r>
                <a:rPr lang="en-US" sz="840" dirty="0">
                  <a:solidFill>
                    <a:srgbClr val="6B7280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Before</a:t>
              </a:r>
              <a:endParaRPr lang="en-US" sz="840" dirty="0"/>
            </a:p>
          </p:txBody>
        </p:sp>
        <p:sp>
          <p:nvSpPr>
            <p:cNvPr id="32" name="Text 4"/>
            <p:cNvSpPr/>
            <p:nvPr/>
          </p:nvSpPr>
          <p:spPr>
            <a:xfrm>
              <a:off x="8740" y="3960"/>
              <a:ext cx="418" cy="2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00"/>
                </a:lnSpc>
                <a:buNone/>
              </a:pPr>
              <a:r>
                <a:rPr lang="en-US" sz="840" dirty="0">
                  <a:solidFill>
                    <a:srgbClr val="6B7280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After</a:t>
              </a:r>
              <a:endParaRPr lang="en-US" sz="840" dirty="0"/>
            </a:p>
          </p:txBody>
        </p:sp>
      </p:grpSp>
      <p:sp>
        <p:nvSpPr>
          <p:cNvPr id="33" name="Text 5"/>
          <p:cNvSpPr/>
          <p:nvPr/>
        </p:nvSpPr>
        <p:spPr>
          <a:xfrm>
            <a:off x="6810375" y="1468120"/>
            <a:ext cx="537495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Guide each other closely on git usage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6"/>
          <p:cNvSpPr/>
          <p:nvPr/>
        </p:nvSpPr>
        <p:spPr>
          <a:xfrm>
            <a:off x="6810375" y="1830070"/>
            <a:ext cx="4886325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We worked closely with each other, offering help to those who found it difficult using git, providing them with steop ny step tutorial.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810375" y="2677160"/>
            <a:ext cx="4923790" cy="287020"/>
            <a:chOff x="10725" y="3390"/>
            <a:chExt cx="7754" cy="452"/>
          </a:xfrm>
        </p:grpSpPr>
        <p:pic>
          <p:nvPicPr>
            <p:cNvPr id="13" name="Image 11" descr="preencode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725" y="3390"/>
              <a:ext cx="7695" cy="150"/>
            </a:xfrm>
            <a:prstGeom prst="rect">
              <a:avLst/>
            </a:prstGeom>
          </p:spPr>
        </p:pic>
        <p:pic>
          <p:nvPicPr>
            <p:cNvPr id="14" name="Image 12" descr="preencode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725" y="3630"/>
              <a:ext cx="225" cy="180"/>
            </a:xfrm>
            <a:prstGeom prst="rect">
              <a:avLst/>
            </a:prstGeom>
          </p:spPr>
        </p:pic>
        <p:pic>
          <p:nvPicPr>
            <p:cNvPr id="15" name="Image 13" descr="preencoded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852" y="3630"/>
              <a:ext cx="225" cy="180"/>
            </a:xfrm>
            <a:prstGeom prst="rect">
              <a:avLst/>
            </a:prstGeom>
          </p:spPr>
        </p:pic>
        <p:sp>
          <p:nvSpPr>
            <p:cNvPr id="35" name="Text 7"/>
            <p:cNvSpPr/>
            <p:nvPr/>
          </p:nvSpPr>
          <p:spPr>
            <a:xfrm>
              <a:off x="11010" y="3600"/>
              <a:ext cx="1212" cy="24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00"/>
                </a:lnSpc>
                <a:buNone/>
              </a:pPr>
              <a:r>
                <a:rPr lang="en-US" sz="840" dirty="0">
                  <a:solidFill>
                    <a:srgbClr val="6B7280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Poor Knowledge</a:t>
              </a:r>
              <a:endParaRPr lang="en-US" sz="840" dirty="0"/>
            </a:p>
          </p:txBody>
        </p:sp>
        <p:sp>
          <p:nvSpPr>
            <p:cNvPr id="36" name="Text 8"/>
            <p:cNvSpPr/>
            <p:nvPr/>
          </p:nvSpPr>
          <p:spPr>
            <a:xfrm>
              <a:off x="17077" y="3600"/>
              <a:ext cx="1402" cy="24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00"/>
                </a:lnSpc>
                <a:buNone/>
              </a:pPr>
              <a:r>
                <a:rPr lang="en-US" sz="840" dirty="0">
                  <a:solidFill>
                    <a:srgbClr val="6B7280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Gained Knowledge</a:t>
              </a:r>
              <a:endParaRPr lang="en-US" sz="840" dirty="0"/>
            </a:p>
          </p:txBody>
        </p:sp>
      </p:grpSp>
      <p:sp>
        <p:nvSpPr>
          <p:cNvPr id="37" name="Text 9"/>
          <p:cNvSpPr/>
          <p:nvPr/>
        </p:nvSpPr>
        <p:spPr>
          <a:xfrm>
            <a:off x="942975" y="3668395"/>
            <a:ext cx="533304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Introduced Common CSS Standards for UI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10"/>
          <p:cNvSpPr/>
          <p:nvPr/>
        </p:nvSpPr>
        <p:spPr>
          <a:xfrm>
            <a:off x="942975" y="4030345"/>
            <a:ext cx="4848225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Established a set of common CSS standards and guidelines adopted by all contributors, unifying the visual design across the application's various interfaces.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11"/>
          <p:cNvSpPr/>
          <p:nvPr/>
        </p:nvSpPr>
        <p:spPr>
          <a:xfrm>
            <a:off x="1133475" y="4937125"/>
            <a:ext cx="671051" cy="152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6B728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Inconsistent</a:t>
            </a:r>
            <a:endParaRPr lang="en-US" sz="840" dirty="0"/>
          </a:p>
        </p:txBody>
      </p:sp>
      <p:sp>
        <p:nvSpPr>
          <p:cNvPr id="40" name="Text 12"/>
          <p:cNvSpPr/>
          <p:nvPr/>
        </p:nvSpPr>
        <p:spPr>
          <a:xfrm>
            <a:off x="5251103" y="4937125"/>
            <a:ext cx="594107" cy="152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6B728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Consistent</a:t>
            </a:r>
            <a:endParaRPr lang="en-US" sz="840" dirty="0"/>
          </a:p>
        </p:txBody>
      </p:sp>
      <p:sp>
        <p:nvSpPr>
          <p:cNvPr id="41" name="Text 13"/>
          <p:cNvSpPr/>
          <p:nvPr/>
        </p:nvSpPr>
        <p:spPr>
          <a:xfrm>
            <a:off x="6772275" y="3668395"/>
            <a:ext cx="541686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Wrapped Scripts with DOMContentLoaded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14"/>
          <p:cNvSpPr/>
          <p:nvPr/>
        </p:nvSpPr>
        <p:spPr>
          <a:xfrm>
            <a:off x="6772275" y="4030345"/>
            <a:ext cx="4924425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Ensured JavaScript code executes only after the entire HTML document is loaded, preventing execution issues related to elements not yet present in the DOM.</a:t>
            </a:r>
            <a:endParaRPr lang="en-US" sz="1400" dirty="0">
              <a:solidFill>
                <a:srgbClr val="37415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15"/>
          <p:cNvSpPr/>
          <p:nvPr/>
        </p:nvSpPr>
        <p:spPr>
          <a:xfrm>
            <a:off x="6962775" y="4990465"/>
            <a:ext cx="496372" cy="152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6B728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Unstable</a:t>
            </a:r>
            <a:endParaRPr lang="en-US" sz="840" dirty="0"/>
          </a:p>
        </p:txBody>
      </p:sp>
      <p:sp>
        <p:nvSpPr>
          <p:cNvPr id="44" name="Text 16"/>
          <p:cNvSpPr/>
          <p:nvPr/>
        </p:nvSpPr>
        <p:spPr>
          <a:xfrm>
            <a:off x="11372552" y="4990465"/>
            <a:ext cx="356562" cy="1524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6B728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Stable</a:t>
            </a:r>
            <a:endParaRPr lang="en-US" sz="84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4800" y="5535930"/>
            <a:ext cx="11582400" cy="838200"/>
            <a:chOff x="480" y="8340"/>
            <a:chExt cx="18240" cy="1320"/>
          </a:xfrm>
        </p:grpSpPr>
        <p:pic>
          <p:nvPicPr>
            <p:cNvPr id="26" name="Image 24" descr="preencoded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80" y="8340"/>
              <a:ext cx="18240" cy="1320"/>
            </a:xfrm>
            <a:prstGeom prst="rect">
              <a:avLst/>
            </a:prstGeom>
          </p:spPr>
        </p:pic>
        <p:pic>
          <p:nvPicPr>
            <p:cNvPr id="27" name="Image 25" descr="preencoded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20" y="8760"/>
              <a:ext cx="270" cy="480"/>
            </a:xfrm>
            <a:prstGeom prst="rect">
              <a:avLst/>
            </a:prstGeom>
          </p:spPr>
        </p:pic>
        <p:sp>
          <p:nvSpPr>
            <p:cNvPr id="45" name="Text 17"/>
            <p:cNvSpPr/>
            <p:nvPr/>
          </p:nvSpPr>
          <p:spPr>
            <a:xfrm>
              <a:off x="1230" y="8580"/>
              <a:ext cx="17250" cy="8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These solutions effectively addressed the development challenges, resulting in a more secure, reliable, and consistent Student Material Drive platform.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Image 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2975" y="4816475"/>
            <a:ext cx="4848225" cy="95250"/>
          </a:xfrm>
          <a:prstGeom prst="rect">
            <a:avLst/>
          </a:prstGeom>
        </p:spPr>
      </p:pic>
      <p:pic>
        <p:nvPicPr>
          <p:cNvPr id="48" name="Image 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2275" y="4780915"/>
            <a:ext cx="4848225" cy="95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27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3810000" cy="149349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504950"/>
            <a:ext cx="200025" cy="228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2095500"/>
            <a:ext cx="788938" cy="19809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63" y="2095500"/>
            <a:ext cx="972443" cy="19809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0" y="1371600"/>
            <a:ext cx="3810000" cy="149349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5300" y="1504950"/>
            <a:ext cx="257175" cy="2286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2095500"/>
            <a:ext cx="297061" cy="19809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1371600"/>
            <a:ext cx="3810000" cy="149349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7700" y="1504950"/>
            <a:ext cx="285750" cy="228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7700" y="2095500"/>
            <a:ext cx="297061" cy="19809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3017490"/>
            <a:ext cx="3810000" cy="149349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900" y="3150840"/>
            <a:ext cx="228600" cy="2286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900" y="3741390"/>
            <a:ext cx="297061" cy="19809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1000" y="3017490"/>
            <a:ext cx="3810000" cy="149349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05300" y="3150840"/>
            <a:ext cx="228600" cy="2286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5300" y="3741390"/>
            <a:ext cx="865882" cy="19809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3400" y="3017490"/>
            <a:ext cx="3810000" cy="149349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67700" y="3150840"/>
            <a:ext cx="285750" cy="2286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7700" y="3741390"/>
            <a:ext cx="297061" cy="19809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" y="4663440"/>
            <a:ext cx="2667000" cy="149352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2900" y="4796730"/>
            <a:ext cx="171450" cy="2286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900" y="5387280"/>
            <a:ext cx="445294" cy="198090"/>
          </a:xfrm>
          <a:prstGeom prst="rect">
            <a:avLst/>
          </a:prstGeom>
        </p:spPr>
      </p:pic>
      <p:sp>
        <p:nvSpPr>
          <p:cNvPr id="35" name="Text 0"/>
          <p:cNvSpPr/>
          <p:nvPr/>
        </p:nvSpPr>
        <p:spPr>
          <a:xfrm>
            <a:off x="342900" y="292100"/>
            <a:ext cx="1299210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Team Contributions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36" name="Text 1"/>
          <p:cNvSpPr/>
          <p:nvPr/>
        </p:nvSpPr>
        <p:spPr>
          <a:xfrm>
            <a:off x="-358140" y="952500"/>
            <a:ext cx="1290828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Each team member brought unique skills and responsibilities to the Student Material Drive project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2"/>
          <p:cNvSpPr/>
          <p:nvPr/>
        </p:nvSpPr>
        <p:spPr>
          <a:xfrm>
            <a:off x="638175" y="1485900"/>
            <a:ext cx="2012007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Fattahan Taiwo Adeiza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3"/>
          <p:cNvSpPr/>
          <p:nvPr/>
        </p:nvSpPr>
        <p:spPr>
          <a:xfrm>
            <a:off x="342900" y="182880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4"/>
          <p:cNvSpPr/>
          <p:nvPr/>
        </p:nvSpPr>
        <p:spPr>
          <a:xfrm>
            <a:off x="438150" y="2095500"/>
            <a:ext cx="867832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83C5B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Lead</a:t>
            </a:r>
            <a:endParaRPr lang="en-US" sz="785" dirty="0"/>
          </a:p>
        </p:txBody>
      </p:sp>
      <p:sp>
        <p:nvSpPr>
          <p:cNvPr id="40" name="Text 5"/>
          <p:cNvSpPr/>
          <p:nvPr/>
        </p:nvSpPr>
        <p:spPr>
          <a:xfrm>
            <a:off x="1274713" y="2095500"/>
            <a:ext cx="1069687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83C5B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Manager</a:t>
            </a:r>
            <a:endParaRPr lang="en-US" sz="785" dirty="0"/>
          </a:p>
        </p:txBody>
      </p:sp>
      <p:sp>
        <p:nvSpPr>
          <p:cNvPr id="41" name="Text 6"/>
          <p:cNvSpPr/>
          <p:nvPr/>
        </p:nvSpPr>
        <p:spPr>
          <a:xfrm>
            <a:off x="342900" y="236979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Led the project direction, managed GitHub repository, and set up Supabase environment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7"/>
          <p:cNvSpPr/>
          <p:nvPr/>
        </p:nvSpPr>
        <p:spPr>
          <a:xfrm>
            <a:off x="4657725" y="1485900"/>
            <a:ext cx="1841257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Musa Yusuf Galambi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8"/>
          <p:cNvSpPr/>
          <p:nvPr/>
        </p:nvSpPr>
        <p:spPr>
          <a:xfrm>
            <a:off x="4305300" y="182880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FCP/CSE/20/1012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9"/>
          <p:cNvSpPr/>
          <p:nvPr/>
        </p:nvSpPr>
        <p:spPr>
          <a:xfrm>
            <a:off x="4400550" y="2095500"/>
            <a:ext cx="326767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F4A26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</a:t>
            </a:r>
            <a:endParaRPr lang="en-US" sz="785" dirty="0"/>
          </a:p>
        </p:txBody>
      </p:sp>
      <p:sp>
        <p:nvSpPr>
          <p:cNvPr id="45" name="Text 10"/>
          <p:cNvSpPr/>
          <p:nvPr/>
        </p:nvSpPr>
        <p:spPr>
          <a:xfrm>
            <a:off x="4305300" y="236979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Developed the landing page with a clean, professional design that sets the tone for the application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 11"/>
          <p:cNvSpPr/>
          <p:nvPr/>
        </p:nvSpPr>
        <p:spPr>
          <a:xfrm>
            <a:off x="8648700" y="1485900"/>
            <a:ext cx="2337137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Muhammad Saidu Hassan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12"/>
          <p:cNvSpPr/>
          <p:nvPr/>
        </p:nvSpPr>
        <p:spPr>
          <a:xfrm>
            <a:off x="8267700" y="182880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FCP/CSE/20/1013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13"/>
          <p:cNvSpPr/>
          <p:nvPr/>
        </p:nvSpPr>
        <p:spPr>
          <a:xfrm>
            <a:off x="8362950" y="2095500"/>
            <a:ext cx="326767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F4A26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</a:t>
            </a:r>
            <a:endParaRPr lang="en-US" sz="785" dirty="0"/>
          </a:p>
        </p:txBody>
      </p:sp>
      <p:sp>
        <p:nvSpPr>
          <p:cNvPr id="49" name="Text 14"/>
          <p:cNvSpPr/>
          <p:nvPr/>
        </p:nvSpPr>
        <p:spPr>
          <a:xfrm>
            <a:off x="8267700" y="236979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Created the sign-up page with a focus on user experience and visual appeal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 15"/>
          <p:cNvSpPr/>
          <p:nvPr/>
        </p:nvSpPr>
        <p:spPr>
          <a:xfrm>
            <a:off x="666750" y="3131790"/>
            <a:ext cx="1414790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Kadijah Ibrahim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16"/>
          <p:cNvSpPr/>
          <p:nvPr/>
        </p:nvSpPr>
        <p:spPr>
          <a:xfrm>
            <a:off x="342900" y="347469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FCP/CSE/20/1014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2" name="Text 17"/>
          <p:cNvSpPr/>
          <p:nvPr/>
        </p:nvSpPr>
        <p:spPr>
          <a:xfrm>
            <a:off x="438150" y="3741390"/>
            <a:ext cx="326767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F4A26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</a:t>
            </a:r>
            <a:endParaRPr lang="en-US" sz="785" dirty="0"/>
          </a:p>
        </p:txBody>
      </p:sp>
      <p:sp>
        <p:nvSpPr>
          <p:cNvPr id="53" name="Text 18"/>
          <p:cNvSpPr/>
          <p:nvPr/>
        </p:nvSpPr>
        <p:spPr>
          <a:xfrm>
            <a:off x="342900" y="401568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Designed the login and logout interfaces, ensuring consistency with the overall design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4" name="Text 19"/>
          <p:cNvSpPr/>
          <p:nvPr/>
        </p:nvSpPr>
        <p:spPr>
          <a:xfrm>
            <a:off x="4629150" y="3131790"/>
            <a:ext cx="2155582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Abubakar Sadiq Yunusa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5" name="Text 20"/>
          <p:cNvSpPr/>
          <p:nvPr/>
        </p:nvSpPr>
        <p:spPr>
          <a:xfrm>
            <a:off x="4305300" y="347469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FCP/CSE/20/1016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6" name="Text 21"/>
          <p:cNvSpPr/>
          <p:nvPr/>
        </p:nvSpPr>
        <p:spPr>
          <a:xfrm>
            <a:off x="4400550" y="3741390"/>
            <a:ext cx="952470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006D7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Authentication</a:t>
            </a:r>
            <a:endParaRPr lang="en-US" sz="785" dirty="0"/>
          </a:p>
        </p:txBody>
      </p:sp>
      <p:sp>
        <p:nvSpPr>
          <p:cNvPr id="57" name="Text 22"/>
          <p:cNvSpPr/>
          <p:nvPr/>
        </p:nvSpPr>
        <p:spPr>
          <a:xfrm>
            <a:off x="4305300" y="401568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Implemented authentication logic using Supabase, handling user sign-ups and logins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8" name="Text 23"/>
          <p:cNvSpPr/>
          <p:nvPr/>
        </p:nvSpPr>
        <p:spPr>
          <a:xfrm>
            <a:off x="8648700" y="3131790"/>
            <a:ext cx="2008733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Adam Abubakar Adam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59" name="Text 24"/>
          <p:cNvSpPr/>
          <p:nvPr/>
        </p:nvSpPr>
        <p:spPr>
          <a:xfrm>
            <a:off x="8267700" y="347469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FCP/CSE/20/1017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60" name="Text 25"/>
          <p:cNvSpPr/>
          <p:nvPr/>
        </p:nvSpPr>
        <p:spPr>
          <a:xfrm>
            <a:off x="8362950" y="3741390"/>
            <a:ext cx="326767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F4A26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</a:t>
            </a:r>
            <a:endParaRPr lang="en-US" sz="785" dirty="0"/>
          </a:p>
        </p:txBody>
      </p:sp>
      <p:sp>
        <p:nvSpPr>
          <p:cNvPr id="61" name="Text 26"/>
          <p:cNvSpPr/>
          <p:nvPr/>
        </p:nvSpPr>
        <p:spPr>
          <a:xfrm>
            <a:off x="8267700" y="4015680"/>
            <a:ext cx="358140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Developed the file upload interface, creating a clean and intuitive design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62" name="Text 27"/>
          <p:cNvSpPr/>
          <p:nvPr/>
        </p:nvSpPr>
        <p:spPr>
          <a:xfrm>
            <a:off x="609600" y="4777680"/>
            <a:ext cx="2389689" cy="2667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Mahmud Yahaya Abubakar</a:t>
            </a:r>
            <a:endParaRPr lang="en-US" sz="126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63" name="Text 28"/>
          <p:cNvSpPr/>
          <p:nvPr/>
        </p:nvSpPr>
        <p:spPr>
          <a:xfrm>
            <a:off x="342900" y="5120580"/>
            <a:ext cx="3939540" cy="191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FCP/CSE/20/1018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64" name="Text 29"/>
          <p:cNvSpPr/>
          <p:nvPr/>
        </p:nvSpPr>
        <p:spPr>
          <a:xfrm>
            <a:off x="438150" y="5387280"/>
            <a:ext cx="489823" cy="1980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60"/>
              </a:lnSpc>
              <a:buNone/>
            </a:pPr>
            <a:r>
              <a:rPr lang="en-US" sz="785" dirty="0">
                <a:solidFill>
                  <a:srgbClr val="006D7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Logic</a:t>
            </a:r>
            <a:endParaRPr lang="en-US" sz="785" dirty="0"/>
          </a:p>
        </p:txBody>
      </p:sp>
      <p:sp>
        <p:nvSpPr>
          <p:cNvPr id="65" name="Text 30"/>
          <p:cNvSpPr/>
          <p:nvPr/>
        </p:nvSpPr>
        <p:spPr>
          <a:xfrm>
            <a:off x="342900" y="5661660"/>
            <a:ext cx="2329180" cy="3841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Implemented file upload logic, handling data storage and retrieval</a:t>
            </a:r>
            <a:endParaRPr lang="en-US" sz="10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17520" y="4663440"/>
            <a:ext cx="4053840" cy="1493520"/>
            <a:chOff x="6600" y="7344"/>
            <a:chExt cx="6384" cy="2352"/>
          </a:xfrm>
        </p:grpSpPr>
        <p:pic>
          <p:nvPicPr>
            <p:cNvPr id="26" name="Image 24" descr="preencoded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00" y="7344"/>
              <a:ext cx="3933" cy="2352"/>
            </a:xfrm>
            <a:prstGeom prst="rect">
              <a:avLst/>
            </a:prstGeom>
          </p:spPr>
        </p:pic>
        <p:pic>
          <p:nvPicPr>
            <p:cNvPr id="27" name="Image 25" descr="preencoded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780" y="7554"/>
              <a:ext cx="360" cy="360"/>
            </a:xfrm>
            <a:prstGeom prst="rect">
              <a:avLst/>
            </a:prstGeom>
          </p:spPr>
        </p:pic>
        <p:pic>
          <p:nvPicPr>
            <p:cNvPr id="28" name="Image 26" descr="preencoded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780" y="8484"/>
              <a:ext cx="468" cy="312"/>
            </a:xfrm>
            <a:prstGeom prst="rect">
              <a:avLst/>
            </a:prstGeom>
          </p:spPr>
        </p:pic>
        <p:sp>
          <p:nvSpPr>
            <p:cNvPr id="66" name="Text 31"/>
            <p:cNvSpPr/>
            <p:nvPr/>
          </p:nvSpPr>
          <p:spPr>
            <a:xfrm>
              <a:off x="7290" y="7524"/>
              <a:ext cx="3685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260" b="1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Ahmad Muhammad Auwal</a:t>
              </a:r>
              <a:endParaRPr lang="en-US" sz="126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Text 32"/>
            <p:cNvSpPr/>
            <p:nvPr/>
          </p:nvSpPr>
          <p:spPr>
            <a:xfrm>
              <a:off x="6780" y="8064"/>
              <a:ext cx="6204" cy="3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FCP/CSE/20/1019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Text 33"/>
            <p:cNvSpPr/>
            <p:nvPr/>
          </p:nvSpPr>
          <p:spPr>
            <a:xfrm>
              <a:off x="6930" y="8484"/>
              <a:ext cx="515" cy="3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60"/>
                </a:lnSpc>
                <a:buNone/>
              </a:pPr>
              <a:r>
                <a:rPr lang="en-US" sz="785" dirty="0">
                  <a:solidFill>
                    <a:srgbClr val="F4A26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UI</a:t>
              </a:r>
              <a:endParaRPr lang="en-US" sz="785" dirty="0">
                <a:solidFill>
                  <a:srgbClr val="F4A26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 34"/>
            <p:cNvSpPr/>
            <p:nvPr/>
          </p:nvSpPr>
          <p:spPr>
            <a:xfrm>
              <a:off x="6780" y="8916"/>
              <a:ext cx="3753" cy="6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Created the materials display interface, focusing on usability and accessibility</a:t>
              </a:r>
              <a:endParaRPr lang="en-US" sz="10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669020" y="4663440"/>
            <a:ext cx="4053840" cy="1493520"/>
            <a:chOff x="12840" y="7344"/>
            <a:chExt cx="6384" cy="2352"/>
          </a:xfrm>
        </p:grpSpPr>
        <p:pic>
          <p:nvPicPr>
            <p:cNvPr id="29" name="Image 27" descr="preencoded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840" y="7344"/>
              <a:ext cx="5223" cy="2352"/>
            </a:xfrm>
            <a:prstGeom prst="rect">
              <a:avLst/>
            </a:prstGeom>
          </p:spPr>
        </p:pic>
        <p:pic>
          <p:nvPicPr>
            <p:cNvPr id="30" name="Image 28" descr="preencoded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3020" y="7554"/>
              <a:ext cx="360" cy="360"/>
            </a:xfrm>
            <a:prstGeom prst="rect">
              <a:avLst/>
            </a:prstGeom>
          </p:spPr>
        </p:pic>
        <p:pic>
          <p:nvPicPr>
            <p:cNvPr id="31" name="Image 29" descr="preencoded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3020" y="8484"/>
              <a:ext cx="701" cy="312"/>
            </a:xfrm>
            <a:prstGeom prst="rect">
              <a:avLst/>
            </a:prstGeom>
          </p:spPr>
        </p:pic>
        <p:pic>
          <p:nvPicPr>
            <p:cNvPr id="32" name="Image 30" descr="preencoded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3796" y="8484"/>
              <a:ext cx="468" cy="312"/>
            </a:xfrm>
            <a:prstGeom prst="rect">
              <a:avLst/>
            </a:prstGeom>
          </p:spPr>
        </p:pic>
        <p:sp>
          <p:nvSpPr>
            <p:cNvPr id="70" name="Text 35"/>
            <p:cNvSpPr/>
            <p:nvPr/>
          </p:nvSpPr>
          <p:spPr>
            <a:xfrm>
              <a:off x="13530" y="7524"/>
              <a:ext cx="4260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100" b="1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Omokayode Abdulqudus Abdulrahman</a:t>
              </a:r>
              <a:endParaRPr lang="en-US" sz="11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Text 36"/>
            <p:cNvSpPr/>
            <p:nvPr/>
          </p:nvSpPr>
          <p:spPr>
            <a:xfrm>
              <a:off x="13020" y="8064"/>
              <a:ext cx="6204" cy="3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FCP/CSE/20/1022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Text 37"/>
            <p:cNvSpPr/>
            <p:nvPr/>
          </p:nvSpPr>
          <p:spPr>
            <a:xfrm>
              <a:off x="13170" y="8484"/>
              <a:ext cx="771" cy="3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60"/>
                </a:lnSpc>
                <a:buNone/>
              </a:pPr>
              <a:r>
                <a:rPr lang="en-US" sz="785" dirty="0">
                  <a:solidFill>
                    <a:srgbClr val="006D77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Logic</a:t>
              </a:r>
              <a:endParaRPr lang="en-US" sz="785" dirty="0"/>
            </a:p>
          </p:txBody>
        </p:sp>
        <p:sp>
          <p:nvSpPr>
            <p:cNvPr id="73" name="Text 38"/>
            <p:cNvSpPr/>
            <p:nvPr/>
          </p:nvSpPr>
          <p:spPr>
            <a:xfrm>
              <a:off x="13946" y="8484"/>
              <a:ext cx="515" cy="3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260"/>
                </a:lnSpc>
                <a:buNone/>
              </a:pPr>
              <a:r>
                <a:rPr lang="en-US" sz="785" dirty="0">
                  <a:solidFill>
                    <a:srgbClr val="F4A26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UI</a:t>
              </a:r>
              <a:endParaRPr lang="en-US" sz="785" dirty="0"/>
            </a:p>
          </p:txBody>
        </p:sp>
        <p:sp>
          <p:nvSpPr>
            <p:cNvPr id="74" name="Text 39"/>
            <p:cNvSpPr/>
            <p:nvPr/>
          </p:nvSpPr>
          <p:spPr>
            <a:xfrm>
              <a:off x="13020" y="8916"/>
              <a:ext cx="4503" cy="6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Implemented search and filtering functionality for efficient material discovery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87780" y="6235700"/>
            <a:ext cx="9369425" cy="419100"/>
            <a:chOff x="3594" y="9964"/>
            <a:chExt cx="14755" cy="660"/>
          </a:xfrm>
        </p:grpSpPr>
        <p:pic>
          <p:nvPicPr>
            <p:cNvPr id="33" name="Image 31" descr="preencoded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594" y="9964"/>
              <a:ext cx="14741" cy="660"/>
            </a:xfrm>
            <a:prstGeom prst="rect">
              <a:avLst/>
            </a:prstGeom>
          </p:spPr>
        </p:pic>
        <p:pic>
          <p:nvPicPr>
            <p:cNvPr id="34" name="Image 32" descr="preencoded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774" y="10174"/>
              <a:ext cx="240" cy="240"/>
            </a:xfrm>
            <a:prstGeom prst="rect">
              <a:avLst/>
            </a:prstGeom>
          </p:spPr>
        </p:pic>
        <p:sp>
          <p:nvSpPr>
            <p:cNvPr id="75" name="Text 40"/>
            <p:cNvSpPr/>
            <p:nvPr/>
          </p:nvSpPr>
          <p:spPr>
            <a:xfrm>
              <a:off x="4134" y="10144"/>
              <a:ext cx="14215" cy="3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1200" b="1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Team members collaborated effectively, with 5 focusing on frontend UI, 4 on backend logic, and 1 on project management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700395" y="4679315"/>
            <a:ext cx="4053840" cy="1493520"/>
            <a:chOff x="6600" y="7344"/>
            <a:chExt cx="6384" cy="2352"/>
          </a:xfrm>
        </p:grpSpPr>
        <p:pic>
          <p:nvPicPr>
            <p:cNvPr id="79" name="Image 24" descr="preencoded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600" y="7344"/>
              <a:ext cx="4455" cy="2352"/>
            </a:xfrm>
            <a:prstGeom prst="rect">
              <a:avLst/>
            </a:prstGeom>
          </p:spPr>
        </p:pic>
        <p:pic>
          <p:nvPicPr>
            <p:cNvPr id="80" name="Image 25" descr="preencoded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780" y="7554"/>
              <a:ext cx="360" cy="360"/>
            </a:xfrm>
            <a:prstGeom prst="rect">
              <a:avLst/>
            </a:prstGeom>
          </p:spPr>
        </p:pic>
        <p:pic>
          <p:nvPicPr>
            <p:cNvPr id="81" name="Image 26" descr="preencoded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780" y="8484"/>
              <a:ext cx="692" cy="312"/>
            </a:xfrm>
            <a:prstGeom prst="rect">
              <a:avLst/>
            </a:prstGeom>
            <a:solidFill>
              <a:srgbClr val="E5F0F1"/>
            </a:solidFill>
          </p:spPr>
        </p:pic>
        <p:sp>
          <p:nvSpPr>
            <p:cNvPr id="82" name="Text 31"/>
            <p:cNvSpPr/>
            <p:nvPr/>
          </p:nvSpPr>
          <p:spPr>
            <a:xfrm>
              <a:off x="7290" y="7524"/>
              <a:ext cx="3685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2100"/>
                </a:lnSpc>
                <a:buNone/>
              </a:pPr>
              <a:r>
                <a:rPr sz="12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Umar Salihu Faruk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 32"/>
            <p:cNvSpPr/>
            <p:nvPr/>
          </p:nvSpPr>
          <p:spPr>
            <a:xfrm>
              <a:off x="6780" y="8064"/>
              <a:ext cx="6204" cy="30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FCP/CSE/20/1021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 33"/>
            <p:cNvSpPr/>
            <p:nvPr/>
          </p:nvSpPr>
          <p:spPr>
            <a:xfrm>
              <a:off x="6930" y="8484"/>
              <a:ext cx="515" cy="2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260"/>
                </a:lnSpc>
                <a:buNone/>
              </a:pPr>
              <a:r>
                <a:rPr lang="en-US" sz="785" dirty="0">
                  <a:solidFill>
                    <a:srgbClr val="006D77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Logic</a:t>
              </a:r>
              <a:endParaRPr lang="en-US" sz="785" dirty="0">
                <a:solidFill>
                  <a:srgbClr val="006D77"/>
                </a:solidFill>
                <a:latin typeface="Roboto" pitchFamily="34" charset="0"/>
                <a:ea typeface="Roboto" pitchFamily="34" charset="-122"/>
                <a:cs typeface="Roboto" pitchFamily="34" charset="-120"/>
              </a:endParaRPr>
            </a:p>
          </p:txBody>
        </p:sp>
        <p:sp>
          <p:nvSpPr>
            <p:cNvPr id="85" name="Text 34"/>
            <p:cNvSpPr/>
            <p:nvPr/>
          </p:nvSpPr>
          <p:spPr>
            <a:xfrm>
              <a:off x="6780" y="8916"/>
              <a:ext cx="4195" cy="6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Created the materials display Logic, </a:t>
              </a:r>
              <a:r>
                <a:rPr lang="en-US" sz="10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  <a:sym typeface="+mn-ea"/>
                </a:rPr>
                <a:t>handling data storage and retrieval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5186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257175" cy="228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62100"/>
            <a:ext cx="3708350" cy="1447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1704975"/>
            <a:ext cx="381000" cy="304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750" y="1562100"/>
            <a:ext cx="3708350" cy="1447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625" y="1704975"/>
            <a:ext cx="30480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2501" y="1562100"/>
            <a:ext cx="3708499" cy="1447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5376" y="1704975"/>
            <a:ext cx="30480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3238500"/>
            <a:ext cx="11430000" cy="3371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125" y="3476625"/>
            <a:ext cx="3429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625" y="5876925"/>
            <a:ext cx="219075" cy="3048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381000" y="339090"/>
            <a:ext cx="1299210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Q &amp; A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20" name="Text 1"/>
          <p:cNvSpPr/>
          <p:nvPr/>
        </p:nvSpPr>
        <p:spPr>
          <a:xfrm>
            <a:off x="752475" y="1104900"/>
            <a:ext cx="1257300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Key Project Achievements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2"/>
          <p:cNvSpPr/>
          <p:nvPr/>
        </p:nvSpPr>
        <p:spPr>
          <a:xfrm>
            <a:off x="523875" y="2105025"/>
            <a:ext cx="376486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Collaborative Platform</a:t>
            </a:r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 3"/>
          <p:cNvSpPr/>
          <p:nvPr/>
        </p:nvSpPr>
        <p:spPr>
          <a:xfrm>
            <a:off x="523875" y="2409825"/>
            <a:ext cx="34226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Built a system that encourages student contribution and knowledge sharing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 4"/>
          <p:cNvSpPr/>
          <p:nvPr/>
        </p:nvSpPr>
        <p:spPr>
          <a:xfrm>
            <a:off x="4384625" y="2105025"/>
            <a:ext cx="376486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Secure Authentication</a:t>
            </a:r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5"/>
          <p:cNvSpPr/>
          <p:nvPr/>
        </p:nvSpPr>
        <p:spPr>
          <a:xfrm>
            <a:off x="4384625" y="2409825"/>
            <a:ext cx="34226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Implemented secure user authentication with Supabase's RBAC capabilities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 6"/>
          <p:cNvSpPr/>
          <p:nvPr/>
        </p:nvSpPr>
        <p:spPr>
          <a:xfrm>
            <a:off x="8245376" y="2105025"/>
            <a:ext cx="3765024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Searchable Resources</a:t>
            </a:r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7"/>
          <p:cNvSpPr/>
          <p:nvPr/>
        </p:nvSpPr>
        <p:spPr>
          <a:xfrm>
            <a:off x="8245376" y="2409825"/>
            <a:ext cx="3422749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Created intuitive search and filtering for easy material discovery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8"/>
          <p:cNvSpPr/>
          <p:nvPr/>
        </p:nvSpPr>
        <p:spPr>
          <a:xfrm>
            <a:off x="1114425" y="3495675"/>
            <a:ext cx="2410152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Any Questions?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9"/>
          <p:cNvSpPr/>
          <p:nvPr/>
        </p:nvSpPr>
        <p:spPr>
          <a:xfrm>
            <a:off x="2662555" y="4597400"/>
            <a:ext cx="557339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We're happy to answer questions about any aspect of the project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4"/>
          <p:cNvSpPr/>
          <p:nvPr/>
        </p:nvSpPr>
        <p:spPr>
          <a:xfrm>
            <a:off x="1123950" y="5915025"/>
            <a:ext cx="556323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  <a:hlinkClick r:id="rId13" tooltip="" action="ppaction://hlinkfile">
                  <a:extLst>
                    <a:ext uri="{DAF060AB-1E55-43B9-8AAB-6FB025537F2F}">
                      <wpsdc:hlinkClr xmlns:wpsdc="http://www.wps.cn/officeDocument/2017/drawingmlCustomData" val="ED7D3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GitHub Repository: github.com/student-material-drive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5"/>
          <p:cNvSpPr/>
          <p:nvPr/>
        </p:nvSpPr>
        <p:spPr>
          <a:xfrm>
            <a:off x="8937625" y="5915025"/>
            <a:ext cx="2656840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Thank you for your attention!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矩形 10"/>
          <p:cNvSpPr/>
          <p:nvPr/>
        </p:nvSpPr>
        <p:spPr>
          <a:xfrm>
            <a:off x="407035" y="1908810"/>
            <a:ext cx="7922895" cy="3270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88900" dir="5400000" algn="t" rotWithShape="0">
              <a:schemeClr val="accent5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805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38775"/>
            <a:ext cx="11430000" cy="838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05475"/>
            <a:ext cx="171450" cy="3048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347345" y="403860"/>
            <a:ext cx="5012055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Introduction: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 Problem Statement</a:t>
            </a:r>
            <a:endParaRPr lang="en-US" sz="2800" dirty="0">
              <a:latin typeface="+mj-lt"/>
              <a:cs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21709" y="1246505"/>
            <a:ext cx="10889774" cy="381000"/>
            <a:chOff x="922" y="1969"/>
            <a:chExt cx="17149" cy="600"/>
          </a:xfrm>
        </p:grpSpPr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" y="1969"/>
              <a:ext cx="600" cy="600"/>
            </a:xfrm>
            <a:prstGeom prst="rect">
              <a:avLst/>
            </a:prstGeom>
          </p:spPr>
        </p:pic>
        <p:sp>
          <p:nvSpPr>
            <p:cNvPr id="20" name="Text 1"/>
            <p:cNvSpPr/>
            <p:nvPr/>
          </p:nvSpPr>
          <p:spPr>
            <a:xfrm>
              <a:off x="1939" y="2071"/>
              <a:ext cx="16132" cy="4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en-US" sz="2400" b="1" dirty="0">
                  <a:solidFill>
                    <a:srgbClr val="374151"/>
                  </a:solidFill>
                  <a:latin typeface="+mj-lt"/>
                  <a:ea typeface="Roboto" pitchFamily="34" charset="-122"/>
                  <a:cs typeface="+mj-lt"/>
                </a:rPr>
                <a:t>University students face significant challenges in accessing essential study materials</a:t>
              </a:r>
              <a:endParaRPr lang="en-US" sz="2400" dirty="0">
                <a:latin typeface="+mj-lt"/>
                <a:cs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6750" y="2227580"/>
            <a:ext cx="7385050" cy="538480"/>
            <a:chOff x="600" y="3045"/>
            <a:chExt cx="11630" cy="848"/>
          </a:xfrm>
        </p:grpSpPr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" y="3125"/>
              <a:ext cx="270" cy="360"/>
            </a:xfrm>
            <a:prstGeom prst="rect">
              <a:avLst/>
            </a:prstGeom>
          </p:spPr>
        </p:pic>
        <p:sp>
          <p:nvSpPr>
            <p:cNvPr id="21" name="Text 2"/>
            <p:cNvSpPr/>
            <p:nvPr/>
          </p:nvSpPr>
          <p:spPr>
            <a:xfrm>
              <a:off x="1095" y="3045"/>
              <a:ext cx="11135" cy="8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Past examination papers, lecture notes, and reference resources are often difficult to obtain</a:t>
              </a:r>
              <a:endParaRPr lang="en-US" sz="16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6750" y="3018155"/>
            <a:ext cx="7352030" cy="538480"/>
            <a:chOff x="9780" y="3045"/>
            <a:chExt cx="11578" cy="848"/>
          </a:xfrm>
        </p:grpSpPr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0" y="3173"/>
              <a:ext cx="315" cy="360"/>
            </a:xfrm>
            <a:prstGeom prst="rect">
              <a:avLst/>
            </a:prstGeom>
          </p:spPr>
        </p:pic>
        <p:sp>
          <p:nvSpPr>
            <p:cNvPr id="22" name="Text 3"/>
            <p:cNvSpPr/>
            <p:nvPr/>
          </p:nvSpPr>
          <p:spPr>
            <a:xfrm>
              <a:off x="10320" y="3045"/>
              <a:ext cx="11038" cy="8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Current sharing methods (WhatsApp groups, word-of-mouth, flash drives) are inherently decentralized</a:t>
              </a:r>
              <a:endParaRPr lang="en-US" sz="16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6270" y="3938905"/>
            <a:ext cx="7312025" cy="269240"/>
            <a:chOff x="600" y="4753"/>
            <a:chExt cx="11515" cy="42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0" y="4785"/>
              <a:ext cx="409" cy="360"/>
            </a:xfrm>
            <a:prstGeom prst="rect">
              <a:avLst/>
            </a:prstGeom>
          </p:spPr>
        </p:pic>
        <p:sp>
          <p:nvSpPr>
            <p:cNvPr id="23" name="Text 4"/>
            <p:cNvSpPr/>
            <p:nvPr/>
          </p:nvSpPr>
          <p:spPr>
            <a:xfrm>
              <a:off x="1234" y="4753"/>
              <a:ext cx="10881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Fragmented approach leads to inefficiencies and lost information</a:t>
              </a:r>
              <a:endParaRPr lang="en-US" sz="16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4365" y="4570095"/>
            <a:ext cx="7652385" cy="269240"/>
            <a:chOff x="9780" y="4737"/>
            <a:chExt cx="12051" cy="424"/>
          </a:xfrm>
        </p:grpSpPr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80" y="4785"/>
              <a:ext cx="450" cy="360"/>
            </a:xfrm>
            <a:prstGeom prst="rect">
              <a:avLst/>
            </a:prstGeom>
          </p:spPr>
        </p:pic>
        <p:sp>
          <p:nvSpPr>
            <p:cNvPr id="24" name="Text 5"/>
            <p:cNvSpPr/>
            <p:nvPr/>
          </p:nvSpPr>
          <p:spPr>
            <a:xfrm>
              <a:off x="10455" y="4737"/>
              <a:ext cx="11376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Unequal access among students creates disparities in academic resources</a:t>
              </a:r>
              <a:endParaRPr lang="en-US" sz="16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>
            <p:custDataLst>
              <p:tags r:id="rId10"/>
            </p:custDataLst>
          </p:nvPr>
        </p:nvGrpSpPr>
        <p:grpSpPr>
          <a:xfrm>
            <a:off x="8705850" y="2218690"/>
            <a:ext cx="1143000" cy="1143000"/>
            <a:chOff x="600" y="6165"/>
            <a:chExt cx="1800" cy="1800"/>
          </a:xfrm>
        </p:grpSpPr>
        <p:pic>
          <p:nvPicPr>
            <p:cNvPr id="9" name="Image 7" descr="preencoded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00" y="6165"/>
              <a:ext cx="1800" cy="1800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320" y="6390"/>
              <a:ext cx="360" cy="480"/>
            </a:xfrm>
            <a:prstGeom prst="rect">
              <a:avLst/>
            </a:prstGeom>
          </p:spPr>
        </p:pic>
        <p:sp>
          <p:nvSpPr>
            <p:cNvPr id="25" name="Text 6"/>
            <p:cNvSpPr/>
            <p:nvPr>
              <p:custDataLst>
                <p:tags r:id="rId15"/>
              </p:custDataLst>
            </p:nvPr>
          </p:nvSpPr>
          <p:spPr>
            <a:xfrm>
              <a:off x="825" y="7020"/>
              <a:ext cx="1350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33333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Lecture Notes</a:t>
              </a:r>
              <a:endParaRPr lang="en-US" sz="1120" dirty="0"/>
            </a:p>
          </p:txBody>
        </p:sp>
      </p:grpSp>
      <p:grpSp>
        <p:nvGrpSpPr>
          <p:cNvPr id="32" name="Group 31"/>
          <p:cNvGrpSpPr/>
          <p:nvPr>
            <p:custDataLst>
              <p:tags r:id="rId16"/>
            </p:custDataLst>
          </p:nvPr>
        </p:nvGrpSpPr>
        <p:grpSpPr>
          <a:xfrm>
            <a:off x="8705850" y="3555365"/>
            <a:ext cx="1143000" cy="1143000"/>
            <a:chOff x="6000" y="6165"/>
            <a:chExt cx="1800" cy="1800"/>
          </a:xfrm>
        </p:grpSpPr>
        <p:pic>
          <p:nvPicPr>
            <p:cNvPr id="11" name="Image 9" descr="preencoded.pn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000" y="6165"/>
              <a:ext cx="1800" cy="1800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660" y="6390"/>
              <a:ext cx="480" cy="480"/>
            </a:xfrm>
            <a:prstGeom prst="rect">
              <a:avLst/>
            </a:prstGeom>
          </p:spPr>
        </p:pic>
        <p:sp>
          <p:nvSpPr>
            <p:cNvPr id="26" name="Text 7"/>
            <p:cNvSpPr/>
            <p:nvPr>
              <p:custDataLst>
                <p:tags r:id="rId20"/>
              </p:custDataLst>
            </p:nvPr>
          </p:nvSpPr>
          <p:spPr>
            <a:xfrm>
              <a:off x="6158" y="7020"/>
              <a:ext cx="1485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33333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Assignments</a:t>
              </a:r>
              <a:endParaRPr lang="en-US" sz="1120" dirty="0"/>
            </a:p>
          </p:txBody>
        </p:sp>
      </p:grpSp>
      <p:grpSp>
        <p:nvGrpSpPr>
          <p:cNvPr id="33" name="Group 32"/>
          <p:cNvGrpSpPr/>
          <p:nvPr>
            <p:custDataLst>
              <p:tags r:id="rId21"/>
            </p:custDataLst>
          </p:nvPr>
        </p:nvGrpSpPr>
        <p:grpSpPr>
          <a:xfrm>
            <a:off x="10168255" y="3616325"/>
            <a:ext cx="1143000" cy="1143000"/>
            <a:chOff x="11400" y="6165"/>
            <a:chExt cx="1800" cy="1800"/>
          </a:xfrm>
        </p:grpSpPr>
        <p:pic>
          <p:nvPicPr>
            <p:cNvPr id="13" name="Image 11" descr="preencoded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1400" y="6165"/>
              <a:ext cx="1800" cy="1800"/>
            </a:xfrm>
            <a:prstGeom prst="rect">
              <a:avLst/>
            </a:prstGeom>
          </p:spPr>
        </p:pic>
        <p:pic>
          <p:nvPicPr>
            <p:cNvPr id="14" name="Image 12" descr="preencoded.pn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12090" y="6390"/>
              <a:ext cx="420" cy="480"/>
            </a:xfrm>
            <a:prstGeom prst="rect">
              <a:avLst/>
            </a:prstGeom>
          </p:spPr>
        </p:pic>
        <p:sp>
          <p:nvSpPr>
            <p:cNvPr id="27" name="Text 8"/>
            <p:cNvSpPr/>
            <p:nvPr>
              <p:custDataLst>
                <p:tags r:id="rId26"/>
              </p:custDataLst>
            </p:nvPr>
          </p:nvSpPr>
          <p:spPr>
            <a:xfrm>
              <a:off x="11557" y="7020"/>
              <a:ext cx="1485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33333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References</a:t>
              </a:r>
              <a:endParaRPr lang="en-US" sz="1120" dirty="0"/>
            </a:p>
          </p:txBody>
        </p:sp>
      </p:grpSp>
      <p:grpSp>
        <p:nvGrpSpPr>
          <p:cNvPr id="34" name="Group 33"/>
          <p:cNvGrpSpPr/>
          <p:nvPr>
            <p:custDataLst>
              <p:tags r:id="rId27"/>
            </p:custDataLst>
          </p:nvPr>
        </p:nvGrpSpPr>
        <p:grpSpPr>
          <a:xfrm>
            <a:off x="10168255" y="2259330"/>
            <a:ext cx="1143000" cy="1143000"/>
            <a:chOff x="16800" y="6165"/>
            <a:chExt cx="1800" cy="1800"/>
          </a:xfrm>
        </p:grpSpPr>
        <p:pic>
          <p:nvPicPr>
            <p:cNvPr id="15" name="Image 13" descr="preencoded.pn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6800" y="6165"/>
              <a:ext cx="1800" cy="1800"/>
            </a:xfrm>
            <a:prstGeom prst="rect">
              <a:avLst/>
            </a:prstGeom>
          </p:spPr>
        </p:pic>
        <p:pic>
          <p:nvPicPr>
            <p:cNvPr id="16" name="Image 14" descr="preencoded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17520" y="6390"/>
              <a:ext cx="360" cy="480"/>
            </a:xfrm>
            <a:prstGeom prst="rect">
              <a:avLst/>
            </a:prstGeom>
          </p:spPr>
        </p:pic>
        <p:sp>
          <p:nvSpPr>
            <p:cNvPr id="28" name="Text 9"/>
            <p:cNvSpPr/>
            <p:nvPr>
              <p:custDataLst>
                <p:tags r:id="rId31"/>
              </p:custDataLst>
            </p:nvPr>
          </p:nvSpPr>
          <p:spPr>
            <a:xfrm>
              <a:off x="17025" y="7020"/>
              <a:ext cx="1350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20" dirty="0">
                  <a:solidFill>
                    <a:srgbClr val="33333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Exam Papers</a:t>
              </a:r>
              <a:endParaRPr lang="en-US" sz="1120" dirty="0"/>
            </a:p>
          </p:txBody>
        </p:sp>
      </p:grpSp>
      <p:sp>
        <p:nvSpPr>
          <p:cNvPr id="29" name="Text 10"/>
          <p:cNvSpPr/>
          <p:nvPr/>
        </p:nvSpPr>
        <p:spPr>
          <a:xfrm>
            <a:off x="857250" y="5591175"/>
            <a:ext cx="10801350" cy="4114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Need: A </a:t>
            </a:r>
            <a:r>
              <a:rPr lang="en-US" sz="1600" b="1" dirty="0">
                <a:solidFill>
                  <a:srgbClr val="F97316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centralized</a:t>
            </a: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F97316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reliable</a:t>
            </a: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, and </a:t>
            </a:r>
            <a:r>
              <a:rPr lang="en-US" sz="1600" b="1" dirty="0">
                <a:solidFill>
                  <a:srgbClr val="F97316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open-source </a:t>
            </a: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solution to streamline the distribution and accessibility of academic resources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123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1000" y="1676400"/>
            <a:ext cx="5562600" cy="2030730"/>
          </a:xfrm>
          <a:prstGeom prst="rect">
            <a:avLst/>
          </a:prstGeom>
        </p:spPr>
      </p:pic>
      <p:grpSp>
        <p:nvGrpSpPr>
          <p:cNvPr id="38" name="Group 37"/>
          <p:cNvGrpSpPr/>
          <p:nvPr>
            <p:custDataLst>
              <p:tags r:id="rId5"/>
            </p:custDataLst>
          </p:nvPr>
        </p:nvGrpSpPr>
        <p:grpSpPr>
          <a:xfrm>
            <a:off x="756285" y="1894840"/>
            <a:ext cx="666750" cy="666750"/>
            <a:chOff x="4455" y="3000"/>
            <a:chExt cx="1050" cy="1050"/>
          </a:xfrm>
        </p:grpSpPr>
        <p:pic>
          <p:nvPicPr>
            <p:cNvPr id="5" name="Image 3" descr="preencoded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4455" y="3000"/>
              <a:ext cx="1050" cy="1050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4680" y="3285"/>
              <a:ext cx="600" cy="480"/>
            </a:xfrm>
            <a:prstGeom prst="rect">
              <a:avLst/>
            </a:prstGeom>
          </p:spPr>
        </p:pic>
      </p:grpSp>
      <p:pic>
        <p:nvPicPr>
          <p:cNvPr id="8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9600" y="3301365"/>
            <a:ext cx="5105400" cy="57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48400" y="1676400"/>
            <a:ext cx="5562600" cy="203644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633845" y="1871345"/>
            <a:ext cx="666750" cy="666750"/>
            <a:chOff x="13695" y="3000"/>
            <a:chExt cx="1050" cy="1050"/>
          </a:xfrm>
        </p:grpSpPr>
        <p:pic>
          <p:nvPicPr>
            <p:cNvPr id="10" name="Image 8" descr="preencoded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3695" y="3000"/>
              <a:ext cx="1050" cy="1050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3920" y="3285"/>
              <a:ext cx="600" cy="480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77000" y="3308985"/>
            <a:ext cx="5105400" cy="571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248400" y="3950335"/>
            <a:ext cx="5562600" cy="181927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595745" y="4182110"/>
            <a:ext cx="666750" cy="666750"/>
            <a:chOff x="13695" y="7125"/>
            <a:chExt cx="1050" cy="1050"/>
          </a:xfrm>
        </p:grpSpPr>
        <p:pic>
          <p:nvPicPr>
            <p:cNvPr id="20" name="Image 18" descr="preencoded.pn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13695" y="7125"/>
              <a:ext cx="1050" cy="1050"/>
            </a:xfrm>
            <a:prstGeom prst="rect">
              <a:avLst/>
            </a:prstGeom>
          </p:spPr>
        </p:pic>
        <p:pic>
          <p:nvPicPr>
            <p:cNvPr id="21" name="Image 19" descr="preencoded.pn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3980" y="7410"/>
              <a:ext cx="480" cy="480"/>
            </a:xfrm>
            <a:prstGeom prst="rect">
              <a:avLst/>
            </a:prstGeom>
          </p:spPr>
        </p:pic>
      </p:grpSp>
      <p:pic>
        <p:nvPicPr>
          <p:cNvPr id="23" name="Image 21" descr="preencoded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03670" y="5355590"/>
            <a:ext cx="5105400" cy="57150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609600" y="361950"/>
            <a:ext cx="2742977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Project Objectives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27" name="Text 1"/>
          <p:cNvSpPr/>
          <p:nvPr/>
        </p:nvSpPr>
        <p:spPr>
          <a:xfrm>
            <a:off x="10116741" y="411480"/>
            <a:ext cx="207323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dirty="0">
                <a:solidFill>
                  <a:srgbClr val="FFFFFF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Student Material Drive</a:t>
            </a:r>
            <a:endParaRPr lang="en-US" sz="13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2"/>
          <p:cNvSpPr/>
          <p:nvPr/>
        </p:nvSpPr>
        <p:spPr>
          <a:xfrm>
            <a:off x="3496310" y="1214120"/>
            <a:ext cx="499618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Key Objectives for this open-source platform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3"/>
          <p:cNvSpPr/>
          <p:nvPr>
            <p:custDataLst>
              <p:tags r:id="rId25"/>
            </p:custDataLst>
          </p:nvPr>
        </p:nvSpPr>
        <p:spPr>
          <a:xfrm>
            <a:off x="1158875" y="2087880"/>
            <a:ext cx="425259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Build Collaborative Platform</a:t>
            </a:r>
            <a:endParaRPr lang="en-US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4"/>
          <p:cNvSpPr/>
          <p:nvPr>
            <p:custDataLst>
              <p:tags r:id="rId26"/>
            </p:custDataLst>
          </p:nvPr>
        </p:nvSpPr>
        <p:spPr>
          <a:xfrm>
            <a:off x="609600" y="2691765"/>
            <a:ext cx="51054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Create an open-source platform for sharing study materials among university students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5"/>
          <p:cNvSpPr/>
          <p:nvPr>
            <p:custDataLst>
              <p:tags r:id="rId27"/>
            </p:custDataLst>
          </p:nvPr>
        </p:nvSpPr>
        <p:spPr>
          <a:xfrm>
            <a:off x="7107555" y="2074545"/>
            <a:ext cx="431419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Use a Familar Modern Web Tech</a:t>
            </a:r>
            <a:endParaRPr lang="en-US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 6"/>
          <p:cNvSpPr/>
          <p:nvPr>
            <p:custDataLst>
              <p:tags r:id="rId28"/>
            </p:custDataLst>
          </p:nvPr>
        </p:nvSpPr>
        <p:spPr>
          <a:xfrm>
            <a:off x="6477000" y="2699385"/>
            <a:ext cx="51054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Implement with HTML, CSS, JavaScript, and Supabase for authentication and storage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4330" y="3899535"/>
            <a:ext cx="5615940" cy="1803400"/>
            <a:chOff x="558" y="6765"/>
            <a:chExt cx="8844" cy="2840"/>
          </a:xfrm>
        </p:grpSpPr>
        <p:pic>
          <p:nvPicPr>
            <p:cNvPr id="14" name="Image 12" descr="preencoded.pn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00" y="6765"/>
              <a:ext cx="8760" cy="2841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131" y="7078"/>
              <a:ext cx="1050" cy="1050"/>
              <a:chOff x="4455" y="7125"/>
              <a:chExt cx="1050" cy="1050"/>
            </a:xfrm>
          </p:grpSpPr>
          <p:pic>
            <p:nvPicPr>
              <p:cNvPr id="15" name="Image 13" descr="preencoded.png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1"/>
              <a:stretch>
                <a:fillRect/>
              </a:stretch>
            </p:blipFill>
            <p:spPr>
              <a:xfrm>
                <a:off x="4455" y="7125"/>
                <a:ext cx="1050" cy="1050"/>
              </a:xfrm>
              <a:prstGeom prst="rect">
                <a:avLst/>
              </a:prstGeom>
            </p:spPr>
          </p:pic>
          <p:pic>
            <p:nvPicPr>
              <p:cNvPr id="16" name="Image 14" descr="preencoded.png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4740" y="7410"/>
                <a:ext cx="480" cy="480"/>
              </a:xfrm>
              <a:prstGeom prst="rect">
                <a:avLst/>
              </a:prstGeom>
            </p:spPr>
          </p:pic>
        </p:grpSp>
        <p:pic>
          <p:nvPicPr>
            <p:cNvPr id="18" name="Image 16" descr="preencoded.png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960" y="8966"/>
              <a:ext cx="8040" cy="90"/>
            </a:xfrm>
            <a:prstGeom prst="rect">
              <a:avLst/>
            </a:prstGeom>
          </p:spPr>
        </p:pic>
        <p:sp>
          <p:nvSpPr>
            <p:cNvPr id="33" name="Text 7"/>
            <p:cNvSpPr/>
            <p:nvPr>
              <p:custDataLst>
                <p:tags r:id="rId35"/>
              </p:custDataLst>
            </p:nvPr>
          </p:nvSpPr>
          <p:spPr>
            <a:xfrm>
              <a:off x="2061" y="7369"/>
              <a:ext cx="6413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b="1" dirty="0">
                  <a:solidFill>
                    <a:srgbClr val="0F766E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Encourage Contribution</a:t>
              </a:r>
              <a:endParaRPr lang="en-US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 8"/>
            <p:cNvSpPr/>
            <p:nvPr>
              <p:custDataLst>
                <p:tags r:id="rId36"/>
              </p:custDataLst>
            </p:nvPr>
          </p:nvSpPr>
          <p:spPr>
            <a:xfrm>
              <a:off x="558" y="8366"/>
              <a:ext cx="8844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4B556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Foster a culture of student contribution and knowledge sharing</a:t>
              </a:r>
              <a:endPara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Text 9"/>
          <p:cNvSpPr/>
          <p:nvPr>
            <p:custDataLst>
              <p:tags r:id="rId37"/>
            </p:custDataLst>
          </p:nvPr>
        </p:nvSpPr>
        <p:spPr>
          <a:xfrm>
            <a:off x="7132320" y="4302125"/>
            <a:ext cx="369633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Ensure Transparency</a:t>
            </a:r>
            <a:endParaRPr lang="en-US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10"/>
          <p:cNvSpPr/>
          <p:nvPr>
            <p:custDataLst>
              <p:tags r:id="rId38"/>
            </p:custDataLst>
          </p:nvPr>
        </p:nvSpPr>
        <p:spPr>
          <a:xfrm>
            <a:off x="6248400" y="4974590"/>
            <a:ext cx="5615940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Make educational resources accessible to all registered users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81000" y="5980430"/>
            <a:ext cx="11430000" cy="609600"/>
            <a:chOff x="600" y="10410"/>
            <a:chExt cx="18000" cy="960"/>
          </a:xfrm>
        </p:grpSpPr>
        <p:pic>
          <p:nvPicPr>
            <p:cNvPr id="24" name="Image 22" descr="preencoded.png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00" y="10410"/>
              <a:ext cx="18000" cy="960"/>
            </a:xfrm>
            <a:prstGeom prst="rect">
              <a:avLst/>
            </a:prstGeom>
          </p:spPr>
        </p:pic>
        <p:pic>
          <p:nvPicPr>
            <p:cNvPr id="25" name="Image 23" descr="preencoded.png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840" y="10538"/>
              <a:ext cx="450" cy="480"/>
            </a:xfrm>
            <a:prstGeom prst="rect">
              <a:avLst/>
            </a:prstGeom>
          </p:spPr>
        </p:pic>
        <p:sp>
          <p:nvSpPr>
            <p:cNvPr id="37" name="Text 11"/>
            <p:cNvSpPr/>
            <p:nvPr/>
          </p:nvSpPr>
          <p:spPr>
            <a:xfrm>
              <a:off x="1530" y="10680"/>
              <a:ext cx="16120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b="1" dirty="0">
                  <a:solidFill>
                    <a:schemeClr val="tx1"/>
                  </a:solidFill>
                  <a:latin typeface="+mj-lt"/>
                  <a:ea typeface="Roboto" pitchFamily="34" charset="-122"/>
                  <a:cs typeface="+mj-lt"/>
                </a:rPr>
                <a:t>Result:</a:t>
              </a:r>
              <a:r>
                <a:rPr lang="en-US" b="1" dirty="0">
                  <a:solidFill>
                    <a:schemeClr val="accent2"/>
                  </a:solidFill>
                  <a:latin typeface="+mj-lt"/>
                  <a:ea typeface="Roboto" pitchFamily="34" charset="-122"/>
                  <a:cs typeface="+mj-lt"/>
                </a:rPr>
                <a:t> A centralized system that transforms how students access and share academic resources</a:t>
              </a:r>
              <a:endParaRPr lang="en-US" b="1" dirty="0">
                <a:solidFill>
                  <a:schemeClr val="accent2"/>
                </a:solidFill>
                <a:latin typeface="+mj-lt"/>
                <a:ea typeface="Roboto" pitchFamily="34" charset="-122"/>
                <a:cs typeface="+mj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23925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447675" y="311150"/>
            <a:ext cx="468630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Project Design &amp; Architecture</a:t>
            </a:r>
            <a:endParaRPr lang="en-US" sz="2800" b="1" dirty="0">
              <a:solidFill>
                <a:srgbClr val="FFFFFF"/>
              </a:solidFill>
              <a:latin typeface="+mj-lt"/>
              <a:ea typeface="Roboto" pitchFamily="34" charset="-122"/>
              <a:cs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177925" y="1598930"/>
            <a:ext cx="9724390" cy="1609725"/>
            <a:chOff x="1631" y="2518"/>
            <a:chExt cx="15314" cy="2535"/>
          </a:xfrm>
        </p:grpSpPr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852" y="3450"/>
              <a:ext cx="360" cy="480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327" y="3461"/>
              <a:ext cx="360" cy="48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1631" y="2630"/>
              <a:ext cx="3840" cy="2040"/>
              <a:chOff x="7680" y="1620"/>
              <a:chExt cx="3840" cy="2040"/>
            </a:xfrm>
          </p:grpSpPr>
          <p:pic>
            <p:nvPicPr>
              <p:cNvPr id="4" name="Image 2" descr="preencod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0" y="1620"/>
                <a:ext cx="3840" cy="2040"/>
              </a:xfrm>
              <a:prstGeom prst="rect">
                <a:avLst/>
              </a:prstGeom>
            </p:spPr>
          </p:pic>
          <p:pic>
            <p:nvPicPr>
              <p:cNvPr id="5" name="Image 3" descr="preencoded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5" y="1845"/>
                <a:ext cx="750" cy="600"/>
              </a:xfrm>
              <a:prstGeom prst="rect">
                <a:avLst/>
              </a:prstGeom>
            </p:spPr>
          </p:pic>
          <p:sp>
            <p:nvSpPr>
              <p:cNvPr id="20" name="Text 1"/>
              <p:cNvSpPr/>
              <p:nvPr/>
            </p:nvSpPr>
            <p:spPr>
              <a:xfrm>
                <a:off x="8885" y="2595"/>
                <a:ext cx="1430" cy="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2100"/>
                  </a:lnSpc>
                  <a:buNone/>
                </a:pPr>
                <a:r>
                  <a:rPr lang="en-US" sz="1600" b="1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Frontend</a:t>
                </a:r>
                <a:endParaRPr lang="en-US" sz="1600" b="1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 2"/>
              <p:cNvSpPr/>
              <p:nvPr/>
            </p:nvSpPr>
            <p:spPr>
              <a:xfrm>
                <a:off x="8173" y="3215"/>
                <a:ext cx="2758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HTML, CSS, JavaScript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582" y="2518"/>
              <a:ext cx="5291" cy="2535"/>
              <a:chOff x="6757" y="4934"/>
              <a:chExt cx="5291" cy="2535"/>
            </a:xfrm>
          </p:grpSpPr>
          <p:pic>
            <p:nvPicPr>
              <p:cNvPr id="7" name="Image 5" descr="preencoded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" y="4934"/>
                <a:ext cx="5291" cy="2535"/>
              </a:xfrm>
              <a:prstGeom prst="rect">
                <a:avLst/>
              </a:prstGeom>
            </p:spPr>
          </p:pic>
          <p:pic>
            <p:nvPicPr>
              <p:cNvPr id="8" name="Image 6" descr="preencoded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3" y="5175"/>
                <a:ext cx="750" cy="600"/>
              </a:xfrm>
              <a:prstGeom prst="rect">
                <a:avLst/>
              </a:prstGeom>
            </p:spPr>
          </p:pic>
          <p:pic>
            <p:nvPicPr>
              <p:cNvPr id="9" name="Image 7" descr="preencoded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4" y="6465"/>
                <a:ext cx="450" cy="480"/>
              </a:xfrm>
              <a:prstGeom prst="rect">
                <a:avLst/>
              </a:prstGeom>
            </p:spPr>
          </p:pic>
          <p:pic>
            <p:nvPicPr>
              <p:cNvPr id="10" name="Image 8" descr="preencoded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4" y="6465"/>
                <a:ext cx="315" cy="480"/>
              </a:xfrm>
              <a:prstGeom prst="rect">
                <a:avLst/>
              </a:prstGeom>
            </p:spPr>
          </p:pic>
          <p:pic>
            <p:nvPicPr>
              <p:cNvPr id="11" name="Image 9" descr="preencoded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72" y="6465"/>
                <a:ext cx="360" cy="480"/>
              </a:xfrm>
              <a:prstGeom prst="rect">
                <a:avLst/>
              </a:prstGeom>
            </p:spPr>
          </p:pic>
          <p:sp>
            <p:nvSpPr>
              <p:cNvPr id="22" name="Text 3"/>
              <p:cNvSpPr/>
              <p:nvPr/>
            </p:nvSpPr>
            <p:spPr>
              <a:xfrm>
                <a:off x="8516" y="5925"/>
                <a:ext cx="1559" cy="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2100"/>
                  </a:lnSpc>
                  <a:buNone/>
                </a:pPr>
                <a:r>
                  <a:rPr lang="en-US" sz="1600" b="1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Supabase</a:t>
                </a:r>
                <a:endParaRPr lang="en-US" sz="1600" b="1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4"/>
              <p:cNvSpPr/>
              <p:nvPr/>
            </p:nvSpPr>
            <p:spPr>
              <a:xfrm>
                <a:off x="7173" y="6960"/>
                <a:ext cx="1672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Authentication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5"/>
              <p:cNvSpPr/>
              <p:nvPr/>
            </p:nvSpPr>
            <p:spPr>
              <a:xfrm>
                <a:off x="9055" y="6960"/>
                <a:ext cx="1129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Database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 6"/>
              <p:cNvSpPr/>
              <p:nvPr/>
            </p:nvSpPr>
            <p:spPr>
              <a:xfrm>
                <a:off x="10449" y="6960"/>
                <a:ext cx="923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Storage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105" y="2967"/>
              <a:ext cx="3840" cy="1245"/>
              <a:chOff x="7680" y="8775"/>
              <a:chExt cx="3840" cy="1245"/>
            </a:xfrm>
          </p:grpSpPr>
          <p:pic>
            <p:nvPicPr>
              <p:cNvPr id="13" name="Image 11" descr="preencoded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0" y="8775"/>
                <a:ext cx="3840" cy="1245"/>
              </a:xfrm>
              <a:prstGeom prst="rect">
                <a:avLst/>
              </a:prstGeom>
            </p:spPr>
          </p:pic>
          <p:pic>
            <p:nvPicPr>
              <p:cNvPr id="14" name="Image 12" descr="preencoded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09" y="9000"/>
                <a:ext cx="270" cy="480"/>
              </a:xfrm>
              <a:prstGeom prst="rect">
                <a:avLst/>
              </a:prstGeom>
            </p:spPr>
          </p:pic>
          <p:pic>
            <p:nvPicPr>
              <p:cNvPr id="15" name="Image 13" descr="preencoded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9" y="9000"/>
                <a:ext cx="360" cy="480"/>
              </a:xfrm>
              <a:prstGeom prst="rect">
                <a:avLst/>
              </a:prstGeom>
            </p:spPr>
          </p:pic>
          <p:sp>
            <p:nvSpPr>
              <p:cNvPr id="26" name="Text 7"/>
              <p:cNvSpPr/>
              <p:nvPr/>
            </p:nvSpPr>
            <p:spPr>
              <a:xfrm>
                <a:off x="8196" y="9495"/>
                <a:ext cx="837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Files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 8"/>
              <p:cNvSpPr/>
              <p:nvPr/>
            </p:nvSpPr>
            <p:spPr>
              <a:xfrm>
                <a:off x="9442" y="9495"/>
                <a:ext cx="1651" cy="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indent="0" algn="ctr">
                  <a:lnSpc>
                    <a:spcPts val="1500"/>
                  </a:lnSpc>
                  <a:buNone/>
                </a:pPr>
                <a:r>
                  <a:rPr lang="en-US" sz="1200" dirty="0">
                    <a:solidFill>
                      <a:srgbClr val="333333"/>
                    </a:solidFill>
                    <a:latin typeface="Arial" panose="020B0604020202020204" pitchFamily="34" charset="0"/>
                    <a:ea typeface="Roboto" pitchFamily="34" charset="-122"/>
                    <a:cs typeface="Arial" panose="020B0604020202020204" pitchFamily="34" charset="0"/>
                  </a:rPr>
                  <a:t>Metadata</a:t>
                </a:r>
                <a:endParaRPr lang="en-US" sz="12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10210" y="3712210"/>
            <a:ext cx="3907790" cy="1621155"/>
            <a:chOff x="480" y="10650"/>
            <a:chExt cx="6154" cy="2553"/>
          </a:xfrm>
        </p:grpSpPr>
        <p:pic>
          <p:nvPicPr>
            <p:cNvPr id="16" name="Image 14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0" y="10650"/>
              <a:ext cx="5840" cy="2553"/>
            </a:xfrm>
            <a:prstGeom prst="rect">
              <a:avLst/>
            </a:prstGeom>
          </p:spPr>
        </p:pic>
        <p:sp>
          <p:nvSpPr>
            <p:cNvPr id="28" name="Text 9"/>
            <p:cNvSpPr/>
            <p:nvPr/>
          </p:nvSpPr>
          <p:spPr>
            <a:xfrm>
              <a:off x="705" y="10800"/>
              <a:ext cx="5929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800"/>
                </a:lnSpc>
                <a:buNone/>
              </a:pPr>
              <a:r>
                <a:rPr lang="en-US" b="1" dirty="0">
                  <a:solidFill>
                    <a:srgbClr val="0F766E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Authentication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 10"/>
            <p:cNvSpPr/>
            <p:nvPr/>
          </p:nvSpPr>
          <p:spPr>
            <a:xfrm>
              <a:off x="705" y="11368"/>
              <a:ext cx="5390" cy="15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Secure user sign-up, login, and session management using JWT-based tokens and Role-based Access Control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8000" y="3719195"/>
            <a:ext cx="3907790" cy="1602740"/>
            <a:chOff x="6680" y="10650"/>
            <a:chExt cx="6154" cy="2524"/>
          </a:xfrm>
        </p:grpSpPr>
        <p:pic>
          <p:nvPicPr>
            <p:cNvPr id="17" name="Image 15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0" y="10650"/>
              <a:ext cx="5840" cy="2524"/>
            </a:xfrm>
            <a:prstGeom prst="rect">
              <a:avLst/>
            </a:prstGeom>
          </p:spPr>
        </p:pic>
        <p:sp>
          <p:nvSpPr>
            <p:cNvPr id="30" name="Text 11"/>
            <p:cNvSpPr/>
            <p:nvPr/>
          </p:nvSpPr>
          <p:spPr>
            <a:xfrm>
              <a:off x="6905" y="10816"/>
              <a:ext cx="5929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800"/>
                </a:lnSpc>
                <a:buNone/>
              </a:pPr>
              <a:r>
                <a:rPr lang="en-US" b="1" dirty="0">
                  <a:solidFill>
                    <a:srgbClr val="0F766E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Database</a:t>
              </a:r>
              <a:endParaRPr lang="en-US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 12"/>
            <p:cNvSpPr/>
            <p:nvPr/>
          </p:nvSpPr>
          <p:spPr>
            <a:xfrm>
              <a:off x="6905" y="11400"/>
              <a:ext cx="5390" cy="15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PostgreSQL tracks file metadata including title, uploader, and course information for search &amp; filtering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15630" y="3720465"/>
            <a:ext cx="3907790" cy="1592580"/>
            <a:chOff x="12880" y="10650"/>
            <a:chExt cx="6154" cy="2508"/>
          </a:xfrm>
        </p:grpSpPr>
        <p:pic>
          <p:nvPicPr>
            <p:cNvPr id="18" name="Image 16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880" y="10650"/>
              <a:ext cx="5840" cy="2508"/>
            </a:xfrm>
            <a:prstGeom prst="rect">
              <a:avLst/>
            </a:prstGeom>
          </p:spPr>
        </p:pic>
        <p:sp>
          <p:nvSpPr>
            <p:cNvPr id="32" name="Text 13"/>
            <p:cNvSpPr/>
            <p:nvPr/>
          </p:nvSpPr>
          <p:spPr>
            <a:xfrm>
              <a:off x="13105" y="10800"/>
              <a:ext cx="5929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800"/>
                </a:lnSpc>
                <a:buNone/>
              </a:pPr>
              <a:r>
                <a:rPr lang="en-US" b="1" dirty="0">
                  <a:solidFill>
                    <a:srgbClr val="0F766E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Storage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14"/>
            <p:cNvSpPr/>
            <p:nvPr/>
          </p:nvSpPr>
          <p:spPr>
            <a:xfrm>
              <a:off x="13105" y="11448"/>
              <a:ext cx="5390" cy="10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sz="1400" dirty="0">
                  <a:solidFill>
                    <a:srgbClr val="333333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S3-compatible object storage for uploaded files with custom policies and permissions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15"/>
          <p:cNvSpPr/>
          <p:nvPr/>
        </p:nvSpPr>
        <p:spPr>
          <a:xfrm>
            <a:off x="1038860" y="5578475"/>
            <a:ext cx="9856470" cy="8305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This architecture ensures a clear separation of concerns and utilizes Supabase's integrated services for a streamlined development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630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04900"/>
            <a:ext cx="5562600" cy="2638425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78205" y="1333500"/>
            <a:ext cx="666750" cy="666750"/>
            <a:chOff x="4455" y="2100"/>
            <a:chExt cx="1050" cy="1050"/>
          </a:xfrm>
        </p:grpSpPr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5" y="2100"/>
              <a:ext cx="1050" cy="1050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0" y="2385"/>
              <a:ext cx="600" cy="480"/>
            </a:xfrm>
            <a:prstGeom prst="rect">
              <a:avLst/>
            </a:prstGeom>
          </p:spPr>
        </p:pic>
      </p:grpSp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04900"/>
            <a:ext cx="5562600" cy="2638425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6877685" y="1333500"/>
            <a:ext cx="666750" cy="666750"/>
            <a:chOff x="13695" y="2100"/>
            <a:chExt cx="1050" cy="1050"/>
          </a:xfrm>
        </p:grpSpPr>
        <p:pic>
          <p:nvPicPr>
            <p:cNvPr id="13" name="Image 11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5" y="2100"/>
              <a:ext cx="1050" cy="1050"/>
            </a:xfrm>
            <a:prstGeom prst="rect">
              <a:avLst/>
            </a:prstGeom>
          </p:spPr>
        </p:pic>
        <p:pic>
          <p:nvPicPr>
            <p:cNvPr id="14" name="Image 12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20" y="2385"/>
              <a:ext cx="600" cy="480"/>
            </a:xfrm>
            <a:prstGeom prst="rect">
              <a:avLst/>
            </a:prstGeom>
          </p:spPr>
        </p:pic>
      </p:grpSp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921760"/>
            <a:ext cx="5562600" cy="270192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59155" y="4180840"/>
            <a:ext cx="666750" cy="666750"/>
            <a:chOff x="4455" y="7320"/>
            <a:chExt cx="1050" cy="1050"/>
          </a:xfrm>
        </p:grpSpPr>
        <p:pic>
          <p:nvPicPr>
            <p:cNvPr id="21" name="Image 19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5" y="7320"/>
              <a:ext cx="1050" cy="1050"/>
            </a:xfrm>
            <a:prstGeom prst="rect">
              <a:avLst/>
            </a:prstGeom>
          </p:spPr>
        </p:pic>
        <p:pic>
          <p:nvPicPr>
            <p:cNvPr id="22" name="Image 20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10" y="7605"/>
              <a:ext cx="540" cy="480"/>
            </a:xfrm>
            <a:prstGeom prst="rect">
              <a:avLst/>
            </a:prstGeom>
          </p:spPr>
        </p:pic>
      </p:grpSp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3942080"/>
            <a:ext cx="5562600" cy="271208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839585" y="4180840"/>
            <a:ext cx="666750" cy="666750"/>
            <a:chOff x="13695" y="7320"/>
            <a:chExt cx="1050" cy="1050"/>
          </a:xfrm>
        </p:grpSpPr>
        <p:pic>
          <p:nvPicPr>
            <p:cNvPr id="27" name="Image 25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695" y="7320"/>
              <a:ext cx="1050" cy="1050"/>
            </a:xfrm>
            <a:prstGeom prst="rect">
              <a:avLst/>
            </a:prstGeom>
          </p:spPr>
        </p:pic>
        <p:pic>
          <p:nvPicPr>
            <p:cNvPr id="28" name="Image 26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980" y="7605"/>
              <a:ext cx="480" cy="480"/>
            </a:xfrm>
            <a:prstGeom prst="rect">
              <a:avLst/>
            </a:prstGeom>
          </p:spPr>
        </p:pic>
      </p:grpSp>
      <p:sp>
        <p:nvSpPr>
          <p:cNvPr id="32" name="Text 0"/>
          <p:cNvSpPr/>
          <p:nvPr/>
        </p:nvSpPr>
        <p:spPr>
          <a:xfrm>
            <a:off x="381000" y="285115"/>
            <a:ext cx="5080635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Implemented Features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33" name="Text 1"/>
          <p:cNvSpPr/>
          <p:nvPr/>
        </p:nvSpPr>
        <p:spPr>
          <a:xfrm>
            <a:off x="1888490" y="1483995"/>
            <a:ext cx="27762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User Authentication</a:t>
            </a:r>
            <a:endParaRPr lang="en-US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71320" y="1983105"/>
            <a:ext cx="4043680" cy="229870"/>
            <a:chOff x="960" y="4035"/>
            <a:chExt cx="6368" cy="362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4095"/>
              <a:ext cx="240" cy="240"/>
            </a:xfrm>
            <a:prstGeom prst="rect">
              <a:avLst/>
            </a:prstGeom>
          </p:spPr>
        </p:pic>
        <p:sp>
          <p:nvSpPr>
            <p:cNvPr id="34" name="Text 2"/>
            <p:cNvSpPr/>
            <p:nvPr/>
          </p:nvSpPr>
          <p:spPr>
            <a:xfrm>
              <a:off x="1320" y="4035"/>
              <a:ext cx="6009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Secure sign-up with email and password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71320" y="2287905"/>
            <a:ext cx="2885440" cy="229870"/>
            <a:chOff x="960" y="4515"/>
            <a:chExt cx="4544" cy="362"/>
          </a:xfrm>
        </p:grpSpPr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4575"/>
              <a:ext cx="240" cy="240"/>
            </a:xfrm>
            <a:prstGeom prst="rect">
              <a:avLst/>
            </a:prstGeom>
          </p:spPr>
        </p:pic>
        <p:sp>
          <p:nvSpPr>
            <p:cNvPr id="35" name="Text 3"/>
            <p:cNvSpPr/>
            <p:nvPr/>
          </p:nvSpPr>
          <p:spPr>
            <a:xfrm>
              <a:off x="1320" y="4515"/>
              <a:ext cx="4185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JWT-based secure sessions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71320" y="2592705"/>
            <a:ext cx="3582670" cy="229870"/>
            <a:chOff x="960" y="4995"/>
            <a:chExt cx="5642" cy="362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5055"/>
              <a:ext cx="240" cy="240"/>
            </a:xfrm>
            <a:prstGeom prst="rect">
              <a:avLst/>
            </a:prstGeom>
          </p:spPr>
        </p:pic>
        <p:sp>
          <p:nvSpPr>
            <p:cNvPr id="36" name="Text 4"/>
            <p:cNvSpPr/>
            <p:nvPr/>
          </p:nvSpPr>
          <p:spPr>
            <a:xfrm>
              <a:off x="1320" y="4995"/>
              <a:ext cx="5283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Role-based Access Control (RBAC)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600" y="3034665"/>
            <a:ext cx="5161915" cy="333375"/>
            <a:chOff x="960" y="5595"/>
            <a:chExt cx="8129" cy="525"/>
          </a:xfrm>
        </p:grpSpPr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0" y="5970"/>
              <a:ext cx="8040" cy="150"/>
            </a:xfrm>
            <a:prstGeom prst="rect">
              <a:avLst/>
            </a:prstGeom>
          </p:spPr>
        </p:pic>
        <p:sp>
          <p:nvSpPr>
            <p:cNvPr id="37" name="Text 5"/>
            <p:cNvSpPr/>
            <p:nvPr/>
          </p:nvSpPr>
          <p:spPr>
            <a:xfrm>
              <a:off x="960" y="5595"/>
              <a:ext cx="157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Implementation</a:t>
              </a:r>
              <a:endParaRPr lang="en-US" sz="980" dirty="0"/>
            </a:p>
          </p:txBody>
        </p:sp>
        <p:sp>
          <p:nvSpPr>
            <p:cNvPr id="38" name="Text 6"/>
            <p:cNvSpPr/>
            <p:nvPr/>
          </p:nvSpPr>
          <p:spPr>
            <a:xfrm>
              <a:off x="8101" y="5595"/>
              <a:ext cx="98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Complete</a:t>
              </a:r>
              <a:endParaRPr lang="en-US" sz="980" dirty="0"/>
            </a:p>
          </p:txBody>
        </p:sp>
      </p:grpSp>
      <p:sp>
        <p:nvSpPr>
          <p:cNvPr id="39" name="Text 7"/>
          <p:cNvSpPr/>
          <p:nvPr/>
        </p:nvSpPr>
        <p:spPr>
          <a:xfrm>
            <a:off x="7861935" y="1504315"/>
            <a:ext cx="27762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File Upload</a:t>
            </a:r>
            <a:endParaRPr lang="en-US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623175" y="1983105"/>
            <a:ext cx="3211830" cy="229870"/>
            <a:chOff x="10200" y="4035"/>
            <a:chExt cx="5058" cy="362"/>
          </a:xfrm>
        </p:grpSpPr>
        <p:pic>
          <p:nvPicPr>
            <p:cNvPr id="15" name="Image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4095"/>
              <a:ext cx="240" cy="240"/>
            </a:xfrm>
            <a:prstGeom prst="rect">
              <a:avLst/>
            </a:prstGeom>
          </p:spPr>
        </p:pic>
        <p:sp>
          <p:nvSpPr>
            <p:cNvPr id="40" name="Text 8"/>
            <p:cNvSpPr/>
            <p:nvPr/>
          </p:nvSpPr>
          <p:spPr>
            <a:xfrm>
              <a:off x="10560" y="4035"/>
              <a:ext cx="4698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Support for PDFs and lecture notes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23175" y="2287905"/>
            <a:ext cx="2820670" cy="229870"/>
            <a:chOff x="10200" y="4515"/>
            <a:chExt cx="4442" cy="362"/>
          </a:xfrm>
        </p:grpSpPr>
        <p:pic>
          <p:nvPicPr>
            <p:cNvPr id="16" name="Image 14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4575"/>
              <a:ext cx="240" cy="240"/>
            </a:xfrm>
            <a:prstGeom prst="rect">
              <a:avLst/>
            </a:prstGeom>
          </p:spPr>
        </p:pic>
        <p:sp>
          <p:nvSpPr>
            <p:cNvPr id="41" name="Text 9"/>
            <p:cNvSpPr/>
            <p:nvPr/>
          </p:nvSpPr>
          <p:spPr>
            <a:xfrm>
              <a:off x="10560" y="4515"/>
              <a:ext cx="4082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Secure storage with Supabase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623175" y="2592705"/>
            <a:ext cx="3009900" cy="229870"/>
            <a:chOff x="10200" y="4995"/>
            <a:chExt cx="4740" cy="362"/>
          </a:xfrm>
        </p:grpSpPr>
        <p:pic>
          <p:nvPicPr>
            <p:cNvPr id="17" name="Image 15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5055"/>
              <a:ext cx="240" cy="240"/>
            </a:xfrm>
            <a:prstGeom prst="rect">
              <a:avLst/>
            </a:prstGeom>
          </p:spPr>
        </p:pic>
        <p:sp>
          <p:nvSpPr>
            <p:cNvPr id="42" name="Text 10"/>
            <p:cNvSpPr/>
            <p:nvPr/>
          </p:nvSpPr>
          <p:spPr>
            <a:xfrm>
              <a:off x="10560" y="4995"/>
              <a:ext cx="4381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Custom policies and permissions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477000" y="3014345"/>
            <a:ext cx="5161915" cy="333375"/>
            <a:chOff x="10200" y="5595"/>
            <a:chExt cx="8129" cy="525"/>
          </a:xfrm>
        </p:grpSpPr>
        <p:pic>
          <p:nvPicPr>
            <p:cNvPr id="19" name="Image 17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200" y="5970"/>
              <a:ext cx="8040" cy="150"/>
            </a:xfrm>
            <a:prstGeom prst="rect">
              <a:avLst/>
            </a:prstGeom>
          </p:spPr>
        </p:pic>
        <p:sp>
          <p:nvSpPr>
            <p:cNvPr id="43" name="Text 11"/>
            <p:cNvSpPr/>
            <p:nvPr/>
          </p:nvSpPr>
          <p:spPr>
            <a:xfrm>
              <a:off x="10200" y="5595"/>
              <a:ext cx="157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Implementation</a:t>
              </a:r>
              <a:endParaRPr lang="en-US" sz="980" dirty="0"/>
            </a:p>
          </p:txBody>
        </p:sp>
        <p:sp>
          <p:nvSpPr>
            <p:cNvPr id="44" name="Text 12"/>
            <p:cNvSpPr/>
            <p:nvPr/>
          </p:nvSpPr>
          <p:spPr>
            <a:xfrm>
              <a:off x="17341" y="5595"/>
              <a:ext cx="98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Complete</a:t>
              </a:r>
              <a:endParaRPr lang="en-US" sz="980" dirty="0"/>
            </a:p>
          </p:txBody>
        </p:sp>
      </p:grpSp>
      <p:sp>
        <p:nvSpPr>
          <p:cNvPr id="45" name="Text 13"/>
          <p:cNvSpPr/>
          <p:nvPr/>
        </p:nvSpPr>
        <p:spPr>
          <a:xfrm>
            <a:off x="1888490" y="4341495"/>
            <a:ext cx="27762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Materials Display</a:t>
            </a:r>
            <a:endParaRPr lang="en-US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647825" y="4759325"/>
            <a:ext cx="3496310" cy="229870"/>
            <a:chOff x="960" y="9255"/>
            <a:chExt cx="5506" cy="362"/>
          </a:xfrm>
        </p:grpSpPr>
        <p:pic>
          <p:nvPicPr>
            <p:cNvPr id="23" name="Image 21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9315"/>
              <a:ext cx="240" cy="240"/>
            </a:xfrm>
            <a:prstGeom prst="rect">
              <a:avLst/>
            </a:prstGeom>
          </p:spPr>
        </p:pic>
        <p:sp>
          <p:nvSpPr>
            <p:cNvPr id="46" name="Text 14"/>
            <p:cNvSpPr/>
            <p:nvPr/>
          </p:nvSpPr>
          <p:spPr>
            <a:xfrm>
              <a:off x="1320" y="9255"/>
              <a:ext cx="5146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Organized list of uploaded files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47825" y="5064125"/>
            <a:ext cx="2166620" cy="229870"/>
            <a:chOff x="960" y="9735"/>
            <a:chExt cx="3412" cy="362"/>
          </a:xfrm>
        </p:grpSpPr>
        <p:pic>
          <p:nvPicPr>
            <p:cNvPr id="24" name="Image 22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9795"/>
              <a:ext cx="240" cy="240"/>
            </a:xfrm>
            <a:prstGeom prst="rect">
              <a:avLst/>
            </a:prstGeom>
          </p:spPr>
        </p:pic>
        <p:sp>
          <p:nvSpPr>
            <p:cNvPr id="47" name="Text 15"/>
            <p:cNvSpPr/>
            <p:nvPr/>
          </p:nvSpPr>
          <p:spPr>
            <a:xfrm>
              <a:off x="1320" y="9735"/>
              <a:ext cx="3053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Clear file structure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47825" y="5368925"/>
            <a:ext cx="3067050" cy="229870"/>
            <a:chOff x="960" y="10215"/>
            <a:chExt cx="4830" cy="362"/>
          </a:xfrm>
        </p:grpSpPr>
        <p:pic>
          <p:nvPicPr>
            <p:cNvPr id="25" name="Image 2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0" y="10275"/>
              <a:ext cx="240" cy="240"/>
            </a:xfrm>
            <a:prstGeom prst="rect">
              <a:avLst/>
            </a:prstGeom>
          </p:spPr>
        </p:pic>
        <p:sp>
          <p:nvSpPr>
            <p:cNvPr id="48" name="Text 16"/>
            <p:cNvSpPr/>
            <p:nvPr/>
          </p:nvSpPr>
          <p:spPr>
            <a:xfrm>
              <a:off x="1320" y="10215"/>
              <a:ext cx="4470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Visual organization system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Text 19"/>
          <p:cNvSpPr/>
          <p:nvPr/>
        </p:nvSpPr>
        <p:spPr>
          <a:xfrm>
            <a:off x="7857490" y="4361815"/>
            <a:ext cx="27762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Search &amp; Filtering</a:t>
            </a:r>
            <a:endParaRPr lang="en-US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5715" y="4797425"/>
            <a:ext cx="3012440" cy="229870"/>
            <a:chOff x="10200" y="9255"/>
            <a:chExt cx="4744" cy="362"/>
          </a:xfrm>
        </p:grpSpPr>
        <p:pic>
          <p:nvPicPr>
            <p:cNvPr id="29" name="Image 27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9315"/>
              <a:ext cx="240" cy="240"/>
            </a:xfrm>
            <a:prstGeom prst="rect">
              <a:avLst/>
            </a:prstGeom>
          </p:spPr>
        </p:pic>
        <p:sp>
          <p:nvSpPr>
            <p:cNvPr id="52" name="Text 20"/>
            <p:cNvSpPr/>
            <p:nvPr/>
          </p:nvSpPr>
          <p:spPr>
            <a:xfrm>
              <a:off x="10560" y="9255"/>
              <a:ext cx="4384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Keyword search functionality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25715" y="5102225"/>
            <a:ext cx="1723390" cy="229870"/>
            <a:chOff x="10200" y="9735"/>
            <a:chExt cx="2714" cy="362"/>
          </a:xfrm>
        </p:grpSpPr>
        <p:pic>
          <p:nvPicPr>
            <p:cNvPr id="30" name="Image 28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9795"/>
              <a:ext cx="240" cy="240"/>
            </a:xfrm>
            <a:prstGeom prst="rect">
              <a:avLst/>
            </a:prstGeom>
          </p:spPr>
        </p:pic>
        <p:sp>
          <p:nvSpPr>
            <p:cNvPr id="53" name="Text 21"/>
            <p:cNvSpPr/>
            <p:nvPr/>
          </p:nvSpPr>
          <p:spPr>
            <a:xfrm>
              <a:off x="10560" y="9735"/>
              <a:ext cx="2355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Filter by course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5715" y="5407025"/>
            <a:ext cx="2646680" cy="229870"/>
            <a:chOff x="10200" y="10215"/>
            <a:chExt cx="4168" cy="362"/>
          </a:xfrm>
        </p:grpSpPr>
        <p:pic>
          <p:nvPicPr>
            <p:cNvPr id="31" name="Image 29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0" y="10275"/>
              <a:ext cx="240" cy="240"/>
            </a:xfrm>
            <a:prstGeom prst="rect">
              <a:avLst/>
            </a:prstGeom>
          </p:spPr>
        </p:pic>
        <p:sp>
          <p:nvSpPr>
            <p:cNvPr id="54" name="Text 22"/>
            <p:cNvSpPr/>
            <p:nvPr/>
          </p:nvSpPr>
          <p:spPr>
            <a:xfrm>
              <a:off x="10560" y="10215"/>
              <a:ext cx="3809" cy="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4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Enhanced discoverability</a:t>
              </a:r>
              <a:endParaRPr lang="en-US" sz="1400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5854700"/>
            <a:ext cx="5161915" cy="333375"/>
            <a:chOff x="960" y="5595"/>
            <a:chExt cx="8129" cy="525"/>
          </a:xfrm>
        </p:grpSpPr>
        <p:pic>
          <p:nvPicPr>
            <p:cNvPr id="73" name="Image 9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0" y="5970"/>
              <a:ext cx="8040" cy="150"/>
            </a:xfrm>
            <a:prstGeom prst="rect">
              <a:avLst/>
            </a:prstGeom>
          </p:spPr>
        </p:pic>
        <p:sp>
          <p:nvSpPr>
            <p:cNvPr id="74" name="Text 5"/>
            <p:cNvSpPr/>
            <p:nvPr/>
          </p:nvSpPr>
          <p:spPr>
            <a:xfrm>
              <a:off x="960" y="5595"/>
              <a:ext cx="157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Implementation</a:t>
              </a:r>
              <a:endParaRPr lang="en-US" sz="980" dirty="0"/>
            </a:p>
          </p:txBody>
        </p:sp>
        <p:sp>
          <p:nvSpPr>
            <p:cNvPr id="75" name="Text 6"/>
            <p:cNvSpPr/>
            <p:nvPr/>
          </p:nvSpPr>
          <p:spPr>
            <a:xfrm>
              <a:off x="8101" y="5595"/>
              <a:ext cx="98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Complete</a:t>
              </a:r>
              <a:endParaRPr lang="en-US" sz="98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6600" y="5899150"/>
            <a:ext cx="5161915" cy="333375"/>
            <a:chOff x="960" y="5595"/>
            <a:chExt cx="8129" cy="525"/>
          </a:xfrm>
        </p:grpSpPr>
        <p:pic>
          <p:nvPicPr>
            <p:cNvPr id="80" name="Image 9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0" y="5970"/>
              <a:ext cx="8040" cy="150"/>
            </a:xfrm>
            <a:prstGeom prst="rect">
              <a:avLst/>
            </a:prstGeom>
          </p:spPr>
        </p:pic>
        <p:sp>
          <p:nvSpPr>
            <p:cNvPr id="81" name="Text 5"/>
            <p:cNvSpPr/>
            <p:nvPr/>
          </p:nvSpPr>
          <p:spPr>
            <a:xfrm>
              <a:off x="960" y="5595"/>
              <a:ext cx="157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Implementation</a:t>
              </a:r>
              <a:endParaRPr lang="en-US" sz="980" dirty="0"/>
            </a:p>
          </p:txBody>
        </p:sp>
        <p:sp>
          <p:nvSpPr>
            <p:cNvPr id="82" name="Text 6"/>
            <p:cNvSpPr/>
            <p:nvPr/>
          </p:nvSpPr>
          <p:spPr>
            <a:xfrm>
              <a:off x="8101" y="5595"/>
              <a:ext cx="989" cy="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marL="0" indent="0">
                <a:lnSpc>
                  <a:spcPts val="1500"/>
                </a:lnSpc>
                <a:buNone/>
              </a:pPr>
              <a:r>
                <a:rPr lang="en-US" sz="980" dirty="0">
                  <a:solidFill>
                    <a:srgbClr val="4B5563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Complete</a:t>
              </a:r>
              <a:endParaRPr lang="en-US" sz="98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5694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1000" y="1714500"/>
            <a:ext cx="5562600" cy="1466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981200"/>
            <a:ext cx="476250" cy="381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38250" y="2857500"/>
            <a:ext cx="4476750" cy="95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38250" y="2857500"/>
            <a:ext cx="3133725" cy="952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48400" y="1714500"/>
            <a:ext cx="5562600" cy="1466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77000" y="1981200"/>
            <a:ext cx="428625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58025" y="2857500"/>
            <a:ext cx="4524375" cy="952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58025" y="2857500"/>
            <a:ext cx="1809750" cy="952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81000" y="3486150"/>
            <a:ext cx="5562600" cy="16954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09600" y="3752850"/>
            <a:ext cx="381000" cy="3810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143000" y="4857750"/>
            <a:ext cx="4572000" cy="95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143000" y="4857750"/>
            <a:ext cx="1371600" cy="952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248400" y="3486150"/>
            <a:ext cx="5562600" cy="1695450"/>
          </a:xfrm>
          <a:prstGeom prst="rect">
            <a:avLst/>
          </a:prstGeom>
          <a:ln w="47625" cmpd="sng">
            <a:solidFill>
              <a:srgbClr val="FF0000"/>
            </a:solidFill>
            <a:prstDash val="solid"/>
          </a:ln>
        </p:spPr>
      </p:pic>
      <p:pic>
        <p:nvPicPr>
          <p:cNvPr id="18" name="Image 16" descr="preencoded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6477000" y="3752850"/>
            <a:ext cx="371475" cy="3810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000875" y="4771390"/>
            <a:ext cx="4581525" cy="9525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000875" y="4771390"/>
            <a:ext cx="916186" cy="952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81000" y="5943600"/>
            <a:ext cx="11430000" cy="381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19250" y="5753100"/>
            <a:ext cx="381000" cy="3810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14500" y="5867400"/>
            <a:ext cx="1905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76750" y="5753100"/>
            <a:ext cx="381000" cy="3810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591050" y="5867400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34250" y="5753100"/>
            <a:ext cx="381000" cy="3810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429500" y="5867400"/>
            <a:ext cx="1905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191750" y="5753100"/>
            <a:ext cx="381000" cy="3810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306050" y="5867400"/>
            <a:ext cx="152400" cy="1524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513715" y="305435"/>
            <a:ext cx="5770245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Future Features</a:t>
            </a:r>
            <a:endParaRPr lang="en-US" sz="2800" dirty="0">
              <a:latin typeface="+mj-lt"/>
              <a:cs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4360" y="1115060"/>
            <a:ext cx="10696575" cy="304800"/>
            <a:chOff x="600" y="1740"/>
            <a:chExt cx="16845" cy="480"/>
          </a:xfrm>
        </p:grpSpPr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00" y="1740"/>
              <a:ext cx="405" cy="480"/>
            </a:xfrm>
            <a:prstGeom prst="rect">
              <a:avLst/>
            </a:prstGeom>
          </p:spPr>
        </p:pic>
        <p:sp>
          <p:nvSpPr>
            <p:cNvPr id="31" name="Text 1"/>
            <p:cNvSpPr/>
            <p:nvPr/>
          </p:nvSpPr>
          <p:spPr>
            <a:xfrm>
              <a:off x="1185" y="1770"/>
              <a:ext cx="16260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dirty="0">
                  <a:solidFill>
                    <a:srgbClr val="374151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Our development roadmap includes several enhancements to improve the platform's utility and user experience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ext 2"/>
          <p:cNvSpPr/>
          <p:nvPr>
            <p:custDataLst>
              <p:tags r:id="rId42"/>
            </p:custDataLst>
          </p:nvPr>
        </p:nvSpPr>
        <p:spPr>
          <a:xfrm>
            <a:off x="1238250" y="1943100"/>
            <a:ext cx="492442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Role-based Access</a:t>
            </a:r>
            <a:endParaRPr lang="en-US" sz="1600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 3"/>
          <p:cNvSpPr/>
          <p:nvPr>
            <p:custDataLst>
              <p:tags r:id="rId43"/>
            </p:custDataLst>
          </p:nvPr>
        </p:nvSpPr>
        <p:spPr>
          <a:xfrm>
            <a:off x="1238250" y="2286000"/>
            <a:ext cx="447675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Implementation of distinct roles (administrators and students) to manage permissions and content access more granularly</a:t>
            </a:r>
            <a:endParaRPr lang="en-US" sz="12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4"/>
          <p:cNvSpPr/>
          <p:nvPr>
            <p:custDataLst>
              <p:tags r:id="rId44"/>
            </p:custDataLst>
          </p:nvPr>
        </p:nvSpPr>
        <p:spPr>
          <a:xfrm>
            <a:off x="7058025" y="1943100"/>
            <a:ext cx="4976813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File Categorization</a:t>
            </a:r>
            <a:endParaRPr lang="en-US" sz="1600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 5"/>
          <p:cNvSpPr/>
          <p:nvPr>
            <p:custDataLst>
              <p:tags r:id="rId45"/>
            </p:custDataLst>
          </p:nvPr>
        </p:nvSpPr>
        <p:spPr>
          <a:xfrm>
            <a:off x="7058025" y="2286000"/>
            <a:ext cx="4524375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Advanced categorization of materials by course or academic level to improve organization and navigation</a:t>
            </a:r>
            <a:endParaRPr lang="en-US" sz="12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6"/>
          <p:cNvSpPr/>
          <p:nvPr>
            <p:custDataLst>
              <p:tags r:id="rId46"/>
            </p:custDataLst>
          </p:nvPr>
        </p:nvSpPr>
        <p:spPr>
          <a:xfrm>
            <a:off x="1143000" y="3714750"/>
            <a:ext cx="5029200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Enhanced UI/UX</a:t>
            </a:r>
            <a:endParaRPr lang="en-US" sz="1600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 7"/>
          <p:cNvSpPr/>
          <p:nvPr>
            <p:custDataLst>
              <p:tags r:id="rId47"/>
            </p:custDataLst>
          </p:nvPr>
        </p:nvSpPr>
        <p:spPr>
          <a:xfrm>
            <a:off x="1143000" y="4057650"/>
            <a:ext cx="4572000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Continuous improvement of the user interface and user experience to ensure a more intuitive, consistent, and visually appealing platform</a:t>
            </a:r>
            <a:endParaRPr lang="en-US" sz="12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8"/>
          <p:cNvSpPr/>
          <p:nvPr>
            <p:custDataLst>
              <p:tags r:id="rId48"/>
            </p:custDataLst>
          </p:nvPr>
        </p:nvSpPr>
        <p:spPr>
          <a:xfrm>
            <a:off x="7000875" y="3785870"/>
            <a:ext cx="503967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GitHub Pages Deployment</a:t>
            </a:r>
            <a:endParaRPr lang="en-US" sz="1600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9"/>
          <p:cNvSpPr/>
          <p:nvPr>
            <p:custDataLst>
              <p:tags r:id="rId49"/>
            </p:custDataLst>
          </p:nvPr>
        </p:nvSpPr>
        <p:spPr>
          <a:xfrm>
            <a:off x="7000875" y="4128770"/>
            <a:ext cx="4581525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Plans to deploy the frontend application using GitHub Pages for easy accessibility and maintenance</a:t>
            </a:r>
            <a:endParaRPr lang="en-US" sz="12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10"/>
          <p:cNvSpPr/>
          <p:nvPr/>
        </p:nvSpPr>
        <p:spPr>
          <a:xfrm>
            <a:off x="238125" y="6210300"/>
            <a:ext cx="3143250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Development</a:t>
            </a:r>
            <a:endParaRPr lang="en-US" sz="980" dirty="0"/>
          </a:p>
        </p:txBody>
      </p:sp>
      <p:sp>
        <p:nvSpPr>
          <p:cNvPr id="41" name="Text 11"/>
          <p:cNvSpPr/>
          <p:nvPr/>
        </p:nvSpPr>
        <p:spPr>
          <a:xfrm>
            <a:off x="3095625" y="6210300"/>
            <a:ext cx="3143250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</a:t>
            </a:r>
            <a:endParaRPr lang="en-US" sz="980" dirty="0"/>
          </a:p>
        </p:txBody>
      </p:sp>
      <p:sp>
        <p:nvSpPr>
          <p:cNvPr id="42" name="Text 12"/>
          <p:cNvSpPr/>
          <p:nvPr/>
        </p:nvSpPr>
        <p:spPr>
          <a:xfrm>
            <a:off x="5953125" y="6210300"/>
            <a:ext cx="3143250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</a:t>
            </a:r>
            <a:endParaRPr lang="en-US" sz="980" dirty="0"/>
          </a:p>
        </p:txBody>
      </p:sp>
      <p:sp>
        <p:nvSpPr>
          <p:cNvPr id="43" name="Text 13"/>
          <p:cNvSpPr/>
          <p:nvPr/>
        </p:nvSpPr>
        <p:spPr>
          <a:xfrm>
            <a:off x="8810625" y="6210300"/>
            <a:ext cx="3143250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Launch</a:t>
            </a:r>
            <a:endParaRPr lang="en-US" sz="980" dirty="0"/>
          </a:p>
        </p:txBody>
      </p:sp>
      <p:sp>
        <p:nvSpPr>
          <p:cNvPr id="46" name="Pentagon 45"/>
          <p:cNvSpPr/>
          <p:nvPr/>
        </p:nvSpPr>
        <p:spPr>
          <a:xfrm>
            <a:off x="10427970" y="3242310"/>
            <a:ext cx="1576705" cy="47307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/>
              <a:t>Done Already!</a:t>
            </a:r>
            <a:endParaRPr 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32815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444500" y="353060"/>
            <a:ext cx="436626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Demo Screenshots</a:t>
            </a:r>
            <a:endParaRPr lang="en-US" sz="2800" dirty="0">
              <a:latin typeface="+mj-lt"/>
              <a:cs typeface="+mj-lt"/>
            </a:endParaRPr>
          </a:p>
        </p:txBody>
      </p:sp>
      <p:grpSp>
        <p:nvGrpSpPr>
          <p:cNvPr id="33" name="Group 32"/>
          <p:cNvGrpSpPr/>
          <p:nvPr>
            <p:custDataLst>
              <p:tags r:id="rId4"/>
            </p:custDataLst>
          </p:nvPr>
        </p:nvGrpSpPr>
        <p:grpSpPr>
          <a:xfrm>
            <a:off x="411480" y="1033780"/>
            <a:ext cx="1745615" cy="304800"/>
            <a:chOff x="648" y="1932"/>
            <a:chExt cx="2749" cy="480"/>
          </a:xfrm>
        </p:grpSpPr>
        <p:pic>
          <p:nvPicPr>
            <p:cNvPr id="5" name="Image 3" descr="preencoded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648" y="1932"/>
              <a:ext cx="405" cy="480"/>
            </a:xfrm>
            <a:prstGeom prst="rect">
              <a:avLst/>
            </a:prstGeom>
          </p:spPr>
        </p:pic>
        <p:sp>
          <p:nvSpPr>
            <p:cNvPr id="22" name="Text 2"/>
            <p:cNvSpPr/>
            <p:nvPr>
              <p:custDataLst>
                <p:tags r:id="rId7"/>
              </p:custDataLst>
            </p:nvPr>
          </p:nvSpPr>
          <p:spPr>
            <a:xfrm>
              <a:off x="1233" y="1962"/>
              <a:ext cx="2164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Landing Page</a:t>
              </a:r>
              <a:endParaRPr 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Text 3"/>
          <p:cNvSpPr/>
          <p:nvPr>
            <p:custDataLst>
              <p:tags r:id="rId8"/>
            </p:custDataLst>
          </p:nvPr>
        </p:nvSpPr>
        <p:spPr>
          <a:xfrm>
            <a:off x="411480" y="3454400"/>
            <a:ext cx="48641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The initial page users encounter, showcasing the project's branding and providing a brief overview of the platform's purpose.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>
            <p:custDataLst>
              <p:tags r:id="rId9"/>
            </p:custDataLst>
          </p:nvPr>
        </p:nvGrpSpPr>
        <p:grpSpPr>
          <a:xfrm>
            <a:off x="5687060" y="1032510"/>
            <a:ext cx="2599690" cy="304800"/>
            <a:chOff x="9948" y="2058"/>
            <a:chExt cx="4094" cy="480"/>
          </a:xfrm>
        </p:grpSpPr>
        <p:pic>
          <p:nvPicPr>
            <p:cNvPr id="9" name="Image 7" descr="preencoded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9948" y="2058"/>
              <a:ext cx="450" cy="480"/>
            </a:xfrm>
            <a:prstGeom prst="rect">
              <a:avLst/>
            </a:prstGeom>
          </p:spPr>
        </p:pic>
        <p:sp>
          <p:nvSpPr>
            <p:cNvPr id="24" name="Text 4"/>
            <p:cNvSpPr/>
            <p:nvPr>
              <p:custDataLst>
                <p:tags r:id="rId12"/>
              </p:custDataLst>
            </p:nvPr>
          </p:nvSpPr>
          <p:spPr>
            <a:xfrm>
              <a:off x="10578" y="2088"/>
              <a:ext cx="3465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Login / Sign-up Pages</a:t>
              </a:r>
              <a:endParaRPr 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Text 5"/>
          <p:cNvSpPr/>
          <p:nvPr>
            <p:custDataLst>
              <p:tags r:id="rId13"/>
            </p:custDataLst>
          </p:nvPr>
        </p:nvSpPr>
        <p:spPr>
          <a:xfrm>
            <a:off x="5674995" y="3442970"/>
            <a:ext cx="6014085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Authentication interfaces for user registration and login, with fields for email, password, and options for new user registration or existing user login.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>
            <p:custDataLst>
              <p:tags r:id="rId14"/>
            </p:custDataLst>
          </p:nvPr>
        </p:nvGrpSpPr>
        <p:grpSpPr>
          <a:xfrm>
            <a:off x="411480" y="4047490"/>
            <a:ext cx="2498090" cy="304800"/>
            <a:chOff x="648" y="7158"/>
            <a:chExt cx="3934" cy="480"/>
          </a:xfrm>
        </p:grpSpPr>
        <p:pic>
          <p:nvPicPr>
            <p:cNvPr id="13" name="Image 11" descr="preencoded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648" y="7158"/>
              <a:ext cx="360" cy="480"/>
            </a:xfrm>
            <a:prstGeom prst="rect">
              <a:avLst/>
            </a:prstGeom>
          </p:spPr>
        </p:pic>
        <p:sp>
          <p:nvSpPr>
            <p:cNvPr id="26" name="Text 6"/>
            <p:cNvSpPr/>
            <p:nvPr>
              <p:custDataLst>
                <p:tags r:id="rId17"/>
              </p:custDataLst>
            </p:nvPr>
          </p:nvSpPr>
          <p:spPr>
            <a:xfrm>
              <a:off x="1188" y="7188"/>
              <a:ext cx="3394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File Upload Page and </a:t>
              </a:r>
              <a:endParaRPr 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Text 7"/>
          <p:cNvSpPr/>
          <p:nvPr>
            <p:custDataLst>
              <p:tags r:id="rId18"/>
            </p:custDataLst>
          </p:nvPr>
        </p:nvSpPr>
        <p:spPr>
          <a:xfrm>
            <a:off x="7056755" y="4481195"/>
            <a:ext cx="411988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Interface where users can upload study materials, with options for file selection, title entry, and course association.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>
            <p:custDataLst>
              <p:tags r:id="rId19"/>
            </p:custDataLst>
          </p:nvPr>
        </p:nvGrpSpPr>
        <p:grpSpPr>
          <a:xfrm>
            <a:off x="2991485" y="4046220"/>
            <a:ext cx="2642235" cy="304800"/>
            <a:chOff x="9948" y="7158"/>
            <a:chExt cx="4161" cy="480"/>
          </a:xfrm>
        </p:grpSpPr>
        <p:pic>
          <p:nvPicPr>
            <p:cNvPr id="17" name="Image 15" descr="preencoded.pn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9948" y="7158"/>
              <a:ext cx="405" cy="480"/>
            </a:xfrm>
            <a:prstGeom prst="rect">
              <a:avLst/>
            </a:prstGeom>
          </p:spPr>
        </p:pic>
        <p:sp>
          <p:nvSpPr>
            <p:cNvPr id="28" name="Text 8"/>
            <p:cNvSpPr/>
            <p:nvPr>
              <p:custDataLst>
                <p:tags r:id="rId22"/>
              </p:custDataLst>
            </p:nvPr>
          </p:nvSpPr>
          <p:spPr>
            <a:xfrm>
              <a:off x="10533" y="7188"/>
              <a:ext cx="3577" cy="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ea typeface="Roboto" pitchFamily="34" charset="-122"/>
                  <a:cs typeface="Arial" panose="020B0604020202020204" pitchFamily="34" charset="0"/>
                </a:rPr>
                <a:t>Materials Display Page</a:t>
              </a:r>
              <a:endParaRPr lang="en-US" sz="1600" b="1" dirty="0">
                <a:solidFill>
                  <a:schemeClr val="accent2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Text 9"/>
          <p:cNvSpPr/>
          <p:nvPr>
            <p:custDataLst>
              <p:tags r:id="rId23"/>
            </p:custDataLst>
          </p:nvPr>
        </p:nvSpPr>
        <p:spPr>
          <a:xfrm>
            <a:off x="7033260" y="5238750"/>
            <a:ext cx="4143375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List of uploaded files with search and filter options, allowing users to browse and locate specific materials by keywords or course.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44500" y="1413510"/>
            <a:ext cx="3609340" cy="2030095"/>
          </a:xfrm>
          <a:prstGeom prst="rect">
            <a:avLst/>
          </a:prstGeom>
        </p:spPr>
      </p:pic>
      <p:pic>
        <p:nvPicPr>
          <p:cNvPr id="31" name="Picture 30" descr="WhatsApp Image 2025-09-23 at 08.18.1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rcRect t="3873"/>
          <a:stretch>
            <a:fillRect/>
          </a:stretch>
        </p:blipFill>
        <p:spPr>
          <a:xfrm>
            <a:off x="4170680" y="1412875"/>
            <a:ext cx="943610" cy="20281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687060" y="1437005"/>
            <a:ext cx="3009265" cy="18980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717280" y="1437005"/>
            <a:ext cx="3150235" cy="19037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4500" y="4481195"/>
            <a:ext cx="3810000" cy="2143125"/>
          </a:xfrm>
          <a:prstGeom prst="rect">
            <a:avLst/>
          </a:prstGeom>
        </p:spPr>
      </p:pic>
      <p:pic>
        <p:nvPicPr>
          <p:cNvPr id="39" name="Picture 38" descr="WhatsApp Image 2025-09-23 at 08.28.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64175" y="4483735"/>
            <a:ext cx="1050290" cy="2155825"/>
          </a:xfrm>
          <a:prstGeom prst="rect">
            <a:avLst/>
          </a:prstGeom>
        </p:spPr>
      </p:pic>
      <p:pic>
        <p:nvPicPr>
          <p:cNvPr id="40" name="Picture 39" descr="WhatsApp Image 2025-09-23 at 08.28.3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329430" y="4483735"/>
            <a:ext cx="1068705" cy="2192020"/>
          </a:xfrm>
          <a:prstGeom prst="rect">
            <a:avLst/>
          </a:prstGeom>
        </p:spPr>
      </p:pic>
      <p:sp>
        <p:nvSpPr>
          <p:cNvPr id="41" name="Text 9"/>
          <p:cNvSpPr/>
          <p:nvPr>
            <p:custDataLst>
              <p:tags r:id="rId34"/>
            </p:custDataLst>
          </p:nvPr>
        </p:nvSpPr>
        <p:spPr>
          <a:xfrm>
            <a:off x="7056755" y="6144260"/>
            <a:ext cx="414337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  <a:hlinkClick r:id="rId1" tooltip="" action="ppaction://hlinkfile"/>
              </a:rPr>
              <a:t>Click to view Live Site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51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09700"/>
            <a:ext cx="5753100" cy="10477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552575"/>
            <a:ext cx="256282" cy="228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600325"/>
            <a:ext cx="5753100" cy="1047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2743200"/>
            <a:ext cx="228600" cy="228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790950"/>
            <a:ext cx="5753100" cy="13931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5" y="3933825"/>
            <a:ext cx="285750" cy="2286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5661660"/>
            <a:ext cx="476250" cy="4762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713" y="5785485"/>
            <a:ext cx="200025" cy="2286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5885498"/>
            <a:ext cx="1971675" cy="285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7025" y="5661660"/>
            <a:ext cx="476250" cy="4762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2275" y="5785485"/>
            <a:ext cx="285750" cy="2286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8525" y="5885498"/>
            <a:ext cx="1971675" cy="285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5450" y="5661660"/>
            <a:ext cx="476250" cy="4762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3563" y="5785485"/>
            <a:ext cx="200025" cy="2286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300" y="1543050"/>
            <a:ext cx="285750" cy="2286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300" y="2445385"/>
            <a:ext cx="285750" cy="22860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304800" y="254000"/>
            <a:ext cx="492506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Workflow &amp; Collaboration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23" name="Text 1"/>
          <p:cNvSpPr/>
          <p:nvPr/>
        </p:nvSpPr>
        <p:spPr>
          <a:xfrm>
            <a:off x="228600" y="952500"/>
            <a:ext cx="6328410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5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GitHub Usage</a:t>
            </a:r>
            <a:endParaRPr lang="en-US" sz="1645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2"/>
          <p:cNvSpPr/>
          <p:nvPr/>
        </p:nvSpPr>
        <p:spPr>
          <a:xfrm>
            <a:off x="770632" y="1552575"/>
            <a:ext cx="5575012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Repository Setup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 3"/>
          <p:cNvSpPr/>
          <p:nvPr/>
        </p:nvSpPr>
        <p:spPr>
          <a:xfrm>
            <a:off x="770632" y="1857375"/>
            <a:ext cx="5068193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Initialized with README and LICENSE files, establishing clear project structure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4"/>
          <p:cNvSpPr/>
          <p:nvPr/>
        </p:nvSpPr>
        <p:spPr>
          <a:xfrm>
            <a:off x="742950" y="2743200"/>
            <a:ext cx="5605463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Task Assignments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5"/>
          <p:cNvSpPr/>
          <p:nvPr/>
        </p:nvSpPr>
        <p:spPr>
          <a:xfrm>
            <a:off x="742950" y="3048000"/>
            <a:ext cx="5095875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Tasks assigned to team members based on proposal table, ensuring clear responsibilities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6"/>
          <p:cNvSpPr/>
          <p:nvPr/>
        </p:nvSpPr>
        <p:spPr>
          <a:xfrm>
            <a:off x="800100" y="3933825"/>
            <a:ext cx="554259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Branching Strategy</a:t>
            </a:r>
            <a:endParaRPr lang="en-US" sz="140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 7"/>
          <p:cNvSpPr/>
          <p:nvPr/>
        </p:nvSpPr>
        <p:spPr>
          <a:xfrm>
            <a:off x="800100" y="4299585"/>
            <a:ext cx="5038725" cy="692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Due to limited time we couldn’t eveloped on separate branches, so we cloned the main branch, committed with descriptive messages.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8"/>
          <p:cNvSpPr/>
          <p:nvPr/>
        </p:nvSpPr>
        <p:spPr>
          <a:xfrm>
            <a:off x="304800" y="6214110"/>
            <a:ext cx="464775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Branch</a:t>
            </a:r>
            <a:endParaRPr lang="en-US" sz="980" dirty="0"/>
          </a:p>
        </p:txBody>
      </p:sp>
      <p:sp>
        <p:nvSpPr>
          <p:cNvPr id="31" name="Text 9"/>
          <p:cNvSpPr/>
          <p:nvPr/>
        </p:nvSpPr>
        <p:spPr>
          <a:xfrm>
            <a:off x="2897684" y="6214110"/>
            <a:ext cx="505376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Commit</a:t>
            </a:r>
            <a:endParaRPr lang="en-US" sz="980" dirty="0"/>
          </a:p>
        </p:txBody>
      </p:sp>
      <p:sp>
        <p:nvSpPr>
          <p:cNvPr id="32" name="Text 10"/>
          <p:cNvSpPr/>
          <p:nvPr/>
        </p:nvSpPr>
        <p:spPr>
          <a:xfrm>
            <a:off x="5527477" y="6214110"/>
            <a:ext cx="415826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Merge</a:t>
            </a:r>
            <a:endParaRPr lang="en-US" sz="980" dirty="0"/>
          </a:p>
        </p:txBody>
      </p:sp>
      <p:sp>
        <p:nvSpPr>
          <p:cNvPr id="33" name="Text 11"/>
          <p:cNvSpPr/>
          <p:nvPr/>
        </p:nvSpPr>
        <p:spPr>
          <a:xfrm>
            <a:off x="6210300" y="952500"/>
            <a:ext cx="632841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5" b="1" dirty="0">
                <a:solidFill>
                  <a:srgbClr val="0F766E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Collaboration Tools</a:t>
            </a:r>
            <a:endParaRPr lang="en-US" sz="1645" b="1" dirty="0">
              <a:solidFill>
                <a:srgbClr val="0F766E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12"/>
          <p:cNvSpPr/>
          <p:nvPr/>
        </p:nvSpPr>
        <p:spPr>
          <a:xfrm>
            <a:off x="6638925" y="1409700"/>
            <a:ext cx="2972336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GitHub Issues &amp; Pull Requests</a:t>
            </a:r>
            <a:endParaRPr lang="en-US" sz="126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 13"/>
          <p:cNvSpPr/>
          <p:nvPr/>
        </p:nvSpPr>
        <p:spPr>
          <a:xfrm>
            <a:off x="6638925" y="1676400"/>
            <a:ext cx="2972336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Used for task tracking and code reviews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14"/>
          <p:cNvSpPr/>
          <p:nvPr/>
        </p:nvSpPr>
        <p:spPr>
          <a:xfrm>
            <a:off x="6638925" y="2312035"/>
            <a:ext cx="4315093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6D7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Supabase Project Sharing</a:t>
            </a:r>
            <a:endParaRPr lang="en-US" sz="1260" b="1" dirty="0">
              <a:solidFill>
                <a:srgbClr val="006D7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 15"/>
          <p:cNvSpPr/>
          <p:nvPr/>
        </p:nvSpPr>
        <p:spPr>
          <a:xfrm>
            <a:off x="6638925" y="2578735"/>
            <a:ext cx="4315093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Shared authentication, database and storage environment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16"/>
          <p:cNvSpPr/>
          <p:nvPr/>
        </p:nvSpPr>
        <p:spPr>
          <a:xfrm>
            <a:off x="7284720" y="4143375"/>
            <a:ext cx="3604260" cy="1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collaboration during development</a:t>
            </a:r>
            <a:endParaRPr lang="en-US" sz="98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rcRect r="46898"/>
          <a:stretch>
            <a:fillRect/>
          </a:stretch>
        </p:blipFill>
        <p:spPr>
          <a:xfrm>
            <a:off x="6343015" y="3205480"/>
            <a:ext cx="2553970" cy="2706370"/>
          </a:xfrm>
          <a:prstGeom prst="rect">
            <a:avLst/>
          </a:prstGeom>
        </p:spPr>
      </p:pic>
      <p:pic>
        <p:nvPicPr>
          <p:cNvPr id="40" name="Picture 39" descr="WhatsApp Image 2025-09-23 at 08.43.0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9215" y="3239135"/>
            <a:ext cx="1301750" cy="2669540"/>
          </a:xfrm>
          <a:prstGeom prst="rect">
            <a:avLst/>
          </a:prstGeom>
        </p:spPr>
      </p:pic>
      <p:pic>
        <p:nvPicPr>
          <p:cNvPr id="41" name="Picture 40" descr="WhatsApp Image 2025-09-23 at 08.43.05 (1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23195" y="3235960"/>
            <a:ext cx="1304925" cy="2675255"/>
          </a:xfrm>
          <a:prstGeom prst="rect">
            <a:avLst/>
          </a:prstGeom>
        </p:spPr>
      </p:pic>
      <p:sp>
        <p:nvSpPr>
          <p:cNvPr id="42" name="Text 3"/>
          <p:cNvSpPr/>
          <p:nvPr>
            <p:custDataLst>
              <p:tags r:id="rId19"/>
            </p:custDataLst>
          </p:nvPr>
        </p:nvSpPr>
        <p:spPr>
          <a:xfrm>
            <a:off x="6348730" y="6014085"/>
            <a:ext cx="486410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Vscode git activity graph and github commit history showing our active contribution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9"/>
          <p:cNvSpPr/>
          <p:nvPr>
            <p:custDataLst>
              <p:tags r:id="rId20"/>
            </p:custDataLst>
          </p:nvPr>
        </p:nvSpPr>
        <p:spPr>
          <a:xfrm>
            <a:off x="228600" y="5363210"/>
            <a:ext cx="4143375" cy="230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>
              <a:lnSpc>
                <a:spcPts val="18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  <a:hlinkClick r:id="rId21" tooltip="" action="ppaction://hlinkfile"/>
              </a:rPr>
              <a:t>Click to See github activity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" y="1028700"/>
            <a:ext cx="6720780" cy="12096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" y="1181100"/>
            <a:ext cx="381000" cy="381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9587" y="1234380"/>
            <a:ext cx="276225" cy="27429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90600" y="1990725"/>
            <a:ext cx="5882580" cy="95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90600" y="1990725"/>
            <a:ext cx="4117777" cy="952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04800" y="2390775"/>
            <a:ext cx="6720780" cy="12096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" y="2543175"/>
            <a:ext cx="3810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4350" y="2596455"/>
            <a:ext cx="266700" cy="27429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90600" y="3352800"/>
            <a:ext cx="5882580" cy="952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0600" y="3352800"/>
            <a:ext cx="2941290" cy="952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" y="3752850"/>
            <a:ext cx="6720780" cy="12096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0" y="3905250"/>
            <a:ext cx="381000" cy="3810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09587" y="3958530"/>
            <a:ext cx="276225" cy="27429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90600" y="4714875"/>
            <a:ext cx="5882580" cy="952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90600" y="4714875"/>
            <a:ext cx="3823543" cy="952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" y="5114925"/>
            <a:ext cx="6720780" cy="120967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" y="5267325"/>
            <a:ext cx="3810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42925" y="5320605"/>
            <a:ext cx="209550" cy="27429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90600" y="6076950"/>
            <a:ext cx="5882580" cy="9525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90600" y="6076950"/>
            <a:ext cx="3529459" cy="9525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54180" y="1028700"/>
            <a:ext cx="4632871" cy="54483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82780" y="1676400"/>
            <a:ext cx="4171950" cy="2438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482840" y="4343400"/>
            <a:ext cx="4175760" cy="16827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635180" y="4552950"/>
            <a:ext cx="114300" cy="15240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42900" y="261620"/>
            <a:ext cx="4367530" cy="3460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Roboto" pitchFamily="34" charset="-122"/>
                <a:cs typeface="+mj-lt"/>
              </a:rPr>
              <a:t>Challenges Faced</a:t>
            </a:r>
            <a:endParaRPr lang="en-US" sz="2800" dirty="0">
              <a:latin typeface="+mj-lt"/>
              <a:cs typeface="+mj-lt"/>
            </a:endParaRPr>
          </a:p>
        </p:txBody>
      </p:sp>
      <p:sp>
        <p:nvSpPr>
          <p:cNvPr id="29" name="Text 1"/>
          <p:cNvSpPr/>
          <p:nvPr>
            <p:custDataLst>
              <p:tags r:id="rId40"/>
            </p:custDataLst>
          </p:nvPr>
        </p:nvSpPr>
        <p:spPr>
          <a:xfrm>
            <a:off x="990600" y="1181100"/>
            <a:ext cx="6470839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Supabase Row-Level Security (RLS) Errors</a:t>
            </a:r>
            <a:endParaRPr lang="en-US" sz="1400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2"/>
          <p:cNvSpPr/>
          <p:nvPr>
            <p:custDataLst>
              <p:tags r:id="rId41"/>
            </p:custDataLst>
          </p:nvPr>
        </p:nvSpPr>
        <p:spPr>
          <a:xfrm>
            <a:off x="990600" y="1485900"/>
            <a:ext cx="588258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Difficulties configuring policies to allow authenticated users to upload files and access their data without unintended exposure.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3"/>
          <p:cNvSpPr/>
          <p:nvPr>
            <p:custDataLst>
              <p:tags r:id="rId42"/>
            </p:custDataLst>
          </p:nvPr>
        </p:nvSpPr>
        <p:spPr>
          <a:xfrm>
            <a:off x="990600" y="2543175"/>
            <a:ext cx="6470839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GitHub Commit Issues</a:t>
            </a:r>
            <a:endParaRPr lang="en-US" sz="1400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 4"/>
          <p:cNvSpPr/>
          <p:nvPr>
            <p:custDataLst>
              <p:tags r:id="rId43"/>
            </p:custDataLst>
          </p:nvPr>
        </p:nvSpPr>
        <p:spPr>
          <a:xfrm>
            <a:off x="990600" y="2847975"/>
            <a:ext cx="588258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Most of us being the first time use github as a colloaborative tool, found it difficult at first, and it affected our project development timtlne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 5"/>
          <p:cNvSpPr/>
          <p:nvPr>
            <p:custDataLst>
              <p:tags r:id="rId44"/>
            </p:custDataLst>
          </p:nvPr>
        </p:nvSpPr>
        <p:spPr>
          <a:xfrm>
            <a:off x="990600" y="3905250"/>
            <a:ext cx="6470839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Styling Consistency</a:t>
            </a:r>
            <a:endParaRPr lang="en-US" sz="1400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 6"/>
          <p:cNvSpPr/>
          <p:nvPr>
            <p:custDataLst>
              <p:tags r:id="rId45"/>
            </p:custDataLst>
          </p:nvPr>
        </p:nvSpPr>
        <p:spPr>
          <a:xfrm>
            <a:off x="990600" y="4210050"/>
            <a:ext cx="588258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Maintaining visual style across multiple contributors' components, affecting overall user experience.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 7"/>
          <p:cNvSpPr/>
          <p:nvPr>
            <p:custDataLst>
              <p:tags r:id="rId46"/>
            </p:custDataLst>
          </p:nvPr>
        </p:nvSpPr>
        <p:spPr>
          <a:xfrm>
            <a:off x="990600" y="5267325"/>
            <a:ext cx="6470839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Script Path &amp; MIME Type Errors</a:t>
            </a:r>
            <a:endParaRPr lang="en-US" sz="1400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 8"/>
          <p:cNvSpPr/>
          <p:nvPr>
            <p:custDataLst>
              <p:tags r:id="rId47"/>
            </p:custDataLst>
          </p:nvPr>
        </p:nvSpPr>
        <p:spPr>
          <a:xfrm>
            <a:off x="990600" y="5572125"/>
            <a:ext cx="5882580" cy="4616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Incorrect script paths and MIME type errors hindered proper loading and execution of JavaScript files.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 9"/>
          <p:cNvSpPr/>
          <p:nvPr/>
        </p:nvSpPr>
        <p:spPr>
          <a:xfrm>
            <a:off x="7273997" y="1257300"/>
            <a:ext cx="4593238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374151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Challenge Impact</a:t>
            </a:r>
            <a:endParaRPr lang="en-US" sz="1400" b="1" dirty="0">
              <a:solidFill>
                <a:srgbClr val="374151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10"/>
          <p:cNvSpPr/>
          <p:nvPr/>
        </p:nvSpPr>
        <p:spPr>
          <a:xfrm>
            <a:off x="7825740" y="4495800"/>
            <a:ext cx="1542415" cy="2692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1F2937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Key Insight</a:t>
            </a:r>
            <a:endParaRPr lang="en-US" sz="1400" b="1" dirty="0">
              <a:solidFill>
                <a:srgbClr val="1F2937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11"/>
          <p:cNvSpPr/>
          <p:nvPr/>
        </p:nvSpPr>
        <p:spPr>
          <a:xfrm>
            <a:off x="7635180" y="4869180"/>
            <a:ext cx="3870871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400" dirty="0">
                <a:solidFill>
                  <a:srgbClr val="4B5563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Technical challenges required significant time investment and creative solutions, but ultimately strengthened the project's design and team collaboration.</a:t>
            </a:r>
            <a:endParaRPr lang="en-US" sz="1400" dirty="0">
              <a:solidFill>
                <a:srgbClr val="4B5563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54.3,&quot;left&quot;:656.4,&quot;top&quot;:155.2,&quot;width&quot;:218.85}"/>
</p:tagLst>
</file>

<file path=ppt/tags/tag10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00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1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2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3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4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5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6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7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8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09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10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1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2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3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4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15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12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3.xml><?xml version="1.0" encoding="utf-8"?>
<p:tagLst xmlns:p="http://schemas.openxmlformats.org/presentationml/2006/main">
  <p:tag name="KSO_WM_DIAGRAM_VIRTUALLY_FRAME" val="{&quot;height&quot;:254.3,&quot;left&quot;:656.4,&quot;top&quot;:155.2,&quot;width&quot;:218.85}"/>
</p:tagLst>
</file>

<file path=ppt/tags/tag14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5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6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17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18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19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20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1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2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3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4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5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6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7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8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29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30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1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2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3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4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5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6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7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8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39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4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40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41.xml><?xml version="1.0" encoding="utf-8"?>
<p:tagLst xmlns:p="http://schemas.openxmlformats.org/presentationml/2006/main">
  <p:tag name="KSO_WM_DIAGRAM_VIRTUALLY_FRAME" val="{&quot;height&quot;:370.5,&quot;left&quot;:27.9,&quot;top&quot;:132,&quot;width&quot;:904.2}"/>
</p:tagLst>
</file>

<file path=ppt/tags/tag42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3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4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5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6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7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8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49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.xml><?xml version="1.0" encoding="utf-8"?>
<p:tagLst xmlns:p="http://schemas.openxmlformats.org/presentationml/2006/main">
  <p:tag name="KSO_WM_DIAGRAM_VIRTUALLY_FRAME" val="{&quot;height&quot;:254.3,&quot;left&quot;:656.4,&quot;top&quot;:155.2,&quot;width&quot;:218.85}"/>
</p:tagLst>
</file>

<file path=ppt/tags/tag50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1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2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3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4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5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6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7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8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59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60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1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2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3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4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5.xml><?xml version="1.0" encoding="utf-8"?>
<p:tagLst xmlns:p="http://schemas.openxmlformats.org/presentationml/2006/main">
  <p:tag name="KSO_WM_DIAGRAM_VIRTUALLY_FRAME" val="{&quot;height&quot;:273,&quot;left&quot;:30,&quot;top&quot;:135,&quot;width&quot;:918.0750393700788}"/>
</p:tagLst>
</file>

<file path=ppt/tags/tag66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67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68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69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70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1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2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3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4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5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6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7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8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79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.xml><?xml version="1.0" encoding="utf-8"?>
<p:tagLst xmlns:p="http://schemas.openxmlformats.org/presentationml/2006/main">
  <p:tag name="KSO_WM_DIAGRAM_VIRTUALLY_FRAME" val="{&quot;height&quot;:209.5,&quot;left&quot;:656.4,&quot;top&quot;:155.2,&quot;width&quot;:218.85}"/>
</p:tagLst>
</file>

<file path=ppt/tags/tag80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1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2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3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4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5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6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7.xml><?xml version="1.0" encoding="utf-8"?>
<p:tagLst xmlns:p="http://schemas.openxmlformats.org/presentationml/2006/main">
  <p:tag name="KSO_WM_DIAGRAM_VIRTUALLY_FRAME" val="{&quot;height&quot;:501.6,&quot;left&quot;:20.4,&quot;top&quot;:81.3,&quot;width&quot;:914.05}"/>
</p:tagLst>
</file>

<file path=ppt/tags/tag88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89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.xml><?xml version="1.0" encoding="utf-8"?>
<p:tagLst xmlns:p="http://schemas.openxmlformats.org/presentationml/2006/main">
  <p:tag name="KSO_WM_DIAGRAM_VIRTUALLY_FRAME" val="{&quot;height&quot;:254.3,&quot;left&quot;:656.4,&quot;top&quot;:155.2,&quot;width&quot;:218.85}"/>
</p:tagLst>
</file>

<file path=ppt/tags/tag90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1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2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3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4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5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6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7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8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ags/tag99.xml><?xml version="1.0" encoding="utf-8"?>
<p:tagLst xmlns:p="http://schemas.openxmlformats.org/presentationml/2006/main">
  <p:tag name="KSO_WM_DIAGRAM_VIRTUALLY_FRAME" val="{&quot;height&quot;:417,&quot;left&quot;:24,&quot;top&quot;:81,&quot;width&quot;:563.514881889763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8900</Words>
  <Application>WPS Presentation</Application>
  <PresentationFormat>On-screen Show (16:9)</PresentationFormat>
  <Paragraphs>456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ui-sans-serif</vt:lpstr>
      <vt:lpstr>Google Sans Mono</vt:lpstr>
      <vt:lpstr>ui-sans-serif</vt:lpstr>
      <vt:lpstr>ui-sans-serif</vt:lpstr>
      <vt:lpstr>Roboto</vt:lpstr>
      <vt:lpstr>Times New Roman</vt:lpstr>
      <vt:lpstr>Roboto</vt:lpstr>
      <vt:lpstr>Roboto</vt:lpstr>
      <vt:lpstr>Calibri</vt:lpstr>
      <vt:lpstr>Microsoft YaHei</vt:lpstr>
      <vt:lpstr>Arial Unicode MS</vt:lpstr>
      <vt:lpstr>MingLiU-ExtB</vt:lpstr>
      <vt:lpstr>Calibri Light</vt:lpstr>
      <vt:lpstr>等线</vt:lpstr>
      <vt:lpstr>Arial Rounded MT Bold</vt:lpstr>
      <vt:lpstr>Dubai Medium</vt:lpstr>
      <vt:lpstr>Agency FB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fattahan taiwo</cp:lastModifiedBy>
  <cp:revision>3</cp:revision>
  <dcterms:created xsi:type="dcterms:W3CDTF">2025-09-23T05:53:00Z</dcterms:created>
  <dcterms:modified xsi:type="dcterms:W3CDTF">2025-09-23T08:23:36Z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655805FA16AE4C4F94F3E95FD1445DF8_12</vt:lpwstr>
  </property>
  <property fmtid="{D5CDD505-2E9C-101B-9397-08002B2CF9AE}" pid="3" name="KSOProductBuildVer">
    <vt:lpwstr>1033-12.2.0.21931</vt:lpwstr>
  </property>
</Properties>
</file>