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71" r:id="rId4"/>
    <p:sldId id="273" r:id="rId5"/>
    <p:sldId id="277" r:id="rId6"/>
    <p:sldId id="274" r:id="rId7"/>
    <p:sldId id="275" r:id="rId8"/>
    <p:sldId id="276" r:id="rId9"/>
    <p:sldId id="257" r:id="rId10"/>
    <p:sldId id="272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80" r:id="rId21"/>
    <p:sldId id="281" r:id="rId22"/>
    <p:sldId id="282" r:id="rId23"/>
    <p:sldId id="283" r:id="rId24"/>
    <p:sldId id="267" r:id="rId25"/>
    <p:sldId id="268" r:id="rId26"/>
    <p:sldId id="278" r:id="rId27"/>
    <p:sldId id="279" r:id="rId28"/>
    <p:sldId id="269" r:id="rId29"/>
    <p:sldId id="285" r:id="rId30"/>
    <p:sldId id="284" r:id="rId31"/>
    <p:sldId id="287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14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16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2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53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4-3-21 AIxCC Meet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2024-3-21 AIxCC Meeting</a:t>
            </a:r>
          </a:p>
        </p:txBody>
      </p:sp>
      <p:sp>
        <p:nvSpPr>
          <p:cNvPr id="152" name="smith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smith</a:t>
            </a:r>
          </a:p>
        </p:txBody>
      </p:sp>
      <p:sp>
        <p:nvSpPr>
          <p:cNvPr id="153" name="Patch Framework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Patch Framework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0E149-708C-434D-9195-626B0389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 &amp; Bug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9B834-8509-4F48-B410-75AF04D0BF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18098"/>
            <a:ext cx="21971000" cy="93478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28488-A8A0-4A91-8948-6E5AB743B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Challenge: Based on </a:t>
            </a:r>
            <a:r>
              <a:rPr lang="en-US" altLang="ko-KR" dirty="0" err="1"/>
              <a:t>META.toml</a:t>
            </a:r>
            <a:r>
              <a:rPr lang="en-US" altLang="ko-KR" dirty="0"/>
              <a:t> (e.g., CADET_00001)</a:t>
            </a:r>
          </a:p>
          <a:p>
            <a:pPr lvl="1"/>
            <a:r>
              <a:rPr lang="en-US" altLang="ko-KR" dirty="0"/>
              <a:t>Compile</a:t>
            </a:r>
          </a:p>
          <a:p>
            <a:pPr lvl="1"/>
            <a:r>
              <a:rPr lang="en-US" altLang="ko-KR" dirty="0"/>
              <a:t>Functional testing</a:t>
            </a:r>
          </a:p>
          <a:p>
            <a:pPr lvl="1"/>
            <a:r>
              <a:rPr lang="en-US" altLang="ko-KR" dirty="0"/>
              <a:t>Security testing</a:t>
            </a:r>
          </a:p>
          <a:p>
            <a:endParaRPr lang="en-US" altLang="ko-KR" dirty="0"/>
          </a:p>
          <a:p>
            <a:r>
              <a:rPr lang="en-US" altLang="ko-KR" dirty="0"/>
              <a:t>Bug: Contains information related to each bug (e.g., CADET_00001’s first bug)</a:t>
            </a:r>
          </a:p>
          <a:p>
            <a:pPr lvl="1"/>
            <a:r>
              <a:rPr lang="en-US" altLang="ko-KR" dirty="0"/>
              <a:t>Location of the bug</a:t>
            </a:r>
          </a:p>
          <a:p>
            <a:pPr lvl="1"/>
            <a:r>
              <a:rPr lang="en-US" altLang="ko-KR" dirty="0"/>
              <a:t>Type of bug (CWE)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617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ault Localiz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Fault Localizer</a:t>
            </a:r>
          </a:p>
        </p:txBody>
      </p:sp>
      <p:sp>
        <p:nvSpPr>
          <p:cNvPr id="194" name="Current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4000"/>
            </a:pPr>
            <a:r>
              <a:rPr dirty="0"/>
              <a:t>Currently</a:t>
            </a:r>
          </a:p>
          <a:p>
            <a:pPr lvl="1">
              <a:defRPr sz="4000"/>
            </a:pPr>
            <a:r>
              <a:rPr dirty="0"/>
              <a:t>using </a:t>
            </a:r>
            <a:r>
              <a:rPr b="1" dirty="0"/>
              <a:t>ground truth</a:t>
            </a:r>
            <a:r>
              <a:rPr dirty="0"/>
              <a:t> (based on </a:t>
            </a:r>
            <a:r>
              <a:rPr lang="en-US" dirty="0" err="1"/>
              <a:t>META.toml</a:t>
            </a:r>
            <a:r>
              <a:rPr lang="en-US" dirty="0"/>
              <a:t> or </a:t>
            </a:r>
            <a:r>
              <a:rPr lang="en-US" dirty="0" err="1"/>
              <a:t>patch.diff</a:t>
            </a:r>
            <a:r>
              <a:rPr dirty="0"/>
              <a:t>)</a:t>
            </a:r>
            <a:r>
              <a:rPr lang="en-US" dirty="0"/>
              <a:t> and </a:t>
            </a:r>
            <a:r>
              <a:rPr b="1" dirty="0"/>
              <a:t>stack-based </a:t>
            </a:r>
            <a:r>
              <a:rPr dirty="0"/>
              <a:t>approaches</a:t>
            </a:r>
            <a:endParaRPr lang="en-US" dirty="0"/>
          </a:p>
          <a:p>
            <a:pPr lvl="2">
              <a:defRPr sz="4000"/>
            </a:pPr>
            <a:r>
              <a:rPr lang="en-US" dirty="0"/>
              <a:t>Stack-based approach: Try each function in stack trace</a:t>
            </a:r>
            <a:endParaRPr dirty="0"/>
          </a:p>
          <a:p>
            <a:pPr lvl="1">
              <a:defRPr sz="4000"/>
            </a:pPr>
            <a:r>
              <a:rPr dirty="0"/>
              <a:t>Function scope</a:t>
            </a:r>
            <a:endParaRPr lang="en-US" dirty="0"/>
          </a:p>
          <a:p>
            <a:pPr lvl="1">
              <a:defRPr sz="4000"/>
            </a:pPr>
            <a:endParaRPr dirty="0"/>
          </a:p>
          <a:p>
            <a:pPr>
              <a:defRPr sz="4000"/>
            </a:pPr>
            <a:r>
              <a:rPr dirty="0"/>
              <a:t>Planning to</a:t>
            </a:r>
          </a:p>
          <a:p>
            <a:pPr lvl="1">
              <a:defRPr sz="4000"/>
            </a:pPr>
            <a:r>
              <a:rPr dirty="0"/>
              <a:t>Specify the scope to line numbers</a:t>
            </a:r>
          </a:p>
          <a:p>
            <a:pPr lvl="1">
              <a:defRPr sz="4000"/>
            </a:pPr>
            <a:r>
              <a:rPr dirty="0"/>
              <a:t>Use learning based approaches</a:t>
            </a:r>
            <a:r>
              <a:rPr lang="en-US" dirty="0"/>
              <a:t> (by Brendan)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Prompt Generation</a:t>
            </a:r>
          </a:p>
        </p:txBody>
      </p:sp>
      <p:sp>
        <p:nvSpPr>
          <p:cNvPr id="197" name="Generator…"/>
          <p:cNvSpPr txBox="1">
            <a:spLocks noGrp="1"/>
          </p:cNvSpPr>
          <p:nvPr>
            <p:ph type="body" sz="half" idx="1"/>
          </p:nvPr>
        </p:nvSpPr>
        <p:spPr>
          <a:xfrm>
            <a:off x="9118858" y="4248504"/>
            <a:ext cx="14058643" cy="8256012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Generator</a:t>
            </a:r>
          </a:p>
          <a:p>
            <a:pPr lvl="1">
              <a:defRPr sz="4000"/>
            </a:pPr>
            <a:r>
              <a:t>updaters</a:t>
            </a:r>
          </a:p>
          <a:p>
            <a:pPr lvl="2">
              <a:defRPr sz="4000"/>
            </a:pPr>
            <a:r>
              <a:t>PromptUpdater for every type of modification</a:t>
            </a:r>
          </a:p>
          <a:p>
            <a:pPr lvl="1">
              <a:defRPr sz="4000"/>
            </a:pPr>
            <a:r>
              <a:t>extractor</a:t>
            </a:r>
          </a:p>
          <a:p>
            <a:pPr lvl="2">
              <a:defRPr sz="4000"/>
            </a:pPr>
            <a:r>
              <a:t>For collecting code needed from the LLM response</a:t>
            </a:r>
          </a:p>
          <a:p>
            <a:pPr lvl="1">
              <a:defRPr sz="4000"/>
            </a:pPr>
            <a:r>
              <a:t>initial_dialog</a:t>
            </a:r>
          </a:p>
        </p:txBody>
      </p:sp>
      <p:pic>
        <p:nvPicPr>
          <p:cNvPr id="198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mith/smith/generator.py:DefaultPromptGenerator"/>
          <p:cNvSpPr txBox="1"/>
          <p:nvPr/>
        </p:nvSpPr>
        <p:spPr>
          <a:xfrm>
            <a:off x="716168" y="12151190"/>
            <a:ext cx="8064450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200" name="Generator Structur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Generator Structure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Prompt Generation</a:t>
            </a:r>
          </a:p>
        </p:txBody>
      </p:sp>
      <p:pic>
        <p:nvPicPr>
          <p:cNvPr id="203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205" name="updater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updaters</a:t>
            </a:r>
          </a:p>
        </p:txBody>
      </p:sp>
      <p:sp>
        <p:nvSpPr>
          <p:cNvPr id="206" name="Rounded Rectangle"/>
          <p:cNvSpPr/>
          <p:nvPr/>
        </p:nvSpPr>
        <p:spPr>
          <a:xfrm>
            <a:off x="8413034" y="4289902"/>
            <a:ext cx="5559799" cy="1427492"/>
          </a:xfrm>
          <a:prstGeom prst="roundRect">
            <a:avLst>
              <a:gd name="adj" fmla="val 2661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09" name="src"/>
          <p:cNvGrpSpPr/>
          <p:nvPr/>
        </p:nvGrpSpPr>
        <p:grpSpPr>
          <a:xfrm>
            <a:off x="8874752" y="4554869"/>
            <a:ext cx="1363686" cy="897558"/>
            <a:chOff x="0" y="0"/>
            <a:chExt cx="1363684" cy="897556"/>
          </a:xfrm>
        </p:grpSpPr>
        <p:sp>
          <p:nvSpPr>
            <p:cNvPr id="208" name="src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src</a:t>
              </a:r>
            </a:p>
          </p:txBody>
        </p:sp>
        <p:pic>
          <p:nvPicPr>
            <p:cNvPr id="207" name="src src" descr="src src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sp>
        <p:nvSpPr>
          <p:cNvPr id="210" name="Input"/>
          <p:cNvSpPr txBox="1"/>
          <p:nvPr/>
        </p:nvSpPr>
        <p:spPr>
          <a:xfrm>
            <a:off x="8848583" y="3922546"/>
            <a:ext cx="1416023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Input</a:t>
            </a:r>
          </a:p>
        </p:txBody>
      </p:sp>
      <p:grpSp>
        <p:nvGrpSpPr>
          <p:cNvPr id="213" name="tests"/>
          <p:cNvGrpSpPr/>
          <p:nvPr/>
        </p:nvGrpSpPr>
        <p:grpSpPr>
          <a:xfrm>
            <a:off x="10361323" y="4554869"/>
            <a:ext cx="1363686" cy="897558"/>
            <a:chOff x="0" y="0"/>
            <a:chExt cx="1363684" cy="897556"/>
          </a:xfrm>
        </p:grpSpPr>
        <p:sp>
          <p:nvSpPr>
            <p:cNvPr id="212" name="tests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tests</a:t>
              </a:r>
            </a:p>
          </p:txBody>
        </p:sp>
        <p:pic>
          <p:nvPicPr>
            <p:cNvPr id="211" name="tests tests" descr="tests tests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grpSp>
        <p:nvGrpSpPr>
          <p:cNvPr id="216" name="bug info"/>
          <p:cNvGrpSpPr/>
          <p:nvPr/>
        </p:nvGrpSpPr>
        <p:grpSpPr>
          <a:xfrm>
            <a:off x="11847894" y="4554869"/>
            <a:ext cx="1708409" cy="897558"/>
            <a:chOff x="0" y="0"/>
            <a:chExt cx="1708407" cy="897556"/>
          </a:xfrm>
        </p:grpSpPr>
        <p:sp>
          <p:nvSpPr>
            <p:cNvPr id="215" name="bug info"/>
            <p:cNvSpPr/>
            <p:nvPr/>
          </p:nvSpPr>
          <p:spPr>
            <a:xfrm>
              <a:off x="50800" y="50799"/>
              <a:ext cx="1606808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info</a:t>
              </a:r>
            </a:p>
          </p:txBody>
        </p:sp>
        <p:pic>
          <p:nvPicPr>
            <p:cNvPr id="214" name="bug info bug info" descr="bug info bug info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708408" cy="897558"/>
            </a:xfrm>
            <a:prstGeom prst="rect">
              <a:avLst/>
            </a:prstGeom>
            <a:effectLst/>
          </p:spPr>
        </p:pic>
      </p:grpSp>
      <p:pic>
        <p:nvPicPr>
          <p:cNvPr id="217" name="Rectangle Rectangle" descr="Rectangle Rectangl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61306" y="6981496"/>
            <a:ext cx="2995482" cy="450775"/>
          </a:xfrm>
          <a:prstGeom prst="rect">
            <a:avLst/>
          </a:prstGeom>
        </p:spPr>
      </p:pic>
      <p:sp>
        <p:nvSpPr>
          <p:cNvPr id="219" name="/*…"/>
          <p:cNvSpPr/>
          <p:nvPr/>
        </p:nvSpPr>
        <p:spPr>
          <a:xfrm>
            <a:off x="8706775" y="6272606"/>
            <a:ext cx="4972317" cy="5542369"/>
          </a:xfrm>
          <a:prstGeom prst="roundRect">
            <a:avLst>
              <a:gd name="adj" fmla="val 7639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 &lt;rest of code&gt; ...</a:t>
            </a:r>
          </a:p>
        </p:txBody>
      </p:sp>
      <p:sp>
        <p:nvSpPr>
          <p:cNvPr id="220" name="src"/>
          <p:cNvSpPr txBox="1"/>
          <p:nvPr/>
        </p:nvSpPr>
        <p:spPr>
          <a:xfrm>
            <a:off x="9071279" y="5905250"/>
            <a:ext cx="970631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src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Prompt Generation</a:t>
            </a:r>
          </a:p>
        </p:txBody>
      </p:sp>
      <p:pic>
        <p:nvPicPr>
          <p:cNvPr id="223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225" name="updater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updaters</a:t>
            </a:r>
          </a:p>
        </p:txBody>
      </p:sp>
      <p:sp>
        <p:nvSpPr>
          <p:cNvPr id="226" name="Rounded Rectangle"/>
          <p:cNvSpPr/>
          <p:nvPr/>
        </p:nvSpPr>
        <p:spPr>
          <a:xfrm>
            <a:off x="8413034" y="4289902"/>
            <a:ext cx="5559798" cy="1427492"/>
          </a:xfrm>
          <a:prstGeom prst="roundRect">
            <a:avLst>
              <a:gd name="adj" fmla="val 2661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29" name="src"/>
          <p:cNvGrpSpPr/>
          <p:nvPr/>
        </p:nvGrpSpPr>
        <p:grpSpPr>
          <a:xfrm>
            <a:off x="8874752" y="4554870"/>
            <a:ext cx="1363685" cy="897557"/>
            <a:chOff x="0" y="0"/>
            <a:chExt cx="1363684" cy="897556"/>
          </a:xfrm>
        </p:grpSpPr>
        <p:sp>
          <p:nvSpPr>
            <p:cNvPr id="228" name="src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src</a:t>
              </a:r>
            </a:p>
          </p:txBody>
        </p:sp>
        <p:pic>
          <p:nvPicPr>
            <p:cNvPr id="227" name="src src" descr="src src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sp>
        <p:nvSpPr>
          <p:cNvPr id="230" name="Input"/>
          <p:cNvSpPr txBox="1"/>
          <p:nvPr/>
        </p:nvSpPr>
        <p:spPr>
          <a:xfrm>
            <a:off x="8848583" y="3922546"/>
            <a:ext cx="1416023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Input</a:t>
            </a:r>
          </a:p>
        </p:txBody>
      </p:sp>
      <p:grpSp>
        <p:nvGrpSpPr>
          <p:cNvPr id="233" name="tests"/>
          <p:cNvGrpSpPr/>
          <p:nvPr/>
        </p:nvGrpSpPr>
        <p:grpSpPr>
          <a:xfrm>
            <a:off x="10361323" y="4554870"/>
            <a:ext cx="1363686" cy="897557"/>
            <a:chOff x="0" y="0"/>
            <a:chExt cx="1363684" cy="897556"/>
          </a:xfrm>
        </p:grpSpPr>
        <p:sp>
          <p:nvSpPr>
            <p:cNvPr id="232" name="tests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tests</a:t>
              </a:r>
            </a:p>
          </p:txBody>
        </p:sp>
        <p:pic>
          <p:nvPicPr>
            <p:cNvPr id="231" name="tests tests" descr="tests tests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grpSp>
        <p:nvGrpSpPr>
          <p:cNvPr id="236" name="bug info"/>
          <p:cNvGrpSpPr/>
          <p:nvPr/>
        </p:nvGrpSpPr>
        <p:grpSpPr>
          <a:xfrm>
            <a:off x="11847894" y="4554870"/>
            <a:ext cx="1708409" cy="897557"/>
            <a:chOff x="0" y="0"/>
            <a:chExt cx="1708407" cy="897556"/>
          </a:xfrm>
        </p:grpSpPr>
        <p:sp>
          <p:nvSpPr>
            <p:cNvPr id="235" name="bug info"/>
            <p:cNvSpPr/>
            <p:nvPr/>
          </p:nvSpPr>
          <p:spPr>
            <a:xfrm>
              <a:off x="50800" y="50799"/>
              <a:ext cx="1606808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info</a:t>
              </a:r>
            </a:p>
          </p:txBody>
        </p:sp>
        <p:pic>
          <p:nvPicPr>
            <p:cNvPr id="234" name="bug info bug info" descr="bug info bug info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"/>
              <a:ext cx="1708408" cy="897558"/>
            </a:xfrm>
            <a:prstGeom prst="rect">
              <a:avLst/>
            </a:prstGeom>
            <a:effectLst/>
          </p:spPr>
        </p:pic>
      </p:grpSp>
      <p:pic>
        <p:nvPicPr>
          <p:cNvPr id="237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61306" y="6981497"/>
            <a:ext cx="2995482" cy="450775"/>
          </a:xfrm>
          <a:prstGeom prst="rect">
            <a:avLst/>
          </a:prstGeom>
        </p:spPr>
      </p:pic>
      <p:sp>
        <p:nvSpPr>
          <p:cNvPr id="239" name="/*…"/>
          <p:cNvSpPr/>
          <p:nvPr/>
        </p:nvSpPr>
        <p:spPr>
          <a:xfrm>
            <a:off x="8706775" y="6272606"/>
            <a:ext cx="4972317" cy="5542369"/>
          </a:xfrm>
          <a:prstGeom prst="roundRect">
            <a:avLst>
              <a:gd name="adj" fmla="val 7639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 &lt;rest of code&gt; ...</a:t>
            </a:r>
          </a:p>
        </p:txBody>
      </p:sp>
      <p:sp>
        <p:nvSpPr>
          <p:cNvPr id="240" name="src"/>
          <p:cNvSpPr txBox="1"/>
          <p:nvPr/>
        </p:nvSpPr>
        <p:spPr>
          <a:xfrm>
            <a:off x="9071279" y="5905250"/>
            <a:ext cx="97063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src</a:t>
            </a:r>
          </a:p>
        </p:txBody>
      </p:sp>
      <p:sp>
        <p:nvSpPr>
          <p:cNvPr id="241" name="//c"/>
          <p:cNvSpPr/>
          <p:nvPr/>
        </p:nvSpPr>
        <p:spPr>
          <a:xfrm>
            <a:off x="14246913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//c"/>
          <p:cNvSpPr/>
          <p:nvPr/>
        </p:nvSpPr>
        <p:spPr>
          <a:xfrm>
            <a:off x="18873922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243" name="Prompt"/>
          <p:cNvSpPr txBox="1"/>
          <p:nvPr/>
        </p:nvSpPr>
        <p:spPr>
          <a:xfrm>
            <a:off x="14682463" y="3592031"/>
            <a:ext cx="1708409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Prompt</a:t>
            </a:r>
          </a:p>
        </p:txBody>
      </p:sp>
      <p:sp>
        <p:nvSpPr>
          <p:cNvPr id="244" name="Template"/>
          <p:cNvSpPr txBox="1"/>
          <p:nvPr/>
        </p:nvSpPr>
        <p:spPr>
          <a:xfrm>
            <a:off x="19330661" y="3592031"/>
            <a:ext cx="1903475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Template</a:t>
            </a:r>
          </a:p>
        </p:txBody>
      </p:sp>
      <p:sp>
        <p:nvSpPr>
          <p:cNvPr id="247" name="Line"/>
          <p:cNvSpPr/>
          <p:nvPr/>
        </p:nvSpPr>
        <p:spPr>
          <a:xfrm flipV="1">
            <a:off x="13546666" y="4539979"/>
            <a:ext cx="703744" cy="4768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B29742BF-1831-4C57-B185-071276FC6D5F}"/>
              </a:ext>
            </a:extLst>
          </p:cNvPr>
          <p:cNvSpPr/>
          <p:nvPr/>
        </p:nvSpPr>
        <p:spPr>
          <a:xfrm>
            <a:off x="13972832" y="2777069"/>
            <a:ext cx="3950208" cy="595035"/>
          </a:xfrm>
          <a:prstGeom prst="wedge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For LLM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0D37B0CB-C7D2-4517-9940-5C39ADDF0F27}"/>
              </a:ext>
            </a:extLst>
          </p:cNvPr>
          <p:cNvSpPr/>
          <p:nvPr/>
        </p:nvSpPr>
        <p:spPr>
          <a:xfrm>
            <a:off x="18873922" y="2822726"/>
            <a:ext cx="3950208" cy="595035"/>
          </a:xfrm>
          <a:prstGeom prst="wedge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For a final file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9" name="Rectangle Rectangle" descr="Rectangle Rectangle">
            <a:extLst>
              <a:ext uri="{FF2B5EF4-FFF2-40B4-BE49-F238E27FC236}">
                <a16:creationId xmlns:a16="http://schemas.microsoft.com/office/drawing/2014/main" id="{FB8151F4-CB84-4A86-9F92-DE55E0587EC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234213" y="4277202"/>
            <a:ext cx="8899239" cy="4951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Prompt Generation</a:t>
            </a:r>
          </a:p>
        </p:txBody>
      </p:sp>
      <p:pic>
        <p:nvPicPr>
          <p:cNvPr id="250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252" name="updater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updaters</a:t>
            </a:r>
          </a:p>
        </p:txBody>
      </p:sp>
      <p:sp>
        <p:nvSpPr>
          <p:cNvPr id="253" name="Rounded Rectangle"/>
          <p:cNvSpPr/>
          <p:nvPr/>
        </p:nvSpPr>
        <p:spPr>
          <a:xfrm>
            <a:off x="8413034" y="4289902"/>
            <a:ext cx="5559798" cy="1427492"/>
          </a:xfrm>
          <a:prstGeom prst="roundRect">
            <a:avLst>
              <a:gd name="adj" fmla="val 2661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56" name="src"/>
          <p:cNvGrpSpPr/>
          <p:nvPr/>
        </p:nvGrpSpPr>
        <p:grpSpPr>
          <a:xfrm>
            <a:off x="8874752" y="4554870"/>
            <a:ext cx="1363685" cy="897557"/>
            <a:chOff x="0" y="0"/>
            <a:chExt cx="1363684" cy="897556"/>
          </a:xfrm>
        </p:grpSpPr>
        <p:sp>
          <p:nvSpPr>
            <p:cNvPr id="255" name="src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src</a:t>
              </a:r>
            </a:p>
          </p:txBody>
        </p:sp>
        <p:pic>
          <p:nvPicPr>
            <p:cNvPr id="254" name="src src" descr="src src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sp>
        <p:nvSpPr>
          <p:cNvPr id="257" name="Input"/>
          <p:cNvSpPr txBox="1"/>
          <p:nvPr/>
        </p:nvSpPr>
        <p:spPr>
          <a:xfrm>
            <a:off x="8848583" y="3922546"/>
            <a:ext cx="1416023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Input</a:t>
            </a:r>
          </a:p>
        </p:txBody>
      </p:sp>
      <p:grpSp>
        <p:nvGrpSpPr>
          <p:cNvPr id="260" name="tests"/>
          <p:cNvGrpSpPr/>
          <p:nvPr/>
        </p:nvGrpSpPr>
        <p:grpSpPr>
          <a:xfrm>
            <a:off x="10361323" y="4554870"/>
            <a:ext cx="1363686" cy="897557"/>
            <a:chOff x="0" y="0"/>
            <a:chExt cx="1363684" cy="897556"/>
          </a:xfrm>
        </p:grpSpPr>
        <p:sp>
          <p:nvSpPr>
            <p:cNvPr id="259" name="tests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tests</a:t>
              </a:r>
            </a:p>
          </p:txBody>
        </p:sp>
        <p:pic>
          <p:nvPicPr>
            <p:cNvPr id="258" name="tests tests" descr="tests tests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grpSp>
        <p:nvGrpSpPr>
          <p:cNvPr id="263" name="bug info"/>
          <p:cNvGrpSpPr/>
          <p:nvPr/>
        </p:nvGrpSpPr>
        <p:grpSpPr>
          <a:xfrm>
            <a:off x="11847894" y="4554870"/>
            <a:ext cx="1708409" cy="897557"/>
            <a:chOff x="0" y="0"/>
            <a:chExt cx="1708407" cy="897556"/>
          </a:xfrm>
        </p:grpSpPr>
        <p:sp>
          <p:nvSpPr>
            <p:cNvPr id="262" name="bug info"/>
            <p:cNvSpPr/>
            <p:nvPr/>
          </p:nvSpPr>
          <p:spPr>
            <a:xfrm>
              <a:off x="50800" y="50799"/>
              <a:ext cx="1606808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info</a:t>
              </a:r>
            </a:p>
          </p:txBody>
        </p:sp>
        <p:pic>
          <p:nvPicPr>
            <p:cNvPr id="261" name="bug info bug info" descr="bug info bug info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708408" cy="897558"/>
            </a:xfrm>
            <a:prstGeom prst="rect">
              <a:avLst/>
            </a:prstGeom>
            <a:effectLst/>
          </p:spPr>
        </p:pic>
      </p:grpSp>
      <p:sp>
        <p:nvSpPr>
          <p:cNvPr id="264" name="/*…"/>
          <p:cNvSpPr/>
          <p:nvPr/>
        </p:nvSpPr>
        <p:spPr>
          <a:xfrm>
            <a:off x="8706775" y="6272606"/>
            <a:ext cx="4972317" cy="5542369"/>
          </a:xfrm>
          <a:prstGeom prst="roundRect">
            <a:avLst>
              <a:gd name="adj" fmla="val 7639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 &lt;rest of code&gt; ...</a:t>
            </a:r>
          </a:p>
        </p:txBody>
      </p:sp>
      <p:sp>
        <p:nvSpPr>
          <p:cNvPr id="265" name="src"/>
          <p:cNvSpPr txBox="1"/>
          <p:nvPr/>
        </p:nvSpPr>
        <p:spPr>
          <a:xfrm>
            <a:off x="9071279" y="5905250"/>
            <a:ext cx="97063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src</a:t>
            </a:r>
          </a:p>
        </p:txBody>
      </p:sp>
      <p:pic>
        <p:nvPicPr>
          <p:cNvPr id="266" name="Rectangle Rectangle" descr="Rectangle Rectangl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95173" y="7303230"/>
            <a:ext cx="3400940" cy="450775"/>
          </a:xfrm>
          <a:prstGeom prst="rect">
            <a:avLst/>
          </a:prstGeom>
        </p:spPr>
      </p:pic>
      <p:sp>
        <p:nvSpPr>
          <p:cNvPr id="268" name="//c…"/>
          <p:cNvSpPr/>
          <p:nvPr/>
        </p:nvSpPr>
        <p:spPr>
          <a:xfrm>
            <a:off x="14246913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</p:txBody>
      </p:sp>
      <p:sp>
        <p:nvSpPr>
          <p:cNvPr id="269" name="//c…"/>
          <p:cNvSpPr/>
          <p:nvPr/>
        </p:nvSpPr>
        <p:spPr>
          <a:xfrm>
            <a:off x="18873922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</a:t>
            </a:r>
            <a:r>
              <a:rPr dirty="0" err="1"/>
              <a:t>jdmarker.c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CVE-2012-2806, CWE-121: Stack </a:t>
            </a:r>
            <a:r>
              <a:rPr dirty="0" err="1"/>
              <a:t>Bof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jinclude.h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jpeglib.h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</a:t>
            </a:r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 &lt;rest of code&gt; ...</a:t>
            </a:r>
          </a:p>
        </p:txBody>
      </p:sp>
      <p:sp>
        <p:nvSpPr>
          <p:cNvPr id="270" name="Prompt"/>
          <p:cNvSpPr txBox="1"/>
          <p:nvPr/>
        </p:nvSpPr>
        <p:spPr>
          <a:xfrm>
            <a:off x="14682463" y="3592031"/>
            <a:ext cx="1708409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Prompt</a:t>
            </a:r>
          </a:p>
        </p:txBody>
      </p:sp>
      <p:sp>
        <p:nvSpPr>
          <p:cNvPr id="271" name="Template"/>
          <p:cNvSpPr txBox="1"/>
          <p:nvPr/>
        </p:nvSpPr>
        <p:spPr>
          <a:xfrm>
            <a:off x="19330661" y="3592031"/>
            <a:ext cx="1903475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Template</a:t>
            </a:r>
          </a:p>
        </p:txBody>
      </p:sp>
      <p:pic>
        <p:nvPicPr>
          <p:cNvPr id="272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234213" y="4613249"/>
            <a:ext cx="8899239" cy="2568758"/>
          </a:xfrm>
          <a:prstGeom prst="rect">
            <a:avLst/>
          </a:prstGeom>
        </p:spPr>
      </p:pic>
      <p:pic>
        <p:nvPicPr>
          <p:cNvPr id="274" name="Rectangle Rectangle" descr="Rectangle Rectangl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694075" y="6445087"/>
            <a:ext cx="4999315" cy="2694828"/>
          </a:xfrm>
          <a:prstGeom prst="rect">
            <a:avLst/>
          </a:prstGeom>
        </p:spPr>
      </p:pic>
      <p:sp>
        <p:nvSpPr>
          <p:cNvPr id="276" name="Line"/>
          <p:cNvSpPr/>
          <p:nvPr/>
        </p:nvSpPr>
        <p:spPr>
          <a:xfrm flipV="1">
            <a:off x="13691671" y="5804221"/>
            <a:ext cx="503985" cy="1448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7" name="Rectangle Rectangle" descr="Rectangle Rectangl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692477" y="11309767"/>
            <a:ext cx="4999315" cy="450775"/>
          </a:xfrm>
          <a:prstGeom prst="rect">
            <a:avLst/>
          </a:prstGeom>
        </p:spPr>
      </p:pic>
      <p:pic>
        <p:nvPicPr>
          <p:cNvPr id="279" name="Rectangle Rectangle" descr="Rectangle Rectangl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8874526" y="12230361"/>
            <a:ext cx="4264641" cy="523444"/>
          </a:xfrm>
          <a:prstGeom prst="rect">
            <a:avLst/>
          </a:prstGeom>
        </p:spPr>
      </p:pic>
      <p:sp>
        <p:nvSpPr>
          <p:cNvPr id="281" name="Line"/>
          <p:cNvSpPr/>
          <p:nvPr/>
        </p:nvSpPr>
        <p:spPr>
          <a:xfrm>
            <a:off x="13691671" y="11562471"/>
            <a:ext cx="5171789" cy="882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Prompt Generation</a:t>
            </a:r>
          </a:p>
        </p:txBody>
      </p:sp>
      <p:pic>
        <p:nvPicPr>
          <p:cNvPr id="284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286" name="updater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updaters</a:t>
            </a:r>
          </a:p>
        </p:txBody>
      </p:sp>
      <p:sp>
        <p:nvSpPr>
          <p:cNvPr id="287" name="Rounded Rectangle"/>
          <p:cNvSpPr/>
          <p:nvPr/>
        </p:nvSpPr>
        <p:spPr>
          <a:xfrm>
            <a:off x="8413034" y="4289902"/>
            <a:ext cx="5559798" cy="1427492"/>
          </a:xfrm>
          <a:prstGeom prst="roundRect">
            <a:avLst>
              <a:gd name="adj" fmla="val 2661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90" name="src"/>
          <p:cNvGrpSpPr/>
          <p:nvPr/>
        </p:nvGrpSpPr>
        <p:grpSpPr>
          <a:xfrm>
            <a:off x="8874752" y="4554870"/>
            <a:ext cx="1363685" cy="897557"/>
            <a:chOff x="0" y="0"/>
            <a:chExt cx="1363684" cy="897556"/>
          </a:xfrm>
        </p:grpSpPr>
        <p:sp>
          <p:nvSpPr>
            <p:cNvPr id="289" name="src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src</a:t>
              </a:r>
            </a:p>
          </p:txBody>
        </p:sp>
        <p:pic>
          <p:nvPicPr>
            <p:cNvPr id="288" name="src src" descr="src src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sp>
        <p:nvSpPr>
          <p:cNvPr id="291" name="Input"/>
          <p:cNvSpPr txBox="1"/>
          <p:nvPr/>
        </p:nvSpPr>
        <p:spPr>
          <a:xfrm>
            <a:off x="8848583" y="3922546"/>
            <a:ext cx="1416023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Input</a:t>
            </a:r>
          </a:p>
        </p:txBody>
      </p:sp>
      <p:grpSp>
        <p:nvGrpSpPr>
          <p:cNvPr id="294" name="tests"/>
          <p:cNvGrpSpPr/>
          <p:nvPr/>
        </p:nvGrpSpPr>
        <p:grpSpPr>
          <a:xfrm>
            <a:off x="10361323" y="4554870"/>
            <a:ext cx="1363686" cy="897557"/>
            <a:chOff x="0" y="0"/>
            <a:chExt cx="1363684" cy="897556"/>
          </a:xfrm>
        </p:grpSpPr>
        <p:sp>
          <p:nvSpPr>
            <p:cNvPr id="293" name="tests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tests</a:t>
              </a:r>
            </a:p>
          </p:txBody>
        </p:sp>
        <p:pic>
          <p:nvPicPr>
            <p:cNvPr id="292" name="tests tests" descr="tests tests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grpSp>
        <p:nvGrpSpPr>
          <p:cNvPr id="297" name="bug info"/>
          <p:cNvGrpSpPr/>
          <p:nvPr/>
        </p:nvGrpSpPr>
        <p:grpSpPr>
          <a:xfrm>
            <a:off x="11847894" y="4554870"/>
            <a:ext cx="1708409" cy="897557"/>
            <a:chOff x="0" y="0"/>
            <a:chExt cx="1708407" cy="897556"/>
          </a:xfrm>
        </p:grpSpPr>
        <p:sp>
          <p:nvSpPr>
            <p:cNvPr id="296" name="bug info"/>
            <p:cNvSpPr/>
            <p:nvPr/>
          </p:nvSpPr>
          <p:spPr>
            <a:xfrm>
              <a:off x="50800" y="50799"/>
              <a:ext cx="1606808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info</a:t>
              </a:r>
            </a:p>
          </p:txBody>
        </p:sp>
        <p:pic>
          <p:nvPicPr>
            <p:cNvPr id="295" name="bug info bug info" descr="bug info bug info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708408" cy="897558"/>
            </a:xfrm>
            <a:prstGeom prst="rect">
              <a:avLst/>
            </a:prstGeom>
            <a:effectLst/>
          </p:spPr>
        </p:pic>
      </p:grpSp>
      <p:sp>
        <p:nvSpPr>
          <p:cNvPr id="298" name="/*…"/>
          <p:cNvSpPr/>
          <p:nvPr/>
        </p:nvSpPr>
        <p:spPr>
          <a:xfrm>
            <a:off x="8706775" y="6272606"/>
            <a:ext cx="4972317" cy="5542369"/>
          </a:xfrm>
          <a:prstGeom prst="roundRect">
            <a:avLst>
              <a:gd name="adj" fmla="val 7639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 &lt;rest of code&gt; ...</a:t>
            </a:r>
          </a:p>
        </p:txBody>
      </p:sp>
      <p:sp>
        <p:nvSpPr>
          <p:cNvPr id="299" name="src"/>
          <p:cNvSpPr txBox="1"/>
          <p:nvPr/>
        </p:nvSpPr>
        <p:spPr>
          <a:xfrm>
            <a:off x="9071279" y="5905250"/>
            <a:ext cx="97063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src</a:t>
            </a:r>
          </a:p>
        </p:txBody>
      </p:sp>
      <p:pic>
        <p:nvPicPr>
          <p:cNvPr id="300" name="Rectangle Rectangle" descr="Rectangle Rectangl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23" y="7641896"/>
            <a:ext cx="4608914" cy="450775"/>
          </a:xfrm>
          <a:prstGeom prst="rect">
            <a:avLst/>
          </a:prstGeom>
        </p:spPr>
      </p:pic>
      <p:sp>
        <p:nvSpPr>
          <p:cNvPr id="302" name="//c…"/>
          <p:cNvSpPr/>
          <p:nvPr/>
        </p:nvSpPr>
        <p:spPr>
          <a:xfrm>
            <a:off x="14246913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BUG: CWE-121: Stack-based Buffer Overflow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MESSAGE: A stack-based buffer overflow condition is a condition where the buffer being overwritten is allocated on the stack (i.e., is a local variable or, rarely, a parameter to a function)</a:t>
            </a:r>
          </a:p>
        </p:txBody>
      </p:sp>
      <p:sp>
        <p:nvSpPr>
          <p:cNvPr id="303" name="//c…"/>
          <p:cNvSpPr/>
          <p:nvPr/>
        </p:nvSpPr>
        <p:spPr>
          <a:xfrm>
            <a:off x="18873922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</a:t>
            </a:r>
            <a:r>
              <a:rPr dirty="0" err="1"/>
              <a:t>jdmarker.c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CVE-2012-2806, CWE-121: Stack </a:t>
            </a:r>
            <a:r>
              <a:rPr dirty="0" err="1"/>
              <a:t>Bof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jinclude.h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jpeglib.h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</a:t>
            </a:r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 &lt;rest of code&gt; ...</a:t>
            </a:r>
          </a:p>
        </p:txBody>
      </p:sp>
      <p:sp>
        <p:nvSpPr>
          <p:cNvPr id="304" name="Prompt"/>
          <p:cNvSpPr txBox="1"/>
          <p:nvPr/>
        </p:nvSpPr>
        <p:spPr>
          <a:xfrm>
            <a:off x="14682463" y="3592031"/>
            <a:ext cx="1708409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Prompt</a:t>
            </a:r>
          </a:p>
        </p:txBody>
      </p:sp>
      <p:sp>
        <p:nvSpPr>
          <p:cNvPr id="305" name="Template"/>
          <p:cNvSpPr txBox="1"/>
          <p:nvPr/>
        </p:nvSpPr>
        <p:spPr>
          <a:xfrm>
            <a:off x="19330661" y="3592031"/>
            <a:ext cx="1903475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Template</a:t>
            </a:r>
          </a:p>
        </p:txBody>
      </p:sp>
      <p:pic>
        <p:nvPicPr>
          <p:cNvPr id="306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234213" y="7105806"/>
            <a:ext cx="8899239" cy="2078509"/>
          </a:xfrm>
          <a:prstGeom prst="rect">
            <a:avLst/>
          </a:prstGeom>
        </p:spPr>
      </p:pic>
      <p:sp>
        <p:nvSpPr>
          <p:cNvPr id="308" name="Line"/>
          <p:cNvSpPr/>
          <p:nvPr/>
        </p:nvSpPr>
        <p:spPr>
          <a:xfrm>
            <a:off x="13524495" y="5447818"/>
            <a:ext cx="720737" cy="25314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Prompt Generation</a:t>
            </a:r>
          </a:p>
        </p:txBody>
      </p:sp>
      <p:pic>
        <p:nvPicPr>
          <p:cNvPr id="311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313" name="updaters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updaters</a:t>
            </a:r>
          </a:p>
        </p:txBody>
      </p:sp>
      <p:sp>
        <p:nvSpPr>
          <p:cNvPr id="314" name="Rounded Rectangle"/>
          <p:cNvSpPr/>
          <p:nvPr/>
        </p:nvSpPr>
        <p:spPr>
          <a:xfrm>
            <a:off x="8413034" y="4289902"/>
            <a:ext cx="5559798" cy="1427492"/>
          </a:xfrm>
          <a:prstGeom prst="roundRect">
            <a:avLst>
              <a:gd name="adj" fmla="val 2661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17" name="src"/>
          <p:cNvGrpSpPr/>
          <p:nvPr/>
        </p:nvGrpSpPr>
        <p:grpSpPr>
          <a:xfrm>
            <a:off x="8874752" y="4554870"/>
            <a:ext cx="1363685" cy="897557"/>
            <a:chOff x="0" y="0"/>
            <a:chExt cx="1363684" cy="897556"/>
          </a:xfrm>
        </p:grpSpPr>
        <p:sp>
          <p:nvSpPr>
            <p:cNvPr id="316" name="src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src</a:t>
              </a:r>
            </a:p>
          </p:txBody>
        </p:sp>
        <p:pic>
          <p:nvPicPr>
            <p:cNvPr id="315" name="src src" descr="src src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sp>
        <p:nvSpPr>
          <p:cNvPr id="318" name="Input"/>
          <p:cNvSpPr txBox="1"/>
          <p:nvPr/>
        </p:nvSpPr>
        <p:spPr>
          <a:xfrm>
            <a:off x="8848583" y="3922546"/>
            <a:ext cx="1416023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Input</a:t>
            </a:r>
          </a:p>
        </p:txBody>
      </p:sp>
      <p:grpSp>
        <p:nvGrpSpPr>
          <p:cNvPr id="321" name="tests"/>
          <p:cNvGrpSpPr/>
          <p:nvPr/>
        </p:nvGrpSpPr>
        <p:grpSpPr>
          <a:xfrm>
            <a:off x="10361323" y="4554870"/>
            <a:ext cx="1363686" cy="897557"/>
            <a:chOff x="0" y="0"/>
            <a:chExt cx="1363684" cy="897556"/>
          </a:xfrm>
        </p:grpSpPr>
        <p:sp>
          <p:nvSpPr>
            <p:cNvPr id="320" name="tests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tests</a:t>
              </a:r>
            </a:p>
          </p:txBody>
        </p:sp>
        <p:pic>
          <p:nvPicPr>
            <p:cNvPr id="319" name="tests tests" descr="tests tests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grpSp>
        <p:nvGrpSpPr>
          <p:cNvPr id="324" name="bug info"/>
          <p:cNvGrpSpPr/>
          <p:nvPr/>
        </p:nvGrpSpPr>
        <p:grpSpPr>
          <a:xfrm>
            <a:off x="11847894" y="4554870"/>
            <a:ext cx="1708409" cy="897557"/>
            <a:chOff x="0" y="0"/>
            <a:chExt cx="1708407" cy="897556"/>
          </a:xfrm>
        </p:grpSpPr>
        <p:sp>
          <p:nvSpPr>
            <p:cNvPr id="323" name="bug info"/>
            <p:cNvSpPr/>
            <p:nvPr/>
          </p:nvSpPr>
          <p:spPr>
            <a:xfrm>
              <a:off x="50800" y="50799"/>
              <a:ext cx="1606808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info</a:t>
              </a:r>
            </a:p>
          </p:txBody>
        </p:sp>
        <p:pic>
          <p:nvPicPr>
            <p:cNvPr id="322" name="bug info bug info" descr="bug info bug info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708408" cy="897558"/>
            </a:xfrm>
            <a:prstGeom prst="rect">
              <a:avLst/>
            </a:prstGeom>
            <a:effectLst/>
          </p:spPr>
        </p:pic>
      </p:grpSp>
      <p:sp>
        <p:nvSpPr>
          <p:cNvPr id="325" name="//c…"/>
          <p:cNvSpPr/>
          <p:nvPr/>
        </p:nvSpPr>
        <p:spPr>
          <a:xfrm>
            <a:off x="14246913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BUG: CWE-121: Stack-based Buffer Overflow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MESSAGE: A stack-based buffer overflow condition is a condition where the buffer being overwritten is allocated on the stack (i.e., is a local variable or, rarely, a parameter to a function)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FIXED VERSION: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</p:txBody>
      </p:sp>
      <p:sp>
        <p:nvSpPr>
          <p:cNvPr id="326" name="Prompt"/>
          <p:cNvSpPr txBox="1"/>
          <p:nvPr/>
        </p:nvSpPr>
        <p:spPr>
          <a:xfrm>
            <a:off x="14682463" y="3592031"/>
            <a:ext cx="1708409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Prompt</a:t>
            </a:r>
          </a:p>
        </p:txBody>
      </p:sp>
      <p:sp>
        <p:nvSpPr>
          <p:cNvPr id="327" name="//c…"/>
          <p:cNvSpPr/>
          <p:nvPr/>
        </p:nvSpPr>
        <p:spPr>
          <a:xfrm>
            <a:off x="18873922" y="3959387"/>
            <a:ext cx="4265849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</a:t>
            </a:r>
            <a:r>
              <a:rPr dirty="0" err="1"/>
              <a:t>jdmarker.c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CVE-2012-2806, CWE-121: Stack </a:t>
            </a:r>
            <a:r>
              <a:rPr dirty="0" err="1"/>
              <a:t>Bof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jinclude.h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jpeglib.h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 &lt;rest of code&gt; ...</a:t>
            </a:r>
          </a:p>
        </p:txBody>
      </p:sp>
      <p:sp>
        <p:nvSpPr>
          <p:cNvPr id="328" name="Template"/>
          <p:cNvSpPr txBox="1"/>
          <p:nvPr/>
        </p:nvSpPr>
        <p:spPr>
          <a:xfrm>
            <a:off x="19330661" y="3592031"/>
            <a:ext cx="1903475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Template</a:t>
            </a:r>
          </a:p>
        </p:txBody>
      </p:sp>
      <p:sp>
        <p:nvSpPr>
          <p:cNvPr id="329" name="/*…"/>
          <p:cNvSpPr/>
          <p:nvPr/>
        </p:nvSpPr>
        <p:spPr>
          <a:xfrm>
            <a:off x="8706775" y="6272606"/>
            <a:ext cx="4972317" cy="5542369"/>
          </a:xfrm>
          <a:prstGeom prst="roundRect">
            <a:avLst>
              <a:gd name="adj" fmla="val 7639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 &lt;rest of code&gt; ...</a:t>
            </a:r>
          </a:p>
        </p:txBody>
      </p:sp>
      <p:sp>
        <p:nvSpPr>
          <p:cNvPr id="330" name="src"/>
          <p:cNvSpPr txBox="1"/>
          <p:nvPr/>
        </p:nvSpPr>
        <p:spPr>
          <a:xfrm>
            <a:off x="9071279" y="5905250"/>
            <a:ext cx="97063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src</a:t>
            </a:r>
          </a:p>
        </p:txBody>
      </p:sp>
      <p:pic>
        <p:nvPicPr>
          <p:cNvPr id="331" name="Rectangle Rectangle" descr="Rectangle Rectangl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23" y="8015340"/>
            <a:ext cx="4291250" cy="450775"/>
          </a:xfrm>
          <a:prstGeom prst="rect">
            <a:avLst/>
          </a:prstGeom>
        </p:spPr>
      </p:pic>
      <p:pic>
        <p:nvPicPr>
          <p:cNvPr id="333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234213" y="9108114"/>
            <a:ext cx="4291249" cy="3226872"/>
          </a:xfrm>
          <a:prstGeom prst="rect">
            <a:avLst/>
          </a:prstGeom>
        </p:spPr>
      </p:pic>
      <p:pic>
        <p:nvPicPr>
          <p:cNvPr id="335" name="Rectangle Rectangle" descr="Rectangle Rectangl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694075" y="9063714"/>
            <a:ext cx="4999315" cy="2236968"/>
          </a:xfrm>
          <a:prstGeom prst="rect">
            <a:avLst/>
          </a:prstGeom>
        </p:spPr>
      </p:pic>
      <p:sp>
        <p:nvSpPr>
          <p:cNvPr id="337" name="Line"/>
          <p:cNvSpPr/>
          <p:nvPr/>
        </p:nvSpPr>
        <p:spPr>
          <a:xfrm>
            <a:off x="13696777" y="10213234"/>
            <a:ext cx="5324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Prompt Generation</a:t>
            </a:r>
          </a:p>
        </p:txBody>
      </p:sp>
      <p:pic>
        <p:nvPicPr>
          <p:cNvPr id="340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342" name="LLM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LLM</a:t>
            </a:r>
          </a:p>
        </p:txBody>
      </p:sp>
      <p:sp>
        <p:nvSpPr>
          <p:cNvPr id="343" name="//c…"/>
          <p:cNvSpPr/>
          <p:nvPr/>
        </p:nvSpPr>
        <p:spPr>
          <a:xfrm>
            <a:off x="8997579" y="3959387"/>
            <a:ext cx="4265850" cy="8834246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BUG: CWE-121: Stack-based Buffer Overflow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MESSAGE: A stack-based buffer overflow condition is a condition where the buffer being overwritten is allocated on the stack (i.e., is a local variable or, rarely, a parameter to a function)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get_sos (j_decompress_ptr cinfo) {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 cinfo-&gt;comps_in_scan = n;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for (i = 0; i &lt; cinfo-&gt;num_components; i++)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    cinfo-&gt;cur_comp_info[i] = NULL;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}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FIXED VERSION: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</p:txBody>
      </p:sp>
      <p:sp>
        <p:nvSpPr>
          <p:cNvPr id="344" name="Prompt"/>
          <p:cNvSpPr txBox="1"/>
          <p:nvPr/>
        </p:nvSpPr>
        <p:spPr>
          <a:xfrm>
            <a:off x="9433130" y="3592031"/>
            <a:ext cx="1708408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Prompt</a:t>
            </a:r>
          </a:p>
        </p:txBody>
      </p:sp>
      <p:sp>
        <p:nvSpPr>
          <p:cNvPr id="345" name="LLM"/>
          <p:cNvSpPr/>
          <p:nvPr/>
        </p:nvSpPr>
        <p:spPr>
          <a:xfrm>
            <a:off x="13787621" y="7667783"/>
            <a:ext cx="2114262" cy="141745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LLM</a:t>
            </a:r>
          </a:p>
        </p:txBody>
      </p:sp>
      <p:sp>
        <p:nvSpPr>
          <p:cNvPr id="346" name="LOCAL(boolean)…"/>
          <p:cNvSpPr/>
          <p:nvPr/>
        </p:nvSpPr>
        <p:spPr>
          <a:xfrm>
            <a:off x="16426075" y="6070499"/>
            <a:ext cx="5708644" cy="4612021"/>
          </a:xfrm>
          <a:prstGeom prst="roundRect">
            <a:avLst>
              <a:gd name="adj" fmla="val 8236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cinfo-&gt;comps_in_scan = n;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Fixed the buffer overflow vulnerability by changing the range to the maximum number of possible scans using the variable MAX_COMPS_IN_SCAN.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for (i=0; i &lt; MAX_COMPS_IN_SCAN; i++)</a:t>
            </a:r>
          </a:p>
          <a:p>
            <a:pPr lvl="2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cinfo-&gt;cur_comp_info[i]=NULL;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</p:txBody>
      </p:sp>
      <p:sp>
        <p:nvSpPr>
          <p:cNvPr id="347" name="Response"/>
          <p:cNvSpPr txBox="1"/>
          <p:nvPr/>
        </p:nvSpPr>
        <p:spPr>
          <a:xfrm>
            <a:off x="16776959" y="5728071"/>
            <a:ext cx="211426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Response</a:t>
            </a:r>
          </a:p>
        </p:txBody>
      </p:sp>
      <p:sp>
        <p:nvSpPr>
          <p:cNvPr id="348" name="Line"/>
          <p:cNvSpPr/>
          <p:nvPr/>
        </p:nvSpPr>
        <p:spPr>
          <a:xfrm>
            <a:off x="13307311" y="8376509"/>
            <a:ext cx="449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>
            <a:off x="15933065" y="8376509"/>
            <a:ext cx="449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Prompt Generation</a:t>
            </a:r>
          </a:p>
        </p:txBody>
      </p:sp>
      <p:pic>
        <p:nvPicPr>
          <p:cNvPr id="352" name="Screenshot 2024-03-20 at 10.26.59 AM.png" descr="Screenshot 2024-03-20 at 10.26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33" y="4078385"/>
            <a:ext cx="6806521" cy="7970029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mith/smith/generator.py:DefaultPromptGenerator"/>
          <p:cNvSpPr txBox="1"/>
          <p:nvPr/>
        </p:nvSpPr>
        <p:spPr>
          <a:xfrm>
            <a:off x="716168" y="12151190"/>
            <a:ext cx="806445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smith/smith/generator.py:DefaultPromptGenerator</a:t>
            </a:r>
          </a:p>
        </p:txBody>
      </p:sp>
      <p:sp>
        <p:nvSpPr>
          <p:cNvPr id="354" name="extractor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extractor</a:t>
            </a:r>
          </a:p>
        </p:txBody>
      </p:sp>
      <p:sp>
        <p:nvSpPr>
          <p:cNvPr id="355" name="This is how I fixed the bug. Blah blah blah...…"/>
          <p:cNvSpPr/>
          <p:nvPr/>
        </p:nvSpPr>
        <p:spPr>
          <a:xfrm>
            <a:off x="8501276" y="5719687"/>
            <a:ext cx="5708643" cy="5313645"/>
          </a:xfrm>
          <a:prstGeom prst="roundRect">
            <a:avLst>
              <a:gd name="adj" fmla="val 7149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This is how I fixed the bug. Blah blah blah...</a:t>
            </a:r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'''c</a:t>
            </a:r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LOCAL(</a:t>
            </a:r>
            <a:r>
              <a:rPr dirty="0" err="1"/>
              <a:t>boolean</a:t>
            </a:r>
            <a:r>
              <a:rPr dirty="0"/>
              <a:t>)</a:t>
            </a:r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get_sos</a:t>
            </a:r>
            <a:r>
              <a:rPr dirty="0"/>
              <a:t> (</a:t>
            </a:r>
            <a:r>
              <a:rPr dirty="0" err="1"/>
              <a:t>j_decompress_ptr</a:t>
            </a:r>
            <a:r>
              <a:rPr dirty="0"/>
              <a:t> </a:t>
            </a:r>
            <a:r>
              <a:rPr dirty="0" err="1"/>
              <a:t>cinfo</a:t>
            </a:r>
            <a:r>
              <a:rPr dirty="0"/>
              <a:t>) {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cinfo</a:t>
            </a:r>
            <a:r>
              <a:rPr dirty="0"/>
              <a:t>-&gt;</a:t>
            </a:r>
            <a:r>
              <a:rPr dirty="0" err="1"/>
              <a:t>comps_in_scan</a:t>
            </a:r>
            <a:r>
              <a:rPr dirty="0"/>
              <a:t> = n;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// Fixed the buffer overflow vulnerability by changing the range to the maximum number of possible scans using the variable MAX_COMPS_IN_SCAN.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for (</a:t>
            </a:r>
            <a:r>
              <a:rPr dirty="0" err="1"/>
              <a:t>i</a:t>
            </a:r>
            <a:r>
              <a:rPr dirty="0"/>
              <a:t>=0; </a:t>
            </a:r>
            <a:r>
              <a:rPr dirty="0" err="1"/>
              <a:t>i</a:t>
            </a:r>
            <a:r>
              <a:rPr dirty="0"/>
              <a:t> &lt; MAX_COMPS_IN_SCAN; </a:t>
            </a:r>
            <a:r>
              <a:rPr dirty="0" err="1"/>
              <a:t>i</a:t>
            </a:r>
            <a:r>
              <a:rPr dirty="0"/>
              <a:t>++)</a:t>
            </a:r>
          </a:p>
          <a:p>
            <a:pPr lvl="2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cinfo</a:t>
            </a:r>
            <a:r>
              <a:rPr dirty="0"/>
              <a:t>-&gt;</a:t>
            </a:r>
            <a:r>
              <a:rPr dirty="0" err="1"/>
              <a:t>cur_comp_info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]=NULL;</a:t>
            </a:r>
          </a:p>
          <a:p>
            <a:pPr lvl="1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}</a:t>
            </a:r>
          </a:p>
          <a:p>
            <a:pPr indent="127000"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'''</a:t>
            </a:r>
          </a:p>
        </p:txBody>
      </p:sp>
      <p:sp>
        <p:nvSpPr>
          <p:cNvPr id="356" name="Response"/>
          <p:cNvSpPr txBox="1"/>
          <p:nvPr/>
        </p:nvSpPr>
        <p:spPr>
          <a:xfrm>
            <a:off x="8886025" y="5384935"/>
            <a:ext cx="211426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Response</a:t>
            </a:r>
          </a:p>
        </p:txBody>
      </p:sp>
      <p:sp>
        <p:nvSpPr>
          <p:cNvPr id="357" name="//c…"/>
          <p:cNvSpPr/>
          <p:nvPr/>
        </p:nvSpPr>
        <p:spPr>
          <a:xfrm>
            <a:off x="18242515" y="3764890"/>
            <a:ext cx="4265849" cy="9223238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</a:t>
            </a:r>
            <a:r>
              <a:rPr dirty="0" err="1"/>
              <a:t>jdmarker.c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 CVE-2012-2806, CWE-121: Stack </a:t>
            </a:r>
            <a:r>
              <a:rPr dirty="0" err="1"/>
              <a:t>Bof</a:t>
            </a: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jinclude.h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#include "</a:t>
            </a:r>
            <a:r>
              <a:rPr dirty="0" err="1"/>
              <a:t>jpeglib.h</a:t>
            </a:r>
            <a:r>
              <a:rPr dirty="0"/>
              <a:t>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LOCAL(</a:t>
            </a:r>
            <a:r>
              <a:rPr dirty="0" err="1"/>
              <a:t>boolean</a:t>
            </a:r>
            <a:r>
              <a:rPr dirty="0"/>
              <a:t>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get_sos</a:t>
            </a:r>
            <a:r>
              <a:rPr dirty="0"/>
              <a:t> (</a:t>
            </a:r>
            <a:r>
              <a:rPr dirty="0" err="1"/>
              <a:t>j_decompress_ptr</a:t>
            </a:r>
            <a:r>
              <a:rPr dirty="0"/>
              <a:t> </a:t>
            </a:r>
            <a:r>
              <a:rPr dirty="0" err="1"/>
              <a:t>cinfo</a:t>
            </a:r>
            <a:r>
              <a:rPr dirty="0"/>
              <a:t>) {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cinfo</a:t>
            </a:r>
            <a:r>
              <a:rPr dirty="0"/>
              <a:t>-&gt;</a:t>
            </a:r>
            <a:r>
              <a:rPr dirty="0" err="1"/>
              <a:t>comps_in_scan</a:t>
            </a:r>
            <a:r>
              <a:rPr dirty="0"/>
              <a:t> = n;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// Fixed the buffer overflow vulnerability by changing the range to the maximum number of possible scans using the variable MAX_COMPS_IN_SCAN.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for (</a:t>
            </a:r>
            <a:r>
              <a:rPr dirty="0" err="1"/>
              <a:t>i</a:t>
            </a:r>
            <a:r>
              <a:rPr dirty="0"/>
              <a:t>=0; </a:t>
            </a:r>
            <a:r>
              <a:rPr dirty="0" err="1"/>
              <a:t>i</a:t>
            </a:r>
            <a:r>
              <a:rPr dirty="0"/>
              <a:t> &lt; MAX_COMPS_IN_SCAN; </a:t>
            </a:r>
            <a:r>
              <a:rPr dirty="0" err="1"/>
              <a:t>i</a:t>
            </a:r>
            <a:r>
              <a:rPr dirty="0"/>
              <a:t>++)</a:t>
            </a:r>
          </a:p>
          <a:p>
            <a:pPr lvl="2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 err="1"/>
              <a:t>cinfo</a:t>
            </a:r>
            <a:r>
              <a:rPr dirty="0"/>
              <a:t>-&gt;</a:t>
            </a:r>
            <a:r>
              <a:rPr dirty="0" err="1"/>
              <a:t>cur_comp_info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]=NULL;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}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dirty="0"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... &lt;rest of code&gt; ...</a:t>
            </a:r>
          </a:p>
        </p:txBody>
      </p:sp>
      <p:sp>
        <p:nvSpPr>
          <p:cNvPr id="358" name="Template"/>
          <p:cNvSpPr txBox="1"/>
          <p:nvPr/>
        </p:nvSpPr>
        <p:spPr>
          <a:xfrm>
            <a:off x="18585595" y="3439631"/>
            <a:ext cx="1903475" cy="5728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Template</a:t>
            </a:r>
            <a:endParaRPr dirty="0"/>
          </a:p>
        </p:txBody>
      </p:sp>
      <p:sp>
        <p:nvSpPr>
          <p:cNvPr id="359" name="extractor"/>
          <p:cNvSpPr/>
          <p:nvPr/>
        </p:nvSpPr>
        <p:spPr>
          <a:xfrm>
            <a:off x="14930754" y="7909120"/>
            <a:ext cx="2593269" cy="934779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extractor</a:t>
            </a:r>
          </a:p>
        </p:txBody>
      </p:sp>
      <p:sp>
        <p:nvSpPr>
          <p:cNvPr id="360" name="Line"/>
          <p:cNvSpPr/>
          <p:nvPr/>
        </p:nvSpPr>
        <p:spPr>
          <a:xfrm>
            <a:off x="14357178" y="8376509"/>
            <a:ext cx="449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>
            <a:off x="17653526" y="8376509"/>
            <a:ext cx="449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6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75" y="6944916"/>
            <a:ext cx="5729445" cy="3562231"/>
          </a:xfrm>
          <a:prstGeom prst="rect">
            <a:avLst/>
          </a:prstGeom>
        </p:spPr>
      </p:pic>
      <p:pic>
        <p:nvPicPr>
          <p:cNvPr id="364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515" y="6775890"/>
            <a:ext cx="4296675" cy="3687188"/>
          </a:xfrm>
          <a:prstGeom prst="rect">
            <a:avLst/>
          </a:prstGeom>
        </p:spPr>
      </p:pic>
      <p:pic>
        <p:nvPicPr>
          <p:cNvPr id="366" name="Rectangle Rectangle" descr="Rectangle Rectangl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23" y="9437740"/>
            <a:ext cx="4966847" cy="12275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4361-DBD9-47FA-863F-922085AE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5E3CB-7A06-4EBC-A65D-6AB5EFF152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0055A-3C40-447C-B8CD-A0E79833B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Literature review</a:t>
            </a:r>
          </a:p>
          <a:p>
            <a:pPr lvl="1"/>
            <a:r>
              <a:rPr lang="en-US" altLang="ko-KR" dirty="0"/>
              <a:t>Classical APR (Automatic Program Repair): Not so effective</a:t>
            </a:r>
          </a:p>
          <a:p>
            <a:pPr lvl="1"/>
            <a:r>
              <a:rPr lang="en-US" altLang="ko-KR" dirty="0"/>
              <a:t>LLM-based APR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Examining Zero-Shot Vulnerability Repair with Large Language Models</a:t>
            </a:r>
            <a:r>
              <a:rPr lang="ko-KR" altLang="en-US" dirty="0"/>
              <a:t> </a:t>
            </a:r>
            <a:r>
              <a:rPr lang="en-US" altLang="ko-KR" dirty="0"/>
              <a:t>(by</a:t>
            </a:r>
            <a:r>
              <a:rPr lang="ko-KR" altLang="en-US" dirty="0"/>
              <a:t> </a:t>
            </a:r>
            <a:r>
              <a:rPr lang="en-US" altLang="ko-KR" dirty="0"/>
              <a:t>Brendan)</a:t>
            </a:r>
          </a:p>
          <a:p>
            <a:pPr lvl="1"/>
            <a:r>
              <a:rPr lang="en-US" altLang="ko-KR" dirty="0"/>
              <a:t>Open source</a:t>
            </a:r>
          </a:p>
          <a:p>
            <a:pPr lvl="1"/>
            <a:r>
              <a:rPr lang="en-US" altLang="ko-KR" dirty="0"/>
              <a:t>But not so extensible + manageable -&gt; Decide to implement a new one</a:t>
            </a:r>
          </a:p>
        </p:txBody>
      </p:sp>
    </p:spTree>
    <p:extLst>
      <p:ext uri="{BB962C8B-B14F-4D97-AF65-F5344CB8AC3E}">
        <p14:creationId xmlns:p14="http://schemas.microsoft.com/office/powerpoint/2010/main" val="38907116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AA6F-F335-4988-98F9-54427128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generator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A4812-3F43-4DDE-BEC8-99EE803FF2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50622-D9B9-407D-AB2A-63FB65DF2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DefaultPromptGenerator</a:t>
            </a:r>
            <a:r>
              <a:rPr lang="en-US" altLang="ko-KR" dirty="0"/>
              <a:t>: Something what we have discussed</a:t>
            </a:r>
          </a:p>
          <a:p>
            <a:r>
              <a:rPr lang="en-US" altLang="ko-KR" dirty="0" err="1"/>
              <a:t>SingleFunctionPromptGenerator</a:t>
            </a:r>
            <a:r>
              <a:rPr lang="en-US" altLang="ko-KR" dirty="0"/>
              <a:t>: For large file</a:t>
            </a:r>
          </a:p>
          <a:p>
            <a:endParaRPr lang="en-US" altLang="ko-KR" dirty="0"/>
          </a:p>
          <a:p>
            <a:pPr algn="l"/>
            <a:r>
              <a:rPr lang="en-US" altLang="ko-KR" dirty="0" err="1"/>
              <a:t>ZeroshotPromptGenerator</a:t>
            </a:r>
            <a:r>
              <a:rPr lang="en-US" altLang="ko-KR" dirty="0"/>
              <a:t>: 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 Regular"/>
              </a:rPr>
              <a:t>Examining Zero-Shot Vulnerability Repair with Large Language Models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 Regular"/>
              </a:rPr>
              <a:t>(SP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 Regular"/>
              </a:rPr>
              <a:t>‘23)</a:t>
            </a:r>
          </a:p>
          <a:p>
            <a:pPr algn="l"/>
            <a:r>
              <a:rPr lang="en-US" altLang="ko-KR" i="0" dirty="0" err="1">
                <a:solidFill>
                  <a:srgbClr val="333333"/>
                </a:solidFill>
                <a:effectLst/>
                <a:latin typeface="HelveticaNeue Regular"/>
              </a:rPr>
              <a:t>GooglePromptGenerator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HelveticaNeue Regular"/>
              </a:rPr>
              <a:t>: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US" altLang="ko-KR" b="1" i="0" dirty="0">
                <a:effectLst/>
                <a:latin typeface="Google Sans Display"/>
              </a:rPr>
              <a:t>AI-powered patching: the future of automated vulnerability fixes</a:t>
            </a:r>
            <a:r>
              <a:rPr lang="en-US" altLang="ko-KR" b="1" dirty="0">
                <a:solidFill>
                  <a:srgbClr val="333333"/>
                </a:solidFill>
                <a:latin typeface="HelveticaNeue Regular"/>
              </a:rPr>
              <a:t> (Google TR’24)</a:t>
            </a:r>
            <a:endParaRPr lang="en-US" altLang="ko-KR" b="1" i="0" dirty="0">
              <a:effectLst/>
              <a:latin typeface="Google San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00163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8707-B027-4DCC-9E6D-80B3E5F3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CodeWriter</a:t>
            </a:r>
            <a:r>
              <a:rPr lang="en-US" altLang="ko-KR" dirty="0"/>
              <a:t> + </a:t>
            </a:r>
            <a:r>
              <a:rPr lang="en-US" altLang="ko-KR" dirty="0" err="1"/>
              <a:t>CodeAnalyzer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978D3-AC49-41AB-9924-3EE35C56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15" y="3390487"/>
            <a:ext cx="17240633" cy="8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447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B7B6-07E9-4CC6-BF66-AA0EE44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CodeWriter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AEA02-2255-4C7B-AB28-9C3BD3CB7C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97DD4-C0EA-46BD-BCA6-F36A1690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5799517"/>
            <a:ext cx="10009798" cy="4844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949785-643F-4670-8424-1B46B023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906" y="5799517"/>
            <a:ext cx="11241986" cy="52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42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8764-BAF5-4F4F-A5E2-597CBD35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</p:spPr>
        <p:txBody>
          <a:bodyPr/>
          <a:lstStyle/>
          <a:p>
            <a:r>
              <a:rPr lang="en-US" altLang="ko-KR" dirty="0" err="1"/>
              <a:t>CodeAnalyzer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18D08-DAA3-415C-B844-FA3621C3D8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CBFCF-0898-4627-9828-160CDEBF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11" y="3806125"/>
            <a:ext cx="20661858" cy="78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68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Verifi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Verifier</a:t>
            </a:r>
          </a:p>
        </p:txBody>
      </p:sp>
      <p:sp>
        <p:nvSpPr>
          <p:cNvPr id="370" name="patch_tria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patch_trial</a:t>
            </a:r>
          </a:p>
        </p:txBody>
      </p:sp>
      <p:sp>
        <p:nvSpPr>
          <p:cNvPr id="371" name="Try patch…"/>
          <p:cNvSpPr txBox="1">
            <a:spLocks noGrp="1"/>
          </p:cNvSpPr>
          <p:nvPr>
            <p:ph type="body" sz="half" idx="1"/>
          </p:nvPr>
        </p:nvSpPr>
        <p:spPr>
          <a:xfrm>
            <a:off x="7553453" y="4248504"/>
            <a:ext cx="15624047" cy="82560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4000"/>
            </a:pPr>
            <a:r>
              <a:rPr dirty="0"/>
              <a:t>Try patch </a:t>
            </a:r>
          </a:p>
          <a:p>
            <a:pPr lvl="1">
              <a:defRPr sz="4000"/>
            </a:pPr>
            <a:r>
              <a:rPr dirty="0"/>
              <a:t>smith/smith/</a:t>
            </a:r>
            <a:r>
              <a:rPr dirty="0" err="1"/>
              <a:t>patch_trial.py:PatchTrial</a:t>
            </a:r>
            <a:endParaRPr dirty="0"/>
          </a:p>
          <a:p>
            <a:pPr lvl="1">
              <a:defRPr sz="4000"/>
            </a:pPr>
            <a:r>
              <a:rPr lang="en-US" dirty="0"/>
              <a:t>Outcome</a:t>
            </a:r>
            <a:endParaRPr dirty="0"/>
          </a:p>
          <a:p>
            <a:pPr lvl="2">
              <a:defRPr sz="4000"/>
            </a:pPr>
            <a:r>
              <a:rPr dirty="0"/>
              <a:t>Build test</a:t>
            </a:r>
          </a:p>
          <a:p>
            <a:pPr lvl="2">
              <a:defRPr sz="4000"/>
            </a:pPr>
            <a:r>
              <a:rPr dirty="0"/>
              <a:t>Functional test</a:t>
            </a:r>
          </a:p>
          <a:p>
            <a:pPr lvl="2">
              <a:defRPr sz="4000"/>
            </a:pPr>
            <a:r>
              <a:rPr dirty="0"/>
              <a:t>Security test</a:t>
            </a:r>
          </a:p>
          <a:p>
            <a:pPr lvl="2">
              <a:defRPr sz="4000"/>
            </a:pPr>
            <a:r>
              <a:rPr dirty="0"/>
              <a:t>Linter test (smith/lib/linter)</a:t>
            </a:r>
            <a:endParaRPr lang="en-US" dirty="0"/>
          </a:p>
          <a:p>
            <a:pPr marL="1219200" lvl="2" indent="0">
              <a:buNone/>
              <a:defRPr sz="4000"/>
            </a:pPr>
            <a:r>
              <a:rPr lang="en-US" dirty="0"/>
              <a:t>-&gt; Feedback  for evolver</a:t>
            </a:r>
            <a:endParaRPr dirty="0"/>
          </a:p>
        </p:txBody>
      </p:sp>
      <p:sp>
        <p:nvSpPr>
          <p:cNvPr id="372" name="//c…"/>
          <p:cNvSpPr/>
          <p:nvPr/>
        </p:nvSpPr>
        <p:spPr>
          <a:xfrm>
            <a:off x="2227825" y="3921171"/>
            <a:ext cx="4265849" cy="9223238"/>
          </a:xfrm>
          <a:prstGeom prst="roundRect">
            <a:avLst>
              <a:gd name="adj" fmla="val 8905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/*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jdmarker.c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 CVE-2012-2806, CWE-121: Stack Bof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*/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#define JPEG_INTERNALS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"jinclude.h"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#include "jpeglib.h"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BUG: CWE-121: Stack-based Buffer Overflow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MESSAGE: A stack-based buffer overflow condition is a condition where the buffer being overwritten is allocated on the stack (i.e., is a local variable or, rarely, a parameter to a function)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LOCAL(boolean)</a:t>
            </a:r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get_sos (j_decompress_ptr cinfo) {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cinfo-&gt;comps_in_scan = n;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// Fixed the buffer overflow vulnerability by changing the range to the maximum number of possible scans using the variable MAX_COMPS_IN_SCAN.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for (i=0; i &lt; MAX_COMPS_IN_SCAN; i++)</a:t>
            </a:r>
          </a:p>
          <a:p>
            <a:pPr lvl="2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cinfo-&gt;cur_comp_info[i]=NULL;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  <a:p>
            <a:pPr lvl="1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indent="127000" algn="l"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... &lt;rest of code&gt; ...</a:t>
            </a:r>
          </a:p>
        </p:txBody>
      </p:sp>
      <p:sp>
        <p:nvSpPr>
          <p:cNvPr id="373" name="Patch Candidate"/>
          <p:cNvSpPr txBox="1"/>
          <p:nvPr/>
        </p:nvSpPr>
        <p:spPr>
          <a:xfrm>
            <a:off x="2570904" y="3584805"/>
            <a:ext cx="3487344" cy="595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Template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romp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Prompt Generation</a:t>
            </a:r>
          </a:p>
        </p:txBody>
      </p:sp>
      <p:sp>
        <p:nvSpPr>
          <p:cNvPr id="376" name="evolv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evolve</a:t>
            </a:r>
          </a:p>
        </p:txBody>
      </p:sp>
      <p:sp>
        <p:nvSpPr>
          <p:cNvPr id="377" name="Using feedback from verifier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2399965" cy="8256012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rPr dirty="0"/>
              <a:t>Using feedback from verifier</a:t>
            </a:r>
          </a:p>
          <a:p>
            <a:pPr lvl="1">
              <a:defRPr sz="4000"/>
            </a:pPr>
            <a:r>
              <a:rPr dirty="0"/>
              <a:t>smith/smith/</a:t>
            </a:r>
            <a:r>
              <a:rPr dirty="0" err="1"/>
              <a:t>evolver.py:Evolver</a:t>
            </a:r>
            <a:endParaRPr dirty="0"/>
          </a:p>
          <a:p>
            <a:pPr lvl="1">
              <a:defRPr sz="4000"/>
            </a:pPr>
            <a:r>
              <a:rPr dirty="0"/>
              <a:t>Compiler errors</a:t>
            </a:r>
          </a:p>
          <a:p>
            <a:pPr lvl="1">
              <a:defRPr sz="4000"/>
            </a:pPr>
            <a:r>
              <a:rPr dirty="0"/>
              <a:t>Linter errors</a:t>
            </a:r>
          </a:p>
          <a:p>
            <a:pPr lvl="1">
              <a:defRPr sz="4000"/>
            </a:pPr>
            <a:r>
              <a:rPr dirty="0"/>
              <a:t>Wrong output format errors</a:t>
            </a:r>
          </a:p>
        </p:txBody>
      </p:sp>
      <p:pic>
        <p:nvPicPr>
          <p:cNvPr id="378" name="Screenshot 2024-03-20 at 12.41.26 PM.png" descr="Screenshot 2024-03-20 at 12.41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70" y="722608"/>
            <a:ext cx="9420161" cy="1227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97D9-BCF7-42FA-9D52-A27AB423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Generation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EEB85-9DAA-44B9-AC1B-43C65D14DE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evolve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EF536-0031-4B8A-BA29-4941CD37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E.g., CROMU_00008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0E3B6-4810-4330-B2FA-594418A6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84" y="3307742"/>
            <a:ext cx="11709365" cy="5966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98E50D-FB53-431D-9113-CAA3A71E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57" y="9629300"/>
            <a:ext cx="15600056" cy="34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58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9916A-9AD7-4348-A299-FA539EBF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95475-593F-452F-9CCF-003BEACFE3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5EE8A-7164-44D8-B48C-21C76FD3E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1C9011-F548-4587-8BDF-AFF7EC97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32" y="2512663"/>
            <a:ext cx="19424935" cy="93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8567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mi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smith</a:t>
            </a:r>
          </a:p>
        </p:txBody>
      </p:sp>
      <p:sp>
        <p:nvSpPr>
          <p:cNvPr id="381" name="Benchmark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Benchmarks</a:t>
            </a:r>
          </a:p>
        </p:txBody>
      </p:sp>
      <p:sp>
        <p:nvSpPr>
          <p:cNvPr id="382" name="Curr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Current</a:t>
            </a:r>
          </a:p>
          <a:p>
            <a:pPr lvl="1"/>
            <a:r>
              <a:rPr lang="en-US" dirty="0"/>
              <a:t>CGC: 56.29%</a:t>
            </a:r>
          </a:p>
          <a:p>
            <a:pPr lvl="1"/>
            <a:r>
              <a:rPr lang="en-US" dirty="0"/>
              <a:t>Vuln4j: 13.64%</a:t>
            </a:r>
          </a:p>
          <a:p>
            <a:pPr lvl="1"/>
            <a:r>
              <a:rPr lang="en-US" dirty="0"/>
              <a:t>cp-</a:t>
            </a:r>
            <a:r>
              <a:rPr lang="en-US" dirty="0" err="1"/>
              <a:t>linux</a:t>
            </a:r>
            <a:r>
              <a:rPr lang="en-US" dirty="0"/>
              <a:t>: 14.29%</a:t>
            </a:r>
          </a:p>
          <a:p>
            <a:pPr lvl="1"/>
            <a:r>
              <a:rPr lang="en-US" dirty="0" err="1"/>
              <a:t>bugscpp</a:t>
            </a:r>
            <a:r>
              <a:rPr lang="en-US" dirty="0"/>
              <a:t>: 22.91%</a:t>
            </a:r>
          </a:p>
          <a:p>
            <a:pPr lvl="1"/>
            <a:r>
              <a:rPr lang="en-US" dirty="0"/>
              <a:t>CVE: 0%</a:t>
            </a:r>
          </a:p>
          <a:p>
            <a:pPr lvl="1"/>
            <a:r>
              <a:rPr lang="en-US" dirty="0"/>
              <a:t>ARVO: ??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https://docs.google.com/spreadsheets/d/10_8eqCWYGMuBLCEjtHeeFDK0GBXw5UL9yOvrS6Ie4zI/edit#gid=1715958115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A3884-D654-477D-B430-CAE1E6EA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311" y="1079500"/>
            <a:ext cx="9867424" cy="47047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E016-60C4-4DDF-901D-33709CC7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Smith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7DFDD-1D79-4401-B704-36631BC49A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tests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6973D-1666-4280-A5CB-117107E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MockModel</a:t>
            </a:r>
            <a:r>
              <a:rPr lang="en-US" altLang="ko-KR" dirty="0"/>
              <a:t>: Mimic LLM for deterministic output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7B3E30-622C-488A-9A31-54C90D9D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20" y="5812761"/>
            <a:ext cx="22174180" cy="5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66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0FD1-4652-49A7-AC20-8EF5ED5D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254C7-6ED6-445D-8A22-013CEBA8B4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FC237-6623-408F-8138-0F2C388F2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Extensible: Designed to easily implement and test various features.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Multi-language: Capable of supporting multiple languages.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Modular: Implemented in a modular fashion to enable easy combination of various features.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055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FB9F-FEC9-4AE6-86F7-BDA379E9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04F19-FBF2-4A54-9E6D-10CB9E8C6E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https://github.com/orgs/Team-Atlanta/projects/9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1F6DD-C1A6-437A-AB9C-A3FDE6EB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Test more + Improve benchmark results</a:t>
            </a:r>
          </a:p>
          <a:p>
            <a:r>
              <a:rPr lang="en-US" altLang="ko-KR" dirty="0"/>
              <a:t>Learning-based bug localization (by Brendan)</a:t>
            </a:r>
          </a:p>
          <a:p>
            <a:r>
              <a:rPr lang="en-US" altLang="ko-KR" dirty="0"/>
              <a:t>Patch-specific models (by </a:t>
            </a:r>
            <a:r>
              <a:rPr lang="en-US" altLang="ko-KR" dirty="0" err="1"/>
              <a:t>Sangdon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More localized patch generation</a:t>
            </a:r>
          </a:p>
          <a:p>
            <a:pPr lvl="1"/>
            <a:r>
              <a:rPr lang="en-US" altLang="ko-KR" dirty="0"/>
              <a:t>Current, we patch in a function level </a:t>
            </a:r>
            <a:br>
              <a:rPr lang="en-US" altLang="ko-KR" dirty="0"/>
            </a:br>
            <a:r>
              <a:rPr lang="en-US" altLang="ko-KR" dirty="0"/>
              <a:t>	(generic, but not so good if the function is large)</a:t>
            </a:r>
          </a:p>
          <a:p>
            <a:pPr lvl="1"/>
            <a:r>
              <a:rPr lang="en-US" altLang="ko-KR" dirty="0"/>
              <a:t>With a specific bug location + bug type, we can do more specific patch </a:t>
            </a:r>
            <a:br>
              <a:rPr lang="en-US" altLang="ko-KR" dirty="0"/>
            </a:br>
            <a:r>
              <a:rPr lang="en-US" altLang="ko-KR" dirty="0"/>
              <a:t>(e.g., buffer overflow + location -&gt; length &lt; size)</a:t>
            </a:r>
          </a:p>
          <a:p>
            <a:r>
              <a:rPr lang="en-US" altLang="ko-KR" dirty="0"/>
              <a:t>Advanced LLM features? + Program analysis?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77067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38209D-E387-4D25-B249-D63D230110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DCDBA8-A00C-4FDE-B0DC-AC185566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C4BA9-027A-4A7E-87B9-BE986427D9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334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B6BD-FF59-4661-A9B2-3925912E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Smith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CB635-DFF8-4D7C-A67B-6F23B592A9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AF543-8211-4DEC-AA13-12041D36B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python3  main.py </a:t>
            </a:r>
            <a:br>
              <a:rPr lang="en-US" altLang="ko-KR" dirty="0"/>
            </a:br>
            <a:r>
              <a:rPr lang="en-US" altLang="ko-KR" dirty="0"/>
              <a:t>	-o [OUTPUT_DIR]</a:t>
            </a:r>
            <a:br>
              <a:rPr lang="en-US" altLang="ko-KR" dirty="0"/>
            </a:br>
            <a:r>
              <a:rPr lang="en-US" altLang="ko-KR" dirty="0"/>
              <a:t>	-t [CHALLENGE_DIR]</a:t>
            </a:r>
            <a:br>
              <a:rPr lang="en-US" altLang="ko-KR" dirty="0"/>
            </a:br>
            <a:r>
              <a:rPr lang="en-US" altLang="ko-KR" dirty="0"/>
              <a:t>	-p</a:t>
            </a:r>
            <a:r>
              <a:rPr lang="ko-KR" altLang="en-US" dirty="0"/>
              <a:t> </a:t>
            </a:r>
            <a:r>
              <a:rPr lang="en-US" altLang="ko-KR" dirty="0"/>
              <a:t>[PROMPT_GENERATOR]</a:t>
            </a:r>
            <a:br>
              <a:rPr lang="en-US" altLang="ko-KR" dirty="0"/>
            </a:br>
            <a:r>
              <a:rPr lang="en-US" altLang="ko-KR" dirty="0"/>
              <a:t>	--engine [ENGINE]</a:t>
            </a:r>
            <a:br>
              <a:rPr lang="en-US" altLang="ko-KR" dirty="0"/>
            </a:br>
            <a:r>
              <a:rPr lang="en-US" altLang="ko-KR" dirty="0"/>
              <a:t>	--with-evolve</a:t>
            </a:r>
            <a:br>
              <a:rPr lang="en-US" altLang="ko-KR" dirty="0"/>
            </a:br>
            <a:r>
              <a:rPr lang="en-US" altLang="ko-KR" dirty="0"/>
              <a:t>	--with-linter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3310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E6D3-D6C5-40B9-900E-FD34AB96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CGC’s CADET_00001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6DE3F-38F1-49D1-B923-F37EE1962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A7298-8D6A-471E-8D06-4ACC2192A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8A1A5-02EE-4600-8CA5-95644BAB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37" y="3755739"/>
            <a:ext cx="17503716" cy="88548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A15-176D-4332-8CED-DBD223F92E3D}"/>
              </a:ext>
            </a:extLst>
          </p:cNvPr>
          <p:cNvSpPr/>
          <p:nvPr/>
        </p:nvSpPr>
        <p:spPr>
          <a:xfrm>
            <a:off x="5724144" y="7479792"/>
            <a:ext cx="12783312" cy="950976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4848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690EC-D72F-41B5-AD19-7CC21F9E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F266F-3482-46E3-9578-2FEABDCE04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85322-85F7-4920-9CA1-920D3279C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F96F2C-5F96-4C23-B76B-FA40724C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1097094"/>
            <a:ext cx="21854401" cy="43886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CA0678-7279-431D-A293-EE845B23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11" y="7842967"/>
            <a:ext cx="22680778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72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F2E6D-5052-41B9-8914-65686F73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prompt.txt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F015E-607A-46AA-A4A5-BF5783B005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E456DF-3CFF-4DAE-94A0-DA1CC7503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538" y="420624"/>
            <a:ext cx="10972991" cy="82164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42BB42-4007-45D8-855C-B4ECE02A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538" y="9717653"/>
            <a:ext cx="11364391" cy="3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1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DAB4A-F415-4758-8A4C-970237EE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patch.diff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2CBCF-7317-4F69-93F4-1B605F12EF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B3E3C9-0D95-48DD-8D5B-64479CA2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49" y="4724577"/>
            <a:ext cx="21579451" cy="42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243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"/>
          <p:cNvSpPr/>
          <p:nvPr/>
        </p:nvSpPr>
        <p:spPr>
          <a:xfrm>
            <a:off x="1029690" y="5083893"/>
            <a:ext cx="5559799" cy="1427491"/>
          </a:xfrm>
          <a:prstGeom prst="roundRect">
            <a:avLst>
              <a:gd name="adj" fmla="val 2661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6" name="smi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smith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7162065" y="4304136"/>
            <a:ext cx="10475475" cy="7870882"/>
          </a:xfrm>
          <a:prstGeom prst="roundRect">
            <a:avLst>
              <a:gd name="adj" fmla="val 10427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60" name="src"/>
          <p:cNvGrpSpPr/>
          <p:nvPr/>
        </p:nvGrpSpPr>
        <p:grpSpPr>
          <a:xfrm>
            <a:off x="1491408" y="5348860"/>
            <a:ext cx="1363686" cy="897557"/>
            <a:chOff x="0" y="0"/>
            <a:chExt cx="1363684" cy="897556"/>
          </a:xfrm>
        </p:grpSpPr>
        <p:sp>
          <p:nvSpPr>
            <p:cNvPr id="159" name="src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src</a:t>
              </a:r>
            </a:p>
          </p:txBody>
        </p:sp>
        <p:pic>
          <p:nvPicPr>
            <p:cNvPr id="158" name="src src" descr="src src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sp>
        <p:nvSpPr>
          <p:cNvPr id="161" name="Input"/>
          <p:cNvSpPr txBox="1"/>
          <p:nvPr/>
        </p:nvSpPr>
        <p:spPr>
          <a:xfrm>
            <a:off x="1465240" y="4716536"/>
            <a:ext cx="141602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Input</a:t>
            </a:r>
            <a:endParaRPr dirty="0"/>
          </a:p>
        </p:txBody>
      </p:sp>
      <p:sp>
        <p:nvSpPr>
          <p:cNvPr id="162" name="Output"/>
          <p:cNvSpPr txBox="1"/>
          <p:nvPr/>
        </p:nvSpPr>
        <p:spPr>
          <a:xfrm>
            <a:off x="18761504" y="10037581"/>
            <a:ext cx="1416022" cy="572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Output</a:t>
            </a:r>
          </a:p>
        </p:txBody>
      </p:sp>
      <p:sp>
        <p:nvSpPr>
          <p:cNvPr id="163" name="stack-trace based…"/>
          <p:cNvSpPr/>
          <p:nvPr/>
        </p:nvSpPr>
        <p:spPr>
          <a:xfrm>
            <a:off x="10272806" y="5013002"/>
            <a:ext cx="4253993" cy="1534742"/>
          </a:xfrm>
          <a:prstGeom prst="roundRect">
            <a:avLst>
              <a:gd name="adj" fmla="val 24750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06400" indent="-4064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stack-trace based</a:t>
            </a:r>
          </a:p>
          <a:p>
            <a:pPr marL="406400" indent="-4064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(coverage based)</a:t>
            </a:r>
          </a:p>
        </p:txBody>
      </p:sp>
      <p:sp>
        <p:nvSpPr>
          <p:cNvPr id="164" name="Fault Localizer"/>
          <p:cNvSpPr txBox="1"/>
          <p:nvPr/>
        </p:nvSpPr>
        <p:spPr>
          <a:xfrm>
            <a:off x="10734523" y="4719803"/>
            <a:ext cx="3330558" cy="585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Fault Localizer</a:t>
            </a:r>
          </a:p>
        </p:txBody>
      </p:sp>
      <p:sp>
        <p:nvSpPr>
          <p:cNvPr id="165" name="different strategies"/>
          <p:cNvSpPr/>
          <p:nvPr/>
        </p:nvSpPr>
        <p:spPr>
          <a:xfrm>
            <a:off x="9967505" y="7535695"/>
            <a:ext cx="4864594" cy="1407764"/>
          </a:xfrm>
          <a:prstGeom prst="roundRect">
            <a:avLst>
              <a:gd name="adj" fmla="val 26983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55600" indent="-3556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Generation + Evolution</a:t>
            </a:r>
            <a:endParaRPr dirty="0"/>
          </a:p>
        </p:txBody>
      </p:sp>
      <p:sp>
        <p:nvSpPr>
          <p:cNvPr id="166" name="Prompt Generation"/>
          <p:cNvSpPr txBox="1"/>
          <p:nvPr/>
        </p:nvSpPr>
        <p:spPr>
          <a:xfrm>
            <a:off x="10414761" y="7219878"/>
            <a:ext cx="3970083" cy="595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Prompt Generation</a:t>
            </a:r>
          </a:p>
        </p:txBody>
      </p:sp>
      <p:sp>
        <p:nvSpPr>
          <p:cNvPr id="167" name="verify with given tests…"/>
          <p:cNvSpPr/>
          <p:nvPr/>
        </p:nvSpPr>
        <p:spPr>
          <a:xfrm>
            <a:off x="10272806" y="10222816"/>
            <a:ext cx="4253993" cy="1534742"/>
          </a:xfrm>
          <a:prstGeom prst="roundRect">
            <a:avLst>
              <a:gd name="adj" fmla="val 24750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55600" indent="-3556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verify with given tests</a:t>
            </a:r>
          </a:p>
          <a:p>
            <a:pPr marL="355600" indent="-3556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feedback when failed</a:t>
            </a:r>
          </a:p>
        </p:txBody>
      </p:sp>
      <p:sp>
        <p:nvSpPr>
          <p:cNvPr id="168" name="Verifier"/>
          <p:cNvSpPr txBox="1"/>
          <p:nvPr/>
        </p:nvSpPr>
        <p:spPr>
          <a:xfrm>
            <a:off x="11545596" y="9929617"/>
            <a:ext cx="1708409" cy="585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Verifier</a:t>
            </a:r>
          </a:p>
        </p:txBody>
      </p:sp>
      <p:sp>
        <p:nvSpPr>
          <p:cNvPr id="169" name="Line"/>
          <p:cNvSpPr/>
          <p:nvPr/>
        </p:nvSpPr>
        <p:spPr>
          <a:xfrm>
            <a:off x="6579510" y="5797638"/>
            <a:ext cx="32740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>
            <a:off x="12399802" y="9089309"/>
            <a:ext cx="1" cy="7696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Line"/>
          <p:cNvSpPr/>
          <p:nvPr/>
        </p:nvSpPr>
        <p:spPr>
          <a:xfrm>
            <a:off x="14548555" y="10990187"/>
            <a:ext cx="3329886" cy="41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ter…"/>
          <p:cNvSpPr/>
          <p:nvPr/>
        </p:nvSpPr>
        <p:spPr>
          <a:xfrm>
            <a:off x="5868376" y="10118108"/>
            <a:ext cx="3305158" cy="1407764"/>
          </a:xfrm>
          <a:prstGeom prst="roundRect">
            <a:avLst>
              <a:gd name="adj" fmla="val 209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406400" indent="-4064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linter</a:t>
            </a:r>
          </a:p>
          <a:p>
            <a:pPr marL="406400" indent="-406400" algn="l" defTabSz="825500">
              <a:buSzPct val="123000"/>
              <a:buChar char="•"/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compile errors</a:t>
            </a:r>
          </a:p>
        </p:txBody>
      </p:sp>
      <p:sp>
        <p:nvSpPr>
          <p:cNvPr id="174" name="Feedback"/>
          <p:cNvSpPr txBox="1"/>
          <p:nvPr/>
        </p:nvSpPr>
        <p:spPr>
          <a:xfrm>
            <a:off x="6338527" y="9838266"/>
            <a:ext cx="2364858" cy="52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Feedback</a:t>
            </a:r>
          </a:p>
        </p:txBody>
      </p:sp>
      <p:sp>
        <p:nvSpPr>
          <p:cNvPr id="175" name="Line"/>
          <p:cNvSpPr/>
          <p:nvPr/>
        </p:nvSpPr>
        <p:spPr>
          <a:xfrm>
            <a:off x="12399802" y="6620190"/>
            <a:ext cx="1" cy="5230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78" name="tests"/>
          <p:cNvGrpSpPr/>
          <p:nvPr/>
        </p:nvGrpSpPr>
        <p:grpSpPr>
          <a:xfrm>
            <a:off x="2977979" y="5348860"/>
            <a:ext cx="1363686" cy="897557"/>
            <a:chOff x="0" y="0"/>
            <a:chExt cx="1363684" cy="897556"/>
          </a:xfrm>
        </p:grpSpPr>
        <p:sp>
          <p:nvSpPr>
            <p:cNvPr id="177" name="tests"/>
            <p:cNvSpPr/>
            <p:nvPr/>
          </p:nvSpPr>
          <p:spPr>
            <a:xfrm>
              <a:off x="50800" y="50799"/>
              <a:ext cx="1262085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tests</a:t>
              </a:r>
            </a:p>
          </p:txBody>
        </p:sp>
        <p:pic>
          <p:nvPicPr>
            <p:cNvPr id="176" name="tests tests" descr="tests tests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363685" cy="897558"/>
            </a:xfrm>
            <a:prstGeom prst="rect">
              <a:avLst/>
            </a:prstGeom>
            <a:effectLst/>
          </p:spPr>
        </p:pic>
      </p:grpSp>
      <p:grpSp>
        <p:nvGrpSpPr>
          <p:cNvPr id="181" name="bug info"/>
          <p:cNvGrpSpPr/>
          <p:nvPr/>
        </p:nvGrpSpPr>
        <p:grpSpPr>
          <a:xfrm>
            <a:off x="4464551" y="5348860"/>
            <a:ext cx="1708408" cy="897557"/>
            <a:chOff x="0" y="0"/>
            <a:chExt cx="1708407" cy="897556"/>
          </a:xfrm>
        </p:grpSpPr>
        <p:sp>
          <p:nvSpPr>
            <p:cNvPr id="180" name="bug info"/>
            <p:cNvSpPr/>
            <p:nvPr/>
          </p:nvSpPr>
          <p:spPr>
            <a:xfrm>
              <a:off x="50800" y="50799"/>
              <a:ext cx="1606808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info</a:t>
              </a:r>
            </a:p>
          </p:txBody>
        </p:sp>
        <p:pic>
          <p:nvPicPr>
            <p:cNvPr id="179" name="bug info bug info" descr="bug info bug info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708408" cy="897558"/>
            </a:xfrm>
            <a:prstGeom prst="rect">
              <a:avLst/>
            </a:prstGeom>
            <a:effectLst/>
          </p:spPr>
        </p:pic>
      </p:grpSp>
      <p:grpSp>
        <p:nvGrpSpPr>
          <p:cNvPr id="184" name="valid patch"/>
          <p:cNvGrpSpPr/>
          <p:nvPr/>
        </p:nvGrpSpPr>
        <p:grpSpPr>
          <a:xfrm>
            <a:off x="18232730" y="10683441"/>
            <a:ext cx="2473573" cy="897557"/>
            <a:chOff x="0" y="0"/>
            <a:chExt cx="2473571" cy="897556"/>
          </a:xfrm>
        </p:grpSpPr>
        <p:sp>
          <p:nvSpPr>
            <p:cNvPr id="183" name="valid patch"/>
            <p:cNvSpPr/>
            <p:nvPr/>
          </p:nvSpPr>
          <p:spPr>
            <a:xfrm>
              <a:off x="50800" y="50800"/>
              <a:ext cx="2371972" cy="795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valid patch</a:t>
              </a:r>
            </a:p>
          </p:txBody>
        </p:sp>
        <p:pic>
          <p:nvPicPr>
            <p:cNvPr id="182" name="valid patch valid patch" descr="valid patch valid patch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473572" cy="897557"/>
            </a:xfrm>
            <a:prstGeom prst="rect">
              <a:avLst/>
            </a:prstGeom>
            <a:effectLst/>
          </p:spPr>
        </p:pic>
      </p:grpSp>
      <p:sp>
        <p:nvSpPr>
          <p:cNvPr id="185" name="Line"/>
          <p:cNvSpPr/>
          <p:nvPr/>
        </p:nvSpPr>
        <p:spPr>
          <a:xfrm flipV="1">
            <a:off x="8731017" y="5798533"/>
            <a:ext cx="1" cy="25867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Line"/>
          <p:cNvSpPr/>
          <p:nvPr/>
        </p:nvSpPr>
        <p:spPr>
          <a:xfrm>
            <a:off x="8734412" y="8376187"/>
            <a:ext cx="8677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90" name="bug location"/>
          <p:cNvGrpSpPr/>
          <p:nvPr/>
        </p:nvGrpSpPr>
        <p:grpSpPr>
          <a:xfrm>
            <a:off x="14976632" y="5348860"/>
            <a:ext cx="2473573" cy="897557"/>
            <a:chOff x="0" y="0"/>
            <a:chExt cx="2473571" cy="897556"/>
          </a:xfrm>
        </p:grpSpPr>
        <p:sp>
          <p:nvSpPr>
            <p:cNvPr id="189" name="bug location"/>
            <p:cNvSpPr/>
            <p:nvPr/>
          </p:nvSpPr>
          <p:spPr>
            <a:xfrm>
              <a:off x="50800" y="50799"/>
              <a:ext cx="2371972" cy="795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bug location</a:t>
              </a:r>
            </a:p>
          </p:txBody>
        </p:sp>
        <p:pic>
          <p:nvPicPr>
            <p:cNvPr id="188" name="bug location bug location" descr="bug location bug location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2473572" cy="897558"/>
            </a:xfrm>
            <a:prstGeom prst="rect">
              <a:avLst/>
            </a:prstGeom>
            <a:effectLst/>
          </p:spPr>
        </p:pic>
      </p:grpSp>
      <p:sp>
        <p:nvSpPr>
          <p:cNvPr id="191" name="Overview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Overview</a:t>
            </a:r>
          </a:p>
        </p:txBody>
      </p:sp>
      <p:sp>
        <p:nvSpPr>
          <p:cNvPr id="40" name="Fault Localizer">
            <a:extLst>
              <a:ext uri="{FF2B5EF4-FFF2-40B4-BE49-F238E27FC236}">
                <a16:creationId xmlns:a16="http://schemas.microsoft.com/office/drawing/2014/main" id="{8D1DBCEE-9400-4CFF-A29B-BBE32F6D6F8A}"/>
              </a:ext>
            </a:extLst>
          </p:cNvPr>
          <p:cNvSpPr txBox="1"/>
          <p:nvPr/>
        </p:nvSpPr>
        <p:spPr>
          <a:xfrm>
            <a:off x="6831389" y="4991840"/>
            <a:ext cx="3330558" cy="595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Challenge / Bug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2343</Words>
  <Application>Microsoft Office PowerPoint</Application>
  <PresentationFormat>사용자 지정</PresentationFormat>
  <Paragraphs>566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Google Sans Display</vt:lpstr>
      <vt:lpstr>Helvetica Neue</vt:lpstr>
      <vt:lpstr>Helvetica Neue Medium</vt:lpstr>
      <vt:lpstr>HelveticaNeue Regular</vt:lpstr>
      <vt:lpstr>21_BasicWhite</vt:lpstr>
      <vt:lpstr>smith</vt:lpstr>
      <vt:lpstr>History</vt:lpstr>
      <vt:lpstr>Goal</vt:lpstr>
      <vt:lpstr>Smith</vt:lpstr>
      <vt:lpstr>Example: CGC’s CADET_00001</vt:lpstr>
      <vt:lpstr>PowerPoint 프레젠테이션</vt:lpstr>
      <vt:lpstr>prompt.txt</vt:lpstr>
      <vt:lpstr>patch.diff</vt:lpstr>
      <vt:lpstr>smith</vt:lpstr>
      <vt:lpstr>Challenge &amp; Bug</vt:lpstr>
      <vt:lpstr>Fault Localizer</vt:lpstr>
      <vt:lpstr>Prompt Generation</vt:lpstr>
      <vt:lpstr>Prompt Generation</vt:lpstr>
      <vt:lpstr>Prompt Generation</vt:lpstr>
      <vt:lpstr>Prompt Generation</vt:lpstr>
      <vt:lpstr>Prompt Generation</vt:lpstr>
      <vt:lpstr>Prompt Generation</vt:lpstr>
      <vt:lpstr>Prompt Generation</vt:lpstr>
      <vt:lpstr>Prompt Generation</vt:lpstr>
      <vt:lpstr>Current generator</vt:lpstr>
      <vt:lpstr>CodeWriter + CodeAnalyzer</vt:lpstr>
      <vt:lpstr>CodeWriter</vt:lpstr>
      <vt:lpstr>CodeAnalyzer</vt:lpstr>
      <vt:lpstr>Verifier</vt:lpstr>
      <vt:lpstr>Prompt Generation</vt:lpstr>
      <vt:lpstr>Prompt Generation</vt:lpstr>
      <vt:lpstr>PowerPoint 프레젠테이션</vt:lpstr>
      <vt:lpstr>smith</vt:lpstr>
      <vt:lpstr>Smith</vt:lpstr>
      <vt:lpstr>TODO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</dc:title>
  <cp:lastModifiedBy>uesr</cp:lastModifiedBy>
  <cp:revision>14</cp:revision>
  <dcterms:modified xsi:type="dcterms:W3CDTF">2024-03-20T07:25:39Z</dcterms:modified>
</cp:coreProperties>
</file>