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id="{794394C7-67B9-4E9F-AA7D-C5175AD68196}" name="화면정의서-스토리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id="{8EB3B862-0892-4E83-983C-4B6FFC9E7211}" name="화면정의서">
          <p14:sldIdLst>
            <p14:sldId id="270"/>
            <p14:sldId id="271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911B456-B10B-4FDE-9D4C-3B6D31FCE7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8025" autoAdjust="0"/>
    <p:restoredTop sz="95309" autoAdjust="0"/>
  </p:normalViewPr>
  <p:slideViewPr>
    <p:cSldViewPr snapToGrid="0">
      <p:cViewPr varScale="1">
        <p:scale>
          <a:sx n="100" d="100"/>
          <a:sy n="100" d="100"/>
        </p:scale>
        <p:origin x="389" y="7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presProps" Target="presProps.xml"  /><Relationship Id="rId2" Type="http://schemas.openxmlformats.org/officeDocument/2006/relationships/notesMaster" Target="notesMasters/notesMaster1.xml"  /><Relationship Id="rId20" Type="http://schemas.openxmlformats.org/officeDocument/2006/relationships/viewProps" Target="viewProps.xml"  /><Relationship Id="rId21" Type="http://schemas.openxmlformats.org/officeDocument/2006/relationships/theme" Target="theme/theme1.xml"  /><Relationship Id="rId22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2" name="Google Shape;82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Relationship Id="rId3" Type="http://schemas.openxmlformats.org/officeDocument/2006/relationships/image" Target="../media/image2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png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Relationship Id="rId6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Relationship Id="rId4" Type="http://schemas.openxmlformats.org/officeDocument/2006/relationships/image" Target="../media/image3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2.png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Relationship Id="rId5" Type="http://schemas.openxmlformats.org/officeDocument/2006/relationships/image" Target="../media/image3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Relationship Id="rId3" Type="http://schemas.openxmlformats.org/officeDocument/2006/relationships/image" Target="../media/image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 idx="0"/>
          </p:nvPr>
        </p:nvSpPr>
        <p:spPr>
          <a:xfrm>
            <a:off x="1114165" y="1741024"/>
            <a:ext cx="4351020" cy="93927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맑은 고딕"/>
              <a:buNone/>
              <a:defRPr/>
            </a:pPr>
            <a:r>
              <a:rPr lang="ko-KR" b="1">
                <a:latin typeface="Arial"/>
                <a:cs typeface="Arial"/>
              </a:rPr>
              <a:t>화면 정의서</a:t>
            </a:r>
            <a:endParaRPr b="1">
              <a:latin typeface="Arial"/>
              <a:cs typeface="Arial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6570960" y="5665425"/>
          <a:ext cx="5248032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9344"/>
                <a:gridCol w="1749344"/>
                <a:gridCol w="1749344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 b="1">
                          <a:cs typeface="Arial"/>
                        </a:rPr>
                        <a:t>버전</a:t>
                      </a:r>
                      <a:endParaRPr lang="ko-KR" altLang="en-US" sz="1500" b="1">
                        <a:cs typeface="Arial"/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 b="1">
                          <a:cs typeface="Arial"/>
                        </a:rPr>
                        <a:t>작성자 </a:t>
                      </a:r>
                      <a:endParaRPr lang="ko-KR" altLang="en-US" sz="1500" b="1">
                        <a:cs typeface="Arial"/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500" b="1">
                          <a:cs typeface="Arial"/>
                        </a:rPr>
                        <a:t>작성일</a:t>
                      </a:r>
                      <a:endParaRPr lang="ko-KR" altLang="en-US" sz="1500" b="1">
                        <a:cs typeface="Arial"/>
                      </a:endParaRPr>
                    </a:p>
                  </a:txBody>
                  <a:tcPr marL="91440" marR="91440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0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500" b="1"/>
                        <a:t>1.0</a:t>
                      </a:r>
                      <a:endParaRPr lang="ko-KR" altLang="en-US" sz="1500" b="1">
                        <a:cs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500" b="1">
                        <a:cs typeface="Arial"/>
                      </a:endParaRPr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500" b="1"/>
                        <a:t>24.04.12</a:t>
                      </a:r>
                      <a:endParaRPr lang="ko-KR" altLang="en-US" sz="1500" b="1">
                        <a:cs typeface="Arial"/>
                      </a:endParaRPr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631" y="8792"/>
            <a:ext cx="1143160" cy="1143160"/>
          </a:xfrm>
          <a:prstGeom prst="rect">
            <a:avLst/>
          </a:prstGeom>
        </p:spPr>
      </p:pic>
      <p:sp>
        <p:nvSpPr>
          <p:cNvPr id="7" name="Google Shape;84;p13"/>
          <p:cNvSpPr txBox="1"/>
          <p:nvPr/>
        </p:nvSpPr>
        <p:spPr>
          <a:xfrm>
            <a:off x="902426" y="1263044"/>
            <a:ext cx="1198748" cy="37559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defRPr/>
            </a:pPr>
            <a:r>
              <a:rPr lang="en-US" altLang="ko-KR" sz="2400">
                <a:latin typeface="+mj-ea"/>
                <a:ea typeface="+mj-ea"/>
              </a:rPr>
              <a:t>A106</a:t>
            </a:r>
            <a:endParaRPr lang="ko-KR" altLang="en-US" sz="240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 flipH="1">
            <a:off x="1007161" y="1770208"/>
            <a:ext cx="107004" cy="8676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6856" y="1085849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보상 메인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UI-D-1000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/reward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11" name="TextBox 10"/>
          <p:cNvSpPr txBox="1"/>
          <p:nvPr/>
        </p:nvSpPr>
        <p:spPr>
          <a:xfrm>
            <a:off x="293200" y="134760"/>
            <a:ext cx="3455492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+mj-ea"/>
                <a:ea typeface="+mj-ea"/>
              </a:rPr>
              <a:t>보상 </a:t>
            </a:r>
            <a:r>
              <a:rPr lang="en-US" altLang="ko-KR" sz="2400" b="1">
                <a:latin typeface="+mj-ea"/>
                <a:ea typeface="+mj-ea"/>
              </a:rPr>
              <a:t>/ </a:t>
            </a:r>
            <a:r>
              <a:rPr lang="ko-KR" altLang="en-US" sz="2400" b="1">
                <a:latin typeface="+mj-ea"/>
                <a:ea typeface="+mj-ea"/>
              </a:rPr>
              <a:t>포인트 상점</a:t>
            </a:r>
            <a:endParaRPr lang="ko-KR" altLang="en-US" sz="2400" b="1">
              <a:latin typeface="+mj-ea"/>
              <a:ea typeface="+mj-ea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3322074" y="1085849"/>
          <a:ext cx="2534853" cy="2617021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4100"/>
                <a:gridCol w="2250753"/>
              </a:tblGrid>
              <a:tr h="211063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59341" marR="59341" marT="29671" marB="29671"/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보유 포인트 표시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누적된 획득 가능 포인트 표시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816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포인트 상점</a:t>
                      </a:r>
                      <a:r>
                        <a:rPr lang="en-US" altLang="ko-KR" sz="1000"/>
                        <a:t>[UI-D-2000]</a:t>
                      </a:r>
                      <a:r>
                        <a:rPr lang="ko-KR" altLang="en-US" sz="1000"/>
                        <a:t>로 이동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816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해빗 달성에 따라 성장하는 나무를</a:t>
                      </a:r>
                      <a:endParaRPr lang="ko-KR" altLang="en-US" sz="1000"/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화면에 표시</a:t>
                      </a:r>
                      <a:br>
                        <a:rPr lang="en-US" altLang="ko-KR" sz="1000"/>
                      </a:br>
                      <a:r>
                        <a:rPr lang="ko-KR" altLang="en-US" sz="1000"/>
                        <a:t>나무 클릭 시 누적된 포인트만큼 획득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 b="1"/>
                        <a:t>Related</a:t>
                      </a:r>
                      <a:r>
                        <a:rPr lang="en-US" altLang="ko-KR" sz="1100" b="1" baseline="0"/>
                        <a:t> ID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ko-KR" altLang="en-US" sz="1100" b="1"/>
                        <a:t>비고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6254828" y="1085849"/>
          <a:ext cx="2567092" cy="5243579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5037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포인트 상점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5037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UI-D-2000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5037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/reward/shop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92469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219821" y="1085849"/>
          <a:ext cx="2534853" cy="252186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4100"/>
                <a:gridCol w="2250753"/>
              </a:tblGrid>
              <a:tr h="211063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59341" marR="59341" marT="29671" marB="29671"/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lvl="0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1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vl="0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보상 메인의 나무와 보유 포인트를 표시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30391">
                <a:tc>
                  <a:txBody>
                    <a:bodyPr vert="horz" lIns="79121" tIns="39561" rIns="79121" bIns="39561" anchor="t" anchorCtr="0"/>
                    <a:p>
                      <a:pPr lvl="0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2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vl="0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보유중인 스트릭 색상을 표시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91961">
                <a:tc>
                  <a:txBody>
                    <a:bodyPr vert="horz" lIns="79121" tIns="39561" rIns="79121" bIns="39561" anchor="t" anchorCtr="0"/>
                    <a:p>
                      <a:pPr lvl="0">
                        <a:defRPr/>
                      </a:pPr>
                      <a:r>
                        <a:rPr lang="en-US" altLang="ko-KR" sz="1000">
                          <a:latin typeface="+mn-ea"/>
                          <a:ea typeface="+mn-ea"/>
                        </a:rPr>
                        <a:t>3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vl="0">
                        <a:defRPr/>
                      </a:pPr>
                      <a:r>
                        <a:rPr lang="ko-KR" altLang="en-US" sz="1000">
                          <a:latin typeface="+mn-ea"/>
                          <a:ea typeface="+mn-ea"/>
                        </a:rPr>
                        <a:t>포인트로 구매할 수 있는 아이템 목록 표시</a:t>
                      </a: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91961">
                <a:tc>
                  <a:txBody>
                    <a:bodyPr vert="horz" lIns="79121" tIns="39561" rIns="79121" bIns="39561" anchor="t" anchorCtr="0"/>
                    <a:p>
                      <a:pPr lvl="0"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vl="0">
                        <a:defRPr/>
                      </a:pPr>
                      <a:endParaRPr lang="ko-KR" altLang="en-US" sz="1000">
                        <a:latin typeface="+mn-ea"/>
                        <a:ea typeface="+mn-ea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 b="1"/>
                        <a:t>Related</a:t>
                      </a:r>
                      <a:r>
                        <a:rPr lang="en-US" altLang="ko-KR" sz="1100" b="1" baseline="0"/>
                        <a:t> ID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ko-KR" altLang="en-US" sz="1100" b="1"/>
                        <a:t>비고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5402" y="1920240"/>
            <a:ext cx="2430000" cy="43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50821" y="1920240"/>
            <a:ext cx="2175105" cy="432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5402" y="4319185"/>
            <a:ext cx="360001" cy="336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1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 rot="0">
            <a:off x="515278" y="2289002"/>
            <a:ext cx="360001" cy="370723"/>
            <a:chOff x="7107147" y="5398770"/>
            <a:chExt cx="360001" cy="370723"/>
          </a:xfrm>
        </p:grpSpPr>
        <p:sp>
          <p:nvSpPr>
            <p:cNvPr id="14" name="타원 13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07147" y="5409493"/>
              <a:ext cx="360001" cy="3367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 rot="0">
            <a:off x="1308772" y="2284203"/>
            <a:ext cx="360001" cy="360000"/>
            <a:chOff x="7107147" y="5398770"/>
            <a:chExt cx="360001" cy="360000"/>
          </a:xfrm>
        </p:grpSpPr>
        <p:sp>
          <p:nvSpPr>
            <p:cNvPr id="17" name="타원 16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2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102269" y="2273480"/>
            <a:ext cx="360001" cy="360000"/>
            <a:chOff x="7107147" y="5398770"/>
            <a:chExt cx="360001" cy="360000"/>
          </a:xfrm>
        </p:grpSpPr>
        <p:sp>
          <p:nvSpPr>
            <p:cNvPr id="20" name="타원 19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3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895403" y="3888679"/>
            <a:ext cx="360001" cy="360000"/>
            <a:chOff x="7107147" y="5398770"/>
            <a:chExt cx="360001" cy="360000"/>
          </a:xfrm>
        </p:grpSpPr>
        <p:sp>
          <p:nvSpPr>
            <p:cNvPr id="23" name="타원 2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4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6442145" y="2294926"/>
            <a:ext cx="360001" cy="370723"/>
            <a:chOff x="7107147" y="5398770"/>
            <a:chExt cx="360001" cy="370723"/>
          </a:xfrm>
        </p:grpSpPr>
        <p:sp>
          <p:nvSpPr>
            <p:cNvPr id="27" name="타원 26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7147" y="5409493"/>
              <a:ext cx="360001" cy="3308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6450821" y="2955497"/>
            <a:ext cx="360001" cy="360000"/>
            <a:chOff x="7107147" y="5398770"/>
            <a:chExt cx="360001" cy="360000"/>
          </a:xfrm>
        </p:grpSpPr>
        <p:sp>
          <p:nvSpPr>
            <p:cNvPr id="30" name="타원 29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2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6442144" y="3436068"/>
            <a:ext cx="360001" cy="360000"/>
            <a:chOff x="7107147" y="5398770"/>
            <a:chExt cx="360001" cy="360000"/>
          </a:xfrm>
        </p:grpSpPr>
        <p:sp>
          <p:nvSpPr>
            <p:cNvPr id="33" name="타원 3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3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93200" y="1335417"/>
          <a:ext cx="2158249" cy="4612467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842471"/>
                <a:gridCol w="1315778"/>
              </a:tblGrid>
              <a:tr h="215665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포인트 상점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15665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UI-D-2000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15665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/reward/shop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3869748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11" name="TextBox 10"/>
          <p:cNvSpPr txBox="1"/>
          <p:nvPr/>
        </p:nvSpPr>
        <p:spPr>
          <a:xfrm>
            <a:off x="293200" y="134760"/>
            <a:ext cx="2278549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맑은 고딕"/>
                <a:ea typeface="맑은 고딕"/>
              </a:rPr>
              <a:t>보상 </a:t>
            </a:r>
            <a:r>
              <a:rPr lang="en-US" altLang="ko-KR" sz="2400" b="1">
                <a:latin typeface="맑은 고딕"/>
                <a:ea typeface="맑은 고딕"/>
              </a:rPr>
              <a:t>/ </a:t>
            </a:r>
            <a:r>
              <a:rPr lang="ko-KR" altLang="en-US" sz="2400" b="1">
                <a:latin typeface="맑은 고딕"/>
                <a:ea typeface="맑은 고딕"/>
              </a:rPr>
              <a:t>포인트</a:t>
            </a:r>
            <a:endParaRPr lang="en-US" altLang="ko-KR" sz="2400" b="1">
              <a:latin typeface="맑은 고딕"/>
              <a:ea typeface="맑은 고딕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2571749" y="1329714"/>
          <a:ext cx="2158249" cy="4612467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842471"/>
                <a:gridCol w="1315778"/>
              </a:tblGrid>
              <a:tr h="215665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포인트 상점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15665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UI-D-2000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15665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/reward/shop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3869748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4847756" y="1329714"/>
          <a:ext cx="2158249" cy="4616289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842471"/>
                <a:gridCol w="1315778"/>
              </a:tblGrid>
              <a:tr h="251395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포인트 상점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15665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UI-D-2000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15665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/reward/shop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3869748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9397980" y="1329714"/>
          <a:ext cx="2158249" cy="4612467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842471"/>
                <a:gridCol w="1315778"/>
              </a:tblGrid>
              <a:tr h="215665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포인트 상점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15665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UI-D-2000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15665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/reward/shop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3869748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122868" y="1329714"/>
          <a:ext cx="2158249" cy="4612467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842471"/>
                <a:gridCol w="1315778"/>
              </a:tblGrid>
              <a:tr h="215665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포인트 상점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15665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UI-D-2000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15665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/reward/shop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3869748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64604" y="2189319"/>
            <a:ext cx="2025000" cy="360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9824" y="2189319"/>
            <a:ext cx="2025000" cy="36000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62193" y="2189319"/>
            <a:ext cx="2025000" cy="3600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905232" y="2189319"/>
            <a:ext cx="2025000" cy="360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89492" y="2189319"/>
            <a:ext cx="2025000" cy="36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3500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통계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UI-E-1000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/habit/statistics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11" name="TextBox 10"/>
          <p:cNvSpPr txBox="1"/>
          <p:nvPr/>
        </p:nvSpPr>
        <p:spPr>
          <a:xfrm>
            <a:off x="293200" y="134760"/>
            <a:ext cx="2943567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맑은 고딕"/>
                <a:ea typeface="맑은 고딕"/>
              </a:rPr>
              <a:t>리포트</a:t>
            </a:r>
            <a:r>
              <a:rPr lang="en-US" altLang="ko-KR" sz="2400" b="1">
                <a:latin typeface="맑은 고딕"/>
                <a:ea typeface="맑은 고딕"/>
              </a:rPr>
              <a:t>-</a:t>
            </a:r>
            <a:r>
              <a:rPr lang="ko-KR" altLang="en-US" sz="2400" b="1">
                <a:latin typeface="맑은 고딕"/>
                <a:ea typeface="맑은 고딕"/>
              </a:rPr>
              <a:t>통계</a:t>
            </a:r>
            <a:r>
              <a:rPr lang="en-US" altLang="ko-KR" sz="2400" b="1">
                <a:latin typeface="맑은 고딕"/>
                <a:ea typeface="맑은 고딕"/>
              </a:rPr>
              <a:t>/</a:t>
            </a:r>
            <a:r>
              <a:rPr lang="ko-KR" altLang="en-US" sz="2400" b="1">
                <a:latin typeface="맑은 고딕"/>
                <a:ea typeface="맑은 고딕"/>
              </a:rPr>
              <a:t>리캡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341888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통계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UI-E-1000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/habit/statistics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198665" y="797072"/>
          <a:ext cx="2534853" cy="23255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4100"/>
                <a:gridCol w="2250753"/>
              </a:tblGrid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59341" marR="59341" marT="29671" marB="29671"/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r>
                        <a:rPr lang="ko-KR" altLang="en-US" sz="1000"/>
                        <a:t>전체 통계</a:t>
                      </a:r>
                      <a:r>
                        <a:rPr lang="en-US" altLang="ko-KR" sz="1000"/>
                        <a:t>/ </a:t>
                      </a:r>
                      <a:r>
                        <a:rPr lang="ko-KR" altLang="en-US" sz="1000"/>
                        <a:t>리캡 선택 탭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해빗 통계를 그래프와 함께 표지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해빗 통계를 </a:t>
                      </a:r>
                      <a:r>
                        <a:rPr lang="en-US" altLang="ko-KR" sz="1000"/>
                        <a:t>pdf</a:t>
                      </a:r>
                      <a:r>
                        <a:rPr lang="ko-KR" altLang="en-US" sz="1000"/>
                        <a:t>로 다운로드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43399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 b="1"/>
                        <a:t>Related</a:t>
                      </a:r>
                      <a:r>
                        <a:rPr lang="en-US" altLang="ko-KR" sz="1100" b="1" baseline="0"/>
                        <a:t> ID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ko-KR" altLang="en-US" sz="1100" b="1"/>
                        <a:t>비고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0629" y="1706914"/>
            <a:ext cx="1809609" cy="43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4989" y="1575196"/>
            <a:ext cx="2078830" cy="4320000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 rot="0">
            <a:off x="329244" y="1757973"/>
            <a:ext cx="360001" cy="360000"/>
            <a:chOff x="7107147" y="5398770"/>
            <a:chExt cx="360001" cy="360000"/>
          </a:xfrm>
        </p:grpSpPr>
        <p:sp>
          <p:nvSpPr>
            <p:cNvPr id="25" name="타원 24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270277" y="788084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리캡 목록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UI-E-1001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/habit/statistics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8823" y="1620659"/>
            <a:ext cx="2430000" cy="4320000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 rot="0">
            <a:off x="6090275" y="1747250"/>
            <a:ext cx="360001" cy="360000"/>
            <a:chOff x="7107147" y="5398770"/>
            <a:chExt cx="360001" cy="360000"/>
          </a:xfrm>
        </p:grpSpPr>
        <p:sp>
          <p:nvSpPr>
            <p:cNvPr id="30" name="타원 29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2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327563" y="2370895"/>
            <a:ext cx="360001" cy="360000"/>
            <a:chOff x="7107147" y="5398770"/>
            <a:chExt cx="360001" cy="360000"/>
          </a:xfrm>
        </p:grpSpPr>
        <p:sp>
          <p:nvSpPr>
            <p:cNvPr id="36" name="타원 35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2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0">
            <a:off x="3410433" y="5198164"/>
            <a:ext cx="360001" cy="360000"/>
            <a:chOff x="7107147" y="5398770"/>
            <a:chExt cx="360001" cy="360000"/>
          </a:xfrm>
        </p:grpSpPr>
        <p:sp>
          <p:nvSpPr>
            <p:cNvPr id="39" name="타원 38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3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3500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리캡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UI-E-2000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/history/list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11" name="TextBox 10"/>
          <p:cNvSpPr txBox="1"/>
          <p:nvPr/>
        </p:nvSpPr>
        <p:spPr>
          <a:xfrm>
            <a:off x="293200" y="134760"/>
            <a:ext cx="3118480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맑은 고딕"/>
                <a:ea typeface="맑은 고딕"/>
              </a:rPr>
              <a:t>리포트</a:t>
            </a:r>
            <a:r>
              <a:rPr lang="en-US" altLang="ko-KR" sz="2400" b="1">
                <a:latin typeface="맑은 고딕"/>
                <a:ea typeface="맑은 고딕"/>
              </a:rPr>
              <a:t>-</a:t>
            </a:r>
            <a:r>
              <a:rPr lang="ko-KR" altLang="en-US" sz="2400" b="1">
                <a:latin typeface="맑은 고딕"/>
                <a:ea typeface="맑은 고딕"/>
              </a:rPr>
              <a:t>리캡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329029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리캡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UI-E-2000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/history/list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779" y="1602623"/>
            <a:ext cx="2421607" cy="43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9584" y="1602623"/>
            <a:ext cx="2432308" cy="4320000"/>
          </a:xfrm>
          <a:prstGeom prst="rect">
            <a:avLst/>
          </a:prstGeom>
        </p:spPr>
      </p:pic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158980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리캡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UI-E-2000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/history/list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937349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리캡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UI-E-2000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/history/list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09619" y="1592263"/>
            <a:ext cx="2426809" cy="4320000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01418" y="1599095"/>
            <a:ext cx="2396903" cy="43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3500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리캡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UI-E-2000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/history/list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11" name="TextBox 10"/>
          <p:cNvSpPr txBox="1"/>
          <p:nvPr/>
        </p:nvSpPr>
        <p:spPr>
          <a:xfrm>
            <a:off x="293200" y="134760"/>
            <a:ext cx="2278549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맑은 고딕"/>
                <a:ea typeface="맑은 고딕"/>
              </a:rPr>
              <a:t>리포트</a:t>
            </a:r>
            <a:r>
              <a:rPr lang="en-US" altLang="ko-KR" sz="2400" b="1">
                <a:latin typeface="맑은 고딕"/>
                <a:ea typeface="맑은 고딕"/>
              </a:rPr>
              <a:t>-</a:t>
            </a:r>
            <a:r>
              <a:rPr lang="ko-KR" altLang="en-US" sz="2400" b="1">
                <a:latin typeface="맑은 고딕"/>
                <a:ea typeface="맑은 고딕"/>
              </a:rPr>
              <a:t>리캡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329029" y="802017"/>
          <a:ext cx="2573531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71469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리캡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UI-E-2000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/history/list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158980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리캡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UI-E-2000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/history/list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8937349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리캡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UI-E-2000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/history/list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2694" y="1598568"/>
            <a:ext cx="2406194" cy="43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62616" y="1598568"/>
            <a:ext cx="2444759" cy="432000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56657" y="1598568"/>
            <a:ext cx="2430000" cy="432000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005895" y="1598568"/>
            <a:ext cx="2430000" cy="43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449975" y="650663"/>
          <a:ext cx="11292050" cy="587417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6805"/>
                <a:gridCol w="1440180"/>
                <a:gridCol w="1422282"/>
                <a:gridCol w="1739782"/>
                <a:gridCol w="5583001"/>
              </a:tblGrid>
              <a:tr h="1662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대분류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중분류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Screen ID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Title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메인 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진입화면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UI-A-1000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진입화면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서비스 로고 표시 후 하단 버튼 통해 로그인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회원가입 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회원가입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UI-A-1001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개인정보 입력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닉네임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성별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직업군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생일을 입력 후 제출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메인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UI-B-1000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메인 화면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오늘 해빗 달성 여부와 당월 스트릭 달성도 표시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rowSpan="1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해빗트래커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메인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UI-C-1000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 트래커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전반적인 해빗 관리 페이지로 해빗 생성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편집 및 기록 가능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6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 등록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UI-C-2000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 추천 여부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해빗을 추천받을 페이지로 이동할 지 선택 가능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UI-C-2001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 추천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UI-C-2000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에서 추천을 선택 시 사용자 정보 기반으로 해빗 추천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UI-C-2002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이름 입력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 검색 후 선택 및 별칭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아이콘 지정 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UI-C-2003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요일 입력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해빗을 수행할 요일을 입력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UI-C-2004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주기 입력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해빗을 수행할 주기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일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를 입력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UI-C-2005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등록 완료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등록 완료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5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 기록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UI-C-3000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텍스트 입력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당일 해빗 수행 관련 내용을 텍스트로 입력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UI-C-3001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이미지 선택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당일 해빗 수행 관련 이미지 첨부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UI-C-3002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등록 결과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 기록 등록 완료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UI-C-4000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 기록 목록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특정 해빗에 대한 기록 내용을 목록으로 표시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4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UI-C-4001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 상세 열람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 기록 내용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텍스트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이미지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를 열람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6" name="TextBox 10"/>
          <p:cNvSpPr txBox="1"/>
          <p:nvPr/>
        </p:nvSpPr>
        <p:spPr>
          <a:xfrm>
            <a:off x="293200" y="134760"/>
            <a:ext cx="2278549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맑은 고딕"/>
                <a:ea typeface="맑은 고딕"/>
              </a:rPr>
              <a:t>화면 목록</a:t>
            </a:r>
            <a:endParaRPr lang="ko-KR" altLang="en-US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7" name="TextBox 10"/>
          <p:cNvSpPr txBox="1"/>
          <p:nvPr/>
        </p:nvSpPr>
        <p:spPr>
          <a:xfrm>
            <a:off x="293200" y="134760"/>
            <a:ext cx="2278549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맑은 고딕"/>
                <a:ea typeface="맑은 고딕"/>
              </a:rPr>
              <a:t>화면 목록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graphicFrame>
        <p:nvGraphicFramePr>
          <p:cNvPr id="8" name=""/>
          <p:cNvGraphicFramePr>
            <a:graphicFrameLocks noGrp="1"/>
          </p:cNvGraphicFramePr>
          <p:nvPr/>
        </p:nvGraphicFramePr>
        <p:xfrm>
          <a:off x="456701" y="1046692"/>
          <a:ext cx="11278598" cy="2158717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08016"/>
                <a:gridCol w="1425515"/>
                <a:gridCol w="1431102"/>
                <a:gridCol w="1730962"/>
                <a:gridCol w="5583001"/>
              </a:tblGrid>
              <a:tr h="1662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대분류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중분류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Screen ID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Title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보상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메인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UI-D-1000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보상 메인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 달성에 따라 포인트를 획득하고 나무를 성장시키는 화면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상점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UI-D-2000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포인트 상점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획득 포인트로 아이템 구매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스트릭 색상 변경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나무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스트릭 복구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리포트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통계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UI-E-1000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전체 통계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해빗에 대한 전체 통계 페이지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,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pdf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 추출 기능 포함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row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리캡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UI-E-2001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리캡 목록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산정된 리캡을 년</a:t>
                      </a: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월별로 정리한 목록 표시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  <a:tr h="371545"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UI-E-2000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리캡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해당 월의 리캡 열람 가능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48124" y="1090245"/>
          <a:ext cx="2567092" cy="5243579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5037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ea typeface="맑은 고딕"/>
                        </a:rPr>
                        <a:t>Title</a:t>
                      </a:r>
                      <a:endParaRPr lang="ko-KR" altLang="en-US" sz="1200">
                        <a:ea typeface="맑은 고딕"/>
                      </a:endParaRPr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ea typeface="맑은 고딕"/>
                        </a:rPr>
                        <a:t>진입 화면</a:t>
                      </a:r>
                      <a:endParaRPr lang="ko-KR" altLang="en-US" sz="1200">
                        <a:ea typeface="맑은 고딕"/>
                      </a:endParaRPr>
                    </a:p>
                  </a:txBody>
                  <a:tcPr marL="66597" marR="66597" marT="33299" marB="33299"/>
                </a:tc>
              </a:tr>
              <a:tr h="25037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>
                          <a:ea typeface="맑은 고딕"/>
                        </a:rPr>
                        <a:t>Screen</a:t>
                      </a:r>
                      <a:r>
                        <a:rPr lang="en-US" altLang="ko-KR" sz="1200" baseline="0">
                          <a:ea typeface="맑은 고딕"/>
                        </a:rPr>
                        <a:t> Id</a:t>
                      </a:r>
                      <a:endParaRPr lang="ko-KR" altLang="en-US" sz="1200">
                        <a:ea typeface="맑은 고딕"/>
                      </a:endParaRPr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>
                          <a:ea typeface="맑은 고딕"/>
                        </a:rPr>
                        <a:t>UI-A-1000</a:t>
                      </a:r>
                      <a:endParaRPr lang="ko-KR" altLang="en-US" sz="1200">
                        <a:ea typeface="맑은 고딕"/>
                      </a:endParaRPr>
                    </a:p>
                  </a:txBody>
                  <a:tcPr marL="66597" marR="66597" marT="33299" marB="33299"/>
                </a:tc>
              </a:tr>
              <a:tr h="25037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>
                          <a:ea typeface="맑은 고딕"/>
                        </a:rPr>
                        <a:t>Path</a:t>
                      </a:r>
                      <a:endParaRPr lang="ko-KR" altLang="en-US" sz="1200">
                        <a:ea typeface="맑은 고딕"/>
                      </a:endParaRPr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>
                          <a:ea typeface="맑은 고딕"/>
                        </a:rPr>
                        <a:t>/login</a:t>
                      </a:r>
                      <a:endParaRPr lang="en-US" altLang="ko-KR" sz="1200">
                        <a:ea typeface="맑은 고딕"/>
                      </a:endParaRPr>
                    </a:p>
                  </a:txBody>
                  <a:tcPr marL="66597" marR="66597" marT="33299" marB="33299"/>
                </a:tc>
              </a:tr>
              <a:tr h="4492469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>
                        <a:ea typeface="맑은 고딕"/>
                      </a:endParaRPr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6856" y="1085849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>
                          <a:ea typeface="맑은 고딕"/>
                        </a:rPr>
                        <a:t>Title</a:t>
                      </a:r>
                      <a:endParaRPr lang="ko-KR" altLang="en-US" sz="1200">
                        <a:ea typeface="맑은 고딕"/>
                      </a:endParaRPr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>
                          <a:ea typeface="맑은 고딕"/>
                        </a:rPr>
                        <a:t>진입 화면</a:t>
                      </a:r>
                      <a:endParaRPr lang="ko-KR" altLang="en-US" sz="1200">
                        <a:ea typeface="맑은 고딕"/>
                      </a:endParaRPr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>
                          <a:ea typeface="맑은 고딕"/>
                        </a:rPr>
                        <a:t>Screen</a:t>
                      </a:r>
                      <a:r>
                        <a:rPr lang="en-US" altLang="ko-KR" sz="1200" baseline="0">
                          <a:ea typeface="맑은 고딕"/>
                        </a:rPr>
                        <a:t> Id</a:t>
                      </a:r>
                      <a:endParaRPr lang="ko-KR" altLang="en-US" sz="1200">
                        <a:ea typeface="맑은 고딕"/>
                      </a:endParaRPr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>
                          <a:ea typeface="맑은 고딕"/>
                        </a:rPr>
                        <a:t>UI-A-1000</a:t>
                      </a:r>
                      <a:endParaRPr lang="ko-KR" altLang="en-US" sz="1200">
                        <a:ea typeface="맑은 고딕"/>
                      </a:endParaRPr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>
                          <a:ea typeface="맑은 고딕"/>
                        </a:rPr>
                        <a:t>Path</a:t>
                      </a:r>
                      <a:endParaRPr lang="ko-KR" altLang="en-US" sz="1200">
                        <a:ea typeface="맑은 고딕"/>
                      </a:endParaRPr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>
                          <a:ea typeface="맑은 고딕"/>
                        </a:rPr>
                        <a:t>/login</a:t>
                      </a:r>
                      <a:endParaRPr lang="en-US" altLang="ko-KR" sz="1200">
                        <a:ea typeface="맑은 고딕"/>
                      </a:endParaRPr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>
                        <a:ea typeface="맑은 고딕"/>
                      </a:endParaRPr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201" y="134760"/>
            <a:ext cx="1968346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ea typeface="맑은 고딕"/>
              </a:rPr>
              <a:t>진입화면</a:t>
            </a:r>
            <a:endParaRPr lang="ko-KR" altLang="en-US" sz="2400" b="1">
              <a:ea typeface="맑은 고딕"/>
            </a:endParaRPr>
          </a:p>
        </p:txBody>
      </p:sp>
      <p:grpSp>
        <p:nvGrpSpPr>
          <p:cNvPr id="21" name="그룹 20"/>
          <p:cNvGrpSpPr/>
          <p:nvPr/>
        </p:nvGrpSpPr>
        <p:grpSpPr>
          <a:xfrm rot="0">
            <a:off x="2519390" y="2900970"/>
            <a:ext cx="360001" cy="370723"/>
            <a:chOff x="7107147" y="5398770"/>
            <a:chExt cx="360001" cy="370723"/>
          </a:xfrm>
        </p:grpSpPr>
        <p:sp>
          <p:nvSpPr>
            <p:cNvPr id="20" name="타원 19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07147" y="5409493"/>
              <a:ext cx="360001" cy="3344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  <a:ea typeface="맑은 고딕"/>
                </a:rPr>
                <a:t>1</a:t>
              </a:r>
              <a:endParaRPr lang="ko-KR" altLang="en-US" sz="1600" b="1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2519390" y="3678234"/>
            <a:ext cx="360001" cy="360000"/>
            <a:chOff x="7107147" y="5398770"/>
            <a:chExt cx="360001" cy="360000"/>
          </a:xfrm>
        </p:grpSpPr>
        <p:sp>
          <p:nvSpPr>
            <p:cNvPr id="23" name="타원 2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  <a:ea typeface="맑은 고딕"/>
                </a:rPr>
                <a:t>2</a:t>
              </a:r>
              <a:endParaRPr lang="ko-KR" altLang="en-US" sz="1600" b="1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 rot="0">
            <a:off x="2510034" y="5756045"/>
            <a:ext cx="360001" cy="360000"/>
            <a:chOff x="7107147" y="5398770"/>
            <a:chExt cx="360001" cy="360000"/>
          </a:xfrm>
        </p:grpSpPr>
        <p:sp>
          <p:nvSpPr>
            <p:cNvPr id="31" name="타원 30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  <a:ea typeface="맑은 고딕"/>
                </a:rPr>
                <a:t>4</a:t>
              </a:r>
              <a:endParaRPr lang="ko-KR" altLang="en-US" sz="1600" b="1">
                <a:solidFill>
                  <a:schemeClr val="bg1"/>
                </a:solidFill>
                <a:ea typeface="맑은 고딕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2510034" y="4351778"/>
            <a:ext cx="360001" cy="360000"/>
            <a:chOff x="7107147" y="5398770"/>
            <a:chExt cx="360001" cy="360000"/>
          </a:xfrm>
        </p:grpSpPr>
        <p:sp>
          <p:nvSpPr>
            <p:cNvPr id="34" name="타원 33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  <a:ea typeface="맑은 고딕"/>
                </a:rPr>
                <a:t>3</a:t>
              </a:r>
              <a:endParaRPr lang="ko-KR" altLang="en-US" sz="1600" b="1">
                <a:solidFill>
                  <a:schemeClr val="bg1"/>
                </a:solidFill>
                <a:ea typeface="맑은 고딕"/>
              </a:endParaRPr>
            </a:p>
          </p:txBody>
        </p:sp>
      </p:grp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5402" y="1878234"/>
            <a:ext cx="2430000" cy="4320000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286126" y="1085849"/>
          <a:ext cx="2534853" cy="181253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4100"/>
                <a:gridCol w="2250753"/>
              </a:tblGrid>
              <a:tr h="211063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59341" marR="59341" marT="29671" marB="29671"/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r>
                        <a:rPr lang="ko-KR" altLang="en-US" sz="1000">
                          <a:cs typeface="Arial"/>
                        </a:rPr>
                        <a:t>카카오</a:t>
                      </a:r>
                      <a:r>
                        <a:rPr lang="ko-KR" altLang="en-US" sz="1000" baseline="0">
                          <a:cs typeface="Arial"/>
                        </a:rPr>
                        <a:t> </a:t>
                      </a:r>
                      <a:r>
                        <a:rPr lang="en-US" altLang="ko-KR" sz="1000" baseline="0"/>
                        <a:t>Oauth </a:t>
                      </a:r>
                      <a:r>
                        <a:rPr lang="ko-KR" altLang="en-US" sz="1000" baseline="0">
                          <a:cs typeface="Arial"/>
                        </a:rPr>
                        <a:t>로그인 페이지로 이동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cs typeface="Arial"/>
                        </a:rPr>
                        <a:t>구글 </a:t>
                      </a:r>
                      <a:r>
                        <a:rPr lang="en-US" altLang="ko-KR" sz="1000"/>
                        <a:t>Oauth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 baseline="0">
                          <a:cs typeface="Arial"/>
                        </a:rPr>
                        <a:t>로그인 페이지 이동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 b="1"/>
                        <a:t>Related</a:t>
                      </a:r>
                      <a:r>
                        <a:rPr lang="en-US" altLang="ko-KR" sz="1100" b="1" baseline="0"/>
                        <a:t> ID</a:t>
                      </a:r>
                      <a:endParaRPr lang="ko-KR" altLang="en-US" sz="1100" b="1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ko-KR" altLang="en-US" sz="1100" b="1">
                          <a:cs typeface="Arial"/>
                        </a:rPr>
                        <a:t>비고</a:t>
                      </a:r>
                      <a:endParaRPr lang="ko-KR" altLang="en-US" sz="1100" b="1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4858" y="1878234"/>
            <a:ext cx="2430000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3318846" y="1080354"/>
          <a:ext cx="2567092" cy="5243579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5037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개인정보 입력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5037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UI-A-1001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5037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/signup</a:t>
                      </a:r>
                      <a:endParaRPr lang="en-US" altLang="ko-KR" sz="1200"/>
                    </a:p>
                  </a:txBody>
                  <a:tcPr marL="66597" marR="66597" marT="33299" marB="33299"/>
                </a:tc>
              </a:tr>
              <a:tr h="4492469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66856" y="1085849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개인정보 입력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UI-A-1001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/signup</a:t>
                      </a:r>
                      <a:endParaRPr lang="en-US" altLang="ko-KR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11" name="TextBox 10"/>
          <p:cNvSpPr txBox="1"/>
          <p:nvPr/>
        </p:nvSpPr>
        <p:spPr>
          <a:xfrm>
            <a:off x="293201" y="134760"/>
            <a:ext cx="1968346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ea typeface="+mj-ea"/>
              </a:rPr>
              <a:t>회원가입</a:t>
            </a:r>
            <a:endParaRPr lang="en-US" altLang="ko-KR" sz="2400" b="1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7712" y="1890518"/>
            <a:ext cx="2430000" cy="4320000"/>
          </a:xfrm>
          <a:prstGeom prst="rect">
            <a:avLst/>
          </a:prstGeom>
        </p:spPr>
      </p:pic>
      <p:graphicFrame>
        <p:nvGraphicFramePr>
          <p:cNvPr id="36" name="표 35"/>
          <p:cNvGraphicFramePr>
            <a:graphicFrameLocks noGrp="1"/>
          </p:cNvGraphicFramePr>
          <p:nvPr/>
        </p:nvGraphicFramePr>
        <p:xfrm>
          <a:off x="6286126" y="1085849"/>
          <a:ext cx="2534853" cy="310194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4100"/>
                <a:gridCol w="2250753"/>
              </a:tblGrid>
              <a:tr h="211063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59341" marR="59341" marT="29671" marB="29671"/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r>
                        <a:rPr lang="ko-KR" altLang="en-US" sz="1000"/>
                        <a:t>닉네임 입력 텍스트 필드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성별 선택 버튼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직업 선택 버튼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3039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생일 입력 </a:t>
                      </a:r>
                      <a:r>
                        <a:rPr lang="en-US" altLang="ko-KR" sz="1000"/>
                        <a:t>Date</a:t>
                      </a:r>
                      <a:r>
                        <a:rPr lang="en-US" altLang="ko-KR" sz="1000" baseline="0"/>
                        <a:t> Picker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3039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5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회원정보 제출 버튼</a:t>
                      </a:r>
                      <a:br>
                        <a:rPr lang="en-US" altLang="ko-KR" sz="1000"/>
                      </a:br>
                      <a:r>
                        <a:rPr lang="ko-KR" altLang="en-US" sz="1000"/>
                        <a:t>회원가입 성공 시</a:t>
                      </a:r>
                      <a:endParaRPr lang="ko-KR" altLang="en-US" sz="1000"/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[UI-B-1000]</a:t>
                      </a:r>
                      <a:r>
                        <a:rPr lang="ko-KR" altLang="en-US" sz="1000"/>
                        <a:t>로 이동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 b="1"/>
                        <a:t>Related</a:t>
                      </a:r>
                      <a:r>
                        <a:rPr lang="en-US" altLang="ko-KR" sz="1100" b="1" baseline="0"/>
                        <a:t> ID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ko-KR" altLang="en-US" sz="1100" b="1"/>
                        <a:t>비고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/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58633" y="1970265"/>
            <a:ext cx="2087517" cy="4320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 rot="0">
            <a:off x="2398001" y="2820821"/>
            <a:ext cx="360001" cy="370723"/>
            <a:chOff x="7107147" y="5398770"/>
            <a:chExt cx="360001" cy="370723"/>
          </a:xfrm>
        </p:grpSpPr>
        <p:sp>
          <p:nvSpPr>
            <p:cNvPr id="20" name="타원 19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07147" y="5409493"/>
              <a:ext cx="360001" cy="3383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2398000" y="3500968"/>
            <a:ext cx="360001" cy="360000"/>
            <a:chOff x="7107147" y="5398770"/>
            <a:chExt cx="360001" cy="360000"/>
          </a:xfrm>
        </p:grpSpPr>
        <p:sp>
          <p:nvSpPr>
            <p:cNvPr id="23" name="타원 2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2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 rot="0">
            <a:off x="2398000" y="4111124"/>
            <a:ext cx="360001" cy="360000"/>
            <a:chOff x="5178713" y="4174002"/>
            <a:chExt cx="360001" cy="360000"/>
          </a:xfrm>
        </p:grpSpPr>
        <p:sp>
          <p:nvSpPr>
            <p:cNvPr id="28" name="타원 27"/>
            <p:cNvSpPr/>
            <p:nvPr/>
          </p:nvSpPr>
          <p:spPr>
            <a:xfrm>
              <a:off x="5178713" y="4174002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178713" y="4184725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3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2398000" y="4806182"/>
            <a:ext cx="360001" cy="360000"/>
            <a:chOff x="5178712" y="5630694"/>
            <a:chExt cx="360001" cy="360000"/>
          </a:xfrm>
        </p:grpSpPr>
        <p:sp>
          <p:nvSpPr>
            <p:cNvPr id="37" name="타원 36"/>
            <p:cNvSpPr/>
            <p:nvPr/>
          </p:nvSpPr>
          <p:spPr>
            <a:xfrm>
              <a:off x="5178712" y="5630694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78712" y="5641417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4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5406043" y="4806182"/>
            <a:ext cx="360001" cy="360000"/>
            <a:chOff x="5178712" y="5630694"/>
            <a:chExt cx="360001" cy="360000"/>
          </a:xfrm>
        </p:grpSpPr>
        <p:sp>
          <p:nvSpPr>
            <p:cNvPr id="27" name="타원 26"/>
            <p:cNvSpPr/>
            <p:nvPr/>
          </p:nvSpPr>
          <p:spPr>
            <a:xfrm>
              <a:off x="5178712" y="5630694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178712" y="5641417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4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5405883" y="5755449"/>
            <a:ext cx="360001" cy="360000"/>
            <a:chOff x="5178712" y="5630694"/>
            <a:chExt cx="360001" cy="360000"/>
          </a:xfrm>
        </p:grpSpPr>
        <p:sp>
          <p:nvSpPr>
            <p:cNvPr id="33" name="타원 32"/>
            <p:cNvSpPr/>
            <p:nvPr/>
          </p:nvSpPr>
          <p:spPr>
            <a:xfrm>
              <a:off x="5178712" y="5630694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178712" y="5641417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5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3500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메인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 baseline="0"/>
                        <a:t>월간 스트릭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UI-B-1000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11" name="TextBox 10"/>
          <p:cNvSpPr txBox="1"/>
          <p:nvPr/>
        </p:nvSpPr>
        <p:spPr>
          <a:xfrm>
            <a:off x="293200" y="134760"/>
            <a:ext cx="2636753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+mj-ea"/>
                <a:ea typeface="+mj-ea"/>
              </a:rPr>
              <a:t>메인</a:t>
            </a:r>
            <a:endParaRPr lang="en-US" altLang="ko-KR" sz="2400" b="1">
              <a:latin typeface="+mj-ea"/>
              <a:ea typeface="+mj-ea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3204942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메인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 baseline="0"/>
                        <a:t>해빗 스트릭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UI-B-1000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6026789" y="802017"/>
          <a:ext cx="2537842" cy="408981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4100"/>
                <a:gridCol w="2253742"/>
              </a:tblGrid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59341" marR="59341" marT="29671" marB="29671"/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r>
                        <a:rPr lang="ko-KR" altLang="en-US" sz="1000"/>
                        <a:t>클릭 시 알림 페이지로 이동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미확인 알람</a:t>
                      </a:r>
                      <a:r>
                        <a:rPr lang="ko-KR" altLang="en-US" sz="1000" baseline="0"/>
                        <a:t> 존재 시 빨간 점 표시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진행중인 해빗 목록</a:t>
                      </a:r>
                      <a:r>
                        <a:rPr lang="en-US" altLang="ko-KR" sz="1000"/>
                        <a:t>,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 baseline="0"/>
                        <a:t>클릭 시 해빗 기록 페이지로 이동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오늘</a:t>
                      </a:r>
                      <a:r>
                        <a:rPr lang="ko-KR" altLang="en-US" sz="1000" baseline="0"/>
                        <a:t> 해빗을 모두 달성했는지 여부와 연속 스트릭 일 수를 표시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진행중인 해빗 목록</a:t>
                      </a:r>
                      <a:r>
                        <a:rPr lang="en-US" altLang="ko-KR" sz="1000"/>
                        <a:t>,</a:t>
                      </a:r>
                      <a:r>
                        <a:rPr lang="en-US" altLang="ko-KR" sz="1000" baseline="0"/>
                        <a:t> (5)</a:t>
                      </a:r>
                      <a:r>
                        <a:rPr lang="ko-KR" altLang="en-US" sz="1000" baseline="0"/>
                        <a:t>와 상호작용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5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 baseline="0"/>
                        <a:t>(4)</a:t>
                      </a:r>
                      <a:r>
                        <a:rPr lang="ko-KR" altLang="en-US" sz="1000" baseline="0"/>
                        <a:t>의 해빗 클릭시 해당 해빗의 실행 여부를 표시하며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 baseline="0"/>
                        <a:t>아무것도 클릭되지 않았을 때는 해당 날짜의 해빗 달성 비율에 따라 스트릭 색상을 다르게 표시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43399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6</a:t>
                      </a:r>
                      <a:endParaRPr lang="en-US" altLang="ko-KR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하단 네비게이션 바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각각 버튼 클릭 시 해당 화면으로 이동</a:t>
                      </a:r>
                      <a:endParaRPr lang="ko-KR" altLang="en-US" sz="1000"/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홈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해빗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보상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리포트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내 정보</a:t>
                      </a:r>
                      <a:r>
                        <a:rPr lang="en-US" altLang="ko-KR" sz="1000"/>
                        <a:t>) </a:t>
                      </a:r>
                      <a:endParaRPr lang="en-US" altLang="ko-KR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 b="1"/>
                        <a:t>Related</a:t>
                      </a:r>
                      <a:r>
                        <a:rPr lang="en-US" altLang="ko-KR" sz="1100" b="1" baseline="0"/>
                        <a:t> ID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ko-KR" altLang="en-US" sz="1100" b="1"/>
                        <a:t>비고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7572" y="1633014"/>
            <a:ext cx="1818947" cy="432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79014" y="1633014"/>
            <a:ext cx="1818947" cy="43200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 rot="0">
            <a:off x="2553896" y="1591461"/>
            <a:ext cx="360001" cy="370723"/>
            <a:chOff x="7107147" y="5398770"/>
            <a:chExt cx="360001" cy="370723"/>
          </a:xfrm>
        </p:grpSpPr>
        <p:sp>
          <p:nvSpPr>
            <p:cNvPr id="13" name="타원 1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7147" y="5409493"/>
              <a:ext cx="360001" cy="339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480194" y="1842921"/>
            <a:ext cx="360001" cy="360000"/>
            <a:chOff x="7107147" y="5398770"/>
            <a:chExt cx="360001" cy="360000"/>
          </a:xfrm>
        </p:grpSpPr>
        <p:sp>
          <p:nvSpPr>
            <p:cNvPr id="20" name="타원 19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2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 rot="0">
            <a:off x="480194" y="2556661"/>
            <a:ext cx="360001" cy="360000"/>
            <a:chOff x="7107147" y="5398770"/>
            <a:chExt cx="360001" cy="360000"/>
          </a:xfrm>
        </p:grpSpPr>
        <p:sp>
          <p:nvSpPr>
            <p:cNvPr id="27" name="타원 26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3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 rot="0">
            <a:off x="480193" y="3243825"/>
            <a:ext cx="360001" cy="360000"/>
            <a:chOff x="7107147" y="5398770"/>
            <a:chExt cx="360001" cy="360000"/>
          </a:xfrm>
        </p:grpSpPr>
        <p:sp>
          <p:nvSpPr>
            <p:cNvPr id="30" name="타원 29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4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 rot="0">
            <a:off x="495397" y="4233058"/>
            <a:ext cx="360001" cy="360000"/>
            <a:chOff x="7107147" y="5398770"/>
            <a:chExt cx="360001" cy="360000"/>
          </a:xfrm>
        </p:grpSpPr>
        <p:sp>
          <p:nvSpPr>
            <p:cNvPr id="33" name="타원 3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5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그룹 34"/>
          <p:cNvGrpSpPr/>
          <p:nvPr/>
        </p:nvGrpSpPr>
        <p:grpSpPr>
          <a:xfrm rot="0">
            <a:off x="3286839" y="3254548"/>
            <a:ext cx="360001" cy="360000"/>
            <a:chOff x="7107147" y="5398770"/>
            <a:chExt cx="360001" cy="360000"/>
          </a:xfrm>
        </p:grpSpPr>
        <p:sp>
          <p:nvSpPr>
            <p:cNvPr id="36" name="타원 35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4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 rot="0">
            <a:off x="3286838" y="4222335"/>
            <a:ext cx="360001" cy="360000"/>
            <a:chOff x="7107147" y="5398770"/>
            <a:chExt cx="360001" cy="360000"/>
          </a:xfrm>
        </p:grpSpPr>
        <p:sp>
          <p:nvSpPr>
            <p:cNvPr id="39" name="타원 38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5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 rot="0">
            <a:off x="3288116" y="2608276"/>
            <a:ext cx="360001" cy="360000"/>
            <a:chOff x="7107147" y="5398770"/>
            <a:chExt cx="360001" cy="360000"/>
          </a:xfrm>
        </p:grpSpPr>
        <p:sp>
          <p:nvSpPr>
            <p:cNvPr id="42" name="타원 41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3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그룹 31"/>
          <p:cNvGrpSpPr/>
          <p:nvPr/>
        </p:nvGrpSpPr>
        <p:grpSpPr>
          <a:xfrm rot="0">
            <a:off x="457296" y="5554435"/>
            <a:ext cx="360001" cy="360000"/>
            <a:chOff x="7107147" y="5398770"/>
            <a:chExt cx="360001" cy="360000"/>
          </a:xfrm>
        </p:grpSpPr>
        <p:sp>
          <p:nvSpPr>
            <p:cNvPr id="45" name="타원 3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33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6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3500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트래커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UI-C-1000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/habit</a:t>
                      </a:r>
                      <a:endParaRPr lang="en-US" altLang="ko-KR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200" y="134760"/>
            <a:ext cx="3428476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맑은 고딕"/>
                <a:ea typeface="맑은 고딕"/>
              </a:rPr>
              <a:t>해빗 트래커</a:t>
            </a:r>
            <a:r>
              <a:rPr lang="en-US" altLang="ko-KR" sz="2400" b="1">
                <a:latin typeface="맑은 고딕"/>
                <a:ea typeface="맑은 고딕"/>
              </a:rPr>
              <a:t>-</a:t>
            </a:r>
            <a:r>
              <a:rPr lang="ko-KR" altLang="en-US" sz="2400" b="1">
                <a:latin typeface="맑은 고딕"/>
                <a:ea typeface="맑은 고딕"/>
              </a:rPr>
              <a:t>메인</a:t>
            </a:r>
            <a:r>
              <a:rPr lang="en-US" altLang="ko-KR" sz="2400" b="1">
                <a:latin typeface="맑은 고딕"/>
                <a:ea typeface="맑은 고딕"/>
              </a:rPr>
              <a:t>/</a:t>
            </a:r>
            <a:r>
              <a:rPr lang="ko-KR" altLang="en-US" sz="2400" b="1">
                <a:latin typeface="맑은 고딕"/>
                <a:ea typeface="맑은 고딕"/>
              </a:rPr>
              <a:t>등록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310005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등록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UI-C-2000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/habit/register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8993211" y="802017"/>
          <a:ext cx="2534853" cy="406029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4100"/>
                <a:gridCol w="2250753"/>
              </a:tblGrid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59341" marR="59341" marT="29671" marB="29671"/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r>
                        <a:rPr lang="ko-KR" altLang="en-US" sz="1000">
                          <a:cs typeface="Arial"/>
                        </a:rPr>
                        <a:t>현재 관리중인 해빗 개수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cs typeface="Arial"/>
                        </a:rPr>
                        <a:t>해빗 목록을 편집할 수 있는 모드로 전환할 수 있는 버튼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cs typeface="Arial"/>
                        </a:rPr>
                        <a:t>해빗 별칭과 카테고리를 표시</a:t>
                      </a:r>
                      <a:endParaRPr lang="en-US" altLang="ko-KR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cs typeface="Arial"/>
                        </a:rPr>
                        <a:t>클릭 시 해빗 등록 페이지로 이동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5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cs typeface="Arial"/>
                        </a:rPr>
                        <a:t>해빗 등록 과정을 표시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6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‘</a:t>
                      </a:r>
                      <a:r>
                        <a:rPr lang="ko-KR" altLang="en-US" sz="1000">
                          <a:cs typeface="Arial"/>
                        </a:rPr>
                        <a:t>네</a:t>
                      </a:r>
                      <a:r>
                        <a:rPr lang="en-US" altLang="ko-KR" sz="1000"/>
                        <a:t>’ </a:t>
                      </a:r>
                      <a:r>
                        <a:rPr lang="ko-KR" altLang="en-US" sz="1000">
                          <a:cs typeface="Arial"/>
                        </a:rPr>
                        <a:t>선택 후</a:t>
                      </a:r>
                      <a:r>
                        <a:rPr lang="ko-KR" altLang="en-US" sz="1000" baseline="0">
                          <a:cs typeface="Arial"/>
                        </a:rPr>
                        <a:t> </a:t>
                      </a:r>
                      <a:r>
                        <a:rPr lang="ko-KR" altLang="en-US" sz="1000">
                          <a:cs typeface="Arial"/>
                        </a:rPr>
                        <a:t>다음 클릭 시  바로 해빗 이름 입력 페이지</a:t>
                      </a:r>
                      <a:r>
                        <a:rPr lang="en-US" altLang="ko-KR" sz="1000"/>
                        <a:t>[UI-C-2002] </a:t>
                      </a:r>
                      <a:r>
                        <a:rPr lang="ko-KR" altLang="en-US" sz="1000">
                          <a:cs typeface="Arial"/>
                        </a:rPr>
                        <a:t>로 이동</a:t>
                      </a:r>
                      <a:endParaRPr lang="ko-KR" altLang="en-US" sz="1000">
                        <a:cs typeface="Arial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000"/>
                        <a:t>‘</a:t>
                      </a:r>
                      <a:r>
                        <a:rPr lang="ko-KR" altLang="en-US" sz="1000">
                          <a:cs typeface="Arial"/>
                        </a:rPr>
                        <a:t>아니오</a:t>
                      </a:r>
                      <a:r>
                        <a:rPr lang="en-US" altLang="ko-KR" sz="1000"/>
                        <a:t>’ </a:t>
                      </a:r>
                      <a:r>
                        <a:rPr lang="ko-KR" altLang="en-US" sz="1000">
                          <a:cs typeface="Arial"/>
                        </a:rPr>
                        <a:t>선택 후 다음 클릭 시</a:t>
                      </a:r>
                      <a:endParaRPr lang="ko-KR" altLang="en-US" sz="1000">
                        <a:cs typeface="Arial"/>
                      </a:endParaRPr>
                    </a:p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cs typeface="Arial"/>
                        </a:rPr>
                        <a:t>해빗 추천 화면</a:t>
                      </a:r>
                      <a:r>
                        <a:rPr lang="en-US" altLang="ko-KR" sz="1000"/>
                        <a:t>[UI-C-2001]</a:t>
                      </a:r>
                      <a:r>
                        <a:rPr lang="ko-KR" altLang="en-US" sz="1000">
                          <a:cs typeface="Arial"/>
                        </a:rPr>
                        <a:t>으로 이동</a:t>
                      </a:r>
                      <a:r>
                        <a:rPr lang="en-US" altLang="ko-KR" sz="1000"/>
                        <a:t> 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7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cs typeface="Arial"/>
                        </a:rPr>
                        <a:t>다른 유저가 많이 등록한 해빗을 추천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8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>
                          <a:cs typeface="Arial"/>
                        </a:rPr>
                        <a:t>현재 사용자와 유형이 비슷한 사람들이 많이 등록한 해빗을 추천</a:t>
                      </a: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 b="1"/>
                        <a:t>Related</a:t>
                      </a:r>
                      <a:r>
                        <a:rPr lang="en-US" altLang="ko-KR" sz="1100" b="1" baseline="0"/>
                        <a:t> ID</a:t>
                      </a:r>
                      <a:endParaRPr lang="ko-KR" altLang="en-US" sz="1100" b="1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ko-KR" altLang="en-US" sz="1100" b="1">
                          <a:cs typeface="Arial"/>
                        </a:rPr>
                        <a:t>비고</a:t>
                      </a:r>
                      <a:endParaRPr lang="ko-KR" altLang="en-US" sz="1100" b="1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>
                        <a:cs typeface="Arial"/>
                      </a:endParaRPr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2046" y="1626007"/>
            <a:ext cx="2430000" cy="432000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78551" y="1626007"/>
            <a:ext cx="2430000" cy="4320000"/>
          </a:xfrm>
          <a:prstGeom prst="rect">
            <a:avLst/>
          </a:prstGeom>
        </p:spPr>
      </p:pic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6206510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추천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UI-C-2001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/habit/register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76157" y="1608992"/>
            <a:ext cx="1864748" cy="4320000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 rot="0">
            <a:off x="482046" y="2052040"/>
            <a:ext cx="360001" cy="370723"/>
            <a:chOff x="7107147" y="5398770"/>
            <a:chExt cx="360001" cy="370723"/>
          </a:xfrm>
        </p:grpSpPr>
        <p:sp>
          <p:nvSpPr>
            <p:cNvPr id="17" name="타원 16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07147" y="5409493"/>
              <a:ext cx="360001" cy="3356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 rot="0">
            <a:off x="476481" y="2791091"/>
            <a:ext cx="360001" cy="360000"/>
            <a:chOff x="7107147" y="5398770"/>
            <a:chExt cx="360001" cy="360000"/>
          </a:xfrm>
        </p:grpSpPr>
        <p:sp>
          <p:nvSpPr>
            <p:cNvPr id="14" name="타원 13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3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2003116" y="2474758"/>
            <a:ext cx="360001" cy="360000"/>
            <a:chOff x="7107147" y="5398770"/>
            <a:chExt cx="360001" cy="360000"/>
          </a:xfrm>
        </p:grpSpPr>
        <p:sp>
          <p:nvSpPr>
            <p:cNvPr id="20" name="타원 19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2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476480" y="4575670"/>
            <a:ext cx="360001" cy="360000"/>
            <a:chOff x="7107147" y="5398770"/>
            <a:chExt cx="360001" cy="360000"/>
          </a:xfrm>
        </p:grpSpPr>
        <p:sp>
          <p:nvSpPr>
            <p:cNvPr id="23" name="타원 2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4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 rot="0">
            <a:off x="3310005" y="1967735"/>
            <a:ext cx="360001" cy="360000"/>
            <a:chOff x="7107147" y="5398770"/>
            <a:chExt cx="360001" cy="360000"/>
          </a:xfrm>
        </p:grpSpPr>
        <p:sp>
          <p:nvSpPr>
            <p:cNvPr id="26" name="타원 25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5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그룹 27"/>
          <p:cNvGrpSpPr/>
          <p:nvPr/>
        </p:nvGrpSpPr>
        <p:grpSpPr>
          <a:xfrm rot="0">
            <a:off x="3310004" y="4559535"/>
            <a:ext cx="360001" cy="360000"/>
            <a:chOff x="7107147" y="5398770"/>
            <a:chExt cx="360001" cy="360000"/>
          </a:xfrm>
        </p:grpSpPr>
        <p:sp>
          <p:nvSpPr>
            <p:cNvPr id="31" name="타원 30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6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 rot="0">
            <a:off x="6220321" y="2621814"/>
            <a:ext cx="360001" cy="360000"/>
            <a:chOff x="7107147" y="5398770"/>
            <a:chExt cx="360001" cy="360000"/>
          </a:xfrm>
        </p:grpSpPr>
        <p:sp>
          <p:nvSpPr>
            <p:cNvPr id="34" name="타원 33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7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6186352" y="4090041"/>
            <a:ext cx="360001" cy="360000"/>
            <a:chOff x="7107147" y="5398770"/>
            <a:chExt cx="360001" cy="360000"/>
          </a:xfrm>
        </p:grpSpPr>
        <p:sp>
          <p:nvSpPr>
            <p:cNvPr id="41" name="타원 40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cs typeface="Arial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8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11" name="TextBox 10"/>
          <p:cNvSpPr txBox="1"/>
          <p:nvPr/>
        </p:nvSpPr>
        <p:spPr>
          <a:xfrm>
            <a:off x="293200" y="134760"/>
            <a:ext cx="2865635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맑은 고딕"/>
                <a:ea typeface="맑은 고딕"/>
              </a:rPr>
              <a:t>해빗 트래커</a:t>
            </a:r>
            <a:r>
              <a:rPr lang="en-US" altLang="ko-KR" sz="2400" b="1">
                <a:latin typeface="맑은 고딕"/>
                <a:ea typeface="맑은 고딕"/>
              </a:rPr>
              <a:t>-</a:t>
            </a:r>
            <a:r>
              <a:rPr lang="ko-KR" altLang="en-US" sz="2400" b="1">
                <a:latin typeface="맑은 고딕"/>
                <a:ea typeface="맑은 고딕"/>
              </a:rPr>
              <a:t>등록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201769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주기 입력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UI-C-2004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/habit/register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93211" y="802017"/>
          <a:ext cx="2534853" cy="378475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4100"/>
                <a:gridCol w="2250753"/>
              </a:tblGrid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59341" marR="59341" marT="29671" marB="29671"/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1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r>
                        <a:rPr lang="ko-KR" altLang="en-US" sz="1000"/>
                        <a:t>등록할 해빗을 이름으로 검색</a:t>
                      </a:r>
                      <a:endParaRPr lang="ko-KR" altLang="en-US" sz="1000"/>
                    </a:p>
                    <a:p>
                      <a:pPr latinLnBrk="0">
                        <a:defRPr/>
                      </a:pPr>
                      <a:r>
                        <a:rPr lang="ko-KR" altLang="en-US" sz="1000"/>
                        <a:t>검색창 하단에 검색 결과 키워드 클릭시 해당 해빗으로 등록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2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r>
                        <a:rPr lang="ko-KR" altLang="en-US" sz="1000"/>
                        <a:t>등록할 해빗의 별칭을 직접 입력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3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해빗과 같이 등록할 아이콘 지정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4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모든 정보 입력시</a:t>
                      </a:r>
                      <a:r>
                        <a:rPr lang="ko-KR" altLang="en-US" sz="1000" baseline="0"/>
                        <a:t> </a:t>
                      </a:r>
                      <a:r>
                        <a:rPr lang="en-US" altLang="ko-KR" sz="1000"/>
                        <a:t>[UI-C-2003]</a:t>
                      </a:r>
                      <a:r>
                        <a:rPr lang="ko-KR" altLang="en-US" sz="1000"/>
                        <a:t>로 이동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5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해빗 수행할 요일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주기 선택 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6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해빗 수행 요일 선택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7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해빗 수행 주기 입력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43399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8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해빗 등록</a:t>
                      </a:r>
                      <a:r>
                        <a:rPr lang="ko-KR" altLang="en-US" sz="1000" baseline="0"/>
                        <a:t> 버튼</a:t>
                      </a:r>
                      <a:br>
                        <a:rPr lang="en-US" altLang="ko-KR" sz="1000" baseline="0"/>
                      </a:br>
                      <a:r>
                        <a:rPr lang="ko-KR" altLang="en-US" sz="1000" baseline="0"/>
                        <a:t>클릭 시 하단에 제출 전 확인 창 표시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 b="1"/>
                        <a:t>Related</a:t>
                      </a:r>
                      <a:r>
                        <a:rPr lang="en-US" altLang="ko-KR" sz="1100" b="1" baseline="0"/>
                        <a:t> ID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ko-KR" altLang="en-US" sz="1100" b="1"/>
                        <a:t>비고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3307634" y="802016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날짜 입력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UI-C-2003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/habit/register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413499" y="802016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이름 입력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UI-C-2002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/habit/register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19920" y="1608992"/>
            <a:ext cx="2385276" cy="4320000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552996" y="1706913"/>
            <a:ext cx="2076369" cy="43200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70315" y="1598269"/>
            <a:ext cx="2430000" cy="43200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 rot="0">
            <a:off x="293200" y="2822562"/>
            <a:ext cx="360001" cy="370723"/>
            <a:chOff x="7107147" y="5398770"/>
            <a:chExt cx="360001" cy="370723"/>
          </a:xfrm>
        </p:grpSpPr>
        <p:sp>
          <p:nvSpPr>
            <p:cNvPr id="13" name="타원 1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7147" y="5409493"/>
              <a:ext cx="360001" cy="336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0">
            <a:off x="286709" y="3989538"/>
            <a:ext cx="360001" cy="360000"/>
            <a:chOff x="7107147" y="5398770"/>
            <a:chExt cx="360001" cy="360000"/>
          </a:xfrm>
        </p:grpSpPr>
        <p:sp>
          <p:nvSpPr>
            <p:cNvPr id="16" name="타원 15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2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 rot="0">
            <a:off x="3337405" y="2653285"/>
            <a:ext cx="360001" cy="360000"/>
            <a:chOff x="7107147" y="5398770"/>
            <a:chExt cx="360001" cy="360000"/>
          </a:xfrm>
        </p:grpSpPr>
        <p:sp>
          <p:nvSpPr>
            <p:cNvPr id="20" name="타원 19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5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 rot="0">
            <a:off x="6201769" y="2642562"/>
            <a:ext cx="360001" cy="360000"/>
            <a:chOff x="7107147" y="5398770"/>
            <a:chExt cx="360001" cy="360000"/>
          </a:xfrm>
        </p:grpSpPr>
        <p:sp>
          <p:nvSpPr>
            <p:cNvPr id="23" name="타원 2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5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 rot="0">
            <a:off x="3337405" y="3408992"/>
            <a:ext cx="360001" cy="360000"/>
            <a:chOff x="7107147" y="5398770"/>
            <a:chExt cx="360001" cy="360000"/>
          </a:xfrm>
        </p:grpSpPr>
        <p:sp>
          <p:nvSpPr>
            <p:cNvPr id="28" name="타원 27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6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 rot="0">
            <a:off x="6201768" y="3428091"/>
            <a:ext cx="360001" cy="360000"/>
            <a:chOff x="7107147" y="5398770"/>
            <a:chExt cx="360001" cy="360000"/>
          </a:xfrm>
        </p:grpSpPr>
        <p:sp>
          <p:nvSpPr>
            <p:cNvPr id="32" name="타원 31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7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그룹 33"/>
          <p:cNvGrpSpPr/>
          <p:nvPr/>
        </p:nvGrpSpPr>
        <p:grpSpPr>
          <a:xfrm rot="0">
            <a:off x="293199" y="4843108"/>
            <a:ext cx="360001" cy="360000"/>
            <a:chOff x="7107147" y="5398770"/>
            <a:chExt cx="360001" cy="360000"/>
          </a:xfrm>
        </p:grpSpPr>
        <p:sp>
          <p:nvSpPr>
            <p:cNvPr id="35" name="타원 34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3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 rot="0">
            <a:off x="3338352" y="5550014"/>
            <a:ext cx="360001" cy="360000"/>
            <a:chOff x="7107147" y="5398770"/>
            <a:chExt cx="360001" cy="360000"/>
          </a:xfrm>
        </p:grpSpPr>
        <p:sp>
          <p:nvSpPr>
            <p:cNvPr id="38" name="타원 37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8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 rot="0">
            <a:off x="6202900" y="5408699"/>
            <a:ext cx="360001" cy="360000"/>
            <a:chOff x="7107147" y="5398770"/>
            <a:chExt cx="360001" cy="360000"/>
          </a:xfrm>
        </p:grpSpPr>
        <p:sp>
          <p:nvSpPr>
            <p:cNvPr id="41" name="타원 40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8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 rot="0">
            <a:off x="289236" y="5408699"/>
            <a:ext cx="360001" cy="360000"/>
            <a:chOff x="7107147" y="5398770"/>
            <a:chExt cx="360001" cy="360000"/>
          </a:xfrm>
        </p:grpSpPr>
        <p:sp>
          <p:nvSpPr>
            <p:cNvPr id="44" name="타원 43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4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3500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정보 확인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UI-C-2004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/habit/register</a:t>
                      </a:r>
                      <a:endParaRPr lang="en-US" altLang="ko-KR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259798" y="802017"/>
          <a:ext cx="2906298" cy="1877169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25731"/>
                <a:gridCol w="2580567"/>
              </a:tblGrid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59341" marR="59341" marT="29671" marB="29671"/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lvl="0">
                        <a:defRPr/>
                      </a:pP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r>
                        <a:rPr lang="ko-KR" altLang="en-US" sz="1000"/>
                        <a:t>해빗</a:t>
                      </a:r>
                      <a:r>
                        <a:rPr lang="en-US" altLang="ko-KR" sz="1000" baseline="0"/>
                        <a:t> </a:t>
                      </a:r>
                      <a:r>
                        <a:rPr lang="ko-KR" altLang="en-US" sz="1000" baseline="0"/>
                        <a:t>등록 정보 재확인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lvl="0">
                        <a:defRPr/>
                      </a:pP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등록 성공 시 등록 완료 화면으로 이동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 b="1"/>
                        <a:t>Related</a:t>
                      </a:r>
                      <a:r>
                        <a:rPr lang="en-US" altLang="ko-KR" sz="1100" b="1" baseline="0"/>
                        <a:t> ID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ko-KR" altLang="en-US" sz="1100" b="1"/>
                        <a:t>비고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11" name="TextBox 10"/>
          <p:cNvSpPr txBox="1"/>
          <p:nvPr/>
        </p:nvSpPr>
        <p:spPr>
          <a:xfrm>
            <a:off x="293200" y="134760"/>
            <a:ext cx="3030157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맑은 고딕"/>
                <a:ea typeface="맑은 고딕"/>
              </a:rPr>
              <a:t>해빗 트래커</a:t>
            </a:r>
            <a:r>
              <a:rPr lang="en-US" altLang="ko-KR" sz="2400" b="1">
                <a:latin typeface="맑은 고딕"/>
                <a:ea typeface="맑은 고딕"/>
              </a:rPr>
              <a:t>-</a:t>
            </a:r>
            <a:r>
              <a:rPr lang="ko-KR" altLang="en-US" sz="2400" b="1">
                <a:latin typeface="맑은 고딕"/>
                <a:ea typeface="맑은 고딕"/>
              </a:rPr>
              <a:t>등록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/>
        </p:nvGraphicFramePr>
        <p:xfrm>
          <a:off x="3336649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등록 완료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UI-C-2005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result/habit/register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82010" y="1629452"/>
            <a:ext cx="2076369" cy="43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861" y="1629452"/>
            <a:ext cx="2076369" cy="4320000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 rot="0">
            <a:off x="478860" y="4704702"/>
            <a:ext cx="360001" cy="370723"/>
            <a:chOff x="7107147" y="5398770"/>
            <a:chExt cx="360001" cy="370723"/>
          </a:xfrm>
        </p:grpSpPr>
        <p:sp>
          <p:nvSpPr>
            <p:cNvPr id="13" name="타원 1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7147" y="5409493"/>
              <a:ext cx="360001" cy="330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 rot="0">
            <a:off x="478860" y="5476191"/>
            <a:ext cx="360001" cy="360000"/>
            <a:chOff x="7107147" y="5398770"/>
            <a:chExt cx="360001" cy="360000"/>
          </a:xfrm>
        </p:grpSpPr>
        <p:sp>
          <p:nvSpPr>
            <p:cNvPr id="16" name="타원 15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107147" y="5409493"/>
              <a:ext cx="36000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2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3500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기록</a:t>
                      </a:r>
                      <a:r>
                        <a:rPr lang="ko-KR" altLang="en-US" sz="1200" baseline="0"/>
                        <a:t> </a:t>
                      </a:r>
                      <a:r>
                        <a:rPr lang="en-US" altLang="ko-KR" sz="1200" baseline="0"/>
                        <a:t>- </a:t>
                      </a:r>
                      <a:r>
                        <a:rPr lang="ko-KR" altLang="en-US" sz="1200" baseline="0"/>
                        <a:t>텍스트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UI-C-3000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/habit/write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11" name="TextBox 10"/>
          <p:cNvSpPr txBox="1"/>
          <p:nvPr/>
        </p:nvSpPr>
        <p:spPr>
          <a:xfrm>
            <a:off x="293200" y="134760"/>
            <a:ext cx="2779044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맑은 고딕"/>
                <a:ea typeface="맑은 고딕"/>
              </a:rPr>
              <a:t>해빗 트래커</a:t>
            </a:r>
            <a:r>
              <a:rPr lang="en-US" altLang="ko-KR" sz="2400" b="1">
                <a:latin typeface="맑은 고딕"/>
                <a:ea typeface="맑은 고딕"/>
              </a:rPr>
              <a:t>-</a:t>
            </a:r>
            <a:r>
              <a:rPr lang="ko-KR" altLang="en-US" sz="2400" b="1">
                <a:latin typeface="맑은 고딕"/>
                <a:ea typeface="맑은 고딕"/>
              </a:rPr>
              <a:t>기록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201769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기록 결과 화면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UI-C-3002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result/habit/write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93211" y="802017"/>
          <a:ext cx="2528317" cy="297027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4100"/>
                <a:gridCol w="2244217"/>
              </a:tblGrid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59341" marR="59341" marT="29671" marB="29671"/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1</a:t>
                      </a:r>
                      <a:endParaRPr lang="en-US" altLang="ko-KR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r>
                        <a:rPr lang="ko-KR" altLang="en-US" sz="1000"/>
                        <a:t>해빗 기록 단계 표시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2</a:t>
                      </a:r>
                      <a:endParaRPr lang="en-US" altLang="ko-KR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해빗 내용 입력 텍스트 필드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3</a:t>
                      </a:r>
                      <a:endParaRPr lang="en-US" altLang="ko-KR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내용 작성 시 활성화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클릭시 이미지 첨부 페이지</a:t>
                      </a:r>
                      <a:r>
                        <a:rPr lang="en-US" altLang="ko-KR" sz="1000"/>
                        <a:t>[UI-C-3001]</a:t>
                      </a:r>
                      <a:r>
                        <a:rPr lang="ko-KR" altLang="en-US" sz="1000"/>
                        <a:t>로 이동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4</a:t>
                      </a:r>
                      <a:endParaRPr lang="en-US" altLang="ko-KR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이미지 업로드 인풋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5</a:t>
                      </a:r>
                      <a:endParaRPr lang="en-US" altLang="ko-KR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해빗 기록 제출 버튼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43399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 b="1"/>
                        <a:t>Related</a:t>
                      </a:r>
                      <a:r>
                        <a:rPr lang="en-US" altLang="ko-KR" sz="1100" b="1" baseline="0"/>
                        <a:t> ID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ko-KR" altLang="en-US" sz="1100" b="1"/>
                        <a:t>비고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307634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기록</a:t>
                      </a:r>
                      <a:r>
                        <a:rPr lang="en-US" altLang="ko-KR" sz="1200" baseline="0"/>
                        <a:t> – </a:t>
                      </a:r>
                      <a:r>
                        <a:rPr lang="ko-KR" altLang="en-US" sz="1200" baseline="0"/>
                        <a:t>이미지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UI-C-3001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/habit/write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2046" y="1706914"/>
            <a:ext cx="2430000" cy="4320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5914" y="1644910"/>
            <a:ext cx="2118801" cy="4320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531779" y="1644910"/>
            <a:ext cx="2118801" cy="4320000"/>
          </a:xfrm>
          <a:prstGeom prst="rect">
            <a:avLst/>
          </a:prstGeom>
        </p:spPr>
      </p:pic>
      <p:sp>
        <p:nvSpPr>
          <p:cNvPr id="26" name="TextBox 29"/>
          <p:cNvSpPr txBox="1"/>
          <p:nvPr/>
        </p:nvSpPr>
        <p:spPr>
          <a:xfrm>
            <a:off x="5406043" y="4816905"/>
            <a:ext cx="3600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</a:rPr>
              <a:t>4</a:t>
            </a:r>
            <a:endParaRPr lang="ko-KR" altLang="en-US" sz="1600" b="1">
              <a:solidFill>
                <a:schemeClr val="bg1"/>
              </a:solidFill>
            </a:endParaRPr>
          </a:p>
        </p:txBody>
      </p:sp>
      <p:grpSp>
        <p:nvGrpSpPr>
          <p:cNvPr id="27" name="그룹 11"/>
          <p:cNvGrpSpPr/>
          <p:nvPr/>
        </p:nvGrpSpPr>
        <p:grpSpPr>
          <a:xfrm rot="0">
            <a:off x="371132" y="2372289"/>
            <a:ext cx="360001" cy="360000"/>
            <a:chOff x="7107147" y="5398770"/>
            <a:chExt cx="360001" cy="360000"/>
          </a:xfrm>
        </p:grpSpPr>
        <p:sp>
          <p:nvSpPr>
            <p:cNvPr id="28" name="타원 1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9" name="TextBox 13"/>
            <p:cNvSpPr txBox="1"/>
            <p:nvPr/>
          </p:nvSpPr>
          <p:spPr>
            <a:xfrm>
              <a:off x="7107147" y="5409493"/>
              <a:ext cx="360001" cy="336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11"/>
          <p:cNvGrpSpPr/>
          <p:nvPr/>
        </p:nvGrpSpPr>
        <p:grpSpPr>
          <a:xfrm rot="0">
            <a:off x="376326" y="3249000"/>
            <a:ext cx="360001" cy="360000"/>
            <a:chOff x="7107146" y="5398770"/>
            <a:chExt cx="360001" cy="360000"/>
          </a:xfrm>
        </p:grpSpPr>
        <p:sp>
          <p:nvSpPr>
            <p:cNvPr id="31" name="타원 1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13"/>
            <p:cNvSpPr txBox="1"/>
            <p:nvPr/>
          </p:nvSpPr>
          <p:spPr>
            <a:xfrm>
              <a:off x="7107146" y="5409493"/>
              <a:ext cx="360001" cy="338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2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11"/>
          <p:cNvGrpSpPr/>
          <p:nvPr/>
        </p:nvGrpSpPr>
        <p:grpSpPr>
          <a:xfrm rot="0">
            <a:off x="372862" y="5280422"/>
            <a:ext cx="360001" cy="360000"/>
            <a:chOff x="7107146" y="5398770"/>
            <a:chExt cx="360001" cy="360000"/>
          </a:xfrm>
        </p:grpSpPr>
        <p:sp>
          <p:nvSpPr>
            <p:cNvPr id="34" name="타원 1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13"/>
            <p:cNvSpPr txBox="1"/>
            <p:nvPr/>
          </p:nvSpPr>
          <p:spPr>
            <a:xfrm>
              <a:off x="7107146" y="5409493"/>
              <a:ext cx="360001" cy="338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3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6" name="그룹 11"/>
          <p:cNvGrpSpPr/>
          <p:nvPr/>
        </p:nvGrpSpPr>
        <p:grpSpPr>
          <a:xfrm rot="0">
            <a:off x="3356785" y="5510755"/>
            <a:ext cx="360001" cy="360000"/>
            <a:chOff x="7107146" y="5398770"/>
            <a:chExt cx="360001" cy="360000"/>
          </a:xfrm>
        </p:grpSpPr>
        <p:sp>
          <p:nvSpPr>
            <p:cNvPr id="37" name="타원 1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8" name="TextBox 13"/>
            <p:cNvSpPr txBox="1"/>
            <p:nvPr/>
          </p:nvSpPr>
          <p:spPr>
            <a:xfrm>
              <a:off x="7107146" y="5409492"/>
              <a:ext cx="360001" cy="3344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5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11"/>
          <p:cNvGrpSpPr/>
          <p:nvPr/>
        </p:nvGrpSpPr>
        <p:grpSpPr>
          <a:xfrm rot="0">
            <a:off x="3368908" y="3069000"/>
            <a:ext cx="360001" cy="360000"/>
            <a:chOff x="7107146" y="5398770"/>
            <a:chExt cx="360001" cy="360000"/>
          </a:xfrm>
        </p:grpSpPr>
        <p:sp>
          <p:nvSpPr>
            <p:cNvPr id="43" name="타원 12"/>
            <p:cNvSpPr/>
            <p:nvPr/>
          </p:nvSpPr>
          <p:spPr>
            <a:xfrm>
              <a:off x="7107147" y="5398770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4" name="TextBox 13"/>
            <p:cNvSpPr txBox="1"/>
            <p:nvPr/>
          </p:nvSpPr>
          <p:spPr>
            <a:xfrm>
              <a:off x="7107146" y="5409493"/>
              <a:ext cx="360001" cy="3388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4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413500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기록 목록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UI-C-4000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/habit/[id]/detail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203201" y="165885"/>
            <a:ext cx="90000" cy="39941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67"/>
          </a:p>
        </p:txBody>
      </p:sp>
      <p:sp>
        <p:nvSpPr>
          <p:cNvPr id="11" name="TextBox 10"/>
          <p:cNvSpPr txBox="1"/>
          <p:nvPr/>
        </p:nvSpPr>
        <p:spPr>
          <a:xfrm>
            <a:off x="293200" y="134760"/>
            <a:ext cx="3289930" cy="444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 b="1">
                <a:latin typeface="맑은 고딕"/>
                <a:ea typeface="맑은 고딕"/>
              </a:rPr>
              <a:t>해빗 트래커</a:t>
            </a:r>
            <a:r>
              <a:rPr lang="en-US" altLang="ko-KR" sz="2400" b="1">
                <a:latin typeface="맑은 고딕"/>
                <a:ea typeface="맑은 고딕"/>
              </a:rPr>
              <a:t>-</a:t>
            </a:r>
            <a:r>
              <a:rPr lang="ko-KR" altLang="en-US" sz="2400" b="1">
                <a:latin typeface="맑은 고딕"/>
                <a:ea typeface="맑은 고딕"/>
              </a:rPr>
              <a:t>기록 목록</a:t>
            </a:r>
            <a:endParaRPr lang="ko-KR" altLang="en-US" sz="2400" b="1">
              <a:latin typeface="맑은 고딕"/>
              <a:ea typeface="맑은 고딕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6201769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상세 열람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UI-UI-C-4001</a:t>
                      </a:r>
                      <a:endParaRPr lang="en-US" altLang="ko-KR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/habit/[id]/detail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8993211" y="802017"/>
          <a:ext cx="2528317" cy="315219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84100"/>
                <a:gridCol w="2244217"/>
              </a:tblGrid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/>
                        <a:t>Description</a:t>
                      </a:r>
                      <a:endParaRPr lang="ko-KR" altLang="en-US" sz="11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700"/>
                    </a:p>
                  </a:txBody>
                  <a:tcPr marL="59341" marR="59341" marT="29671" marB="29671"/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1</a:t>
                      </a:r>
                      <a:endParaRPr lang="en-US" altLang="ko-KR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r>
                        <a:rPr lang="ko-KR" altLang="en-US" sz="1000"/>
                        <a:t>특정 해빗 기록 목록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클릭시 상세 기록을 페이지 상단에 표시하여 열람 가능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2</a:t>
                      </a:r>
                      <a:endParaRPr lang="en-US" altLang="ko-KR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해빗 기록한 이미지 위에 텍스트를 표시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영역 클릭 시 오버레이된 텍스트 영역이 사라지고 사진 원본 열람 가능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60781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000"/>
                        <a:t>3</a:t>
                      </a:r>
                      <a:endParaRPr lang="en-US" altLang="ko-KR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ko-KR" altLang="en-US" sz="1000"/>
                        <a:t>영역 클릭 시 텍스트가 오버레이되어 표시</a:t>
                      </a: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43399">
                <a:tc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79121" tIns="39561" rIns="79121" bIns="39561" anchor="t" anchorCtr="0"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en-US" altLang="ko-KR" sz="1100" b="1"/>
                        <a:t>Related</a:t>
                      </a:r>
                      <a:r>
                        <a:rPr lang="en-US" altLang="ko-KR" sz="1100" b="1" baseline="0"/>
                        <a:t> ID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59421">
                <a:tc gridSpan="2">
                  <a:txBody>
                    <a:bodyPr vert="horz" lIns="79121" tIns="39561" rIns="79121" bIns="39561" anchor="t" anchorCtr="0"/>
                    <a:p>
                      <a:pPr algn="ctr" latinLnBrk="0">
                        <a:defRPr/>
                      </a:pPr>
                      <a:r>
                        <a:rPr lang="ko-KR" altLang="en-US" sz="1100" b="1"/>
                        <a:t>비고</a:t>
                      </a:r>
                      <a:endParaRPr lang="ko-KR" altLang="en-US" sz="1100" b="1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</a:tcPr>
                </a:tc>
              </a:tr>
              <a:tr h="260781">
                <a:tc gridSpan="2">
                  <a:txBody>
                    <a:bodyPr vert="horz" lIns="79121" tIns="39561" rIns="79121" bIns="39561" anchor="t" anchorCtr="0"/>
                    <a:p>
                      <a:pPr latinLnBrk="0"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p>
                      <a:pPr marL="0" marR="0" lvl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endParaRPr lang="ko-KR" altLang="en-US" sz="1000"/>
                    </a:p>
                  </a:txBody>
                  <a:tcPr marL="79121" marR="79121" marT="39561" marB="3956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3307634" y="802017"/>
          <a:ext cx="2567092" cy="5219182"/>
        </p:xfrm>
        <a:graphic>
          <a:graphicData uri="http://schemas.openxmlformats.org/drawingml/2006/table">
            <a:tbl>
              <a:tblPr firstRow="1" bandRow="1">
                <a:tableStyleId>{F911B456-B10B-4FDE-9D4C-3B6D31FCE720}</a:tableStyleId>
              </a:tblPr>
              <a:tblGrid>
                <a:gridCol w="1002062"/>
                <a:gridCol w="1565030"/>
              </a:tblGrid>
              <a:tr h="233430"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en-US" altLang="ko-KR" sz="1200"/>
                        <a:t>Title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r>
                        <a:rPr lang="ko-KR" altLang="en-US" sz="1200"/>
                        <a:t>해빗 상세 열람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Screen</a:t>
                      </a:r>
                      <a:r>
                        <a:rPr lang="en-US" altLang="ko-KR" sz="1200" baseline="0"/>
                        <a:t> Id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UI-C-4001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233430">
                <a:tc>
                  <a:txBody>
                    <a:bodyPr vert="horz" lIns="66597" tIns="33299" rIns="66597" bIns="33299" anchor="t" anchorCtr="0"/>
                    <a:p>
                      <a:pPr lvl="0">
                        <a:defRPr/>
                      </a:pPr>
                      <a:r>
                        <a:rPr lang="en-US" altLang="ko-KR" sz="1200"/>
                        <a:t>Path</a:t>
                      </a:r>
                      <a:endParaRPr lang="ko-KR" altLang="en-US" sz="1200"/>
                    </a:p>
                  </a:txBody>
                  <a:tcPr marL="66597" marR="66597" marT="33299" marB="3329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66597" tIns="33299" rIns="66597" bIns="33299" anchor="t" anchorCtr="0"/>
                    <a:p>
                      <a:pPr marL="0" marR="0" indent="0" algn="l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defRPr/>
                      </a:pPr>
                      <a:r>
                        <a:rPr lang="en-US" altLang="ko-KR" sz="1200"/>
                        <a:t>/habit/[id]/detail</a:t>
                      </a:r>
                      <a:endParaRPr lang="ko-KR" altLang="en-US" sz="1200"/>
                    </a:p>
                  </a:txBody>
                  <a:tcPr marL="66597" marR="66597" marT="33299" marB="33299"/>
                </a:tc>
              </a:tr>
              <a:tr h="4476463">
                <a:tc gridSpan="2">
                  <a:txBody>
                    <a:bodyPr vert="horz" lIns="66597" tIns="33299" rIns="66597" bIns="33299" anchor="t" anchorCtr="0"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 sz="1100"/>
                    </a:p>
                  </a:txBody>
                  <a:tcPr marL="66597" marR="66597" marT="33299" marB="33299"/>
                </a:tc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70315" y="1616861"/>
            <a:ext cx="2430000" cy="43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82046" y="1616861"/>
            <a:ext cx="2430000" cy="4320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76180" y="1616861"/>
            <a:ext cx="2430000" cy="4320000"/>
          </a:xfrm>
          <a:prstGeom prst="rect">
            <a:avLst/>
          </a:prstGeom>
        </p:spPr>
      </p:pic>
      <p:grpSp>
        <p:nvGrpSpPr>
          <p:cNvPr id="26" name="그룹 11"/>
          <p:cNvGrpSpPr/>
          <p:nvPr/>
        </p:nvGrpSpPr>
        <p:grpSpPr>
          <a:xfrm rot="0">
            <a:off x="284541" y="2121176"/>
            <a:ext cx="360001" cy="360000"/>
            <a:chOff x="7107147" y="5390111"/>
            <a:chExt cx="360001" cy="360000"/>
          </a:xfrm>
        </p:grpSpPr>
        <p:sp>
          <p:nvSpPr>
            <p:cNvPr id="27" name="타원 12"/>
            <p:cNvSpPr/>
            <p:nvPr/>
          </p:nvSpPr>
          <p:spPr>
            <a:xfrm>
              <a:off x="7107147" y="5390111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8" name="TextBox 13"/>
            <p:cNvSpPr txBox="1"/>
            <p:nvPr/>
          </p:nvSpPr>
          <p:spPr>
            <a:xfrm>
              <a:off x="7107147" y="5409493"/>
              <a:ext cx="360001" cy="336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1</a:t>
              </a:r>
              <a:endParaRPr lang="ko-KR" altLang="en-US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그룹 11"/>
          <p:cNvGrpSpPr/>
          <p:nvPr/>
        </p:nvGrpSpPr>
        <p:grpSpPr>
          <a:xfrm rot="0">
            <a:off x="3277123" y="2083077"/>
            <a:ext cx="368660" cy="364676"/>
            <a:chOff x="7098488" y="5381452"/>
            <a:chExt cx="368660" cy="364676"/>
          </a:xfrm>
        </p:grpSpPr>
        <p:sp>
          <p:nvSpPr>
            <p:cNvPr id="31" name="타원 12"/>
            <p:cNvSpPr/>
            <p:nvPr/>
          </p:nvSpPr>
          <p:spPr>
            <a:xfrm>
              <a:off x="7098488" y="5381452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TextBox 13"/>
            <p:cNvSpPr txBox="1"/>
            <p:nvPr/>
          </p:nvSpPr>
          <p:spPr>
            <a:xfrm>
              <a:off x="7107147" y="5409493"/>
              <a:ext cx="360001" cy="3366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2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33" name="그룹 11"/>
          <p:cNvGrpSpPr/>
          <p:nvPr/>
        </p:nvGrpSpPr>
        <p:grpSpPr>
          <a:xfrm rot="0">
            <a:off x="6096000" y="1975704"/>
            <a:ext cx="368660" cy="365540"/>
            <a:chOff x="7098488" y="5381452"/>
            <a:chExt cx="368660" cy="365540"/>
          </a:xfrm>
        </p:grpSpPr>
        <p:sp>
          <p:nvSpPr>
            <p:cNvPr id="34" name="타원 12"/>
            <p:cNvSpPr/>
            <p:nvPr/>
          </p:nvSpPr>
          <p:spPr>
            <a:xfrm>
              <a:off x="7098488" y="5381452"/>
              <a:ext cx="360000" cy="360000"/>
            </a:xfrm>
            <a:prstGeom prst="ellipse">
              <a:avLst/>
            </a:prstGeom>
            <a:solidFill>
              <a:srgbClr val="ff505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5" name="TextBox 13"/>
            <p:cNvSpPr txBox="1"/>
            <p:nvPr/>
          </p:nvSpPr>
          <p:spPr>
            <a:xfrm>
              <a:off x="7107147" y="5409491"/>
              <a:ext cx="360001" cy="337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600" b="1">
                  <a:solidFill>
                    <a:schemeClr val="bg1"/>
                  </a:solidFill>
                </a:rPr>
                <a:t>3</a:t>
              </a:r>
              <a:endParaRPr lang="en-US" altLang="ko-KR" sz="1600" b="1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1423</ep:Words>
  <ep:PresentationFormat>와이드스크린</ep:PresentationFormat>
  <ep:Paragraphs>459</ep:Paragraphs>
  <ep:Slides>16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Office 테마</vt:lpstr>
      <vt:lpstr>화면 정의서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이병훈</dc:creator>
  <cp:lastModifiedBy>201721157</cp:lastModifiedBy>
  <dcterms:modified xsi:type="dcterms:W3CDTF">2024-04-16T15:07:03.168</dcterms:modified>
  <cp:revision>217</cp:revision>
  <dc:title>화면 정의서</dc:title>
  <cp:version>1000.0000.01</cp:version>
</cp:coreProperties>
</file>