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Muli Bold" charset="1" panose="00000800000000000000"/>
      <p:regular r:id="rId34"/>
    </p:embeddedFont>
    <p:embeddedFont>
      <p:font typeface="Muli" charset="1" panose="00000500000000000000"/>
      <p:regular r:id="rId35"/>
    </p:embeddedFont>
    <p:embeddedFont>
      <p:font typeface="Muli Italics" charset="1" panose="00000500000000000000"/>
      <p:regular r:id="rId36"/>
    </p:embeddedFont>
    <p:embeddedFont>
      <p:font typeface="Muli Bold Italics" charset="1" panose="000008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2483053"/>
            <a:ext cx="14972074" cy="1148715"/>
          </a:xfrm>
          <a:prstGeom prst="rect">
            <a:avLst/>
          </a:prstGeom>
        </p:spPr>
        <p:txBody>
          <a:bodyPr anchor="t" rtlCol="false" tIns="0" lIns="0" bIns="0" rIns="0">
            <a:spAutoFit/>
          </a:bodyPr>
          <a:lstStyle/>
          <a:p>
            <a:pPr algn="l">
              <a:lnSpc>
                <a:spcPts val="8880"/>
              </a:lnSpc>
            </a:pPr>
            <a:r>
              <a:rPr lang="en-US" sz="8000" spc="-88">
                <a:solidFill>
                  <a:srgbClr val="000000"/>
                </a:solidFill>
                <a:latin typeface="Muli Bold"/>
              </a:rPr>
              <a:t>BÁO CÁO ĐỒ ÁN CUỐI KÌ</a:t>
            </a:r>
          </a:p>
        </p:txBody>
      </p:sp>
      <p:sp>
        <p:nvSpPr>
          <p:cNvPr name="TextBox 3" id="3"/>
          <p:cNvSpPr txBox="true"/>
          <p:nvPr/>
        </p:nvSpPr>
        <p:spPr>
          <a:xfrm rot="0">
            <a:off x="1028700" y="5584764"/>
            <a:ext cx="8115300" cy="4087495"/>
          </a:xfrm>
          <a:prstGeom prst="rect">
            <a:avLst/>
          </a:prstGeom>
        </p:spPr>
        <p:txBody>
          <a:bodyPr anchor="t" rtlCol="false" tIns="0" lIns="0" bIns="0" rIns="0">
            <a:spAutoFit/>
          </a:bodyPr>
          <a:lstStyle/>
          <a:p>
            <a:pPr algn="l">
              <a:lnSpc>
                <a:spcPts val="5179"/>
              </a:lnSpc>
            </a:pPr>
          </a:p>
          <a:p>
            <a:pPr algn="ctr">
              <a:lnSpc>
                <a:spcPts val="5179"/>
              </a:lnSpc>
            </a:pPr>
            <a:r>
              <a:rPr lang="en-US" sz="3699">
                <a:solidFill>
                  <a:srgbClr val="000000"/>
                </a:solidFill>
                <a:latin typeface="Muli"/>
              </a:rPr>
              <a:t>Tên đề tài</a:t>
            </a:r>
          </a:p>
          <a:p>
            <a:pPr algn="ctr">
              <a:lnSpc>
                <a:spcPts val="5879"/>
              </a:lnSpc>
            </a:pPr>
            <a:r>
              <a:rPr lang="en-US" sz="4199">
                <a:solidFill>
                  <a:srgbClr val="000000"/>
                </a:solidFill>
                <a:latin typeface="Muli Bold"/>
              </a:rPr>
              <a:t>Fuzzy Deep Hybrid Network for Fake News Detection</a:t>
            </a:r>
          </a:p>
          <a:p>
            <a:pPr algn="l">
              <a:lnSpc>
                <a:spcPts val="5179"/>
              </a:lnSpc>
            </a:pPr>
          </a:p>
          <a:p>
            <a:pPr algn="l">
              <a:lnSpc>
                <a:spcPts val="5179"/>
              </a:lnSpc>
            </a:pPr>
          </a:p>
        </p:txBody>
      </p:sp>
      <p:grpSp>
        <p:nvGrpSpPr>
          <p:cNvPr name="Group 4" id="4"/>
          <p:cNvGrpSpPr/>
          <p:nvPr/>
        </p:nvGrpSpPr>
        <p:grpSpPr>
          <a:xfrm rot="0">
            <a:off x="15566182" y="1321800"/>
            <a:ext cx="7321033" cy="6340049"/>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6" id="6"/>
          <p:cNvGrpSpPr/>
          <p:nvPr/>
        </p:nvGrpSpPr>
        <p:grpSpPr>
          <a:xfrm rot="0">
            <a:off x="12122944" y="7035126"/>
            <a:ext cx="4970154" cy="43041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2336342" y="5954842"/>
            <a:ext cx="2271679" cy="1967285"/>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0" id="10"/>
          <p:cNvGrpSpPr/>
          <p:nvPr/>
        </p:nvGrpSpPr>
        <p:grpSpPr>
          <a:xfrm rot="0">
            <a:off x="1028700" y="1028700"/>
            <a:ext cx="4212844" cy="586200"/>
            <a:chOff x="0" y="0"/>
            <a:chExt cx="5617125" cy="781600"/>
          </a:xfrm>
        </p:grpSpPr>
        <p:sp>
          <p:nvSpPr>
            <p:cNvPr name="TextBox 11" id="11"/>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2" id="12"/>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3" id="13"/>
          <p:cNvSpPr txBox="true"/>
          <p:nvPr/>
        </p:nvSpPr>
        <p:spPr>
          <a:xfrm rot="0">
            <a:off x="1028700" y="4074607"/>
            <a:ext cx="6876725" cy="1880235"/>
          </a:xfrm>
          <a:prstGeom prst="rect">
            <a:avLst/>
          </a:prstGeom>
        </p:spPr>
        <p:txBody>
          <a:bodyPr anchor="t" rtlCol="false" tIns="0" lIns="0" bIns="0" rIns="0">
            <a:spAutoFit/>
          </a:bodyPr>
          <a:lstStyle/>
          <a:p>
            <a:pPr algn="l">
              <a:lnSpc>
                <a:spcPts val="5039"/>
              </a:lnSpc>
            </a:pPr>
            <a:r>
              <a:rPr lang="en-US" sz="3599">
                <a:solidFill>
                  <a:srgbClr val="000000"/>
                </a:solidFill>
                <a:latin typeface="Muli"/>
              </a:rPr>
              <a:t>Môn học: Khai thác dữ liệu</a:t>
            </a:r>
          </a:p>
          <a:p>
            <a:pPr algn="l">
              <a:lnSpc>
                <a:spcPts val="5039"/>
              </a:lnSpc>
            </a:pPr>
            <a:r>
              <a:rPr lang="en-US" sz="3599">
                <a:solidFill>
                  <a:srgbClr val="000000"/>
                </a:solidFill>
                <a:latin typeface="Muli"/>
              </a:rPr>
              <a:t>GVHD: Ths. Dương Phi Long</a:t>
            </a:r>
          </a:p>
          <a:p>
            <a:pPr algn="l">
              <a:lnSpc>
                <a:spcPts val="503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799111" y="2687862"/>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660090" y="-135282"/>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8" id="8"/>
          <p:cNvSpPr txBox="true"/>
          <p:nvPr/>
        </p:nvSpPr>
        <p:spPr>
          <a:xfrm rot="0">
            <a:off x="0" y="638387"/>
            <a:ext cx="3762606" cy="554355"/>
          </a:xfrm>
          <a:prstGeom prst="rect">
            <a:avLst/>
          </a:prstGeom>
        </p:spPr>
        <p:txBody>
          <a:bodyPr anchor="t" rtlCol="false" tIns="0" lIns="0" bIns="0" rIns="0">
            <a:spAutoFit/>
          </a:bodyPr>
          <a:lstStyle/>
          <a:p>
            <a:pPr algn="l" marL="712470" indent="-356235" lvl="1">
              <a:lnSpc>
                <a:spcPts val="4620"/>
              </a:lnSpc>
              <a:buFont typeface="Arial"/>
              <a:buChar char="•"/>
            </a:pPr>
            <a:r>
              <a:rPr lang="en-US" sz="3300">
                <a:solidFill>
                  <a:srgbClr val="000000"/>
                </a:solidFill>
                <a:latin typeface="Muli Bold"/>
              </a:rPr>
              <a:t>Tên:</a:t>
            </a:r>
            <a:r>
              <a:rPr lang="en-US" sz="3300">
                <a:solidFill>
                  <a:srgbClr val="000000"/>
                </a:solidFill>
                <a:latin typeface="Muli"/>
              </a:rPr>
              <a:t> LIAR</a:t>
            </a:r>
          </a:p>
        </p:txBody>
      </p:sp>
      <p:sp>
        <p:nvSpPr>
          <p:cNvPr name="TextBox 9" id="9"/>
          <p:cNvSpPr txBox="true"/>
          <p:nvPr/>
        </p:nvSpPr>
        <p:spPr>
          <a:xfrm rot="0">
            <a:off x="0" y="3094672"/>
            <a:ext cx="18063669" cy="4040505"/>
          </a:xfrm>
          <a:prstGeom prst="rect">
            <a:avLst/>
          </a:prstGeom>
        </p:spPr>
        <p:txBody>
          <a:bodyPr anchor="t" rtlCol="false" tIns="0" lIns="0" bIns="0" rIns="0">
            <a:spAutoFit/>
          </a:bodyPr>
          <a:lstStyle/>
          <a:p>
            <a:pPr algn="l" marL="712470" indent="-356235" lvl="1">
              <a:lnSpc>
                <a:spcPts val="4620"/>
              </a:lnSpc>
              <a:spcBef>
                <a:spcPct val="0"/>
              </a:spcBef>
              <a:buFont typeface="Arial"/>
              <a:buChar char="•"/>
            </a:pPr>
            <a:r>
              <a:rPr lang="en-US" sz="3300">
                <a:solidFill>
                  <a:srgbClr val="000000"/>
                </a:solidFill>
                <a:latin typeface="Muli Bold"/>
              </a:rPr>
              <a:t>Giới thiệu:</a:t>
            </a:r>
          </a:p>
          <a:p>
            <a:pPr algn="l" marL="712470" indent="-356235" lvl="1">
              <a:lnSpc>
                <a:spcPts val="4620"/>
              </a:lnSpc>
              <a:buAutoNum type="arabicPeriod" startAt="1"/>
            </a:pPr>
            <a:r>
              <a:rPr lang="en-US" sz="3300">
                <a:solidFill>
                  <a:srgbClr val="000000"/>
                </a:solidFill>
                <a:latin typeface="Muli"/>
              </a:rPr>
              <a:t>Là bộ dữ liệu chuẩn thực tế được dùng rộng rãi cho vấn đề phát hiện tin giả. </a:t>
            </a:r>
          </a:p>
          <a:p>
            <a:pPr algn="l" marL="712470" indent="-356235" lvl="1">
              <a:lnSpc>
                <a:spcPts val="4620"/>
              </a:lnSpc>
              <a:buAutoNum type="arabicPeriod" startAt="1"/>
            </a:pPr>
            <a:r>
              <a:rPr lang="en-US" sz="3300">
                <a:solidFill>
                  <a:srgbClr val="000000"/>
                </a:solidFill>
                <a:latin typeface="Muli"/>
              </a:rPr>
              <a:t>Được giới thiệu trong bài báo khoa học </a:t>
            </a:r>
            <a:r>
              <a:rPr lang="en-US" sz="3300">
                <a:solidFill>
                  <a:srgbClr val="000000"/>
                </a:solidFill>
                <a:latin typeface="Muli Italics"/>
              </a:rPr>
              <a:t>“Liar, Liar Pants on Fire: A New Benchmark Dataset for Fake News Detection”</a:t>
            </a:r>
            <a:r>
              <a:rPr lang="en-US" sz="3300">
                <a:solidFill>
                  <a:srgbClr val="000000"/>
                </a:solidFill>
                <a:latin typeface="Muli"/>
              </a:rPr>
              <a:t> bởi tác giả William Yang Wang vào năm 2017. </a:t>
            </a:r>
          </a:p>
          <a:p>
            <a:pPr algn="l" marL="712470" indent="-356235" lvl="1">
              <a:lnSpc>
                <a:spcPts val="4620"/>
              </a:lnSpc>
              <a:buAutoNum type="arabicPeriod" startAt="1"/>
            </a:pPr>
            <a:r>
              <a:rPr lang="en-US" sz="3300">
                <a:solidFill>
                  <a:srgbClr val="000000"/>
                </a:solidFill>
                <a:latin typeface="Muli"/>
              </a:rPr>
              <a:t>Gồm 12.8K tuyên bố ngắn về các chủ đề liên quan đến chính trị nước Mỹ được gán nhãn thủ công bởi các chuyên gia kiểm định sự thật từ tổ chức PolitiFact cùng với các thông tin ngữ cảnh ứng với tuyên bố đó (chủ đề, người tuyên bố, hoàn cảnh tuyên bố, … ).</a:t>
            </a:r>
          </a:p>
        </p:txBody>
      </p:sp>
      <p:sp>
        <p:nvSpPr>
          <p:cNvPr name="TextBox 10" id="10"/>
          <p:cNvSpPr txBox="true"/>
          <p:nvPr/>
        </p:nvSpPr>
        <p:spPr>
          <a:xfrm rot="0">
            <a:off x="0" y="7566318"/>
            <a:ext cx="16940345" cy="554355"/>
          </a:xfrm>
          <a:prstGeom prst="rect">
            <a:avLst/>
          </a:prstGeom>
        </p:spPr>
        <p:txBody>
          <a:bodyPr anchor="t" rtlCol="false" tIns="0" lIns="0" bIns="0" rIns="0">
            <a:spAutoFit/>
          </a:bodyPr>
          <a:lstStyle/>
          <a:p>
            <a:pPr algn="l" marL="712470" indent="-356235" lvl="1">
              <a:lnSpc>
                <a:spcPts val="4620"/>
              </a:lnSpc>
              <a:buFont typeface="Arial"/>
              <a:buChar char="•"/>
            </a:pPr>
            <a:r>
              <a:rPr lang="en-US" sz="3300">
                <a:solidFill>
                  <a:srgbClr val="000000"/>
                </a:solidFill>
                <a:latin typeface="Muli Bold"/>
              </a:rPr>
              <a:t>Đường dẫn:</a:t>
            </a:r>
            <a:r>
              <a:rPr lang="en-US" sz="3300">
                <a:solidFill>
                  <a:srgbClr val="000000"/>
                </a:solidFill>
                <a:latin typeface="Muli"/>
              </a:rPr>
              <a:t> https://www.cs.ucsb.edu/~william/data/liar_dataset.zip</a:t>
            </a:r>
          </a:p>
        </p:txBody>
      </p:sp>
      <p:sp>
        <p:nvSpPr>
          <p:cNvPr name="TextBox 11" id="11"/>
          <p:cNvSpPr txBox="true"/>
          <p:nvPr/>
        </p:nvSpPr>
        <p:spPr>
          <a:xfrm rot="0">
            <a:off x="7911841" y="755296"/>
            <a:ext cx="5524381" cy="2297430"/>
          </a:xfrm>
          <a:prstGeom prst="rect">
            <a:avLst/>
          </a:prstGeom>
        </p:spPr>
        <p:txBody>
          <a:bodyPr anchor="t" rtlCol="false" tIns="0" lIns="0" bIns="0" rIns="0">
            <a:spAutoFit/>
          </a:bodyPr>
          <a:lstStyle/>
          <a:p>
            <a:pPr algn="l" marL="712470" indent="-356235" lvl="1">
              <a:lnSpc>
                <a:spcPts val="4620"/>
              </a:lnSpc>
              <a:buFont typeface="Arial"/>
              <a:buChar char="•"/>
            </a:pPr>
            <a:r>
              <a:rPr lang="en-US" sz="3300">
                <a:solidFill>
                  <a:srgbClr val="000000"/>
                </a:solidFill>
                <a:latin typeface="Muli Bold"/>
              </a:rPr>
              <a:t>Kích thước</a:t>
            </a:r>
          </a:p>
          <a:p>
            <a:pPr algn="l" marL="1424940" indent="-474980" lvl="2">
              <a:lnSpc>
                <a:spcPts val="4620"/>
              </a:lnSpc>
              <a:buFont typeface="Arial"/>
              <a:buChar char="⚬"/>
            </a:pPr>
            <a:r>
              <a:rPr lang="en-US" sz="3300">
                <a:solidFill>
                  <a:srgbClr val="000000"/>
                </a:solidFill>
                <a:latin typeface="Muli"/>
              </a:rPr>
              <a:t>Số dòng: 12.836</a:t>
            </a:r>
          </a:p>
          <a:p>
            <a:pPr algn="l" marL="1424940" indent="-474980" lvl="2">
              <a:lnSpc>
                <a:spcPts val="4620"/>
              </a:lnSpc>
              <a:buFont typeface="Arial"/>
              <a:buChar char="⚬"/>
            </a:pPr>
            <a:r>
              <a:rPr lang="en-US" sz="3300">
                <a:solidFill>
                  <a:srgbClr val="000000"/>
                </a:solidFill>
                <a:latin typeface="Muli"/>
              </a:rPr>
              <a:t>Số cột: 14</a:t>
            </a:r>
          </a:p>
          <a:p>
            <a:pPr algn="l" marL="1424940" indent="-474980" lvl="2">
              <a:lnSpc>
                <a:spcPts val="4620"/>
              </a:lnSpc>
              <a:buFont typeface="Arial"/>
              <a:buChar char="⚬"/>
            </a:pPr>
            <a:r>
              <a:rPr lang="en-US" sz="3300">
                <a:solidFill>
                  <a:srgbClr val="000000"/>
                </a:solidFill>
                <a:latin typeface="Muli"/>
              </a:rPr>
              <a:t>Độ lớn: 2.9 MB</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591584">
            <a:off x="4874324" y="-1915245"/>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2174974">
            <a:off x="-1869382" y="-3335854"/>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8" id="8"/>
          <p:cNvGraphicFramePr>
            <a:graphicFrameLocks noGrp="true"/>
          </p:cNvGraphicFramePr>
          <p:nvPr/>
        </p:nvGraphicFramePr>
        <p:xfrm>
          <a:off x="231376" y="1192742"/>
          <a:ext cx="17698530" cy="8999322"/>
        </p:xfrm>
        <a:graphic>
          <a:graphicData uri="http://schemas.openxmlformats.org/drawingml/2006/table">
            <a:tbl>
              <a:tblPr/>
              <a:tblGrid>
                <a:gridCol w="2400719"/>
                <a:gridCol w="2651787"/>
                <a:gridCol w="12646024"/>
              </a:tblGrid>
              <a:tr h="969806">
                <a:tc>
                  <a:txBody>
                    <a:bodyPr anchor="t" rtlCol="false"/>
                    <a:lstStyle/>
                    <a:p>
                      <a:pPr algn="ctr">
                        <a:lnSpc>
                          <a:spcPts val="3359"/>
                        </a:lnSpc>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uli Bold"/>
                        </a:rPr>
                        <a:t>Cột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Muli Bold"/>
                        </a:rPr>
                        <a:t>Ý nghĩa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a:txBody>
                    <a:bodyPr anchor="t" rtlCol="false"/>
                    <a:lstStyle/>
                    <a:p>
                      <a:pPr algn="ctr">
                        <a:lnSpc>
                          <a:spcPts val="3359"/>
                        </a:lnSpc>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Định danh duy nhất cho mỗi tuyên bố</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40877">
                <a:tc>
                  <a:txBody>
                    <a:bodyPr anchor="t" rtlCol="false"/>
                    <a:lstStyle/>
                    <a:p>
                      <a:pPr algn="ctr">
                        <a:lnSpc>
                          <a:spcPts val="3359"/>
                        </a:lnSpc>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label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Nhãn phân loại tuyên bố. </a:t>
                      </a:r>
                      <a:endParaRPr lang="en-US" sz="1100"/>
                    </a:p>
                    <a:p>
                      <a:pPr algn="l">
                        <a:lnSpc>
                          <a:spcPts val="3359"/>
                        </a:lnSpc>
                      </a:pPr>
                      <a:r>
                        <a:rPr lang="en-US" sz="2400">
                          <a:solidFill>
                            <a:srgbClr val="000000"/>
                          </a:solidFill>
                          <a:latin typeface="Muli Bold"/>
                        </a:rPr>
                        <a:t>Miền giá trị:</a:t>
                      </a:r>
                      <a:r>
                        <a:rPr lang="en-US" sz="2400">
                          <a:solidFill>
                            <a:srgbClr val="000000"/>
                          </a:solidFill>
                          <a:latin typeface="Muli"/>
                        </a:rPr>
                        <a:t> [ “Pants on fire”, “False”, “Barely-true”, “Half-true“, “Mostly-true”, “True”]</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rowSpan="6">
                  <a:txBody>
                    <a:bodyPr anchor="t" rtlCol="false"/>
                    <a:lstStyle/>
                    <a:p>
                      <a:pPr algn="ctr">
                        <a:lnSpc>
                          <a:spcPts val="3359"/>
                        </a:lnSpc>
                        <a:defRPr/>
                      </a:pPr>
                      <a:r>
                        <a:rPr lang="en-US" sz="2400">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statement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Nội dung tuyên bố</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vMerge="true">
                  <a:txBody>
                    <a:bodyPr anchor="t" rtlCol="false"/>
                    <a:lstStyle/>
                    <a:p>
                      <a:pPr algn="ctr">
                        <a:lnSpc>
                          <a:spcPts val="3359"/>
                        </a:lnSpc>
                        <a:defRPr/>
                      </a:pPr>
                      <a:r>
                        <a:rPr lang="en-US" sz="2400">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subject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Chủ đề, lĩnh vực của tuyên bố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vMerge="true">
                  <a:txBody>
                    <a:bodyPr anchor="t" rtlCol="false"/>
                    <a:lstStyle/>
                    <a:p>
                      <a:pPr algn="ctr">
                        <a:lnSpc>
                          <a:spcPts val="3359"/>
                        </a:lnSpc>
                        <a:defRPr/>
                      </a:pPr>
                      <a:r>
                        <a:rPr lang="en-US" sz="2400">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speaker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Người hoặc tổ chức đưa ra tuyên bố</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vMerge="true">
                  <a:txBody>
                    <a:bodyPr anchor="t" rtlCol="false"/>
                    <a:lstStyle/>
                    <a:p>
                      <a:pPr algn="ctr">
                        <a:lnSpc>
                          <a:spcPts val="3359"/>
                        </a:lnSpc>
                        <a:defRPr/>
                      </a:pPr>
                      <a:r>
                        <a:rPr lang="en-US" sz="2400">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job_title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Chức danh của người phát ngôn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vMerge="true">
                  <a:txBody>
                    <a:bodyPr anchor="t" rtlCol="false"/>
                    <a:lstStyle/>
                    <a:p>
                      <a:pPr algn="ctr">
                        <a:lnSpc>
                          <a:spcPts val="3359"/>
                        </a:lnSpc>
                        <a:defRPr/>
                      </a:pPr>
                      <a:r>
                        <a:rPr lang="en-US" sz="2400">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state_info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Bang mà người phát ngôn đến từ</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69806">
                <a:tc vMerge="true">
                  <a:txBody>
                    <a:bodyPr anchor="t" rtlCol="false"/>
                    <a:lstStyle/>
                    <a:p>
                      <a:pPr algn="ctr">
                        <a:lnSpc>
                          <a:spcPts val="3359"/>
                        </a:lnSpc>
                        <a:defRPr/>
                      </a:pPr>
                      <a:r>
                        <a:rPr lang="en-US" sz="2400">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party_affiliation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359"/>
                        </a:lnSpc>
                        <a:defRPr/>
                      </a:pPr>
                      <a:r>
                        <a:rPr lang="en-US" sz="2400">
                          <a:solidFill>
                            <a:srgbClr val="000000"/>
                          </a:solidFill>
                          <a:latin typeface="Muli"/>
                        </a:rPr>
                        <a:t>Đảng phái chính trị của người phát ngôn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0" y="398780"/>
            <a:ext cx="4710559" cy="629920"/>
          </a:xfrm>
          <a:prstGeom prst="rect">
            <a:avLst/>
          </a:prstGeom>
        </p:spPr>
        <p:txBody>
          <a:bodyPr anchor="t" rtlCol="false" tIns="0" lIns="0" bIns="0" rIns="0">
            <a:spAutoFit/>
          </a:bodyPr>
          <a:lstStyle/>
          <a:p>
            <a:pPr algn="ctr" marL="798829" indent="-399415" lvl="1">
              <a:lnSpc>
                <a:spcPts val="5179"/>
              </a:lnSpc>
              <a:buFont typeface="Arial"/>
              <a:buChar char="•"/>
            </a:pPr>
            <a:r>
              <a:rPr lang="en-US" sz="3699">
                <a:solidFill>
                  <a:srgbClr val="000000"/>
                </a:solidFill>
                <a:latin typeface="Muli Bold"/>
              </a:rPr>
              <a:t>Chi tiết bộ dữ liệu</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591584">
            <a:off x="4874324" y="-1915245"/>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2174974">
            <a:off x="-1869382" y="-3335854"/>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aphicFrame>
        <p:nvGraphicFramePr>
          <p:cNvPr name="Table 8" id="8"/>
          <p:cNvGraphicFramePr>
            <a:graphicFrameLocks noGrp="true"/>
          </p:cNvGraphicFramePr>
          <p:nvPr/>
        </p:nvGraphicFramePr>
        <p:xfrm>
          <a:off x="231376" y="1192742"/>
          <a:ext cx="17698530" cy="6644717"/>
        </p:xfrm>
        <a:graphic>
          <a:graphicData uri="http://schemas.openxmlformats.org/drawingml/2006/table">
            <a:tbl>
              <a:tblPr/>
              <a:tblGrid>
                <a:gridCol w="2995044"/>
                <a:gridCol w="3795234"/>
                <a:gridCol w="10908251"/>
              </a:tblGrid>
              <a:tr h="970535">
                <a:tc>
                  <a:txBody>
                    <a:bodyPr anchor="t" rtlCol="false"/>
                    <a:lstStyle/>
                    <a:p>
                      <a:pPr algn="ctr" marL="0" indent="0" lvl="0">
                        <a:lnSpc>
                          <a:spcPts val="3359"/>
                        </a:lnSpc>
                        <a:spcBef>
                          <a:spcPct val="0"/>
                        </a:spcBef>
                        <a:defRPr/>
                      </a:pP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marL="0" indent="0" lvl="0">
                        <a:lnSpc>
                          <a:spcPts val="3359"/>
                        </a:lnSpc>
                        <a:spcBef>
                          <a:spcPct val="0"/>
                        </a:spcBef>
                        <a:defRPr/>
                      </a:pPr>
                      <a:r>
                        <a:rPr lang="en-US" sz="2400" strike="noStrike" u="none">
                          <a:solidFill>
                            <a:srgbClr val="000000"/>
                          </a:solidFill>
                          <a:latin typeface="Muli Bold"/>
                        </a:rPr>
                        <a:t>Cột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marL="0" indent="0" lvl="0">
                        <a:lnSpc>
                          <a:spcPts val="3359"/>
                        </a:lnSpc>
                        <a:spcBef>
                          <a:spcPct val="0"/>
                        </a:spcBef>
                        <a:defRPr/>
                      </a:pPr>
                      <a:r>
                        <a:rPr lang="en-US" sz="2400" strike="noStrike" u="none">
                          <a:solidFill>
                            <a:srgbClr val="000000"/>
                          </a:solidFill>
                          <a:latin typeface="Muli Bold"/>
                        </a:rPr>
                        <a:t>Ý nghĩa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505">
                <a:tc rowSpan="5">
                  <a:txBody>
                    <a:bodyPr anchor="t" rtlCol="false"/>
                    <a:lstStyle/>
                    <a:p>
                      <a:pPr algn="ctr" marL="0" indent="0" lvl="0">
                        <a:lnSpc>
                          <a:spcPts val="3359"/>
                        </a:lnSpc>
                        <a:spcBef>
                          <a:spcPct val="0"/>
                        </a:spcBef>
                        <a:defRPr/>
                      </a:pPr>
                      <a:r>
                        <a:rPr lang="en-US" sz="2400" strike="noStrike" u="none">
                          <a:solidFill>
                            <a:srgbClr val="000000"/>
                          </a:solidFill>
                          <a:latin typeface="Muli Bold"/>
                        </a:rPr>
                        <a:t>Ngữ cảnh số</a:t>
                      </a:r>
                      <a:endParaRPr lang="en-US" sz="1100"/>
                    </a:p>
                    <a:p>
                      <a:pPr algn="just" marL="0" indent="0" lvl="0">
                        <a:lnSpc>
                          <a:spcPts val="3359"/>
                        </a:lnSpc>
                        <a:spcBef>
                          <a:spcPct val="0"/>
                        </a:spcBef>
                      </a:pPr>
                      <a:r>
                        <a:rPr lang="en-US" sz="2400" strike="noStrike" u="none">
                          <a:solidFill>
                            <a:srgbClr val="000000"/>
                          </a:solidFill>
                          <a:latin typeface="Muli"/>
                        </a:rPr>
                        <a:t>Số liệu về mức độ sự thật các tuyên bố trước của người phát ngôn</a:t>
                      </a:r>
                    </a:p>
                    <a:p>
                      <a:pPr algn="just" marL="0" indent="0" lvl="0">
                        <a:lnSpc>
                          <a:spcPts val="3359"/>
                        </a:lnSpc>
                        <a:spcBef>
                          <a:spcPct val="0"/>
                        </a:spcBef>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strike="noStrike" u="none">
                          <a:solidFill>
                            <a:srgbClr val="000000"/>
                          </a:solidFill>
                          <a:latin typeface="Muli"/>
                        </a:rPr>
                        <a:t>barely_true_counts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rowSpan="5">
                  <a:txBody>
                    <a:bodyPr anchor="t" rtlCol="false"/>
                    <a:lstStyle/>
                    <a:p>
                      <a:pPr algn="l" marL="0" indent="0" lvl="0">
                        <a:lnSpc>
                          <a:spcPts val="3359"/>
                        </a:lnSpc>
                        <a:spcBef>
                          <a:spcPct val="0"/>
                        </a:spcBef>
                        <a:defRPr/>
                      </a:pPr>
                      <a:r>
                        <a:rPr lang="en-US" sz="2400">
                          <a:solidFill>
                            <a:srgbClr val="000000"/>
                          </a:solidFill>
                          <a:latin typeface="Muli"/>
                        </a:rPr>
                        <a:t>Số lượng tuyên bố trước của người phát ngôn được gán nhãn tương ứng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0535">
                <a:tc vMerge="true">
                  <a:txBody>
                    <a:bodyPr anchor="t" rtlCol="false"/>
                    <a:lstStyle/>
                    <a:p>
                      <a:pPr algn="ctr" marL="0" indent="0" lvl="0">
                        <a:lnSpc>
                          <a:spcPts val="3359"/>
                        </a:lnSpc>
                        <a:spcBef>
                          <a:spcPct val="0"/>
                        </a:spcBef>
                        <a:defRPr/>
                      </a:pPr>
                      <a:r>
                        <a:rPr lang="en-US" sz="2400" strike="noStrike" u="none">
                          <a:solidFill>
                            <a:srgbClr val="000000"/>
                          </a:solidFill>
                          <a:latin typeface="Muli Bold"/>
                        </a:rPr>
                        <a:t>Ngữ cảnh số</a:t>
                      </a:r>
                      <a:endParaRPr lang="en-US" sz="1100"/>
                    </a:p>
                    <a:p>
                      <a:pPr algn="just" marL="0" indent="0" lvl="0">
                        <a:lnSpc>
                          <a:spcPts val="3359"/>
                        </a:lnSpc>
                        <a:spcBef>
                          <a:spcPct val="0"/>
                        </a:spcBef>
                      </a:pPr>
                      <a:r>
                        <a:rPr lang="en-US" sz="2400" strike="noStrike" u="none">
                          <a:solidFill>
                            <a:srgbClr val="000000"/>
                          </a:solidFill>
                          <a:latin typeface="Muli"/>
                        </a:rPr>
                        <a:t>Số liệu về mức độ sự thật các tuyên bố trước của người phát ngôn</a:t>
                      </a:r>
                    </a:p>
                    <a:p>
                      <a:pPr algn="just" marL="0" indent="0" lvl="0">
                        <a:lnSpc>
                          <a:spcPts val="3359"/>
                        </a:lnSpc>
                        <a:spcBef>
                          <a:spcPct val="0"/>
                        </a:spcBef>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strike="noStrike" u="none">
                          <a:solidFill>
                            <a:srgbClr val="000000"/>
                          </a:solidFill>
                          <a:latin typeface="Muli"/>
                        </a:rPr>
                        <a:t>false_counts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marL="0" indent="0" lvl="0">
                        <a:lnSpc>
                          <a:spcPts val="3359"/>
                        </a:lnSpc>
                        <a:spcBef>
                          <a:spcPct val="0"/>
                        </a:spcBef>
                        <a:defRPr/>
                      </a:pPr>
                      <a:r>
                        <a:rPr lang="en-US" sz="2400">
                          <a:solidFill>
                            <a:srgbClr val="000000"/>
                          </a:solidFill>
                          <a:latin typeface="Muli"/>
                        </a:rPr>
                        <a:t>Số lượng tuyên bố trước của người phát ngôn được gán nhãn tương ứng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0535">
                <a:tc vMerge="true">
                  <a:txBody>
                    <a:bodyPr anchor="t" rtlCol="false"/>
                    <a:lstStyle/>
                    <a:p>
                      <a:pPr algn="ctr" marL="0" indent="0" lvl="0">
                        <a:lnSpc>
                          <a:spcPts val="3359"/>
                        </a:lnSpc>
                        <a:spcBef>
                          <a:spcPct val="0"/>
                        </a:spcBef>
                        <a:defRPr/>
                      </a:pPr>
                      <a:r>
                        <a:rPr lang="en-US" sz="2400" strike="noStrike" u="none">
                          <a:solidFill>
                            <a:srgbClr val="000000"/>
                          </a:solidFill>
                          <a:latin typeface="Muli Bold"/>
                        </a:rPr>
                        <a:t>Ngữ cảnh số</a:t>
                      </a:r>
                      <a:endParaRPr lang="en-US" sz="1100"/>
                    </a:p>
                    <a:p>
                      <a:pPr algn="just" marL="0" indent="0" lvl="0">
                        <a:lnSpc>
                          <a:spcPts val="3359"/>
                        </a:lnSpc>
                        <a:spcBef>
                          <a:spcPct val="0"/>
                        </a:spcBef>
                      </a:pPr>
                      <a:r>
                        <a:rPr lang="en-US" sz="2400" strike="noStrike" u="none">
                          <a:solidFill>
                            <a:srgbClr val="000000"/>
                          </a:solidFill>
                          <a:latin typeface="Muli"/>
                        </a:rPr>
                        <a:t>Số liệu về mức độ sự thật các tuyên bố trước của người phát ngôn</a:t>
                      </a:r>
                    </a:p>
                    <a:p>
                      <a:pPr algn="just" marL="0" indent="0" lvl="0">
                        <a:lnSpc>
                          <a:spcPts val="3359"/>
                        </a:lnSpc>
                        <a:spcBef>
                          <a:spcPct val="0"/>
                        </a:spcBef>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strike="noStrike" u="none">
                          <a:solidFill>
                            <a:srgbClr val="000000"/>
                          </a:solidFill>
                          <a:latin typeface="Muli"/>
                        </a:rPr>
                        <a:t>half_true_counts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marL="0" indent="0" lvl="0">
                        <a:lnSpc>
                          <a:spcPts val="3359"/>
                        </a:lnSpc>
                        <a:spcBef>
                          <a:spcPct val="0"/>
                        </a:spcBef>
                        <a:defRPr/>
                      </a:pPr>
                      <a:r>
                        <a:rPr lang="en-US" sz="2400">
                          <a:solidFill>
                            <a:srgbClr val="000000"/>
                          </a:solidFill>
                          <a:latin typeface="Muli"/>
                        </a:rPr>
                        <a:t>Số lượng tuyên bố trước của người phát ngôn được gán nhãn tương ứng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0535">
                <a:tc vMerge="true">
                  <a:txBody>
                    <a:bodyPr anchor="t" rtlCol="false"/>
                    <a:lstStyle/>
                    <a:p>
                      <a:pPr algn="ctr" marL="0" indent="0" lvl="0">
                        <a:lnSpc>
                          <a:spcPts val="3359"/>
                        </a:lnSpc>
                        <a:spcBef>
                          <a:spcPct val="0"/>
                        </a:spcBef>
                        <a:defRPr/>
                      </a:pPr>
                      <a:r>
                        <a:rPr lang="en-US" sz="2400" strike="noStrike" u="none">
                          <a:solidFill>
                            <a:srgbClr val="000000"/>
                          </a:solidFill>
                          <a:latin typeface="Muli Bold"/>
                        </a:rPr>
                        <a:t>Ngữ cảnh số</a:t>
                      </a:r>
                      <a:endParaRPr lang="en-US" sz="1100"/>
                    </a:p>
                    <a:p>
                      <a:pPr algn="just" marL="0" indent="0" lvl="0">
                        <a:lnSpc>
                          <a:spcPts val="3359"/>
                        </a:lnSpc>
                        <a:spcBef>
                          <a:spcPct val="0"/>
                        </a:spcBef>
                      </a:pPr>
                      <a:r>
                        <a:rPr lang="en-US" sz="2400" strike="noStrike" u="none">
                          <a:solidFill>
                            <a:srgbClr val="000000"/>
                          </a:solidFill>
                          <a:latin typeface="Muli"/>
                        </a:rPr>
                        <a:t>Số liệu về mức độ sự thật các tuyên bố trước của người phát ngôn</a:t>
                      </a:r>
                    </a:p>
                    <a:p>
                      <a:pPr algn="just" marL="0" indent="0" lvl="0">
                        <a:lnSpc>
                          <a:spcPts val="3359"/>
                        </a:lnSpc>
                        <a:spcBef>
                          <a:spcPct val="0"/>
                        </a:spcBef>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strike="noStrike" u="none">
                          <a:solidFill>
                            <a:srgbClr val="000000"/>
                          </a:solidFill>
                          <a:latin typeface="Muli"/>
                        </a:rPr>
                        <a:t>mostly_true_counts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marL="0" indent="0" lvl="0">
                        <a:lnSpc>
                          <a:spcPts val="3359"/>
                        </a:lnSpc>
                        <a:spcBef>
                          <a:spcPct val="0"/>
                        </a:spcBef>
                        <a:defRPr/>
                      </a:pPr>
                      <a:r>
                        <a:rPr lang="en-US" sz="2400">
                          <a:solidFill>
                            <a:srgbClr val="000000"/>
                          </a:solidFill>
                          <a:latin typeface="Muli"/>
                        </a:rPr>
                        <a:t>Số lượng tuyên bố trước của người phát ngôn được gán nhãn tương ứng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0535">
                <a:tc vMerge="true">
                  <a:txBody>
                    <a:bodyPr anchor="t" rtlCol="false"/>
                    <a:lstStyle/>
                    <a:p>
                      <a:pPr algn="ctr" marL="0" indent="0" lvl="0">
                        <a:lnSpc>
                          <a:spcPts val="3359"/>
                        </a:lnSpc>
                        <a:spcBef>
                          <a:spcPct val="0"/>
                        </a:spcBef>
                        <a:defRPr/>
                      </a:pPr>
                      <a:r>
                        <a:rPr lang="en-US" sz="2400" strike="noStrike" u="none">
                          <a:solidFill>
                            <a:srgbClr val="000000"/>
                          </a:solidFill>
                          <a:latin typeface="Muli Bold"/>
                        </a:rPr>
                        <a:t>Ngữ cảnh số</a:t>
                      </a:r>
                      <a:endParaRPr lang="en-US" sz="1100"/>
                    </a:p>
                    <a:p>
                      <a:pPr algn="just" marL="0" indent="0" lvl="0">
                        <a:lnSpc>
                          <a:spcPts val="3359"/>
                        </a:lnSpc>
                        <a:spcBef>
                          <a:spcPct val="0"/>
                        </a:spcBef>
                      </a:pPr>
                      <a:r>
                        <a:rPr lang="en-US" sz="2400" strike="noStrike" u="none">
                          <a:solidFill>
                            <a:srgbClr val="000000"/>
                          </a:solidFill>
                          <a:latin typeface="Muli"/>
                        </a:rPr>
                        <a:t>Số liệu về mức độ sự thật các tuyên bố trước của người phát ngôn</a:t>
                      </a:r>
                    </a:p>
                    <a:p>
                      <a:pPr algn="just" marL="0" indent="0" lvl="0">
                        <a:lnSpc>
                          <a:spcPts val="3359"/>
                        </a:lnSpc>
                        <a:spcBef>
                          <a:spcPct val="0"/>
                        </a:spcBef>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strike="noStrike" u="none">
                          <a:solidFill>
                            <a:srgbClr val="000000"/>
                          </a:solidFill>
                          <a:latin typeface="Muli"/>
                        </a:rPr>
                        <a:t>pants_on_fire_counts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vMerge="true">
                  <a:txBody>
                    <a:bodyPr anchor="t" rtlCol="false"/>
                    <a:lstStyle/>
                    <a:p>
                      <a:pPr algn="l" marL="0" indent="0" lvl="0">
                        <a:lnSpc>
                          <a:spcPts val="3359"/>
                        </a:lnSpc>
                        <a:spcBef>
                          <a:spcPct val="0"/>
                        </a:spcBef>
                        <a:defRPr/>
                      </a:pPr>
                      <a:r>
                        <a:rPr lang="en-US" sz="2400">
                          <a:solidFill>
                            <a:srgbClr val="000000"/>
                          </a:solidFill>
                          <a:latin typeface="Muli"/>
                        </a:rPr>
                        <a:t>Số lượng tuyên bố trước của người phát ngôn được gán nhãn tương ứng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70535">
                <a:tc>
                  <a:txBody>
                    <a:bodyPr anchor="t" rtlCol="false"/>
                    <a:lstStyle/>
                    <a:p>
                      <a:pPr algn="ctr" marL="0" indent="0" lvl="0">
                        <a:lnSpc>
                          <a:spcPts val="3359"/>
                        </a:lnSpc>
                        <a:spcBef>
                          <a:spcPct val="0"/>
                        </a:spcBef>
                        <a:defRPr/>
                      </a:pPr>
                      <a:r>
                        <a:rPr lang="en-US" sz="2400" strike="noStrike" u="none">
                          <a:solidFill>
                            <a:srgbClr val="000000"/>
                          </a:solidFill>
                          <a:latin typeface="Muli Bold"/>
                        </a:rPr>
                        <a:t>Ngữ cảnh chữ</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strike="noStrike" u="none">
                          <a:solidFill>
                            <a:srgbClr val="000000"/>
                          </a:solidFill>
                          <a:latin typeface="Muli"/>
                        </a:rPr>
                        <a:t>context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marL="0" indent="0" lvl="0">
                        <a:lnSpc>
                          <a:spcPts val="3359"/>
                        </a:lnSpc>
                        <a:spcBef>
                          <a:spcPct val="0"/>
                        </a:spcBef>
                        <a:defRPr/>
                      </a:pPr>
                      <a:r>
                        <a:rPr lang="en-US" sz="2400">
                          <a:solidFill>
                            <a:srgbClr val="000000"/>
                          </a:solidFill>
                          <a:latin typeface="Muli"/>
                        </a:rPr>
                        <a:t>Ngữ cảnh bổ sung, cung cấp thêm thông tin về hoàn cảnh của tuyên bố</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0" y="398780"/>
            <a:ext cx="4710559" cy="629920"/>
          </a:xfrm>
          <a:prstGeom prst="rect">
            <a:avLst/>
          </a:prstGeom>
        </p:spPr>
        <p:txBody>
          <a:bodyPr anchor="t" rtlCol="false" tIns="0" lIns="0" bIns="0" rIns="0">
            <a:spAutoFit/>
          </a:bodyPr>
          <a:lstStyle/>
          <a:p>
            <a:pPr algn="ctr" marL="798829" indent="-399415" lvl="1">
              <a:lnSpc>
                <a:spcPts val="5179"/>
              </a:lnSpc>
              <a:buFont typeface="Arial"/>
              <a:buChar char="•"/>
            </a:pPr>
            <a:r>
              <a:rPr lang="en-US" sz="3699">
                <a:solidFill>
                  <a:srgbClr val="000000"/>
                </a:solidFill>
                <a:latin typeface="Muli Bold"/>
              </a:rPr>
              <a:t>Chi tiết bộ dữ liệu</a:t>
            </a:r>
          </a:p>
        </p:txBody>
      </p:sp>
      <p:sp>
        <p:nvSpPr>
          <p:cNvPr name="TextBox 10" id="10"/>
          <p:cNvSpPr txBox="true"/>
          <p:nvPr/>
        </p:nvSpPr>
        <p:spPr>
          <a:xfrm rot="0">
            <a:off x="231376" y="7980680"/>
            <a:ext cx="17698530" cy="117094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Muli"/>
              </a:rPr>
              <a:t>Tác giả Wang chia bộ dữ liệu thành 3 phần theo tỉ lệ </a:t>
            </a:r>
            <a:r>
              <a:rPr lang="en-US" sz="3399">
                <a:solidFill>
                  <a:srgbClr val="000000"/>
                </a:solidFill>
                <a:latin typeface="Muli Bold"/>
              </a:rPr>
              <a:t>8:1:1</a:t>
            </a:r>
            <a:r>
              <a:rPr lang="en-US" sz="3399">
                <a:solidFill>
                  <a:srgbClr val="000000"/>
                </a:solidFill>
                <a:latin typeface="Muli"/>
              </a:rPr>
              <a:t> lần lượt ứng với </a:t>
            </a:r>
            <a:r>
              <a:rPr lang="en-US" sz="3399">
                <a:solidFill>
                  <a:srgbClr val="000000"/>
                </a:solidFill>
                <a:latin typeface="Muli Bold"/>
              </a:rPr>
              <a:t>các tập train, tập validation và tập test.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591584">
            <a:off x="4874324" y="-1915245"/>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2174974">
            <a:off x="-1869382" y="-3335854"/>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5779116" y="-838572"/>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8" id="8"/>
          <p:cNvSpPr/>
          <p:nvPr/>
        </p:nvSpPr>
        <p:spPr>
          <a:xfrm flipH="false" flipV="false" rot="0">
            <a:off x="577835" y="1225803"/>
            <a:ext cx="8265449" cy="6616194"/>
          </a:xfrm>
          <a:custGeom>
            <a:avLst/>
            <a:gdLst/>
            <a:ahLst/>
            <a:cxnLst/>
            <a:rect r="r" b="b" t="t" l="l"/>
            <a:pathLst>
              <a:path h="6616194" w="8265449">
                <a:moveTo>
                  <a:pt x="0" y="0"/>
                </a:moveTo>
                <a:lnTo>
                  <a:pt x="8265448" y="0"/>
                </a:lnTo>
                <a:lnTo>
                  <a:pt x="8265448" y="6616194"/>
                </a:lnTo>
                <a:lnTo>
                  <a:pt x="0" y="6616194"/>
                </a:lnTo>
                <a:lnTo>
                  <a:pt x="0" y="0"/>
                </a:lnTo>
                <a:close/>
              </a:path>
            </a:pathLst>
          </a:custGeom>
          <a:blipFill>
            <a:blip r:embed="rId2"/>
            <a:stretch>
              <a:fillRect l="0" t="0" r="0" b="0"/>
            </a:stretch>
          </a:blipFill>
        </p:spPr>
      </p:sp>
      <p:sp>
        <p:nvSpPr>
          <p:cNvPr name="Freeform 9" id="9"/>
          <p:cNvSpPr/>
          <p:nvPr/>
        </p:nvSpPr>
        <p:spPr>
          <a:xfrm flipH="false" flipV="false" rot="0">
            <a:off x="10242486" y="1225803"/>
            <a:ext cx="5070355" cy="6616194"/>
          </a:xfrm>
          <a:custGeom>
            <a:avLst/>
            <a:gdLst/>
            <a:ahLst/>
            <a:cxnLst/>
            <a:rect r="r" b="b" t="t" l="l"/>
            <a:pathLst>
              <a:path h="6616194" w="5070355">
                <a:moveTo>
                  <a:pt x="0" y="0"/>
                </a:moveTo>
                <a:lnTo>
                  <a:pt x="5070354" y="0"/>
                </a:lnTo>
                <a:lnTo>
                  <a:pt x="5070354" y="6616194"/>
                </a:lnTo>
                <a:lnTo>
                  <a:pt x="0" y="6616194"/>
                </a:lnTo>
                <a:lnTo>
                  <a:pt x="0" y="0"/>
                </a:lnTo>
                <a:close/>
              </a:path>
            </a:pathLst>
          </a:custGeom>
          <a:blipFill>
            <a:blip r:embed="rId3"/>
            <a:stretch>
              <a:fillRect l="0" t="0" r="0" b="0"/>
            </a:stretch>
          </a:blipFill>
        </p:spPr>
      </p:sp>
      <p:sp>
        <p:nvSpPr>
          <p:cNvPr name="TextBox 10" id="10"/>
          <p:cNvSpPr txBox="true"/>
          <p:nvPr/>
        </p:nvSpPr>
        <p:spPr>
          <a:xfrm rot="0">
            <a:off x="577835" y="352425"/>
            <a:ext cx="4397127"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Muli Bold"/>
              </a:rPr>
              <a:t>Một mẫu dữ liệu</a:t>
            </a:r>
          </a:p>
        </p:txBody>
      </p:sp>
      <p:sp>
        <p:nvSpPr>
          <p:cNvPr name="TextBox 11" id="11"/>
          <p:cNvSpPr txBox="true"/>
          <p:nvPr/>
        </p:nvSpPr>
        <p:spPr>
          <a:xfrm rot="0">
            <a:off x="9540502" y="352425"/>
            <a:ext cx="5191125"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Muli Bold"/>
              </a:rPr>
              <a:t>Thống kê bộ dữ liệu</a:t>
            </a:r>
          </a:p>
        </p:txBody>
      </p:sp>
      <p:sp>
        <p:nvSpPr>
          <p:cNvPr name="TextBox 12" id="12"/>
          <p:cNvSpPr txBox="true"/>
          <p:nvPr/>
        </p:nvSpPr>
        <p:spPr>
          <a:xfrm rot="0">
            <a:off x="4069634" y="8051547"/>
            <a:ext cx="13986421" cy="1727200"/>
          </a:xfrm>
          <a:prstGeom prst="rect">
            <a:avLst/>
          </a:prstGeom>
        </p:spPr>
        <p:txBody>
          <a:bodyPr anchor="t" rtlCol="false" tIns="0" lIns="0" bIns="0" rIns="0">
            <a:spAutoFit/>
          </a:bodyPr>
          <a:lstStyle/>
          <a:p>
            <a:pPr algn="l" marL="539749" indent="-269875" lvl="1">
              <a:lnSpc>
                <a:spcPts val="3499"/>
              </a:lnSpc>
              <a:buAutoNum type="arabicPeriod" startAt="1"/>
            </a:pPr>
            <a:r>
              <a:rPr lang="en-US" sz="2499">
                <a:solidFill>
                  <a:srgbClr val="000000"/>
                </a:solidFill>
                <a:latin typeface="Muli"/>
              </a:rPr>
              <a:t>Dữ liệu phân bổ đều cho các mức độ sự thật của tuyên bố, mức độ này được phân thành 6 lớp: “Pants on fire”, “False”, “Barely-true”, “Half-true“, “Mostly-true”, “True”.</a:t>
            </a:r>
          </a:p>
          <a:p>
            <a:pPr algn="l" marL="539749" indent="-269875" lvl="1">
              <a:lnSpc>
                <a:spcPts val="3499"/>
              </a:lnSpc>
              <a:buAutoNum type="arabicPeriod" startAt="1"/>
            </a:pPr>
            <a:r>
              <a:rPr lang="en-US" sz="2499">
                <a:solidFill>
                  <a:srgbClr val="000000"/>
                </a:solidFill>
                <a:latin typeface="Muli"/>
              </a:rPr>
              <a:t>Do có phân thành nhiều lớp nên nó phù hợp với các tình huống thực tế hơn so với các bộ dữ liệu chỉ phân thành 2 lớp duy nhất (đúng  và sai)</a:t>
            </a:r>
          </a:p>
        </p:txBody>
      </p:sp>
      <p:sp>
        <p:nvSpPr>
          <p:cNvPr name="TextBox 13" id="13"/>
          <p:cNvSpPr txBox="true"/>
          <p:nvPr/>
        </p:nvSpPr>
        <p:spPr>
          <a:xfrm rot="0">
            <a:off x="1483162" y="8444612"/>
            <a:ext cx="2586472" cy="931545"/>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000000"/>
                </a:solidFill>
                <a:latin typeface="Muli Bold"/>
              </a:rPr>
              <a:t>Lý do chọn bộ dữ liệu: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3318368"/>
            <a:ext cx="10058370" cy="3303270"/>
          </a:xfrm>
          <a:prstGeom prst="rect">
            <a:avLst/>
          </a:prstGeom>
        </p:spPr>
        <p:txBody>
          <a:bodyPr anchor="t" rtlCol="false" tIns="0" lIns="0" bIns="0" rIns="0">
            <a:spAutoFit/>
          </a:bodyPr>
          <a:lstStyle/>
          <a:p>
            <a:pPr algn="l">
              <a:lnSpc>
                <a:spcPts val="13229"/>
              </a:lnSpc>
            </a:pPr>
            <a:r>
              <a:rPr lang="en-US" sz="9449" spc="-103">
                <a:solidFill>
                  <a:srgbClr val="000000"/>
                </a:solidFill>
                <a:latin typeface="Muli Bold"/>
              </a:rPr>
              <a:t>4. Phương pháp &amp; Kỹ thuật</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799111" y="2687862"/>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660090" y="-135282"/>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8" id="8"/>
          <p:cNvSpPr/>
          <p:nvPr/>
        </p:nvSpPr>
        <p:spPr>
          <a:xfrm flipH="false" flipV="false" rot="0">
            <a:off x="6330067" y="2362818"/>
            <a:ext cx="11343787" cy="5561364"/>
          </a:xfrm>
          <a:custGeom>
            <a:avLst/>
            <a:gdLst/>
            <a:ahLst/>
            <a:cxnLst/>
            <a:rect r="r" b="b" t="t" l="l"/>
            <a:pathLst>
              <a:path h="5561364" w="11343787">
                <a:moveTo>
                  <a:pt x="0" y="0"/>
                </a:moveTo>
                <a:lnTo>
                  <a:pt x="11343787" y="0"/>
                </a:lnTo>
                <a:lnTo>
                  <a:pt x="11343787" y="5561364"/>
                </a:lnTo>
                <a:lnTo>
                  <a:pt x="0" y="5561364"/>
                </a:lnTo>
                <a:lnTo>
                  <a:pt x="0" y="0"/>
                </a:lnTo>
                <a:close/>
              </a:path>
            </a:pathLst>
          </a:custGeom>
          <a:blipFill>
            <a:blip r:embed="rId2"/>
            <a:stretch>
              <a:fillRect l="0" t="0" r="0" b="0"/>
            </a:stretch>
          </a:blipFill>
        </p:spPr>
      </p:sp>
      <p:sp>
        <p:nvSpPr>
          <p:cNvPr name="TextBox 9" id="9"/>
          <p:cNvSpPr txBox="true"/>
          <p:nvPr/>
        </p:nvSpPr>
        <p:spPr>
          <a:xfrm rot="0">
            <a:off x="1505800" y="773642"/>
            <a:ext cx="3343394" cy="7620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Muli Bold"/>
              </a:rPr>
              <a:t>Fuzzy Logic </a:t>
            </a:r>
          </a:p>
        </p:txBody>
      </p:sp>
      <p:sp>
        <p:nvSpPr>
          <p:cNvPr name="TextBox 10" id="10"/>
          <p:cNvSpPr txBox="true"/>
          <p:nvPr/>
        </p:nvSpPr>
        <p:spPr>
          <a:xfrm rot="0">
            <a:off x="474968" y="2442452"/>
            <a:ext cx="5405058" cy="5230495"/>
          </a:xfrm>
          <a:prstGeom prst="rect">
            <a:avLst/>
          </a:prstGeom>
        </p:spPr>
        <p:txBody>
          <a:bodyPr anchor="t" rtlCol="false" tIns="0" lIns="0" bIns="0" rIns="0">
            <a:spAutoFit/>
          </a:bodyPr>
          <a:lstStyle/>
          <a:p>
            <a:pPr algn="ctr" marL="798829" indent="-399415" lvl="1">
              <a:lnSpc>
                <a:spcPts val="5179"/>
              </a:lnSpc>
              <a:spcBef>
                <a:spcPct val="0"/>
              </a:spcBef>
              <a:buFont typeface="Arial"/>
              <a:buChar char="•"/>
            </a:pPr>
            <a:r>
              <a:rPr lang="en-US" sz="3699">
                <a:solidFill>
                  <a:srgbClr val="000000"/>
                </a:solidFill>
                <a:latin typeface="Muli"/>
              </a:rPr>
              <a:t>C</a:t>
            </a:r>
            <a:r>
              <a:rPr lang="en-US" sz="3699">
                <a:solidFill>
                  <a:srgbClr val="000000"/>
                </a:solidFill>
                <a:latin typeface="Muli"/>
              </a:rPr>
              <a:t>ác khả năng trong khoảng đúng – sai</a:t>
            </a:r>
          </a:p>
          <a:p>
            <a:pPr algn="ctr">
              <a:lnSpc>
                <a:spcPts val="5179"/>
              </a:lnSpc>
              <a:spcBef>
                <a:spcPct val="0"/>
              </a:spcBef>
            </a:pPr>
          </a:p>
          <a:p>
            <a:pPr algn="ctr" marL="798829" indent="-399415" lvl="1">
              <a:lnSpc>
                <a:spcPts val="5179"/>
              </a:lnSpc>
              <a:spcBef>
                <a:spcPct val="0"/>
              </a:spcBef>
              <a:buFont typeface="Arial"/>
              <a:buChar char="•"/>
            </a:pPr>
            <a:r>
              <a:rPr lang="en-US" sz="3699">
                <a:solidFill>
                  <a:srgbClr val="000000"/>
                </a:solidFill>
                <a:latin typeface="Muli"/>
              </a:rPr>
              <a:t>Biến nó thành gần đúng, hơi đúng,.. </a:t>
            </a:r>
          </a:p>
          <a:p>
            <a:pPr algn="ctr">
              <a:lnSpc>
                <a:spcPts val="5179"/>
              </a:lnSpc>
              <a:spcBef>
                <a:spcPct val="0"/>
              </a:spcBef>
            </a:pPr>
          </a:p>
          <a:p>
            <a:pPr algn="ctr" marL="798829" indent="-399415" lvl="1">
              <a:lnSpc>
                <a:spcPts val="5179"/>
              </a:lnSpc>
              <a:spcBef>
                <a:spcPct val="0"/>
              </a:spcBef>
              <a:buFont typeface="Arial"/>
              <a:buChar char="•"/>
            </a:pPr>
            <a:r>
              <a:rPr lang="en-US" sz="3699">
                <a:solidFill>
                  <a:srgbClr val="000000"/>
                </a:solidFill>
                <a:latin typeface="Muli"/>
              </a:rPr>
              <a:t>Thay vì chỉ có 0 – 1, đúng – sai tuyệt đối.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799111" y="2687862"/>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660090" y="-135282"/>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8" id="8"/>
          <p:cNvSpPr/>
          <p:nvPr/>
        </p:nvSpPr>
        <p:spPr>
          <a:xfrm flipH="false" flipV="false" rot="0">
            <a:off x="3733771" y="506627"/>
            <a:ext cx="14194508" cy="9273745"/>
          </a:xfrm>
          <a:custGeom>
            <a:avLst/>
            <a:gdLst/>
            <a:ahLst/>
            <a:cxnLst/>
            <a:rect r="r" b="b" t="t" l="l"/>
            <a:pathLst>
              <a:path h="9273745" w="14194508">
                <a:moveTo>
                  <a:pt x="0" y="0"/>
                </a:moveTo>
                <a:lnTo>
                  <a:pt x="14194508" y="0"/>
                </a:lnTo>
                <a:lnTo>
                  <a:pt x="14194508" y="9273746"/>
                </a:lnTo>
                <a:lnTo>
                  <a:pt x="0" y="9273746"/>
                </a:lnTo>
                <a:lnTo>
                  <a:pt x="0" y="0"/>
                </a:lnTo>
                <a:close/>
              </a:path>
            </a:pathLst>
          </a:custGeom>
          <a:blipFill>
            <a:blip r:embed="rId2"/>
            <a:stretch>
              <a:fillRect l="0" t="0" r="0" b="0"/>
            </a:stretch>
          </a:blipFill>
        </p:spPr>
      </p:sp>
      <p:sp>
        <p:nvSpPr>
          <p:cNvPr name="TextBox 9" id="9"/>
          <p:cNvSpPr txBox="true"/>
          <p:nvPr/>
        </p:nvSpPr>
        <p:spPr>
          <a:xfrm rot="0">
            <a:off x="66675" y="439952"/>
            <a:ext cx="3667096" cy="194437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Bold"/>
              </a:rPr>
              <a:t>Fuzzy Deep Hybrid Network (FDHN)</a:t>
            </a:r>
          </a:p>
        </p:txBody>
      </p:sp>
      <p:sp>
        <p:nvSpPr>
          <p:cNvPr name="TextBox 10" id="10"/>
          <p:cNvSpPr txBox="true"/>
          <p:nvPr/>
        </p:nvSpPr>
        <p:spPr>
          <a:xfrm rot="0">
            <a:off x="-151782" y="2826339"/>
            <a:ext cx="3441956" cy="1287145"/>
          </a:xfrm>
          <a:prstGeom prst="rect">
            <a:avLst/>
          </a:prstGeom>
        </p:spPr>
        <p:txBody>
          <a:bodyPr anchor="t" rtlCol="false" tIns="0" lIns="0" bIns="0" rIns="0">
            <a:spAutoFit/>
          </a:bodyPr>
          <a:lstStyle/>
          <a:p>
            <a:pPr algn="ctr" marL="798829" indent="-399415" lvl="1">
              <a:lnSpc>
                <a:spcPts val="5179"/>
              </a:lnSpc>
              <a:spcBef>
                <a:spcPct val="0"/>
              </a:spcBef>
              <a:buFont typeface="Arial"/>
              <a:buChar char="•"/>
            </a:pPr>
            <a:r>
              <a:rPr lang="en-US" sz="3699">
                <a:solidFill>
                  <a:srgbClr val="000000"/>
                </a:solidFill>
                <a:latin typeface="Muli"/>
              </a:rPr>
              <a:t>M</a:t>
            </a:r>
            <a:r>
              <a:rPr lang="en-US" sz="3699">
                <a:solidFill>
                  <a:srgbClr val="000000"/>
                </a:solidFill>
                <a:latin typeface="Muli"/>
              </a:rPr>
              <a:t>ô hình học có giám sát </a:t>
            </a:r>
          </a:p>
        </p:txBody>
      </p:sp>
      <p:sp>
        <p:nvSpPr>
          <p:cNvPr name="TextBox 11" id="11"/>
          <p:cNvSpPr txBox="true"/>
          <p:nvPr/>
        </p:nvSpPr>
        <p:spPr>
          <a:xfrm rot="0">
            <a:off x="-151782" y="4589721"/>
            <a:ext cx="3441956" cy="1287145"/>
          </a:xfrm>
          <a:prstGeom prst="rect">
            <a:avLst/>
          </a:prstGeom>
        </p:spPr>
        <p:txBody>
          <a:bodyPr anchor="t" rtlCol="false" tIns="0" lIns="0" bIns="0" rIns="0">
            <a:spAutoFit/>
          </a:bodyPr>
          <a:lstStyle/>
          <a:p>
            <a:pPr algn="ctr" marL="798829" indent="-399415" lvl="1">
              <a:lnSpc>
                <a:spcPts val="5179"/>
              </a:lnSpc>
              <a:spcBef>
                <a:spcPct val="0"/>
              </a:spcBef>
              <a:buFont typeface="Arial"/>
              <a:buChar char="•"/>
            </a:pPr>
            <a:r>
              <a:rPr lang="en-US" sz="3699">
                <a:solidFill>
                  <a:srgbClr val="000000"/>
                </a:solidFill>
                <a:latin typeface="Muli"/>
              </a:rPr>
              <a:t>Cốt lõi là Fuzzy Logic</a:t>
            </a:r>
          </a:p>
        </p:txBody>
      </p:sp>
      <p:sp>
        <p:nvSpPr>
          <p:cNvPr name="TextBox 12" id="12"/>
          <p:cNvSpPr txBox="true"/>
          <p:nvPr/>
        </p:nvSpPr>
        <p:spPr>
          <a:xfrm rot="0">
            <a:off x="182586" y="7007280"/>
            <a:ext cx="3435273" cy="629920"/>
          </a:xfrm>
          <a:prstGeom prst="rect">
            <a:avLst/>
          </a:prstGeom>
        </p:spPr>
        <p:txBody>
          <a:bodyPr anchor="t" rtlCol="false" tIns="0" lIns="0" bIns="0" rIns="0">
            <a:spAutoFit/>
          </a:bodyPr>
          <a:lstStyle/>
          <a:p>
            <a:pPr algn="l">
              <a:lnSpc>
                <a:spcPts val="5179"/>
              </a:lnSpc>
              <a:spcBef>
                <a:spcPct val="0"/>
              </a:spcBef>
            </a:pPr>
            <a:r>
              <a:rPr lang="en-US" sz="3699">
                <a:solidFill>
                  <a:srgbClr val="000000"/>
                </a:solidFill>
                <a:latin typeface="Muli"/>
              </a:rPr>
              <a:t>+ NLP TextCNN</a:t>
            </a:r>
          </a:p>
        </p:txBody>
      </p:sp>
      <p:sp>
        <p:nvSpPr>
          <p:cNvPr name="TextBox 13" id="13"/>
          <p:cNvSpPr txBox="true"/>
          <p:nvPr/>
        </p:nvSpPr>
        <p:spPr>
          <a:xfrm rot="0">
            <a:off x="182586" y="7856893"/>
            <a:ext cx="3885553" cy="629920"/>
          </a:xfrm>
          <a:prstGeom prst="rect">
            <a:avLst/>
          </a:prstGeom>
        </p:spPr>
        <p:txBody>
          <a:bodyPr anchor="t" rtlCol="false" tIns="0" lIns="0" bIns="0" rIns="0">
            <a:spAutoFit/>
          </a:bodyPr>
          <a:lstStyle/>
          <a:p>
            <a:pPr algn="l">
              <a:lnSpc>
                <a:spcPts val="5179"/>
              </a:lnSpc>
              <a:spcBef>
                <a:spcPct val="0"/>
              </a:spcBef>
            </a:pPr>
            <a:r>
              <a:rPr lang="en-US" sz="3699">
                <a:solidFill>
                  <a:srgbClr val="000000"/>
                </a:solidFill>
                <a:latin typeface="Muli"/>
              </a:rPr>
              <a:t>+ CNNBi-LSTM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211314" y="1624273"/>
            <a:ext cx="12907188" cy="6019953"/>
          </a:xfrm>
          <a:custGeom>
            <a:avLst/>
            <a:gdLst/>
            <a:ahLst/>
            <a:cxnLst/>
            <a:rect r="r" b="b" t="t" l="l"/>
            <a:pathLst>
              <a:path h="6019953" w="12907188">
                <a:moveTo>
                  <a:pt x="0" y="0"/>
                </a:moveTo>
                <a:lnTo>
                  <a:pt x="12907188" y="0"/>
                </a:lnTo>
                <a:lnTo>
                  <a:pt x="12907188" y="6019953"/>
                </a:lnTo>
                <a:lnTo>
                  <a:pt x="0" y="6019953"/>
                </a:lnTo>
                <a:lnTo>
                  <a:pt x="0" y="0"/>
                </a:lnTo>
                <a:close/>
              </a:path>
            </a:pathLst>
          </a:custGeom>
          <a:blipFill>
            <a:blip r:embed="rId2"/>
            <a:stretch>
              <a:fillRect l="0" t="0" r="0" b="0"/>
            </a:stretch>
          </a:blipFill>
        </p:spPr>
      </p:sp>
      <p:sp>
        <p:nvSpPr>
          <p:cNvPr name="Freeform 3" id="3"/>
          <p:cNvSpPr/>
          <p:nvPr/>
        </p:nvSpPr>
        <p:spPr>
          <a:xfrm flipH="false" flipV="false" rot="0">
            <a:off x="1028700" y="8287060"/>
            <a:ext cx="6047151" cy="971240"/>
          </a:xfrm>
          <a:custGeom>
            <a:avLst/>
            <a:gdLst/>
            <a:ahLst/>
            <a:cxnLst/>
            <a:rect r="r" b="b" t="t" l="l"/>
            <a:pathLst>
              <a:path h="971240" w="6047151">
                <a:moveTo>
                  <a:pt x="0" y="0"/>
                </a:moveTo>
                <a:lnTo>
                  <a:pt x="6047151" y="0"/>
                </a:lnTo>
                <a:lnTo>
                  <a:pt x="6047151" y="971240"/>
                </a:lnTo>
                <a:lnTo>
                  <a:pt x="0" y="971240"/>
                </a:lnTo>
                <a:lnTo>
                  <a:pt x="0" y="0"/>
                </a:lnTo>
                <a:close/>
              </a:path>
            </a:pathLst>
          </a:custGeom>
          <a:blipFill>
            <a:blip r:embed="rId3"/>
            <a:stretch>
              <a:fillRect l="-2734" t="0" r="-2734" b="0"/>
            </a:stretch>
          </a:blipFill>
        </p:spPr>
      </p:sp>
      <p:sp>
        <p:nvSpPr>
          <p:cNvPr name="Freeform 4" id="4"/>
          <p:cNvSpPr/>
          <p:nvPr/>
        </p:nvSpPr>
        <p:spPr>
          <a:xfrm flipH="false" flipV="false" rot="0">
            <a:off x="1211314" y="9563100"/>
            <a:ext cx="3068799" cy="546915"/>
          </a:xfrm>
          <a:custGeom>
            <a:avLst/>
            <a:gdLst/>
            <a:ahLst/>
            <a:cxnLst/>
            <a:rect r="r" b="b" t="t" l="l"/>
            <a:pathLst>
              <a:path h="546915" w="3068799">
                <a:moveTo>
                  <a:pt x="0" y="0"/>
                </a:moveTo>
                <a:lnTo>
                  <a:pt x="3068799" y="0"/>
                </a:lnTo>
                <a:lnTo>
                  <a:pt x="3068799" y="546915"/>
                </a:lnTo>
                <a:lnTo>
                  <a:pt x="0" y="546915"/>
                </a:lnTo>
                <a:lnTo>
                  <a:pt x="0" y="0"/>
                </a:lnTo>
                <a:close/>
              </a:path>
            </a:pathLst>
          </a:custGeom>
          <a:blipFill>
            <a:blip r:embed="rId4"/>
            <a:stretch>
              <a:fillRect l="0" t="0" r="0" b="0"/>
            </a:stretch>
          </a:blipFill>
        </p:spPr>
      </p:sp>
      <p:sp>
        <p:nvSpPr>
          <p:cNvPr name="Freeform 5" id="5"/>
          <p:cNvSpPr/>
          <p:nvPr/>
        </p:nvSpPr>
        <p:spPr>
          <a:xfrm flipH="false" flipV="false" rot="0">
            <a:off x="7912593" y="8355971"/>
            <a:ext cx="5096668" cy="833417"/>
          </a:xfrm>
          <a:custGeom>
            <a:avLst/>
            <a:gdLst/>
            <a:ahLst/>
            <a:cxnLst/>
            <a:rect r="r" b="b" t="t" l="l"/>
            <a:pathLst>
              <a:path h="833417" w="5096668">
                <a:moveTo>
                  <a:pt x="0" y="0"/>
                </a:moveTo>
                <a:lnTo>
                  <a:pt x="5096668" y="0"/>
                </a:lnTo>
                <a:lnTo>
                  <a:pt x="5096668" y="833418"/>
                </a:lnTo>
                <a:lnTo>
                  <a:pt x="0" y="833418"/>
                </a:lnTo>
                <a:lnTo>
                  <a:pt x="0" y="0"/>
                </a:lnTo>
                <a:close/>
              </a:path>
            </a:pathLst>
          </a:custGeom>
          <a:blipFill>
            <a:blip r:embed="rId5"/>
            <a:stretch>
              <a:fillRect l="0" t="0" r="0" b="0"/>
            </a:stretch>
          </a:blipFill>
        </p:spPr>
      </p:sp>
      <p:sp>
        <p:nvSpPr>
          <p:cNvPr name="Freeform 6" id="6"/>
          <p:cNvSpPr/>
          <p:nvPr/>
        </p:nvSpPr>
        <p:spPr>
          <a:xfrm flipH="false" flipV="false" rot="0">
            <a:off x="7912593" y="9258300"/>
            <a:ext cx="5650917" cy="645819"/>
          </a:xfrm>
          <a:custGeom>
            <a:avLst/>
            <a:gdLst/>
            <a:ahLst/>
            <a:cxnLst/>
            <a:rect r="r" b="b" t="t" l="l"/>
            <a:pathLst>
              <a:path h="645819" w="5650917">
                <a:moveTo>
                  <a:pt x="0" y="0"/>
                </a:moveTo>
                <a:lnTo>
                  <a:pt x="5650917" y="0"/>
                </a:lnTo>
                <a:lnTo>
                  <a:pt x="5650917" y="645819"/>
                </a:lnTo>
                <a:lnTo>
                  <a:pt x="0" y="645819"/>
                </a:lnTo>
                <a:lnTo>
                  <a:pt x="0" y="0"/>
                </a:lnTo>
                <a:close/>
              </a:path>
            </a:pathLst>
          </a:custGeom>
          <a:blipFill>
            <a:blip r:embed="rId6"/>
            <a:stretch>
              <a:fillRect l="0" t="0" r="0" b="0"/>
            </a:stretch>
          </a:blipFill>
        </p:spPr>
      </p:sp>
      <p:sp>
        <p:nvSpPr>
          <p:cNvPr name="Freeform 7" id="7"/>
          <p:cNvSpPr/>
          <p:nvPr/>
        </p:nvSpPr>
        <p:spPr>
          <a:xfrm flipH="false" flipV="false" rot="0">
            <a:off x="13563510" y="8355971"/>
            <a:ext cx="4277310" cy="634698"/>
          </a:xfrm>
          <a:custGeom>
            <a:avLst/>
            <a:gdLst/>
            <a:ahLst/>
            <a:cxnLst/>
            <a:rect r="r" b="b" t="t" l="l"/>
            <a:pathLst>
              <a:path h="634698" w="4277310">
                <a:moveTo>
                  <a:pt x="0" y="0"/>
                </a:moveTo>
                <a:lnTo>
                  <a:pt x="4277310" y="0"/>
                </a:lnTo>
                <a:lnTo>
                  <a:pt x="4277310" y="634698"/>
                </a:lnTo>
                <a:lnTo>
                  <a:pt x="0" y="634698"/>
                </a:lnTo>
                <a:lnTo>
                  <a:pt x="0" y="0"/>
                </a:lnTo>
                <a:close/>
              </a:path>
            </a:pathLst>
          </a:custGeom>
          <a:blipFill>
            <a:blip r:embed="rId7"/>
            <a:stretch>
              <a:fillRect l="0" t="0" r="0" b="0"/>
            </a:stretch>
          </a:blipFill>
        </p:spPr>
      </p:sp>
      <p:sp>
        <p:nvSpPr>
          <p:cNvPr name="TextBox 8" id="8"/>
          <p:cNvSpPr txBox="true"/>
          <p:nvPr/>
        </p:nvSpPr>
        <p:spPr>
          <a:xfrm rot="0">
            <a:off x="1211314" y="994353"/>
            <a:ext cx="16047986"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Kiến trúc mô hình TextCNN được dùng ở kênh thứ 1 &amp; 2</a:t>
            </a:r>
          </a:p>
        </p:txBody>
      </p:sp>
      <p:sp>
        <p:nvSpPr>
          <p:cNvPr name="TextBox 9" id="9"/>
          <p:cNvSpPr txBox="true"/>
          <p:nvPr/>
        </p:nvSpPr>
        <p:spPr>
          <a:xfrm rot="0">
            <a:off x="1211314" y="7596601"/>
            <a:ext cx="16047986" cy="389255"/>
          </a:xfrm>
          <a:prstGeom prst="rect">
            <a:avLst/>
          </a:prstGeom>
        </p:spPr>
        <p:txBody>
          <a:bodyPr anchor="t" rtlCol="false" tIns="0" lIns="0" bIns="0" rIns="0">
            <a:spAutoFit/>
          </a:bodyPr>
          <a:lstStyle/>
          <a:p>
            <a:pPr algn="l">
              <a:lnSpc>
                <a:spcPts val="3220"/>
              </a:lnSpc>
              <a:spcBef>
                <a:spcPct val="0"/>
              </a:spcBef>
            </a:pPr>
            <a:r>
              <a:rPr lang="en-US" sz="2300">
                <a:solidFill>
                  <a:srgbClr val="000000"/>
                </a:solidFill>
                <a:latin typeface="Muli"/>
              </a:rPr>
              <a:t>Bài báo</a:t>
            </a:r>
            <a:r>
              <a:rPr lang="en-US" sz="2300">
                <a:solidFill>
                  <a:srgbClr val="000000"/>
                </a:solidFill>
                <a:latin typeface="Muli Bold Italics"/>
              </a:rPr>
              <a:t> Convolutional Neural Networks for Sentence Classification</a:t>
            </a:r>
            <a:r>
              <a:rPr lang="en-US" sz="2300">
                <a:solidFill>
                  <a:srgbClr val="000000"/>
                </a:solidFill>
                <a:latin typeface="Muli"/>
              </a:rPr>
              <a:t> của tác giả Yoon Kim vào năm 2014</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4346726" y="3040010"/>
            <a:ext cx="9594548" cy="6528010"/>
          </a:xfrm>
          <a:custGeom>
            <a:avLst/>
            <a:gdLst/>
            <a:ahLst/>
            <a:cxnLst/>
            <a:rect r="r" b="b" t="t" l="l"/>
            <a:pathLst>
              <a:path h="6528010" w="9594548">
                <a:moveTo>
                  <a:pt x="0" y="0"/>
                </a:moveTo>
                <a:lnTo>
                  <a:pt x="9594548" y="0"/>
                </a:lnTo>
                <a:lnTo>
                  <a:pt x="9594548" y="6528010"/>
                </a:lnTo>
                <a:lnTo>
                  <a:pt x="0" y="6528010"/>
                </a:lnTo>
                <a:lnTo>
                  <a:pt x="0" y="0"/>
                </a:lnTo>
                <a:close/>
              </a:path>
            </a:pathLst>
          </a:custGeom>
          <a:blipFill>
            <a:blip r:embed="rId2"/>
            <a:stretch>
              <a:fillRect l="0" t="0" r="0" b="0"/>
            </a:stretch>
          </a:blipFill>
        </p:spPr>
      </p:sp>
      <p:sp>
        <p:nvSpPr>
          <p:cNvPr name="TextBox 3" id="3"/>
          <p:cNvSpPr txBox="true"/>
          <p:nvPr/>
        </p:nvSpPr>
        <p:spPr>
          <a:xfrm rot="0">
            <a:off x="522050" y="1190260"/>
            <a:ext cx="17243899" cy="1407795"/>
          </a:xfrm>
          <a:prstGeom prst="rect">
            <a:avLst/>
          </a:prstGeom>
        </p:spPr>
        <p:txBody>
          <a:bodyPr anchor="t" rtlCol="false" tIns="0" lIns="0" bIns="0" rIns="0">
            <a:spAutoFit/>
          </a:bodyPr>
          <a:lstStyle/>
          <a:p>
            <a:pPr algn="l">
              <a:lnSpc>
                <a:spcPts val="3779"/>
              </a:lnSpc>
              <a:spcBef>
                <a:spcPct val="0"/>
              </a:spcBef>
            </a:pPr>
            <a:r>
              <a:rPr lang="en-US" sz="2699">
                <a:solidFill>
                  <a:srgbClr val="000000"/>
                </a:solidFill>
                <a:latin typeface="Muli"/>
              </a:rPr>
              <a:t>Mô hình lai kết hợp </a:t>
            </a:r>
            <a:r>
              <a:rPr lang="en-US" sz="2699">
                <a:solidFill>
                  <a:srgbClr val="000000"/>
                </a:solidFill>
                <a:latin typeface="Muli Bold"/>
              </a:rPr>
              <a:t>CNNBiLSTM</a:t>
            </a:r>
            <a:r>
              <a:rPr lang="en-US" sz="2699">
                <a:solidFill>
                  <a:srgbClr val="000000"/>
                </a:solidFill>
                <a:latin typeface="Muli"/>
              </a:rPr>
              <a:t> cài đặt ở kênh thứ 3 của mô hình </a:t>
            </a:r>
            <a:r>
              <a:rPr lang="en-US" sz="2699">
                <a:solidFill>
                  <a:srgbClr val="000000"/>
                </a:solidFill>
                <a:latin typeface="Muli Bold"/>
              </a:rPr>
              <a:t>FDHN </a:t>
            </a:r>
            <a:r>
              <a:rPr lang="en-US" sz="2699">
                <a:solidFill>
                  <a:srgbClr val="000000"/>
                </a:solidFill>
                <a:latin typeface="Muli"/>
              </a:rPr>
              <a:t>để lấy các đặc trưng của thông tin ngữ cảnh số</a:t>
            </a:r>
            <a:r>
              <a:rPr lang="en-US" sz="2699">
                <a:solidFill>
                  <a:srgbClr val="000000"/>
                </a:solidFill>
                <a:latin typeface="Muli Bold"/>
              </a:rPr>
              <a:t> </a:t>
            </a:r>
            <a:r>
              <a:rPr lang="en-US" sz="2699">
                <a:solidFill>
                  <a:srgbClr val="000000"/>
                </a:solidFill>
                <a:latin typeface="Muli"/>
              </a:rPr>
              <a:t>được tác giả lấy ý tưởng từ bài báo </a:t>
            </a:r>
            <a:r>
              <a:rPr lang="en-US" sz="2699">
                <a:solidFill>
                  <a:srgbClr val="000000"/>
                </a:solidFill>
                <a:latin typeface="Muli Bold Italics"/>
              </a:rPr>
              <a:t>“Liar, Liar Pants on Fire”: A New Benchmark Dataset for Fake News Detection</a:t>
            </a:r>
            <a:r>
              <a:rPr lang="en-US" sz="2699">
                <a:solidFill>
                  <a:srgbClr val="000000"/>
                </a:solidFill>
                <a:latin typeface="Muli"/>
              </a:rPr>
              <a:t> năm 2017 của tác giả William Yang Wang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522050" y="1801130"/>
            <a:ext cx="17243899" cy="6684739"/>
          </a:xfrm>
          <a:custGeom>
            <a:avLst/>
            <a:gdLst/>
            <a:ahLst/>
            <a:cxnLst/>
            <a:rect r="r" b="b" t="t" l="l"/>
            <a:pathLst>
              <a:path h="6684739" w="17243899">
                <a:moveTo>
                  <a:pt x="0" y="0"/>
                </a:moveTo>
                <a:lnTo>
                  <a:pt x="17243900" y="0"/>
                </a:lnTo>
                <a:lnTo>
                  <a:pt x="17243900" y="6684740"/>
                </a:lnTo>
                <a:lnTo>
                  <a:pt x="0" y="6684740"/>
                </a:lnTo>
                <a:lnTo>
                  <a:pt x="0" y="0"/>
                </a:lnTo>
                <a:close/>
              </a:path>
            </a:pathLst>
          </a:custGeom>
          <a:blipFill>
            <a:blip r:embed="rId2"/>
            <a:stretch>
              <a:fillRect l="0" t="0" r="0" b="0"/>
            </a:stretch>
          </a:blipFill>
        </p:spPr>
      </p:sp>
      <p:sp>
        <p:nvSpPr>
          <p:cNvPr name="TextBox 3" id="3"/>
          <p:cNvSpPr txBox="true"/>
          <p:nvPr/>
        </p:nvSpPr>
        <p:spPr>
          <a:xfrm rot="0">
            <a:off x="522050" y="1171210"/>
            <a:ext cx="17243899"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Cấu trúc Bi-LSTM</a:t>
            </a:r>
          </a:p>
        </p:txBody>
      </p:sp>
      <p:sp>
        <p:nvSpPr>
          <p:cNvPr name="TextBox 4" id="4"/>
          <p:cNvSpPr txBox="true"/>
          <p:nvPr/>
        </p:nvSpPr>
        <p:spPr>
          <a:xfrm rot="0">
            <a:off x="522050" y="8438245"/>
            <a:ext cx="16047986" cy="389255"/>
          </a:xfrm>
          <a:prstGeom prst="rect">
            <a:avLst/>
          </a:prstGeom>
        </p:spPr>
        <p:txBody>
          <a:bodyPr anchor="t" rtlCol="false" tIns="0" lIns="0" bIns="0" rIns="0">
            <a:spAutoFit/>
          </a:bodyPr>
          <a:lstStyle/>
          <a:p>
            <a:pPr algn="l">
              <a:lnSpc>
                <a:spcPts val="3220"/>
              </a:lnSpc>
              <a:spcBef>
                <a:spcPct val="0"/>
              </a:spcBef>
            </a:pPr>
            <a:r>
              <a:rPr lang="en-US" sz="2300">
                <a:solidFill>
                  <a:srgbClr val="000000"/>
                </a:solidFill>
                <a:latin typeface="Muli"/>
              </a:rPr>
              <a:t>Bài báo</a:t>
            </a:r>
            <a:r>
              <a:rPr lang="en-US" sz="2300">
                <a:solidFill>
                  <a:srgbClr val="000000"/>
                </a:solidFill>
                <a:latin typeface="Muli Bold Italics"/>
              </a:rPr>
              <a:t> Bidirectional Recurrent Neural Networks</a:t>
            </a:r>
            <a:r>
              <a:rPr lang="en-US" sz="2300">
                <a:solidFill>
                  <a:srgbClr val="000000"/>
                </a:solidFill>
                <a:latin typeface="Muli"/>
              </a:rPr>
              <a:t> của nhóm tác giả Mike Schuster và Kuldip K. Paliwal vào năm 1997</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3265989" y="-41817"/>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8407" y="625911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2675938" y="1688510"/>
            <a:ext cx="11066789" cy="7159625"/>
          </a:xfrm>
          <a:prstGeom prst="rect">
            <a:avLst/>
          </a:prstGeom>
        </p:spPr>
        <p:txBody>
          <a:bodyPr anchor="t" rtlCol="false" tIns="0" lIns="0" bIns="0" rIns="0">
            <a:spAutoFit/>
          </a:bodyPr>
          <a:lstStyle/>
          <a:p>
            <a:pPr algn="l" marL="863599" indent="-431800" lvl="1">
              <a:lnSpc>
                <a:spcPts val="8199"/>
              </a:lnSpc>
              <a:buFont typeface="Arial"/>
              <a:buChar char="•"/>
            </a:pPr>
            <a:r>
              <a:rPr lang="en-US" sz="3999">
                <a:solidFill>
                  <a:srgbClr val="000000"/>
                </a:solidFill>
                <a:latin typeface="Muli Bold"/>
              </a:rPr>
              <a:t>Giới thiệu về bài báo </a:t>
            </a:r>
          </a:p>
          <a:p>
            <a:pPr algn="l" marL="863599" indent="-431800" lvl="1">
              <a:lnSpc>
                <a:spcPts val="8199"/>
              </a:lnSpc>
              <a:buFont typeface="Arial"/>
              <a:buChar char="•"/>
            </a:pPr>
            <a:r>
              <a:rPr lang="en-US" sz="3999">
                <a:solidFill>
                  <a:srgbClr val="000000"/>
                </a:solidFill>
                <a:latin typeface="Muli Bold"/>
              </a:rPr>
              <a:t>Trình bày các hướng tiếp cận</a:t>
            </a:r>
          </a:p>
          <a:p>
            <a:pPr algn="l" marL="863599" indent="-431800" lvl="1">
              <a:lnSpc>
                <a:spcPts val="8199"/>
              </a:lnSpc>
              <a:buFont typeface="Arial"/>
              <a:buChar char="•"/>
            </a:pPr>
            <a:r>
              <a:rPr lang="en-US" sz="3999">
                <a:solidFill>
                  <a:srgbClr val="000000"/>
                </a:solidFill>
                <a:latin typeface="Muli Bold"/>
              </a:rPr>
              <a:t>Trình bày phương pháp, kỹ thuật áp dụng</a:t>
            </a:r>
          </a:p>
          <a:p>
            <a:pPr algn="l" marL="863599" indent="-431800" lvl="1">
              <a:lnSpc>
                <a:spcPts val="8199"/>
              </a:lnSpc>
              <a:buFont typeface="Arial"/>
              <a:buChar char="•"/>
            </a:pPr>
            <a:r>
              <a:rPr lang="en-US" sz="3999">
                <a:solidFill>
                  <a:srgbClr val="000000"/>
                </a:solidFill>
                <a:latin typeface="Muli Bold"/>
              </a:rPr>
              <a:t>Trình bày bộ dữ liệu </a:t>
            </a:r>
          </a:p>
          <a:p>
            <a:pPr algn="l" marL="863599" indent="-431800" lvl="1">
              <a:lnSpc>
                <a:spcPts val="8199"/>
              </a:lnSpc>
              <a:buFont typeface="Arial"/>
              <a:buChar char="•"/>
            </a:pPr>
            <a:r>
              <a:rPr lang="en-US" sz="3999">
                <a:solidFill>
                  <a:srgbClr val="000000"/>
                </a:solidFill>
                <a:latin typeface="Muli Bold"/>
              </a:rPr>
              <a:t>Trình bày kết quả thực nghiệm</a:t>
            </a:r>
          </a:p>
          <a:p>
            <a:pPr algn="l" marL="863599" indent="-431800" lvl="1">
              <a:lnSpc>
                <a:spcPts val="8199"/>
              </a:lnSpc>
              <a:buFont typeface="Arial"/>
              <a:buChar char="•"/>
            </a:pPr>
            <a:r>
              <a:rPr lang="en-US" sz="3999">
                <a:solidFill>
                  <a:srgbClr val="000000"/>
                </a:solidFill>
                <a:latin typeface="Muli Bold"/>
              </a:rPr>
              <a:t>Đánh giá, kết luận</a:t>
            </a:r>
          </a:p>
          <a:p>
            <a:pPr algn="l" marL="0" indent="0" lvl="0">
              <a:lnSpc>
                <a:spcPts val="8199"/>
              </a:lnSpc>
            </a:pPr>
          </a:p>
        </p:txBody>
      </p:sp>
      <p:sp>
        <p:nvSpPr>
          <p:cNvPr name="TextBox 7" id="7"/>
          <p:cNvSpPr txBox="true"/>
          <p:nvPr/>
        </p:nvSpPr>
        <p:spPr>
          <a:xfrm rot="0">
            <a:off x="1028700" y="504858"/>
            <a:ext cx="7341928" cy="981009"/>
          </a:xfrm>
          <a:prstGeom prst="rect">
            <a:avLst/>
          </a:prstGeom>
        </p:spPr>
        <p:txBody>
          <a:bodyPr anchor="t" rtlCol="false" tIns="0" lIns="0" bIns="0" rIns="0">
            <a:spAutoFit/>
          </a:bodyPr>
          <a:lstStyle/>
          <a:p>
            <a:pPr algn="l">
              <a:lnSpc>
                <a:spcPts val="7800"/>
              </a:lnSpc>
              <a:spcBef>
                <a:spcPct val="0"/>
              </a:spcBef>
            </a:pPr>
            <a:r>
              <a:rPr lang="en-US" sz="6000" spc="-168">
                <a:solidFill>
                  <a:srgbClr val="000000"/>
                </a:solidFill>
                <a:latin typeface="Muli Bold"/>
              </a:rPr>
              <a:t>Nội dung</a:t>
            </a:r>
          </a:p>
        </p:txBody>
      </p:sp>
      <p:grpSp>
        <p:nvGrpSpPr>
          <p:cNvPr name="Group 8" id="8"/>
          <p:cNvGrpSpPr/>
          <p:nvPr/>
        </p:nvGrpSpPr>
        <p:grpSpPr>
          <a:xfrm rot="9002073">
            <a:off x="1824125" y="8504522"/>
            <a:ext cx="2588832" cy="2241941"/>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47865"/>
            <a:ext cx="12912634" cy="5333479"/>
          </a:xfrm>
          <a:custGeom>
            <a:avLst/>
            <a:gdLst/>
            <a:ahLst/>
            <a:cxnLst/>
            <a:rect r="r" b="b" t="t" l="l"/>
            <a:pathLst>
              <a:path h="5333479" w="12912634">
                <a:moveTo>
                  <a:pt x="0" y="0"/>
                </a:moveTo>
                <a:lnTo>
                  <a:pt x="12912634" y="0"/>
                </a:lnTo>
                <a:lnTo>
                  <a:pt x="12912634" y="5333479"/>
                </a:lnTo>
                <a:lnTo>
                  <a:pt x="0" y="5333479"/>
                </a:lnTo>
                <a:lnTo>
                  <a:pt x="0" y="0"/>
                </a:lnTo>
                <a:close/>
              </a:path>
            </a:pathLst>
          </a:custGeom>
          <a:blipFill>
            <a:blip r:embed="rId2"/>
            <a:stretch>
              <a:fillRect l="0" t="0" r="0" b="0"/>
            </a:stretch>
          </a:blipFill>
        </p:spPr>
      </p:sp>
      <p:sp>
        <p:nvSpPr>
          <p:cNvPr name="Freeform 3" id="3"/>
          <p:cNvSpPr/>
          <p:nvPr/>
        </p:nvSpPr>
        <p:spPr>
          <a:xfrm flipH="false" flipV="false" rot="0">
            <a:off x="3831132" y="6341130"/>
            <a:ext cx="10625736" cy="3312833"/>
          </a:xfrm>
          <a:custGeom>
            <a:avLst/>
            <a:gdLst/>
            <a:ahLst/>
            <a:cxnLst/>
            <a:rect r="r" b="b" t="t" l="l"/>
            <a:pathLst>
              <a:path h="3312833" w="10625736">
                <a:moveTo>
                  <a:pt x="0" y="0"/>
                </a:moveTo>
                <a:lnTo>
                  <a:pt x="10625736" y="0"/>
                </a:lnTo>
                <a:lnTo>
                  <a:pt x="10625736" y="3312833"/>
                </a:lnTo>
                <a:lnTo>
                  <a:pt x="0" y="3312833"/>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6799111" y="2687862"/>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3660090" y="-135282"/>
            <a:ext cx="4201515" cy="3638531"/>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243939" y="-956153"/>
            <a:ext cx="2481390" cy="2148895"/>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Freeform 8" id="8"/>
          <p:cNvSpPr/>
          <p:nvPr/>
        </p:nvSpPr>
        <p:spPr>
          <a:xfrm flipH="false" flipV="false" rot="0">
            <a:off x="1555676" y="3598572"/>
            <a:ext cx="7588324" cy="1544928"/>
          </a:xfrm>
          <a:custGeom>
            <a:avLst/>
            <a:gdLst/>
            <a:ahLst/>
            <a:cxnLst/>
            <a:rect r="r" b="b" t="t" l="l"/>
            <a:pathLst>
              <a:path h="1544928" w="7588324">
                <a:moveTo>
                  <a:pt x="0" y="0"/>
                </a:moveTo>
                <a:lnTo>
                  <a:pt x="7588324" y="0"/>
                </a:lnTo>
                <a:lnTo>
                  <a:pt x="7588324" y="1544928"/>
                </a:lnTo>
                <a:lnTo>
                  <a:pt x="0" y="1544928"/>
                </a:lnTo>
                <a:lnTo>
                  <a:pt x="0" y="0"/>
                </a:lnTo>
                <a:close/>
              </a:path>
            </a:pathLst>
          </a:custGeom>
          <a:blipFill>
            <a:blip r:embed="rId2"/>
            <a:stretch>
              <a:fillRect l="0" t="0" r="0" b="0"/>
            </a:stretch>
          </a:blipFill>
        </p:spPr>
      </p:sp>
      <p:sp>
        <p:nvSpPr>
          <p:cNvPr name="Freeform 9" id="9"/>
          <p:cNvSpPr/>
          <p:nvPr/>
        </p:nvSpPr>
        <p:spPr>
          <a:xfrm flipH="false" flipV="false" rot="0">
            <a:off x="1142392" y="7430423"/>
            <a:ext cx="9675283" cy="2206989"/>
          </a:xfrm>
          <a:custGeom>
            <a:avLst/>
            <a:gdLst/>
            <a:ahLst/>
            <a:cxnLst/>
            <a:rect r="r" b="b" t="t" l="l"/>
            <a:pathLst>
              <a:path h="2206989" w="9675283">
                <a:moveTo>
                  <a:pt x="0" y="0"/>
                </a:moveTo>
                <a:lnTo>
                  <a:pt x="9675283" y="0"/>
                </a:lnTo>
                <a:lnTo>
                  <a:pt x="9675283" y="2206990"/>
                </a:lnTo>
                <a:lnTo>
                  <a:pt x="0" y="2206990"/>
                </a:lnTo>
                <a:lnTo>
                  <a:pt x="0" y="0"/>
                </a:lnTo>
                <a:close/>
              </a:path>
            </a:pathLst>
          </a:custGeom>
          <a:blipFill>
            <a:blip r:embed="rId3"/>
            <a:stretch>
              <a:fillRect l="0" t="0" r="0" b="0"/>
            </a:stretch>
          </a:blipFill>
        </p:spPr>
      </p:sp>
      <p:sp>
        <p:nvSpPr>
          <p:cNvPr name="TextBox 10" id="10"/>
          <p:cNvSpPr txBox="true"/>
          <p:nvPr/>
        </p:nvSpPr>
        <p:spPr>
          <a:xfrm rot="0">
            <a:off x="600565" y="430742"/>
            <a:ext cx="6201370" cy="762000"/>
          </a:xfrm>
          <a:prstGeom prst="rect">
            <a:avLst/>
          </a:prstGeom>
        </p:spPr>
        <p:txBody>
          <a:bodyPr anchor="t" rtlCol="false" tIns="0" lIns="0" bIns="0" rIns="0">
            <a:spAutoFit/>
          </a:bodyPr>
          <a:lstStyle/>
          <a:p>
            <a:pPr algn="ctr">
              <a:lnSpc>
                <a:spcPts val="6299"/>
              </a:lnSpc>
              <a:spcBef>
                <a:spcPct val="0"/>
              </a:spcBef>
            </a:pPr>
            <a:r>
              <a:rPr lang="en-US" sz="4500">
                <a:solidFill>
                  <a:srgbClr val="000000"/>
                </a:solidFill>
                <a:latin typeface="Muli Bold"/>
              </a:rPr>
              <a:t>Công thức Fuzzy Layer</a:t>
            </a:r>
          </a:p>
        </p:txBody>
      </p:sp>
      <p:sp>
        <p:nvSpPr>
          <p:cNvPr name="TextBox 11" id="11"/>
          <p:cNvSpPr txBox="true"/>
          <p:nvPr/>
        </p:nvSpPr>
        <p:spPr>
          <a:xfrm rot="0">
            <a:off x="1028700" y="1617308"/>
            <a:ext cx="10412849" cy="1287145"/>
          </a:xfrm>
          <a:prstGeom prst="rect">
            <a:avLst/>
          </a:prstGeom>
        </p:spPr>
        <p:txBody>
          <a:bodyPr anchor="t" rtlCol="false" tIns="0" lIns="0" bIns="0" rIns="0">
            <a:spAutoFit/>
          </a:bodyPr>
          <a:lstStyle/>
          <a:p>
            <a:pPr algn="l">
              <a:lnSpc>
                <a:spcPts val="5179"/>
              </a:lnSpc>
              <a:spcBef>
                <a:spcPct val="0"/>
              </a:spcBef>
            </a:pPr>
            <a:r>
              <a:rPr lang="en-US" sz="3699">
                <a:solidFill>
                  <a:srgbClr val="000000"/>
                </a:solidFill>
                <a:latin typeface="Muli"/>
              </a:rPr>
              <a:t>+ dùng hàm thuộc Gaussian để định hình hàm</a:t>
            </a:r>
          </a:p>
          <a:p>
            <a:pPr algn="l">
              <a:lnSpc>
                <a:spcPts val="5179"/>
              </a:lnSpc>
              <a:spcBef>
                <a:spcPct val="0"/>
              </a:spcBef>
            </a:pPr>
            <a:r>
              <a:rPr lang="en-US" sz="3699">
                <a:solidFill>
                  <a:srgbClr val="000000"/>
                </a:solidFill>
                <a:latin typeface="Muli"/>
              </a:rPr>
              <a:t>+ số hàm thuộc Fuzzy = số chiều * số hàm thuộc</a:t>
            </a:r>
          </a:p>
        </p:txBody>
      </p:sp>
      <p:sp>
        <p:nvSpPr>
          <p:cNvPr name="TextBox 12" id="12"/>
          <p:cNvSpPr txBox="true"/>
          <p:nvPr/>
        </p:nvSpPr>
        <p:spPr>
          <a:xfrm rot="0">
            <a:off x="1131784" y="5609878"/>
            <a:ext cx="8012216" cy="1287145"/>
          </a:xfrm>
          <a:prstGeom prst="rect">
            <a:avLst/>
          </a:prstGeom>
        </p:spPr>
        <p:txBody>
          <a:bodyPr anchor="t" rtlCol="false" tIns="0" lIns="0" bIns="0" rIns="0">
            <a:spAutoFit/>
          </a:bodyPr>
          <a:lstStyle/>
          <a:p>
            <a:pPr algn="l">
              <a:lnSpc>
                <a:spcPts val="5179"/>
              </a:lnSpc>
              <a:spcBef>
                <a:spcPct val="0"/>
              </a:spcBef>
            </a:pPr>
            <a:r>
              <a:rPr lang="en-US" sz="3699">
                <a:solidFill>
                  <a:srgbClr val="000000"/>
                </a:solidFill>
                <a:latin typeface="Muli"/>
              </a:rPr>
              <a:t>+ giá trị đối tượng i của mỗi lớp j = trung bình hàm thuộc theo các chiều.</a:t>
            </a:r>
          </a:p>
        </p:txBody>
      </p:sp>
      <p:sp>
        <p:nvSpPr>
          <p:cNvPr name="TextBox 13" id="13"/>
          <p:cNvSpPr txBox="true"/>
          <p:nvPr/>
        </p:nvSpPr>
        <p:spPr>
          <a:xfrm rot="0">
            <a:off x="11832783" y="5275098"/>
            <a:ext cx="5303700" cy="32588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(2D đối tượng x chiều) +  (2D chiều x lớp) </a:t>
            </a:r>
          </a:p>
          <a:p>
            <a:pPr algn="ctr">
              <a:lnSpc>
                <a:spcPts val="5179"/>
              </a:lnSpc>
              <a:spcBef>
                <a:spcPct val="0"/>
              </a:spcBef>
            </a:pPr>
            <a:r>
              <a:rPr lang="en-US" sz="3699">
                <a:solidFill>
                  <a:srgbClr val="000000"/>
                </a:solidFill>
                <a:latin typeface="Muli"/>
              </a:rPr>
              <a:t>= mảng 3D (cube) </a:t>
            </a:r>
          </a:p>
          <a:p>
            <a:pPr algn="ctr">
              <a:lnSpc>
                <a:spcPts val="5179"/>
              </a:lnSpc>
              <a:spcBef>
                <a:spcPct val="0"/>
              </a:spcBef>
            </a:pPr>
            <a:r>
              <a:rPr lang="en-US" sz="3699">
                <a:solidFill>
                  <a:srgbClr val="000000"/>
                </a:solidFill>
                <a:latin typeface="Muli"/>
              </a:rPr>
              <a:t>=&gt; tính trung bình chiều </a:t>
            </a:r>
          </a:p>
          <a:p>
            <a:pPr algn="ctr">
              <a:lnSpc>
                <a:spcPts val="5179"/>
              </a:lnSpc>
              <a:spcBef>
                <a:spcPct val="0"/>
              </a:spcBef>
            </a:pPr>
            <a:r>
              <a:rPr lang="en-US" sz="3699">
                <a:solidFill>
                  <a:srgbClr val="000000"/>
                </a:solidFill>
                <a:latin typeface="Muli"/>
              </a:rPr>
              <a:t>= (2D đối tượng x lớp)</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3318368"/>
            <a:ext cx="10058370" cy="3303270"/>
          </a:xfrm>
          <a:prstGeom prst="rect">
            <a:avLst/>
          </a:prstGeom>
        </p:spPr>
        <p:txBody>
          <a:bodyPr anchor="t" rtlCol="false" tIns="0" lIns="0" bIns="0" rIns="0">
            <a:spAutoFit/>
          </a:bodyPr>
          <a:lstStyle/>
          <a:p>
            <a:pPr algn="l">
              <a:lnSpc>
                <a:spcPts val="13229"/>
              </a:lnSpc>
            </a:pPr>
            <a:r>
              <a:rPr lang="en-US" sz="9449" spc="-103">
                <a:solidFill>
                  <a:srgbClr val="000000"/>
                </a:solidFill>
                <a:latin typeface="Muli Bold"/>
              </a:rPr>
              <a:t>5. Kết quả thực nghiệm (Demo)</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2544699" y="2695152"/>
            <a:ext cx="13676396" cy="5209179"/>
          </a:xfrm>
          <a:custGeom>
            <a:avLst/>
            <a:gdLst/>
            <a:ahLst/>
            <a:cxnLst/>
            <a:rect r="r" b="b" t="t" l="l"/>
            <a:pathLst>
              <a:path h="5209179" w="13676396">
                <a:moveTo>
                  <a:pt x="0" y="0"/>
                </a:moveTo>
                <a:lnTo>
                  <a:pt x="13676396" y="0"/>
                </a:lnTo>
                <a:lnTo>
                  <a:pt x="13676396" y="5209179"/>
                </a:lnTo>
                <a:lnTo>
                  <a:pt x="0" y="5209179"/>
                </a:lnTo>
                <a:lnTo>
                  <a:pt x="0" y="0"/>
                </a:lnTo>
                <a:close/>
              </a:path>
            </a:pathLst>
          </a:custGeom>
          <a:blipFill>
            <a:blip r:embed="rId2"/>
            <a:stretch>
              <a:fillRect l="0" t="0" r="0" b="0"/>
            </a:stretch>
          </a:blipFill>
        </p:spPr>
      </p:sp>
      <p:sp>
        <p:nvSpPr>
          <p:cNvPr name="TextBox 3" id="3"/>
          <p:cNvSpPr txBox="true"/>
          <p:nvPr/>
        </p:nvSpPr>
        <p:spPr>
          <a:xfrm rot="0">
            <a:off x="1211314" y="1278135"/>
            <a:ext cx="16047986"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Bold"/>
              </a:rPr>
              <a:t>Tổng thời gian</a:t>
            </a:r>
            <a:r>
              <a:rPr lang="en-US" sz="3699">
                <a:solidFill>
                  <a:srgbClr val="000000"/>
                </a:solidFill>
                <a:latin typeface="Muli"/>
              </a:rPr>
              <a:t> thực hiện lại từng mô hình</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0" y="2021938"/>
            <a:ext cx="9144000" cy="5436973"/>
          </a:xfrm>
          <a:custGeom>
            <a:avLst/>
            <a:gdLst/>
            <a:ahLst/>
            <a:cxnLst/>
            <a:rect r="r" b="b" t="t" l="l"/>
            <a:pathLst>
              <a:path h="5436973" w="9144000">
                <a:moveTo>
                  <a:pt x="0" y="0"/>
                </a:moveTo>
                <a:lnTo>
                  <a:pt x="9144000" y="0"/>
                </a:lnTo>
                <a:lnTo>
                  <a:pt x="9144000" y="5436973"/>
                </a:lnTo>
                <a:lnTo>
                  <a:pt x="0" y="5436973"/>
                </a:lnTo>
                <a:lnTo>
                  <a:pt x="0" y="0"/>
                </a:lnTo>
                <a:close/>
              </a:path>
            </a:pathLst>
          </a:custGeom>
          <a:blipFill>
            <a:blip r:embed="rId2"/>
            <a:stretch>
              <a:fillRect l="0" t="0" r="0" b="0"/>
            </a:stretch>
          </a:blipFill>
        </p:spPr>
      </p:sp>
      <p:sp>
        <p:nvSpPr>
          <p:cNvPr name="Freeform 3" id="3"/>
          <p:cNvSpPr/>
          <p:nvPr/>
        </p:nvSpPr>
        <p:spPr>
          <a:xfrm flipH="false" flipV="false" rot="0">
            <a:off x="9014001" y="3440850"/>
            <a:ext cx="9350199" cy="5525118"/>
          </a:xfrm>
          <a:custGeom>
            <a:avLst/>
            <a:gdLst/>
            <a:ahLst/>
            <a:cxnLst/>
            <a:rect r="r" b="b" t="t" l="l"/>
            <a:pathLst>
              <a:path h="5525118" w="9350199">
                <a:moveTo>
                  <a:pt x="0" y="0"/>
                </a:moveTo>
                <a:lnTo>
                  <a:pt x="9350199" y="0"/>
                </a:lnTo>
                <a:lnTo>
                  <a:pt x="9350199" y="5525118"/>
                </a:lnTo>
                <a:lnTo>
                  <a:pt x="0" y="5525118"/>
                </a:lnTo>
                <a:lnTo>
                  <a:pt x="0" y="0"/>
                </a:lnTo>
                <a:close/>
              </a:path>
            </a:pathLst>
          </a:custGeom>
          <a:blipFill>
            <a:blip r:embed="rId3"/>
            <a:stretch>
              <a:fillRect l="0" t="0" r="0" b="0"/>
            </a:stretch>
          </a:blipFill>
        </p:spPr>
      </p:sp>
      <p:sp>
        <p:nvSpPr>
          <p:cNvPr name="TextBox 4" id="4"/>
          <p:cNvSpPr txBox="true"/>
          <p:nvPr/>
        </p:nvSpPr>
        <p:spPr>
          <a:xfrm rot="0">
            <a:off x="5424107" y="962025"/>
            <a:ext cx="7179787"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Đối chiếu kết quả với bài báo</a:t>
            </a:r>
          </a:p>
        </p:txBody>
      </p:sp>
      <p:sp>
        <p:nvSpPr>
          <p:cNvPr name="TextBox 5" id="5"/>
          <p:cNvSpPr txBox="true"/>
          <p:nvPr/>
        </p:nvSpPr>
        <p:spPr>
          <a:xfrm rot="0">
            <a:off x="745621" y="7820861"/>
            <a:ext cx="7179787"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Kết quả </a:t>
            </a:r>
            <a:r>
              <a:rPr lang="en-US" sz="3699">
                <a:solidFill>
                  <a:srgbClr val="000000"/>
                </a:solidFill>
                <a:latin typeface="Muli Bold"/>
              </a:rPr>
              <a:t>bài báo</a:t>
            </a:r>
          </a:p>
        </p:txBody>
      </p:sp>
      <p:sp>
        <p:nvSpPr>
          <p:cNvPr name="TextBox 6" id="6"/>
          <p:cNvSpPr txBox="true"/>
          <p:nvPr/>
        </p:nvSpPr>
        <p:spPr>
          <a:xfrm rot="0">
            <a:off x="10079513" y="2428234"/>
            <a:ext cx="7179787"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Kết quả của </a:t>
            </a:r>
            <a:r>
              <a:rPr lang="en-US" sz="3699">
                <a:solidFill>
                  <a:srgbClr val="000000"/>
                </a:solidFill>
                <a:latin typeface="Muli Bold"/>
              </a:rPr>
              <a:t>nhóm thực hiện lạ</a:t>
            </a:r>
            <a:r>
              <a:rPr lang="en-US" sz="3699">
                <a:solidFill>
                  <a:srgbClr val="000000"/>
                </a:solidFill>
                <a:latin typeface="Muli"/>
              </a:rPr>
              <a:t>i</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2330341" cy="3618009"/>
          </a:xfrm>
          <a:custGeom>
            <a:avLst/>
            <a:gdLst/>
            <a:ahLst/>
            <a:cxnLst/>
            <a:rect r="r" b="b" t="t" l="l"/>
            <a:pathLst>
              <a:path h="3618009" w="12330341">
                <a:moveTo>
                  <a:pt x="0" y="0"/>
                </a:moveTo>
                <a:lnTo>
                  <a:pt x="12330341" y="0"/>
                </a:lnTo>
                <a:lnTo>
                  <a:pt x="12330341" y="3618009"/>
                </a:lnTo>
                <a:lnTo>
                  <a:pt x="0" y="3618009"/>
                </a:lnTo>
                <a:lnTo>
                  <a:pt x="0" y="0"/>
                </a:lnTo>
                <a:close/>
              </a:path>
            </a:pathLst>
          </a:custGeom>
          <a:blipFill>
            <a:blip r:embed="rId2"/>
            <a:stretch>
              <a:fillRect l="0" t="0" r="0" b="0"/>
            </a:stretch>
          </a:blipFill>
        </p:spPr>
      </p:sp>
      <p:sp>
        <p:nvSpPr>
          <p:cNvPr name="Freeform 3" id="3"/>
          <p:cNvSpPr/>
          <p:nvPr/>
        </p:nvSpPr>
        <p:spPr>
          <a:xfrm flipH="false" flipV="false" rot="0">
            <a:off x="9336811" y="3475113"/>
            <a:ext cx="8951189" cy="6312258"/>
          </a:xfrm>
          <a:custGeom>
            <a:avLst/>
            <a:gdLst/>
            <a:ahLst/>
            <a:cxnLst/>
            <a:rect r="r" b="b" t="t" l="l"/>
            <a:pathLst>
              <a:path h="6312258" w="8951189">
                <a:moveTo>
                  <a:pt x="0" y="0"/>
                </a:moveTo>
                <a:lnTo>
                  <a:pt x="8951189" y="0"/>
                </a:lnTo>
                <a:lnTo>
                  <a:pt x="8951189" y="6312258"/>
                </a:lnTo>
                <a:lnTo>
                  <a:pt x="0" y="6312258"/>
                </a:lnTo>
                <a:lnTo>
                  <a:pt x="0" y="0"/>
                </a:lnTo>
                <a:close/>
              </a:path>
            </a:pathLst>
          </a:custGeom>
          <a:blipFill>
            <a:blip r:embed="rId3"/>
            <a:stretch>
              <a:fillRect l="0" t="0" r="0" b="0"/>
            </a:stretch>
          </a:blipFill>
        </p:spPr>
      </p:sp>
      <p:sp>
        <p:nvSpPr>
          <p:cNvPr name="TextBox 4" id="4"/>
          <p:cNvSpPr txBox="true"/>
          <p:nvPr/>
        </p:nvSpPr>
        <p:spPr>
          <a:xfrm rot="0">
            <a:off x="1714507" y="5076825"/>
            <a:ext cx="7179787"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Dự đoán với tập dữ liệu mới</a:t>
            </a:r>
          </a:p>
        </p:txBody>
      </p:sp>
      <p:sp>
        <p:nvSpPr>
          <p:cNvPr name="TextBox 5" id="5"/>
          <p:cNvSpPr txBox="true"/>
          <p:nvPr/>
        </p:nvSpPr>
        <p:spPr>
          <a:xfrm rot="0">
            <a:off x="1464882" y="7404890"/>
            <a:ext cx="7179787" cy="1287145"/>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Thực hiện cào dữ liệu từ </a:t>
            </a:r>
            <a:r>
              <a:rPr lang="en-US" sz="3699">
                <a:solidFill>
                  <a:srgbClr val="000000"/>
                </a:solidFill>
                <a:latin typeface="Muli Bold"/>
              </a:rPr>
              <a:t>Politifact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739244" y="1028700"/>
            <a:ext cx="8520056" cy="8229600"/>
          </a:xfrm>
          <a:custGeom>
            <a:avLst/>
            <a:gdLst/>
            <a:ahLst/>
            <a:cxnLst/>
            <a:rect r="r" b="b" t="t" l="l"/>
            <a:pathLst>
              <a:path h="8229600" w="8520056">
                <a:moveTo>
                  <a:pt x="0" y="0"/>
                </a:moveTo>
                <a:lnTo>
                  <a:pt x="8520056" y="0"/>
                </a:lnTo>
                <a:lnTo>
                  <a:pt x="8520056"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2029280" y="2701087"/>
            <a:ext cx="5119556" cy="6557213"/>
          </a:xfrm>
          <a:custGeom>
            <a:avLst/>
            <a:gdLst/>
            <a:ahLst/>
            <a:cxnLst/>
            <a:rect r="r" b="b" t="t" l="l"/>
            <a:pathLst>
              <a:path h="6557213" w="5119556">
                <a:moveTo>
                  <a:pt x="0" y="0"/>
                </a:moveTo>
                <a:lnTo>
                  <a:pt x="5119556" y="0"/>
                </a:lnTo>
                <a:lnTo>
                  <a:pt x="5119556" y="6557213"/>
                </a:lnTo>
                <a:lnTo>
                  <a:pt x="0" y="6557213"/>
                </a:lnTo>
                <a:lnTo>
                  <a:pt x="0" y="0"/>
                </a:lnTo>
                <a:close/>
              </a:path>
            </a:pathLst>
          </a:custGeom>
          <a:blipFill>
            <a:blip r:embed="rId3"/>
            <a:stretch>
              <a:fillRect l="0" t="0" r="0" b="-1038"/>
            </a:stretch>
          </a:blipFill>
        </p:spPr>
      </p:sp>
      <p:sp>
        <p:nvSpPr>
          <p:cNvPr name="TextBox 4" id="4"/>
          <p:cNvSpPr txBox="true"/>
          <p:nvPr/>
        </p:nvSpPr>
        <p:spPr>
          <a:xfrm rot="0">
            <a:off x="1028700" y="962025"/>
            <a:ext cx="6801411" cy="1287145"/>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a:rPr>
              <a:t>Hình ảnh về </a:t>
            </a:r>
            <a:r>
              <a:rPr lang="en-US" sz="3699">
                <a:solidFill>
                  <a:srgbClr val="000000"/>
                </a:solidFill>
                <a:latin typeface="Muli Bold"/>
              </a:rPr>
              <a:t>kết quả dự đoán</a:t>
            </a:r>
            <a:r>
              <a:rPr lang="en-US" sz="3699">
                <a:solidFill>
                  <a:srgbClr val="000000"/>
                </a:solidFill>
                <a:latin typeface="Muli"/>
              </a:rPr>
              <a:t> với mô hình </a:t>
            </a:r>
            <a:r>
              <a:rPr lang="en-US" sz="3699">
                <a:solidFill>
                  <a:srgbClr val="000000"/>
                </a:solidFill>
                <a:latin typeface="Muli Bold"/>
              </a:rPr>
              <a:t>TC + TC + CB +FZ</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156568"/>
            <a:ext cx="10058370" cy="1626870"/>
          </a:xfrm>
          <a:prstGeom prst="rect">
            <a:avLst/>
          </a:prstGeom>
        </p:spPr>
        <p:txBody>
          <a:bodyPr anchor="t" rtlCol="false" tIns="0" lIns="0" bIns="0" rIns="0">
            <a:spAutoFit/>
          </a:bodyPr>
          <a:lstStyle/>
          <a:p>
            <a:pPr algn="l">
              <a:lnSpc>
                <a:spcPts val="13229"/>
              </a:lnSpc>
            </a:pPr>
            <a:r>
              <a:rPr lang="en-US" sz="9449" spc="-103">
                <a:solidFill>
                  <a:srgbClr val="000000"/>
                </a:solidFill>
                <a:latin typeface="Muli Bold"/>
              </a:rPr>
              <a:t>6. Đánh giá</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sp>
        <p:nvSpPr>
          <p:cNvPr name="TextBox 2" id="2"/>
          <p:cNvSpPr txBox="true"/>
          <p:nvPr/>
        </p:nvSpPr>
        <p:spPr>
          <a:xfrm rot="0">
            <a:off x="3559363" y="1038225"/>
            <a:ext cx="11169275" cy="2562225"/>
          </a:xfrm>
          <a:prstGeom prst="rect">
            <a:avLst/>
          </a:prstGeom>
        </p:spPr>
        <p:txBody>
          <a:bodyPr anchor="t" rtlCol="false" tIns="0" lIns="0" bIns="0" rIns="0">
            <a:spAutoFit/>
          </a:bodyPr>
          <a:lstStyle/>
          <a:p>
            <a:pPr algn="ctr">
              <a:lnSpc>
                <a:spcPts val="10199"/>
              </a:lnSpc>
              <a:spcBef>
                <a:spcPct val="0"/>
              </a:spcBef>
            </a:pPr>
            <a:r>
              <a:rPr lang="en-US" sz="8499" spc="-84">
                <a:solidFill>
                  <a:srgbClr val="F4F4F4"/>
                </a:solidFill>
                <a:latin typeface="Muli Bold"/>
              </a:rPr>
              <a:t>Thank you for your listening!</a:t>
            </a:r>
          </a:p>
        </p:txBody>
      </p:sp>
      <p:sp>
        <p:nvSpPr>
          <p:cNvPr name="TextBox 3" id="3"/>
          <p:cNvSpPr txBox="true"/>
          <p:nvPr/>
        </p:nvSpPr>
        <p:spPr>
          <a:xfrm rot="0">
            <a:off x="3559363" y="3943507"/>
            <a:ext cx="11169275" cy="1905000"/>
          </a:xfrm>
          <a:prstGeom prst="rect">
            <a:avLst/>
          </a:prstGeom>
        </p:spPr>
        <p:txBody>
          <a:bodyPr anchor="t" rtlCol="false" tIns="0" lIns="0" bIns="0" rIns="0">
            <a:spAutoFit/>
          </a:bodyPr>
          <a:lstStyle/>
          <a:p>
            <a:pPr algn="ctr">
              <a:lnSpc>
                <a:spcPts val="15000"/>
              </a:lnSpc>
              <a:spcBef>
                <a:spcPct val="0"/>
              </a:spcBef>
            </a:pPr>
            <a:r>
              <a:rPr lang="en-US" sz="12500" spc="-125">
                <a:solidFill>
                  <a:srgbClr val="F4F4F4"/>
                </a:solidFill>
                <a:latin typeface="Muli Bold"/>
              </a:rPr>
              <a:t>Q&amp;A</a:t>
            </a:r>
          </a:p>
        </p:txBody>
      </p:sp>
      <p:sp>
        <p:nvSpPr>
          <p:cNvPr name="TextBox 4" id="4"/>
          <p:cNvSpPr txBox="true"/>
          <p:nvPr/>
        </p:nvSpPr>
        <p:spPr>
          <a:xfrm rot="0">
            <a:off x="784464" y="6309996"/>
            <a:ext cx="17503536" cy="2948304"/>
          </a:xfrm>
          <a:prstGeom prst="rect">
            <a:avLst/>
          </a:prstGeom>
        </p:spPr>
        <p:txBody>
          <a:bodyPr anchor="t" rtlCol="false" tIns="0" lIns="0" bIns="0" rIns="0">
            <a:spAutoFit/>
          </a:bodyPr>
          <a:lstStyle/>
          <a:p>
            <a:pPr algn="l">
              <a:lnSpc>
                <a:spcPts val="3920"/>
              </a:lnSpc>
            </a:pPr>
          </a:p>
          <a:p>
            <a:pPr algn="l">
              <a:lnSpc>
                <a:spcPts val="3920"/>
              </a:lnSpc>
            </a:pPr>
            <a:r>
              <a:rPr lang="en-US" sz="2800">
                <a:solidFill>
                  <a:srgbClr val="F4F4F4"/>
                </a:solidFill>
                <a:latin typeface="Muli"/>
              </a:rPr>
              <a:t>Bài báo:https://paperswithcode.com/paper/fuzzy-deep-hybrid-network-for-fake-news  </a:t>
            </a:r>
          </a:p>
          <a:p>
            <a:pPr algn="l">
              <a:lnSpc>
                <a:spcPts val="3920"/>
              </a:lnSpc>
            </a:pPr>
            <a:r>
              <a:rPr lang="en-US" sz="2800">
                <a:solidFill>
                  <a:srgbClr val="F4F4F4"/>
                </a:solidFill>
                <a:latin typeface="Muli"/>
              </a:rPr>
              <a:t>Dataset: https://paperswithcode.com/paper/liar-liar-pants-on-fire-a-new-benchmark</a:t>
            </a:r>
          </a:p>
          <a:p>
            <a:pPr algn="l">
              <a:lnSpc>
                <a:spcPts val="3920"/>
              </a:lnSpc>
            </a:pPr>
            <a:r>
              <a:rPr lang="en-US" sz="2800">
                <a:solidFill>
                  <a:srgbClr val="F4F4F4"/>
                </a:solidFill>
                <a:latin typeface="Muli"/>
              </a:rPr>
              <a:t>Code: https://github.com/chengxuphd/FDHN</a:t>
            </a:r>
          </a:p>
          <a:p>
            <a:pPr algn="ctr">
              <a:lnSpc>
                <a:spcPts val="3920"/>
              </a:lnSpc>
            </a:pPr>
            <a:r>
              <a:rPr lang="en-US" sz="2800">
                <a:solidFill>
                  <a:srgbClr val="F4F4F4"/>
                </a:solidFill>
                <a:latin typeface="Muli"/>
              </a:rPr>
              <a:t> </a:t>
            </a:r>
          </a:p>
          <a:p>
            <a:pPr algn="ctr">
              <a:lnSpc>
                <a:spcPts val="392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156605"/>
            <a:ext cx="11437054" cy="1626870"/>
          </a:xfrm>
          <a:prstGeom prst="rect">
            <a:avLst/>
          </a:prstGeom>
        </p:spPr>
        <p:txBody>
          <a:bodyPr anchor="t" rtlCol="false" tIns="0" lIns="0" bIns="0" rIns="0">
            <a:spAutoFit/>
          </a:bodyPr>
          <a:lstStyle/>
          <a:p>
            <a:pPr algn="l">
              <a:lnSpc>
                <a:spcPts val="13229"/>
              </a:lnSpc>
            </a:pPr>
            <a:r>
              <a:rPr lang="en-US" sz="9449" spc="-103">
                <a:solidFill>
                  <a:srgbClr val="000000"/>
                </a:solidFill>
                <a:latin typeface="Muli Bold"/>
              </a:rPr>
              <a:t>1. Giới thiệu</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519572" y="-766281"/>
            <a:ext cx="2977778" cy="257877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16018605" y="6926862"/>
            <a:ext cx="2481390" cy="2148895"/>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617254" y="133493"/>
            <a:ext cx="14401351" cy="1678996"/>
          </a:xfrm>
          <a:prstGeom prst="rect">
            <a:avLst/>
          </a:prstGeom>
        </p:spPr>
        <p:txBody>
          <a:bodyPr anchor="t" rtlCol="false" tIns="0" lIns="0" bIns="0" rIns="0">
            <a:spAutoFit/>
          </a:bodyPr>
          <a:lstStyle/>
          <a:p>
            <a:pPr algn="ctr">
              <a:lnSpc>
                <a:spcPts val="7661"/>
              </a:lnSpc>
            </a:pPr>
            <a:r>
              <a:rPr lang="en-US" sz="5472">
                <a:solidFill>
                  <a:srgbClr val="000000"/>
                </a:solidFill>
                <a:latin typeface="Muli"/>
              </a:rPr>
              <a:t>Fake News Detection on Social Media </a:t>
            </a:r>
          </a:p>
          <a:p>
            <a:pPr algn="ctr">
              <a:lnSpc>
                <a:spcPts val="5701"/>
              </a:lnSpc>
              <a:spcBef>
                <a:spcPct val="0"/>
              </a:spcBef>
            </a:pPr>
            <a:r>
              <a:rPr lang="en-US" sz="4072">
                <a:solidFill>
                  <a:srgbClr val="000000"/>
                </a:solidFill>
                <a:latin typeface="Muli"/>
              </a:rPr>
              <a:t>using Fuzzy Deep Hybrid Network</a:t>
            </a:r>
          </a:p>
        </p:txBody>
      </p:sp>
      <p:sp>
        <p:nvSpPr>
          <p:cNvPr name="TextBox 7" id="7"/>
          <p:cNvSpPr txBox="true"/>
          <p:nvPr/>
        </p:nvSpPr>
        <p:spPr>
          <a:xfrm rot="0">
            <a:off x="3830014" y="1901878"/>
            <a:ext cx="9342090" cy="629920"/>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Bold"/>
              </a:rPr>
              <a:t>Nhóm tác giả:</a:t>
            </a:r>
            <a:r>
              <a:rPr lang="en-US" sz="3699">
                <a:solidFill>
                  <a:srgbClr val="000000"/>
                </a:solidFill>
                <a:latin typeface="Muli"/>
              </a:rPr>
              <a:t> Cheng Xu, M-Tahar Kechadi</a:t>
            </a:r>
          </a:p>
        </p:txBody>
      </p:sp>
      <p:sp>
        <p:nvSpPr>
          <p:cNvPr name="TextBox 8" id="8"/>
          <p:cNvSpPr txBox="true"/>
          <p:nvPr/>
        </p:nvSpPr>
        <p:spPr>
          <a:xfrm rot="0">
            <a:off x="677487" y="2621187"/>
            <a:ext cx="17610513" cy="2601595"/>
          </a:xfrm>
          <a:prstGeom prst="rect">
            <a:avLst/>
          </a:prstGeom>
        </p:spPr>
        <p:txBody>
          <a:bodyPr anchor="t" rtlCol="false" tIns="0" lIns="0" bIns="0" rIns="0">
            <a:spAutoFit/>
          </a:bodyPr>
          <a:lstStyle/>
          <a:p>
            <a:pPr algn="ctr">
              <a:lnSpc>
                <a:spcPts val="5179"/>
              </a:lnSpc>
              <a:spcBef>
                <a:spcPct val="0"/>
              </a:spcBef>
            </a:pPr>
            <a:r>
              <a:rPr lang="en-US" sz="3699">
                <a:solidFill>
                  <a:srgbClr val="000000"/>
                </a:solidFill>
                <a:latin typeface="Muli Bold"/>
              </a:rPr>
              <a:t>Công bố:</a:t>
            </a:r>
            <a:r>
              <a:rPr lang="en-US" sz="3699">
                <a:solidFill>
                  <a:srgbClr val="000000"/>
                </a:solidFill>
                <a:latin typeface="Muli"/>
              </a:rPr>
              <a:t> tại HỘI THẢO QUỐC TẾ VỀ CÔNG NGHỆ THÔNG TIN VÀ TRUYỀN THÔNG SOICT 2023 (SOICT 2023), December 07–08, 2023, Ho Chi Minh, Vietnam</a:t>
            </a:r>
          </a:p>
          <a:p>
            <a:pPr algn="ctr">
              <a:lnSpc>
                <a:spcPts val="5179"/>
              </a:lnSpc>
              <a:spcBef>
                <a:spcPct val="0"/>
              </a:spcBef>
            </a:pPr>
            <a:r>
              <a:rPr lang="en-US" sz="3699">
                <a:solidFill>
                  <a:srgbClr val="000000"/>
                </a:solidFill>
                <a:latin typeface="Muli"/>
              </a:rPr>
              <a:t>Năm xuất bản:  07/12/2023</a:t>
            </a:r>
          </a:p>
        </p:txBody>
      </p:sp>
      <p:sp>
        <p:nvSpPr>
          <p:cNvPr name="TextBox 9" id="9"/>
          <p:cNvSpPr txBox="true"/>
          <p:nvPr/>
        </p:nvSpPr>
        <p:spPr>
          <a:xfrm rot="0">
            <a:off x="2457450" y="5365657"/>
            <a:ext cx="14801850" cy="4644390"/>
          </a:xfrm>
          <a:prstGeom prst="rect">
            <a:avLst/>
          </a:prstGeom>
        </p:spPr>
        <p:txBody>
          <a:bodyPr anchor="t" rtlCol="false" tIns="0" lIns="0" bIns="0" rIns="0">
            <a:spAutoFit/>
          </a:bodyPr>
          <a:lstStyle/>
          <a:p>
            <a:pPr algn="ctr">
              <a:lnSpc>
                <a:spcPts val="5739"/>
              </a:lnSpc>
              <a:spcBef>
                <a:spcPct val="0"/>
              </a:spcBef>
            </a:pPr>
            <a:r>
              <a:rPr lang="en-US" sz="4099">
                <a:solidFill>
                  <a:srgbClr val="000000"/>
                </a:solidFill>
                <a:latin typeface="Muli Bold"/>
              </a:rPr>
              <a:t>Bố cục bài báo:</a:t>
            </a:r>
          </a:p>
          <a:p>
            <a:pPr algn="l">
              <a:lnSpc>
                <a:spcPts val="5179"/>
              </a:lnSpc>
              <a:spcBef>
                <a:spcPct val="0"/>
              </a:spcBef>
            </a:pPr>
            <a:r>
              <a:rPr lang="en-US" sz="3699">
                <a:solidFill>
                  <a:srgbClr val="000000"/>
                </a:solidFill>
                <a:latin typeface="Muli"/>
              </a:rPr>
              <a:t>Chương 1: Giới thiệu tổng quan</a:t>
            </a:r>
          </a:p>
          <a:p>
            <a:pPr algn="l">
              <a:lnSpc>
                <a:spcPts val="5179"/>
              </a:lnSpc>
              <a:spcBef>
                <a:spcPct val="0"/>
              </a:spcBef>
            </a:pPr>
            <a:r>
              <a:rPr lang="en-US" sz="3699">
                <a:solidFill>
                  <a:srgbClr val="000000"/>
                </a:solidFill>
                <a:latin typeface="Muli"/>
              </a:rPr>
              <a:t>Chương 2: Nghiên cứu liên quan</a:t>
            </a:r>
          </a:p>
          <a:p>
            <a:pPr algn="l">
              <a:lnSpc>
                <a:spcPts val="5179"/>
              </a:lnSpc>
              <a:spcBef>
                <a:spcPct val="0"/>
              </a:spcBef>
            </a:pPr>
            <a:r>
              <a:rPr lang="en-US" sz="3699">
                <a:solidFill>
                  <a:srgbClr val="000000"/>
                </a:solidFill>
                <a:latin typeface="Muli"/>
              </a:rPr>
              <a:t>Chương 3: Bộ dữ liệu và các vấn đề liên quan</a:t>
            </a:r>
          </a:p>
          <a:p>
            <a:pPr algn="l">
              <a:lnSpc>
                <a:spcPts val="5179"/>
              </a:lnSpc>
              <a:spcBef>
                <a:spcPct val="0"/>
              </a:spcBef>
            </a:pPr>
            <a:r>
              <a:rPr lang="en-US" sz="3699">
                <a:solidFill>
                  <a:srgbClr val="000000"/>
                </a:solidFill>
                <a:latin typeface="Muli"/>
              </a:rPr>
              <a:t>Chương 4: Đề xuất và giới thiệu mô hình</a:t>
            </a:r>
          </a:p>
          <a:p>
            <a:pPr algn="l">
              <a:lnSpc>
                <a:spcPts val="5179"/>
              </a:lnSpc>
              <a:spcBef>
                <a:spcPct val="0"/>
              </a:spcBef>
            </a:pPr>
            <a:r>
              <a:rPr lang="en-US" sz="3699">
                <a:solidFill>
                  <a:srgbClr val="000000"/>
                </a:solidFill>
                <a:latin typeface="Muli"/>
              </a:rPr>
              <a:t>Chương 5: Phân tích kết quả thử nghiệm</a:t>
            </a:r>
          </a:p>
          <a:p>
            <a:pPr algn="l">
              <a:lnSpc>
                <a:spcPts val="5179"/>
              </a:lnSpc>
              <a:spcBef>
                <a:spcPct val="0"/>
              </a:spcBef>
            </a:pPr>
            <a:r>
              <a:rPr lang="en-US" sz="3699">
                <a:solidFill>
                  <a:srgbClr val="000000"/>
                </a:solidFill>
                <a:latin typeface="Muli"/>
              </a:rPr>
              <a:t>Chương 6: Tổng kết nghiên cứu và đưa ra định hướng trong tương lai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646197" y="5362575"/>
            <a:ext cx="3660106" cy="3588339"/>
          </a:xfrm>
          <a:custGeom>
            <a:avLst/>
            <a:gdLst/>
            <a:ahLst/>
            <a:cxnLst/>
            <a:rect r="r" b="b" t="t" l="l"/>
            <a:pathLst>
              <a:path h="3588339" w="3660106">
                <a:moveTo>
                  <a:pt x="0" y="0"/>
                </a:moveTo>
                <a:lnTo>
                  <a:pt x="3660106" y="0"/>
                </a:lnTo>
                <a:lnTo>
                  <a:pt x="3660106" y="3588339"/>
                </a:lnTo>
                <a:lnTo>
                  <a:pt x="0" y="3588339"/>
                </a:lnTo>
                <a:lnTo>
                  <a:pt x="0" y="0"/>
                </a:lnTo>
                <a:close/>
              </a:path>
            </a:pathLst>
          </a:custGeom>
          <a:blipFill>
            <a:blip r:embed="rId2"/>
            <a:stretch>
              <a:fillRect l="0" t="0" r="0" b="0"/>
            </a:stretch>
          </a:blipFill>
        </p:spPr>
      </p:sp>
      <p:sp>
        <p:nvSpPr>
          <p:cNvPr name="Freeform 3" id="3"/>
          <p:cNvSpPr/>
          <p:nvPr/>
        </p:nvSpPr>
        <p:spPr>
          <a:xfrm flipH="false" flipV="false" rot="0">
            <a:off x="8344528" y="6345520"/>
            <a:ext cx="1598944" cy="1598944"/>
          </a:xfrm>
          <a:custGeom>
            <a:avLst/>
            <a:gdLst/>
            <a:ahLst/>
            <a:cxnLst/>
            <a:rect r="r" b="b" t="t" l="l"/>
            <a:pathLst>
              <a:path h="1598944" w="1598944">
                <a:moveTo>
                  <a:pt x="0" y="0"/>
                </a:moveTo>
                <a:lnTo>
                  <a:pt x="1598944" y="0"/>
                </a:lnTo>
                <a:lnTo>
                  <a:pt x="1598944" y="1598944"/>
                </a:lnTo>
                <a:lnTo>
                  <a:pt x="0" y="159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984397" y="5754172"/>
            <a:ext cx="4675242" cy="2805145"/>
          </a:xfrm>
          <a:custGeom>
            <a:avLst/>
            <a:gdLst/>
            <a:ahLst/>
            <a:cxnLst/>
            <a:rect r="r" b="b" t="t" l="l"/>
            <a:pathLst>
              <a:path h="2805145" w="4675242">
                <a:moveTo>
                  <a:pt x="0" y="0"/>
                </a:moveTo>
                <a:lnTo>
                  <a:pt x="4675242" y="0"/>
                </a:lnTo>
                <a:lnTo>
                  <a:pt x="4675242" y="2805145"/>
                </a:lnTo>
                <a:lnTo>
                  <a:pt x="0" y="2805145"/>
                </a:lnTo>
                <a:lnTo>
                  <a:pt x="0" y="0"/>
                </a:lnTo>
                <a:close/>
              </a:path>
            </a:pathLst>
          </a:custGeom>
          <a:blipFill>
            <a:blip r:embed="rId5"/>
            <a:stretch>
              <a:fillRect l="0" t="0" r="0" b="0"/>
            </a:stretch>
          </a:blipFill>
        </p:spPr>
      </p:sp>
      <p:sp>
        <p:nvSpPr>
          <p:cNvPr name="TextBox 5" id="5"/>
          <p:cNvSpPr txBox="true"/>
          <p:nvPr/>
        </p:nvSpPr>
        <p:spPr>
          <a:xfrm rot="0">
            <a:off x="235544" y="431800"/>
            <a:ext cx="17816913" cy="49307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Muli"/>
              </a:rPr>
              <a:t>Là bài báo cải tiến thuật toán từ bài: </a:t>
            </a:r>
            <a:r>
              <a:rPr lang="en-US" sz="3500">
                <a:solidFill>
                  <a:srgbClr val="000000"/>
                </a:solidFill>
                <a:latin typeface="Muli Italics"/>
              </a:rPr>
              <a:t>Fake News Detection on Social Media: A Data Mining Perspective</a:t>
            </a:r>
          </a:p>
          <a:p>
            <a:pPr algn="l" marL="755651" indent="-377825" lvl="1">
              <a:lnSpc>
                <a:spcPts val="4900"/>
              </a:lnSpc>
              <a:buFont typeface="Arial"/>
              <a:buChar char="•"/>
            </a:pPr>
            <a:r>
              <a:rPr lang="en-US" sz="3500">
                <a:solidFill>
                  <a:srgbClr val="000000"/>
                </a:solidFill>
                <a:latin typeface="Muli"/>
              </a:rPr>
              <a:t>Bộ dataset được lấy từ bài: </a:t>
            </a:r>
            <a:r>
              <a:rPr lang="en-US" sz="3500">
                <a:solidFill>
                  <a:srgbClr val="000000"/>
                </a:solidFill>
                <a:latin typeface="Muli Italics"/>
              </a:rPr>
              <a:t>"Liar, Liar Pants on Fire": A New Benchmark Dataset for Fake News Detection</a:t>
            </a:r>
          </a:p>
          <a:p>
            <a:pPr algn="l" marL="755651" indent="-377825" lvl="1">
              <a:lnSpc>
                <a:spcPts val="4900"/>
              </a:lnSpc>
              <a:buFont typeface="Arial"/>
              <a:buChar char="•"/>
            </a:pPr>
            <a:r>
              <a:rPr lang="en-US" sz="3500">
                <a:solidFill>
                  <a:srgbClr val="000000"/>
                </a:solidFill>
                <a:latin typeface="Muli"/>
              </a:rPr>
              <a:t>Sử dụng các mô hình, thuật toán deep learning đã có nhưng được cải tiến nhờ Fuzzy logic, đề xuất và kiểm chứng một phương pháp tiếp cận hybrid với sự kết hợp của fuzzy logic so với logic truyền thống </a:t>
            </a:r>
          </a:p>
          <a:p>
            <a:pPr algn="l">
              <a:lnSpc>
                <a:spcPts val="49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3318368"/>
            <a:ext cx="8856441" cy="3303270"/>
          </a:xfrm>
          <a:prstGeom prst="rect">
            <a:avLst/>
          </a:prstGeom>
        </p:spPr>
        <p:txBody>
          <a:bodyPr anchor="t" rtlCol="false" tIns="0" lIns="0" bIns="0" rIns="0">
            <a:spAutoFit/>
          </a:bodyPr>
          <a:lstStyle/>
          <a:p>
            <a:pPr algn="l">
              <a:lnSpc>
                <a:spcPts val="13229"/>
              </a:lnSpc>
            </a:pPr>
            <a:r>
              <a:rPr lang="en-US" sz="9449" spc="-103">
                <a:solidFill>
                  <a:srgbClr val="000000"/>
                </a:solidFill>
                <a:latin typeface="Muli Bold"/>
              </a:rPr>
              <a:t>2. Bài toán &amp; Hướng tiếp cận</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6" id="6"/>
          <p:cNvSpPr txBox="true"/>
          <p:nvPr/>
        </p:nvSpPr>
        <p:spPr>
          <a:xfrm rot="0">
            <a:off x="1028700" y="523908"/>
            <a:ext cx="14131732" cy="803275"/>
          </a:xfrm>
          <a:prstGeom prst="rect">
            <a:avLst/>
          </a:prstGeom>
        </p:spPr>
        <p:txBody>
          <a:bodyPr anchor="t" rtlCol="false" tIns="0" lIns="0" bIns="0" rIns="0">
            <a:spAutoFit/>
          </a:bodyPr>
          <a:lstStyle/>
          <a:p>
            <a:pPr algn="l">
              <a:lnSpc>
                <a:spcPts val="6500"/>
              </a:lnSpc>
              <a:spcBef>
                <a:spcPct val="0"/>
              </a:spcBef>
            </a:pPr>
            <a:r>
              <a:rPr lang="en-US" sz="5000" spc="-140">
                <a:solidFill>
                  <a:srgbClr val="000000"/>
                </a:solidFill>
                <a:latin typeface="Muli Bold"/>
              </a:rPr>
              <a:t>2. Bài toán và hướng tiếp cận</a:t>
            </a:r>
          </a:p>
        </p:txBody>
      </p:sp>
      <p:grpSp>
        <p:nvGrpSpPr>
          <p:cNvPr name="Group 7" id="7"/>
          <p:cNvGrpSpPr/>
          <p:nvPr/>
        </p:nvGrpSpPr>
        <p:grpSpPr>
          <a:xfrm rot="9002073">
            <a:off x="-265716" y="8589361"/>
            <a:ext cx="2588832" cy="2241941"/>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
        <p:nvSpPr>
          <p:cNvPr name="TextBox 9" id="9"/>
          <p:cNvSpPr txBox="true"/>
          <p:nvPr/>
        </p:nvSpPr>
        <p:spPr>
          <a:xfrm rot="0">
            <a:off x="883872" y="1651430"/>
            <a:ext cx="14401351" cy="5417875"/>
          </a:xfrm>
          <a:prstGeom prst="rect">
            <a:avLst/>
          </a:prstGeom>
        </p:spPr>
        <p:txBody>
          <a:bodyPr anchor="t" rtlCol="false" tIns="0" lIns="0" bIns="0" rIns="0">
            <a:spAutoFit/>
          </a:bodyPr>
          <a:lstStyle/>
          <a:p>
            <a:pPr algn="l">
              <a:lnSpc>
                <a:spcPts val="4301"/>
              </a:lnSpc>
              <a:spcBef>
                <a:spcPct val="0"/>
              </a:spcBef>
            </a:pPr>
            <a:r>
              <a:rPr lang="en-US" sz="3072">
                <a:solidFill>
                  <a:srgbClr val="000000"/>
                </a:solidFill>
                <a:latin typeface="Muli"/>
              </a:rPr>
              <a:t> Trong những năm gần đây, sự quan tâm đến việc kết hợp </a:t>
            </a:r>
            <a:r>
              <a:rPr lang="en-US" sz="3072">
                <a:solidFill>
                  <a:srgbClr val="000000"/>
                </a:solidFill>
                <a:latin typeface="Muli Bold"/>
              </a:rPr>
              <a:t>fuzzy logic</a:t>
            </a:r>
            <a:r>
              <a:rPr lang="en-US" sz="3072">
                <a:solidFill>
                  <a:srgbClr val="000000"/>
                </a:solidFill>
                <a:latin typeface="Muli"/>
              </a:rPr>
              <a:t>, bao gồm tích hợp fuzzy logic trực tiếp vào mạng nơ-ron và sử dụng các mô hình tập hợp kết hợp fuzzy logic với mạng nơ-ron ở các giai đoạn xử lý khác nhau:</a:t>
            </a:r>
          </a:p>
          <a:p>
            <a:pPr algn="l">
              <a:lnSpc>
                <a:spcPts val="4301"/>
              </a:lnSpc>
              <a:spcBef>
                <a:spcPct val="0"/>
              </a:spcBef>
            </a:pPr>
          </a:p>
          <a:p>
            <a:pPr algn="l">
              <a:lnSpc>
                <a:spcPts val="4301"/>
              </a:lnSpc>
              <a:spcBef>
                <a:spcPct val="0"/>
              </a:spcBef>
            </a:pPr>
            <a:r>
              <a:rPr lang="en-US" sz="3072">
                <a:solidFill>
                  <a:srgbClr val="000000"/>
                </a:solidFill>
                <a:latin typeface="Muli"/>
              </a:rPr>
              <a:t>1. Các mô hình tích hợp</a:t>
            </a:r>
          </a:p>
          <a:p>
            <a:pPr algn="l">
              <a:lnSpc>
                <a:spcPts val="4301"/>
              </a:lnSpc>
              <a:spcBef>
                <a:spcPct val="0"/>
              </a:spcBef>
            </a:pPr>
          </a:p>
          <a:p>
            <a:pPr algn="l">
              <a:lnSpc>
                <a:spcPts val="4301"/>
              </a:lnSpc>
              <a:spcBef>
                <a:spcPct val="0"/>
              </a:spcBef>
            </a:pPr>
            <a:r>
              <a:rPr lang="en-US" sz="3072">
                <a:solidFill>
                  <a:srgbClr val="000000"/>
                </a:solidFill>
                <a:latin typeface="Muli"/>
              </a:rPr>
              <a:t>2. Các mô hình tập hợp</a:t>
            </a:r>
          </a:p>
          <a:p>
            <a:pPr algn="l">
              <a:lnSpc>
                <a:spcPts val="4301"/>
              </a:lnSpc>
              <a:spcBef>
                <a:spcPct val="0"/>
              </a:spcBef>
            </a:pPr>
          </a:p>
          <a:p>
            <a:pPr algn="l">
              <a:lnSpc>
                <a:spcPts val="4301"/>
              </a:lnSpc>
              <a:spcBef>
                <a:spcPct val="0"/>
              </a:spcBef>
            </a:pPr>
            <a:r>
              <a:rPr lang="en-US" sz="3072">
                <a:solidFill>
                  <a:srgbClr val="000000"/>
                </a:solidFill>
                <a:latin typeface="Muli"/>
              </a:rPr>
              <a:t>3. FDHN (Fuzzy Deep Hybrid Network)</a:t>
            </a:r>
          </a:p>
          <a:p>
            <a:pPr algn="l">
              <a:lnSpc>
                <a:spcPts val="4301"/>
              </a:lnSpc>
              <a:spcBef>
                <a:spcPct val="0"/>
              </a:spcBef>
            </a:pPr>
          </a:p>
        </p:txBody>
      </p:sp>
      <p:sp>
        <p:nvSpPr>
          <p:cNvPr name="TextBox 10" id="10"/>
          <p:cNvSpPr txBox="true"/>
          <p:nvPr/>
        </p:nvSpPr>
        <p:spPr>
          <a:xfrm rot="0">
            <a:off x="8693887" y="5076825"/>
            <a:ext cx="8953147" cy="4332025"/>
          </a:xfrm>
          <a:prstGeom prst="rect">
            <a:avLst/>
          </a:prstGeom>
        </p:spPr>
        <p:txBody>
          <a:bodyPr anchor="t" rtlCol="false" tIns="0" lIns="0" bIns="0" rIns="0">
            <a:spAutoFit/>
          </a:bodyPr>
          <a:lstStyle/>
          <a:p>
            <a:pPr algn="l">
              <a:lnSpc>
                <a:spcPts val="4301"/>
              </a:lnSpc>
            </a:pPr>
            <a:r>
              <a:rPr lang="en-US" sz="3072">
                <a:solidFill>
                  <a:srgbClr val="000000"/>
                </a:solidFill>
                <a:latin typeface="Muli Bold"/>
              </a:rPr>
              <a:t>-VÍ DỤ: về fuzzy logic</a:t>
            </a:r>
          </a:p>
          <a:p>
            <a:pPr algn="l">
              <a:lnSpc>
                <a:spcPts val="4301"/>
              </a:lnSpc>
            </a:pPr>
            <a:r>
              <a:rPr lang="en-US" sz="3072">
                <a:solidFill>
                  <a:srgbClr val="000000"/>
                </a:solidFill>
                <a:latin typeface="Muli Bold"/>
              </a:rPr>
              <a:t>oBarely true</a:t>
            </a:r>
            <a:r>
              <a:rPr lang="en-US" sz="3072">
                <a:solidFill>
                  <a:srgbClr val="000000"/>
                </a:solidFill>
                <a:latin typeface="Muli"/>
              </a:rPr>
              <a:t>: Bầu trời màu tím</a:t>
            </a:r>
          </a:p>
          <a:p>
            <a:pPr algn="l">
              <a:lnSpc>
                <a:spcPts val="4301"/>
              </a:lnSpc>
            </a:pPr>
            <a:r>
              <a:rPr lang="en-US" sz="3072">
                <a:solidFill>
                  <a:srgbClr val="000000"/>
                </a:solidFill>
                <a:latin typeface="Muli Bold"/>
              </a:rPr>
              <a:t>oHafly true</a:t>
            </a:r>
            <a:r>
              <a:rPr lang="en-US" sz="3072">
                <a:solidFill>
                  <a:srgbClr val="000000"/>
                </a:solidFill>
                <a:latin typeface="Muli"/>
              </a:rPr>
              <a:t>: Ăn cà rốt giúp cải thiện tầm nhìn</a:t>
            </a:r>
          </a:p>
          <a:p>
            <a:pPr algn="l">
              <a:lnSpc>
                <a:spcPts val="4301"/>
              </a:lnSpc>
            </a:pPr>
            <a:r>
              <a:rPr lang="en-US" sz="3072">
                <a:solidFill>
                  <a:srgbClr val="000000"/>
                </a:solidFill>
                <a:latin typeface="Muli Bold"/>
              </a:rPr>
              <a:t>oMostly true</a:t>
            </a:r>
            <a:r>
              <a:rPr lang="en-US" sz="3072">
                <a:solidFill>
                  <a:srgbClr val="000000"/>
                </a:solidFill>
                <a:latin typeface="Muli"/>
              </a:rPr>
              <a:t>: Tập thể dục giúp cải thiện sức khỏe</a:t>
            </a:r>
          </a:p>
          <a:p>
            <a:pPr algn="l">
              <a:lnSpc>
                <a:spcPts val="4301"/>
              </a:lnSpc>
            </a:pPr>
            <a:r>
              <a:rPr lang="en-US" sz="3072">
                <a:solidFill>
                  <a:srgbClr val="000000"/>
                </a:solidFill>
                <a:latin typeface="Muli Bold"/>
              </a:rPr>
              <a:t>oPants on fire:</a:t>
            </a:r>
            <a:r>
              <a:rPr lang="en-US" sz="3072">
                <a:solidFill>
                  <a:srgbClr val="000000"/>
                </a:solidFill>
                <a:latin typeface="Muli"/>
              </a:rPr>
              <a:t> Mỹ xây dựng căn cứ quân sự trên mặt trăng</a:t>
            </a:r>
          </a:p>
          <a:p>
            <a:pPr algn="l">
              <a:lnSpc>
                <a:spcPts val="4301"/>
              </a:lnSpc>
            </a:pPr>
            <a:r>
              <a:rPr lang="en-US" sz="3072">
                <a:solidFill>
                  <a:srgbClr val="000000"/>
                </a:solidFill>
                <a:latin typeface="Muli Bold"/>
              </a:rPr>
              <a:t>oAbsolute False</a:t>
            </a:r>
            <a:r>
              <a:rPr lang="en-US" sz="3072">
                <a:solidFill>
                  <a:srgbClr val="000000"/>
                </a:solidFill>
                <a:latin typeface="Muli"/>
              </a:rPr>
              <a:t>: Trái đất phẳng</a:t>
            </a:r>
          </a:p>
          <a:p>
            <a:pPr algn="l">
              <a:lnSpc>
                <a:spcPts val="4301"/>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5516855" y="-4134302"/>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2154817" y="8092673"/>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9002073">
            <a:off x="-265716" y="8589361"/>
            <a:ext cx="2588832" cy="2241941"/>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8" id="8"/>
          <p:cNvGrpSpPr/>
          <p:nvPr/>
        </p:nvGrpSpPr>
        <p:grpSpPr>
          <a:xfrm rot="0">
            <a:off x="2422566" y="5423396"/>
            <a:ext cx="1294836" cy="129483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04651"/>
            </a:solidFill>
          </p:spPr>
        </p:sp>
        <p:sp>
          <p:nvSpPr>
            <p:cNvPr name="TextBox 10" id="10"/>
            <p:cNvSpPr txBox="true"/>
            <p:nvPr/>
          </p:nvSpPr>
          <p:spPr>
            <a:xfrm>
              <a:off x="0" y="155575"/>
              <a:ext cx="711200" cy="45402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1028700" y="1279386"/>
            <a:ext cx="14401351" cy="2160325"/>
          </a:xfrm>
          <a:prstGeom prst="rect">
            <a:avLst/>
          </a:prstGeom>
        </p:spPr>
        <p:txBody>
          <a:bodyPr anchor="t" rtlCol="false" tIns="0" lIns="0" bIns="0" rIns="0">
            <a:spAutoFit/>
          </a:bodyPr>
          <a:lstStyle/>
          <a:p>
            <a:pPr algn="l">
              <a:lnSpc>
                <a:spcPts val="4301"/>
              </a:lnSpc>
              <a:spcBef>
                <a:spcPct val="0"/>
              </a:spcBef>
            </a:pPr>
            <a:r>
              <a:rPr lang="en-US" sz="3072">
                <a:solidFill>
                  <a:srgbClr val="000000"/>
                </a:solidFill>
                <a:latin typeface="Muli"/>
              </a:rPr>
              <a:t>Lấy cảm hứng từ những lợi ích tiềm năng của việc kết hợp fuzzy logic và học sâu, bài báo sử dụng mô hình FDHN nhằm mục đích tận dụng những lợi ích tuyệt vời của nó để phát hiện tin giả hiệu quả hơn—một thách thức quan trọng trong xã hội kỹ thuật số ngày nay.</a:t>
            </a:r>
          </a:p>
        </p:txBody>
      </p:sp>
      <p:sp>
        <p:nvSpPr>
          <p:cNvPr name="TextBox 12" id="12"/>
          <p:cNvSpPr txBox="true"/>
          <p:nvPr/>
        </p:nvSpPr>
        <p:spPr>
          <a:xfrm rot="0">
            <a:off x="4429141" y="5251664"/>
            <a:ext cx="10623892" cy="15811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rPr>
              <a:t>FDHN là một phương pháp sử dụng fuzzy logic trong việc đưa ra quyết định. Nó kết hợp giữa mạng nơ-ron và logic mờ để xử lý dữ liệu đầu vào không chắc chắn và phức tạp.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156568"/>
            <a:ext cx="8856441" cy="1626870"/>
          </a:xfrm>
          <a:prstGeom prst="rect">
            <a:avLst/>
          </a:prstGeom>
        </p:spPr>
        <p:txBody>
          <a:bodyPr anchor="t" rtlCol="false" tIns="0" lIns="0" bIns="0" rIns="0">
            <a:spAutoFit/>
          </a:bodyPr>
          <a:lstStyle/>
          <a:p>
            <a:pPr algn="l">
              <a:lnSpc>
                <a:spcPts val="13229"/>
              </a:lnSpc>
            </a:pPr>
            <a:r>
              <a:rPr lang="en-US" sz="9449" spc="-103">
                <a:solidFill>
                  <a:srgbClr val="000000"/>
                </a:solidFill>
                <a:latin typeface="Muli Bold"/>
              </a:rPr>
              <a:t>3. Dataset</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4212844" cy="586200"/>
            <a:chOff x="0" y="0"/>
            <a:chExt cx="5617125" cy="781600"/>
          </a:xfrm>
        </p:grpSpPr>
        <p:sp>
          <p:nvSpPr>
            <p:cNvPr name="TextBox 12" id="12"/>
            <p:cNvSpPr txBox="true"/>
            <p:nvPr/>
          </p:nvSpPr>
          <p:spPr>
            <a:xfrm rot="0">
              <a:off x="1293956" y="104459"/>
              <a:ext cx="4323169" cy="525057"/>
            </a:xfrm>
            <a:prstGeom prst="rect">
              <a:avLst/>
            </a:prstGeom>
          </p:spPr>
          <p:txBody>
            <a:bodyPr anchor="t" rtlCol="false" tIns="0" lIns="0" bIns="0" rIns="0">
              <a:spAutoFit/>
            </a:bodyPr>
            <a:lstStyle/>
            <a:p>
              <a:pPr algn="l">
                <a:lnSpc>
                  <a:spcPts val="3359"/>
                </a:lnSpc>
                <a:spcBef>
                  <a:spcPct val="0"/>
                </a:spcBef>
              </a:pPr>
            </a:p>
          </p:txBody>
        </p:sp>
        <p:sp>
          <p:nvSpPr>
            <p:cNvPr name="Freeform 13" id="13"/>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DAF_6S8of2U</dc:identifier>
  <dcterms:modified xsi:type="dcterms:W3CDTF">2011-08-01T06:04:30Z</dcterms:modified>
  <cp:revision>1</cp:revision>
  <dc:title>Do an - Khai thác dữ liệu</dc:title>
</cp:coreProperties>
</file>