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703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5" name="Text 1"/>
          <p:cNvSpPr/>
          <p:nvPr/>
        </p:nvSpPr>
        <p:spPr>
          <a:xfrm>
            <a:off x="833199" y="2581870"/>
            <a:ext cx="7477601" cy="1666399"/>
          </a:xfrm>
          <a:prstGeom prst="rect">
            <a:avLst/>
          </a:prstGeom>
          <a:noFill/>
          <a:ln/>
        </p:spPr>
        <p:txBody>
          <a:bodyPr wrap="square" rtlCol="0" anchor="t"/>
          <a:lstStyle/>
          <a:p>
            <a:pPr marL="0" indent="0">
              <a:lnSpc>
                <a:spcPts val="6561"/>
              </a:lnSpc>
              <a:buNone/>
            </a:pPr>
            <a:r>
              <a:rPr lang="en-US" sz="5249" dirty="0">
                <a:solidFill>
                  <a:srgbClr val="312F2B"/>
                </a:solidFill>
                <a:latin typeface="Gelasio" pitchFamily="34" charset="0"/>
                <a:ea typeface="Gelasio" pitchFamily="34" charset="-122"/>
                <a:cs typeface="Gelasio" pitchFamily="34" charset="-120"/>
              </a:rPr>
              <a:t>Creating an EC2 Instance and Connecting to Putty</a:t>
            </a:r>
            <a:endParaRPr lang="en-US" sz="5249" dirty="0"/>
          </a:p>
        </p:txBody>
      </p:sp>
      <p:sp>
        <p:nvSpPr>
          <p:cNvPr id="6" name="Text 2"/>
          <p:cNvSpPr/>
          <p:nvPr/>
        </p:nvSpPr>
        <p:spPr>
          <a:xfrm>
            <a:off x="833199" y="4581525"/>
            <a:ext cx="747760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Amazon Elastic Compute Cloud (EC2) is a popular AWS service that provides scalable computing capacity. Here's a step-by-step guide on how to create an EC2 instance and connect to Putty.</a:t>
            </a:r>
            <a:endParaRPr lang="en-US" sz="1750" dirty="0"/>
          </a:p>
        </p:txBody>
      </p:sp>
      <p:pic>
        <p:nvPicPr>
          <p:cNvPr id="10" name="Picture 9">
            <a:extLst>
              <a:ext uri="{FF2B5EF4-FFF2-40B4-BE49-F238E27FC236}">
                <a16:creationId xmlns:a16="http://schemas.microsoft.com/office/drawing/2014/main" id="{94BFDA96-0B50-9A09-65D8-B9ED5E900353}"/>
              </a:ext>
            </a:extLst>
          </p:cNvPr>
          <p:cNvPicPr>
            <a:picLocks noChangeAspect="1"/>
          </p:cNvPicPr>
          <p:nvPr/>
        </p:nvPicPr>
        <p:blipFill>
          <a:blip r:embed="rId4"/>
          <a:stretch>
            <a:fillRect/>
          </a:stretch>
        </p:blipFill>
        <p:spPr>
          <a:xfrm>
            <a:off x="8949690" y="205740"/>
            <a:ext cx="5474970" cy="7498080"/>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712589"/>
            <a:ext cx="656844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Overview of EC2 Instances</a:t>
            </a:r>
            <a:endParaRPr lang="en-US" sz="4374" dirty="0"/>
          </a:p>
        </p:txBody>
      </p:sp>
      <p:sp>
        <p:nvSpPr>
          <p:cNvPr id="6" name="Shape 2"/>
          <p:cNvSpPr/>
          <p:nvPr/>
        </p:nvSpPr>
        <p:spPr>
          <a:xfrm>
            <a:off x="4801910" y="1740218"/>
            <a:ext cx="44410" cy="5776793"/>
          </a:xfrm>
          <a:prstGeom prst="rect">
            <a:avLst/>
          </a:prstGeom>
          <a:solidFill>
            <a:srgbClr val="D1D1C7"/>
          </a:solidFill>
          <a:ln/>
        </p:spPr>
      </p:sp>
      <p:sp>
        <p:nvSpPr>
          <p:cNvPr id="7" name="Shape 3"/>
          <p:cNvSpPr/>
          <p:nvPr/>
        </p:nvSpPr>
        <p:spPr>
          <a:xfrm>
            <a:off x="5074027" y="2141518"/>
            <a:ext cx="777597" cy="44410"/>
          </a:xfrm>
          <a:prstGeom prst="rect">
            <a:avLst/>
          </a:prstGeom>
          <a:solidFill>
            <a:srgbClr val="D1D1C7"/>
          </a:solidFill>
          <a:ln/>
        </p:spPr>
      </p:sp>
      <p:sp>
        <p:nvSpPr>
          <p:cNvPr id="8" name="Shape 4"/>
          <p:cNvSpPr/>
          <p:nvPr/>
        </p:nvSpPr>
        <p:spPr>
          <a:xfrm>
            <a:off x="4574084" y="1913811"/>
            <a:ext cx="499943" cy="499943"/>
          </a:xfrm>
          <a:prstGeom prst="roundRect">
            <a:avLst>
              <a:gd name="adj" fmla="val 20000"/>
            </a:avLst>
          </a:prstGeom>
          <a:solidFill>
            <a:srgbClr val="E8E8E3"/>
          </a:solidFill>
          <a:ln w="13811">
            <a:solidFill>
              <a:srgbClr val="D1D1C7"/>
            </a:solidFill>
            <a:prstDash val="solid"/>
          </a:ln>
        </p:spPr>
      </p:sp>
      <p:sp>
        <p:nvSpPr>
          <p:cNvPr id="9" name="Text 5"/>
          <p:cNvSpPr/>
          <p:nvPr/>
        </p:nvSpPr>
        <p:spPr>
          <a:xfrm>
            <a:off x="4751606" y="1955483"/>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10" name="Text 6"/>
          <p:cNvSpPr/>
          <p:nvPr/>
        </p:nvSpPr>
        <p:spPr>
          <a:xfrm>
            <a:off x="6046113" y="1962388"/>
            <a:ext cx="2221944"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EC2 Instance</a:t>
            </a:r>
            <a:endParaRPr lang="en-US" sz="2187" dirty="0"/>
          </a:p>
        </p:txBody>
      </p:sp>
      <p:sp>
        <p:nvSpPr>
          <p:cNvPr id="11" name="Text 7"/>
          <p:cNvSpPr/>
          <p:nvPr/>
        </p:nvSpPr>
        <p:spPr>
          <a:xfrm>
            <a:off x="6046113" y="2531745"/>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Virtual computing environment that allows you to rent computing resources from AWS.</a:t>
            </a:r>
            <a:endParaRPr lang="en-US" sz="1750" dirty="0"/>
          </a:p>
        </p:txBody>
      </p:sp>
      <p:sp>
        <p:nvSpPr>
          <p:cNvPr id="12" name="Shape 8"/>
          <p:cNvSpPr/>
          <p:nvPr/>
        </p:nvSpPr>
        <p:spPr>
          <a:xfrm>
            <a:off x="5074027" y="4141172"/>
            <a:ext cx="777597" cy="44410"/>
          </a:xfrm>
          <a:prstGeom prst="rect">
            <a:avLst/>
          </a:prstGeom>
          <a:solidFill>
            <a:srgbClr val="D1D1C7"/>
          </a:solidFill>
          <a:ln/>
        </p:spPr>
      </p:sp>
      <p:sp>
        <p:nvSpPr>
          <p:cNvPr id="13" name="Shape 9"/>
          <p:cNvSpPr/>
          <p:nvPr/>
        </p:nvSpPr>
        <p:spPr>
          <a:xfrm>
            <a:off x="4574084" y="3913465"/>
            <a:ext cx="499943" cy="499943"/>
          </a:xfrm>
          <a:prstGeom prst="roundRect">
            <a:avLst>
              <a:gd name="adj" fmla="val 20000"/>
            </a:avLst>
          </a:prstGeom>
          <a:solidFill>
            <a:srgbClr val="E8E8E3"/>
          </a:solidFill>
          <a:ln w="13811">
            <a:solidFill>
              <a:srgbClr val="D1D1C7"/>
            </a:solidFill>
            <a:prstDash val="solid"/>
          </a:ln>
        </p:spPr>
      </p:sp>
      <p:sp>
        <p:nvSpPr>
          <p:cNvPr id="14" name="Text 10"/>
          <p:cNvSpPr/>
          <p:nvPr/>
        </p:nvSpPr>
        <p:spPr>
          <a:xfrm>
            <a:off x="4728746" y="3955137"/>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5" name="Text 11"/>
          <p:cNvSpPr/>
          <p:nvPr/>
        </p:nvSpPr>
        <p:spPr>
          <a:xfrm>
            <a:off x="6046113" y="3962043"/>
            <a:ext cx="2221944"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Instance types</a:t>
            </a:r>
            <a:endParaRPr lang="en-US" sz="2187" dirty="0"/>
          </a:p>
        </p:txBody>
      </p:sp>
      <p:sp>
        <p:nvSpPr>
          <p:cNvPr id="16" name="Text 12"/>
          <p:cNvSpPr/>
          <p:nvPr/>
        </p:nvSpPr>
        <p:spPr>
          <a:xfrm>
            <a:off x="6046113" y="4531400"/>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Offers a variety of instance types with different combinations of instance CPU, memory, storage, and networking capacity.</a:t>
            </a:r>
            <a:endParaRPr lang="en-US" sz="1750" dirty="0"/>
          </a:p>
        </p:txBody>
      </p:sp>
      <p:sp>
        <p:nvSpPr>
          <p:cNvPr id="17" name="Shape 13"/>
          <p:cNvSpPr/>
          <p:nvPr/>
        </p:nvSpPr>
        <p:spPr>
          <a:xfrm>
            <a:off x="5074027" y="6140827"/>
            <a:ext cx="777597" cy="44410"/>
          </a:xfrm>
          <a:prstGeom prst="rect">
            <a:avLst/>
          </a:prstGeom>
          <a:solidFill>
            <a:srgbClr val="D1D1C7"/>
          </a:solidFill>
          <a:ln/>
        </p:spPr>
      </p:sp>
      <p:sp>
        <p:nvSpPr>
          <p:cNvPr id="18" name="Shape 14"/>
          <p:cNvSpPr/>
          <p:nvPr/>
        </p:nvSpPr>
        <p:spPr>
          <a:xfrm>
            <a:off x="4574084" y="5913120"/>
            <a:ext cx="499943" cy="499943"/>
          </a:xfrm>
          <a:prstGeom prst="roundRect">
            <a:avLst>
              <a:gd name="adj" fmla="val 20000"/>
            </a:avLst>
          </a:prstGeom>
          <a:solidFill>
            <a:srgbClr val="E8E8E3"/>
          </a:solidFill>
          <a:ln w="13811">
            <a:solidFill>
              <a:srgbClr val="D1D1C7"/>
            </a:solidFill>
            <a:prstDash val="solid"/>
          </a:ln>
        </p:spPr>
      </p:sp>
      <p:sp>
        <p:nvSpPr>
          <p:cNvPr id="19" name="Text 15"/>
          <p:cNvSpPr/>
          <p:nvPr/>
        </p:nvSpPr>
        <p:spPr>
          <a:xfrm>
            <a:off x="4732556" y="5954792"/>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20" name="Text 16"/>
          <p:cNvSpPr/>
          <p:nvPr/>
        </p:nvSpPr>
        <p:spPr>
          <a:xfrm>
            <a:off x="6046113" y="5961698"/>
            <a:ext cx="2221944"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Benefits of EC2</a:t>
            </a:r>
            <a:endParaRPr lang="en-US" sz="2187" dirty="0"/>
          </a:p>
        </p:txBody>
      </p:sp>
      <p:sp>
        <p:nvSpPr>
          <p:cNvPr id="21" name="Text 17"/>
          <p:cNvSpPr/>
          <p:nvPr/>
        </p:nvSpPr>
        <p:spPr>
          <a:xfrm>
            <a:off x="6046113" y="6531054"/>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Scalability, flexibility, and a wide range of configuration options for your computation.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570315"/>
            <a:ext cx="84886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Importance of Connecting to Putty</a:t>
            </a:r>
            <a:endParaRPr lang="en-US" sz="4374" dirty="0"/>
          </a:p>
        </p:txBody>
      </p:sp>
      <p:pic>
        <p:nvPicPr>
          <p:cNvPr id="5" name="Image 1" descr="preencoded.png"/>
          <p:cNvPicPr>
            <a:picLocks noChangeAspect="1"/>
          </p:cNvPicPr>
          <p:nvPr/>
        </p:nvPicPr>
        <p:blipFill>
          <a:blip r:embed="rId4"/>
          <a:stretch>
            <a:fillRect/>
          </a:stretch>
        </p:blipFill>
        <p:spPr>
          <a:xfrm>
            <a:off x="2037993" y="2709029"/>
            <a:ext cx="3295888" cy="2036921"/>
          </a:xfrm>
          <a:prstGeom prst="rect">
            <a:avLst/>
          </a:prstGeom>
        </p:spPr>
      </p:pic>
      <p:sp>
        <p:nvSpPr>
          <p:cNvPr id="6" name="Text 2"/>
          <p:cNvSpPr/>
          <p:nvPr/>
        </p:nvSpPr>
        <p:spPr>
          <a:xfrm>
            <a:off x="2037993" y="5023604"/>
            <a:ext cx="2247900"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Secure Connection</a:t>
            </a:r>
            <a:endParaRPr lang="en-US" sz="2187" dirty="0"/>
          </a:p>
        </p:txBody>
      </p:sp>
      <p:sp>
        <p:nvSpPr>
          <p:cNvPr id="7" name="Text 3"/>
          <p:cNvSpPr/>
          <p:nvPr/>
        </p:nvSpPr>
        <p:spPr>
          <a:xfrm>
            <a:off x="2037993" y="5592961"/>
            <a:ext cx="3295888"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Connecting to your EC2 via Putty provides a secure connection that encrypts your communication.</a:t>
            </a:r>
            <a:endParaRPr lang="en-US" sz="1750" dirty="0"/>
          </a:p>
        </p:txBody>
      </p:sp>
      <p:pic>
        <p:nvPicPr>
          <p:cNvPr id="8" name="Image 2" descr="preencoded.png"/>
          <p:cNvPicPr>
            <a:picLocks noChangeAspect="1"/>
          </p:cNvPicPr>
          <p:nvPr/>
        </p:nvPicPr>
        <p:blipFill>
          <a:blip r:embed="rId5"/>
          <a:stretch>
            <a:fillRect/>
          </a:stretch>
        </p:blipFill>
        <p:spPr>
          <a:xfrm>
            <a:off x="5667137" y="2709029"/>
            <a:ext cx="3296007" cy="2037040"/>
          </a:xfrm>
          <a:prstGeom prst="rect">
            <a:avLst/>
          </a:prstGeom>
        </p:spPr>
      </p:pic>
      <p:sp>
        <p:nvSpPr>
          <p:cNvPr id="9" name="Text 4"/>
          <p:cNvSpPr/>
          <p:nvPr/>
        </p:nvSpPr>
        <p:spPr>
          <a:xfrm>
            <a:off x="5667137" y="5023723"/>
            <a:ext cx="2221944"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Remote Access</a:t>
            </a:r>
            <a:endParaRPr lang="en-US" sz="2187" dirty="0"/>
          </a:p>
        </p:txBody>
      </p:sp>
      <p:sp>
        <p:nvSpPr>
          <p:cNvPr id="10" name="Text 5"/>
          <p:cNvSpPr/>
          <p:nvPr/>
        </p:nvSpPr>
        <p:spPr>
          <a:xfrm>
            <a:off x="5667137" y="5593080"/>
            <a:ext cx="3296007"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Allows you to access your EC2 instance remotely from anywhere.</a:t>
            </a:r>
            <a:endParaRPr lang="en-US" sz="1750" dirty="0"/>
          </a:p>
        </p:txBody>
      </p:sp>
      <p:pic>
        <p:nvPicPr>
          <p:cNvPr id="11" name="Image 3" descr="preencoded.png"/>
          <p:cNvPicPr>
            <a:picLocks noChangeAspect="1"/>
          </p:cNvPicPr>
          <p:nvPr/>
        </p:nvPicPr>
        <p:blipFill>
          <a:blip r:embed="rId6"/>
          <a:stretch>
            <a:fillRect/>
          </a:stretch>
        </p:blipFill>
        <p:spPr>
          <a:xfrm>
            <a:off x="9490038" y="2695610"/>
            <a:ext cx="3296007" cy="2037040"/>
          </a:xfrm>
          <a:prstGeom prst="rect">
            <a:avLst/>
          </a:prstGeom>
        </p:spPr>
      </p:pic>
      <p:sp>
        <p:nvSpPr>
          <p:cNvPr id="12" name="Text 6"/>
          <p:cNvSpPr/>
          <p:nvPr/>
        </p:nvSpPr>
        <p:spPr>
          <a:xfrm>
            <a:off x="9296400" y="5023723"/>
            <a:ext cx="3154680"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Key-Based Authentication</a:t>
            </a:r>
            <a:endParaRPr lang="en-US" sz="2187" dirty="0"/>
          </a:p>
        </p:txBody>
      </p:sp>
      <p:sp>
        <p:nvSpPr>
          <p:cNvPr id="13" name="Text 7"/>
          <p:cNvSpPr/>
          <p:nvPr/>
        </p:nvSpPr>
        <p:spPr>
          <a:xfrm>
            <a:off x="9296400" y="5593080"/>
            <a:ext cx="3296007"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Putty allows you to use SSH key-based authentication instead of passwords for added security.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508641"/>
            <a:ext cx="80314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Step 1: Creating an EC2 Instance</a:t>
            </a:r>
            <a:endParaRPr lang="en-US" sz="4374" dirty="0"/>
          </a:p>
        </p:txBody>
      </p:sp>
      <p:sp>
        <p:nvSpPr>
          <p:cNvPr id="5" name="Shape 2"/>
          <p:cNvSpPr/>
          <p:nvPr/>
        </p:nvSpPr>
        <p:spPr>
          <a:xfrm>
            <a:off x="2037993" y="2647355"/>
            <a:ext cx="5166122" cy="1752124"/>
          </a:xfrm>
          <a:prstGeom prst="roundRect">
            <a:avLst>
              <a:gd name="adj" fmla="val 5707"/>
            </a:avLst>
          </a:prstGeom>
          <a:solidFill>
            <a:srgbClr val="E8E8E3"/>
          </a:solidFill>
          <a:ln w="13811">
            <a:solidFill>
              <a:srgbClr val="D1D1C7"/>
            </a:solidFill>
            <a:prstDash val="solid"/>
          </a:ln>
        </p:spPr>
      </p:sp>
      <p:sp>
        <p:nvSpPr>
          <p:cNvPr id="6" name="Text 3"/>
          <p:cNvSpPr/>
          <p:nvPr/>
        </p:nvSpPr>
        <p:spPr>
          <a:xfrm>
            <a:off x="2273975" y="2883337"/>
            <a:ext cx="278892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Sign in to AWS console</a:t>
            </a:r>
            <a:endParaRPr lang="en-US" sz="2187" dirty="0"/>
          </a:p>
        </p:txBody>
      </p:sp>
      <p:sp>
        <p:nvSpPr>
          <p:cNvPr id="7" name="Text 4"/>
          <p:cNvSpPr/>
          <p:nvPr/>
        </p:nvSpPr>
        <p:spPr>
          <a:xfrm>
            <a:off x="2273975" y="3452693"/>
            <a:ext cx="469415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If you haven't already, sign in to your AWS account console.</a:t>
            </a:r>
            <a:endParaRPr lang="en-US" sz="1750" dirty="0"/>
          </a:p>
        </p:txBody>
      </p:sp>
      <p:sp>
        <p:nvSpPr>
          <p:cNvPr id="8" name="Shape 5"/>
          <p:cNvSpPr/>
          <p:nvPr/>
        </p:nvSpPr>
        <p:spPr>
          <a:xfrm>
            <a:off x="7426285" y="2647355"/>
            <a:ext cx="5166122" cy="1752124"/>
          </a:xfrm>
          <a:prstGeom prst="roundRect">
            <a:avLst>
              <a:gd name="adj" fmla="val 5707"/>
            </a:avLst>
          </a:prstGeom>
          <a:solidFill>
            <a:srgbClr val="E8E8E3"/>
          </a:solidFill>
          <a:ln w="13811">
            <a:solidFill>
              <a:srgbClr val="D1D1C7"/>
            </a:solidFill>
            <a:prstDash val="solid"/>
          </a:ln>
        </p:spPr>
      </p:sp>
      <p:sp>
        <p:nvSpPr>
          <p:cNvPr id="9" name="Text 6"/>
          <p:cNvSpPr/>
          <p:nvPr/>
        </p:nvSpPr>
        <p:spPr>
          <a:xfrm>
            <a:off x="7662267" y="2883337"/>
            <a:ext cx="330708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Navigate to EC2 dashboard</a:t>
            </a:r>
            <a:endParaRPr lang="en-US" sz="2187" dirty="0"/>
          </a:p>
        </p:txBody>
      </p:sp>
      <p:sp>
        <p:nvSpPr>
          <p:cNvPr id="10" name="Text 7"/>
          <p:cNvSpPr/>
          <p:nvPr/>
        </p:nvSpPr>
        <p:spPr>
          <a:xfrm>
            <a:off x="7662267" y="3452693"/>
            <a:ext cx="469415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Click on the EC2 service link to navigate to the EC2 dashboard.</a:t>
            </a:r>
            <a:endParaRPr lang="en-US" sz="1750" dirty="0"/>
          </a:p>
        </p:txBody>
      </p:sp>
      <p:sp>
        <p:nvSpPr>
          <p:cNvPr id="11" name="Shape 8"/>
          <p:cNvSpPr/>
          <p:nvPr/>
        </p:nvSpPr>
        <p:spPr>
          <a:xfrm>
            <a:off x="2037993" y="4621649"/>
            <a:ext cx="5166122" cy="2099310"/>
          </a:xfrm>
          <a:prstGeom prst="roundRect">
            <a:avLst>
              <a:gd name="adj" fmla="val 4763"/>
            </a:avLst>
          </a:prstGeom>
          <a:solidFill>
            <a:srgbClr val="E8E8E3"/>
          </a:solidFill>
          <a:ln w="13811">
            <a:solidFill>
              <a:srgbClr val="D1D1C7"/>
            </a:solidFill>
            <a:prstDash val="solid"/>
          </a:ln>
        </p:spPr>
      </p:sp>
      <p:sp>
        <p:nvSpPr>
          <p:cNvPr id="12" name="Text 9"/>
          <p:cNvSpPr/>
          <p:nvPr/>
        </p:nvSpPr>
        <p:spPr>
          <a:xfrm>
            <a:off x="2273975" y="4857631"/>
            <a:ext cx="234696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Launch an instance</a:t>
            </a:r>
            <a:endParaRPr lang="en-US" sz="2187" dirty="0"/>
          </a:p>
        </p:txBody>
      </p:sp>
      <p:sp>
        <p:nvSpPr>
          <p:cNvPr id="13" name="Text 10"/>
          <p:cNvSpPr/>
          <p:nvPr/>
        </p:nvSpPr>
        <p:spPr>
          <a:xfrm>
            <a:off x="2273975" y="5426988"/>
            <a:ext cx="469415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Click the Launch Instance button and follow the prompts to set up your instance.</a:t>
            </a:r>
            <a:endParaRPr lang="en-US" sz="1750" dirty="0"/>
          </a:p>
        </p:txBody>
      </p:sp>
      <p:sp>
        <p:nvSpPr>
          <p:cNvPr id="14" name="Shape 11"/>
          <p:cNvSpPr/>
          <p:nvPr/>
        </p:nvSpPr>
        <p:spPr>
          <a:xfrm>
            <a:off x="7426285" y="4621649"/>
            <a:ext cx="5166122" cy="2099310"/>
          </a:xfrm>
          <a:prstGeom prst="roundRect">
            <a:avLst>
              <a:gd name="adj" fmla="val 4763"/>
            </a:avLst>
          </a:prstGeom>
          <a:solidFill>
            <a:srgbClr val="E8E8E3"/>
          </a:solidFill>
          <a:ln w="13811">
            <a:solidFill>
              <a:srgbClr val="D1D1C7"/>
            </a:solidFill>
            <a:prstDash val="solid"/>
          </a:ln>
        </p:spPr>
      </p:sp>
      <p:sp>
        <p:nvSpPr>
          <p:cNvPr id="15" name="Text 12"/>
          <p:cNvSpPr/>
          <p:nvPr/>
        </p:nvSpPr>
        <p:spPr>
          <a:xfrm>
            <a:off x="7662267" y="4857631"/>
            <a:ext cx="4694158"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Select an Amazon Machine Image (AMI)</a:t>
            </a:r>
            <a:endParaRPr lang="en-US" sz="2187" dirty="0"/>
          </a:p>
        </p:txBody>
      </p:sp>
      <p:sp>
        <p:nvSpPr>
          <p:cNvPr id="16" name="Text 13"/>
          <p:cNvSpPr/>
          <p:nvPr/>
        </p:nvSpPr>
        <p:spPr>
          <a:xfrm>
            <a:off x="7662267" y="5774174"/>
            <a:ext cx="469415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Choose from a wide selection of pre-configured images or create your own.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2274"/>
            <a:ext cx="14630400" cy="8229957"/>
          </a:xfrm>
          <a:prstGeom prst="rect">
            <a:avLst/>
          </a:prstGeom>
          <a:solidFill>
            <a:srgbClr val="FFFFFF">
              <a:alpha val="75000"/>
            </a:srgbClr>
          </a:solidFill>
          <a:ln w="11668">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2352675"/>
          </a:xfrm>
          <a:prstGeom prst="rect">
            <a:avLst/>
          </a:prstGeom>
        </p:spPr>
      </p:pic>
      <p:sp>
        <p:nvSpPr>
          <p:cNvPr id="5" name="Text 1"/>
          <p:cNvSpPr/>
          <p:nvPr/>
        </p:nvSpPr>
        <p:spPr>
          <a:xfrm>
            <a:off x="2845118" y="2870240"/>
            <a:ext cx="4930140" cy="588169"/>
          </a:xfrm>
          <a:prstGeom prst="rect">
            <a:avLst/>
          </a:prstGeom>
          <a:noFill/>
          <a:ln/>
        </p:spPr>
        <p:txBody>
          <a:bodyPr wrap="none" rtlCol="0" anchor="t"/>
          <a:lstStyle/>
          <a:p>
            <a:pPr marL="0" indent="0">
              <a:lnSpc>
                <a:spcPts val="4631"/>
              </a:lnSpc>
              <a:buNone/>
            </a:pPr>
            <a:r>
              <a:rPr lang="en-US" sz="3705" dirty="0">
                <a:solidFill>
                  <a:srgbClr val="312F2B"/>
                </a:solidFill>
                <a:latin typeface="Gelasio" pitchFamily="34" charset="0"/>
                <a:ea typeface="Gelasio" pitchFamily="34" charset="-122"/>
                <a:cs typeface="Gelasio" pitchFamily="34" charset="-120"/>
              </a:rPr>
              <a:t>Step 2: Setting up Putty</a:t>
            </a:r>
            <a:endParaRPr lang="en-US" sz="3705" dirty="0"/>
          </a:p>
        </p:txBody>
      </p:sp>
      <p:sp>
        <p:nvSpPr>
          <p:cNvPr id="6" name="Shape 2"/>
          <p:cNvSpPr/>
          <p:nvPr/>
        </p:nvSpPr>
        <p:spPr>
          <a:xfrm>
            <a:off x="7296388" y="3740706"/>
            <a:ext cx="37624" cy="3971687"/>
          </a:xfrm>
          <a:prstGeom prst="rect">
            <a:avLst/>
          </a:prstGeom>
          <a:solidFill>
            <a:srgbClr val="D1D1C7"/>
          </a:solidFill>
          <a:ln/>
        </p:spPr>
      </p:sp>
      <p:sp>
        <p:nvSpPr>
          <p:cNvPr id="7" name="Shape 3"/>
          <p:cNvSpPr/>
          <p:nvPr/>
        </p:nvSpPr>
        <p:spPr>
          <a:xfrm>
            <a:off x="7526893" y="4080629"/>
            <a:ext cx="658654" cy="37624"/>
          </a:xfrm>
          <a:prstGeom prst="rect">
            <a:avLst/>
          </a:prstGeom>
          <a:solidFill>
            <a:srgbClr val="D1D1C7"/>
          </a:solidFill>
          <a:ln/>
        </p:spPr>
      </p:sp>
      <p:sp>
        <p:nvSpPr>
          <p:cNvPr id="8" name="Shape 4"/>
          <p:cNvSpPr/>
          <p:nvPr/>
        </p:nvSpPr>
        <p:spPr>
          <a:xfrm>
            <a:off x="7103507" y="3887748"/>
            <a:ext cx="423386" cy="423386"/>
          </a:xfrm>
          <a:prstGeom prst="roundRect">
            <a:avLst>
              <a:gd name="adj" fmla="val 20005"/>
            </a:avLst>
          </a:prstGeom>
          <a:solidFill>
            <a:srgbClr val="E8E8E3"/>
          </a:solidFill>
          <a:ln w="11668">
            <a:solidFill>
              <a:srgbClr val="D1D1C7"/>
            </a:solidFill>
            <a:prstDash val="solid"/>
          </a:ln>
        </p:spPr>
      </p:sp>
      <p:sp>
        <p:nvSpPr>
          <p:cNvPr id="9" name="Text 5"/>
          <p:cNvSpPr/>
          <p:nvPr/>
        </p:nvSpPr>
        <p:spPr>
          <a:xfrm>
            <a:off x="7254240" y="3922990"/>
            <a:ext cx="121920" cy="352782"/>
          </a:xfrm>
          <a:prstGeom prst="rect">
            <a:avLst/>
          </a:prstGeom>
          <a:noFill/>
          <a:ln/>
        </p:spPr>
        <p:txBody>
          <a:bodyPr wrap="none" rtlCol="0" anchor="t"/>
          <a:lstStyle/>
          <a:p>
            <a:pPr marL="0" indent="0" algn="ctr">
              <a:lnSpc>
                <a:spcPts val="2779"/>
              </a:lnSpc>
              <a:buNone/>
            </a:pPr>
            <a:r>
              <a:rPr lang="en-US" sz="2223" dirty="0">
                <a:solidFill>
                  <a:srgbClr val="272525"/>
                </a:solidFill>
                <a:latin typeface="Gelasio" pitchFamily="34" charset="0"/>
                <a:ea typeface="Gelasio" pitchFamily="34" charset="-122"/>
                <a:cs typeface="Gelasio" pitchFamily="34" charset="-120"/>
              </a:rPr>
              <a:t>1</a:t>
            </a:r>
            <a:endParaRPr lang="en-US" sz="2223" dirty="0"/>
          </a:p>
        </p:txBody>
      </p:sp>
      <p:sp>
        <p:nvSpPr>
          <p:cNvPr id="10" name="Text 6"/>
          <p:cNvSpPr/>
          <p:nvPr/>
        </p:nvSpPr>
        <p:spPr>
          <a:xfrm>
            <a:off x="8350329" y="3928824"/>
            <a:ext cx="2842260" cy="294084"/>
          </a:xfrm>
          <a:prstGeom prst="rect">
            <a:avLst/>
          </a:prstGeom>
          <a:noFill/>
          <a:ln/>
        </p:spPr>
        <p:txBody>
          <a:bodyPr wrap="none" rtlCol="0" anchor="t"/>
          <a:lstStyle/>
          <a:p>
            <a:pPr marL="0" indent="0" algn="l">
              <a:lnSpc>
                <a:spcPts val="2316"/>
              </a:lnSpc>
              <a:buNone/>
            </a:pPr>
            <a:r>
              <a:rPr lang="en-US" sz="1853" dirty="0">
                <a:solidFill>
                  <a:srgbClr val="272525"/>
                </a:solidFill>
                <a:latin typeface="Gelasio" pitchFamily="34" charset="0"/>
                <a:ea typeface="Gelasio" pitchFamily="34" charset="-122"/>
                <a:cs typeface="Gelasio" pitchFamily="34" charset="-120"/>
              </a:rPr>
              <a:t>Download and install Putty</a:t>
            </a:r>
            <a:endParaRPr lang="en-US" sz="1853" dirty="0"/>
          </a:p>
        </p:txBody>
      </p:sp>
      <p:sp>
        <p:nvSpPr>
          <p:cNvPr id="11" name="Text 7"/>
          <p:cNvSpPr/>
          <p:nvPr/>
        </p:nvSpPr>
        <p:spPr>
          <a:xfrm>
            <a:off x="8350329" y="4411028"/>
            <a:ext cx="3434953" cy="602218"/>
          </a:xfrm>
          <a:prstGeom prst="rect">
            <a:avLst/>
          </a:prstGeom>
          <a:noFill/>
          <a:ln/>
        </p:spPr>
        <p:txBody>
          <a:bodyPr wrap="square" rtlCol="0" anchor="t"/>
          <a:lstStyle/>
          <a:p>
            <a:pPr marL="0" indent="0" algn="l">
              <a:lnSpc>
                <a:spcPts val="2371"/>
              </a:lnSpc>
              <a:buNone/>
            </a:pPr>
            <a:r>
              <a:rPr lang="en-US" sz="1482" dirty="0">
                <a:solidFill>
                  <a:srgbClr val="272525"/>
                </a:solidFill>
                <a:latin typeface="Lato" pitchFamily="34" charset="0"/>
                <a:ea typeface="Lato" pitchFamily="34" charset="-122"/>
                <a:cs typeface="Lato" pitchFamily="34" charset="-120"/>
              </a:rPr>
              <a:t>Download the latest version of Putty and install it on your local machine.</a:t>
            </a:r>
            <a:endParaRPr lang="en-US" sz="1482" dirty="0"/>
          </a:p>
        </p:txBody>
      </p:sp>
      <p:sp>
        <p:nvSpPr>
          <p:cNvPr id="12" name="Shape 8"/>
          <p:cNvSpPr/>
          <p:nvPr/>
        </p:nvSpPr>
        <p:spPr>
          <a:xfrm>
            <a:off x="6444853" y="5021580"/>
            <a:ext cx="658654" cy="37624"/>
          </a:xfrm>
          <a:prstGeom prst="rect">
            <a:avLst/>
          </a:prstGeom>
          <a:solidFill>
            <a:srgbClr val="D1D1C7"/>
          </a:solidFill>
          <a:ln/>
        </p:spPr>
      </p:sp>
      <p:sp>
        <p:nvSpPr>
          <p:cNvPr id="13" name="Shape 9"/>
          <p:cNvSpPr/>
          <p:nvPr/>
        </p:nvSpPr>
        <p:spPr>
          <a:xfrm>
            <a:off x="7103507" y="4828699"/>
            <a:ext cx="423386" cy="423386"/>
          </a:xfrm>
          <a:prstGeom prst="roundRect">
            <a:avLst>
              <a:gd name="adj" fmla="val 20005"/>
            </a:avLst>
          </a:prstGeom>
          <a:solidFill>
            <a:srgbClr val="E8E8E3"/>
          </a:solidFill>
          <a:ln w="11668">
            <a:solidFill>
              <a:srgbClr val="D1D1C7"/>
            </a:solidFill>
            <a:prstDash val="solid"/>
          </a:ln>
        </p:spPr>
      </p:sp>
      <p:sp>
        <p:nvSpPr>
          <p:cNvPr id="14" name="Text 10"/>
          <p:cNvSpPr/>
          <p:nvPr/>
        </p:nvSpPr>
        <p:spPr>
          <a:xfrm>
            <a:off x="7235190" y="4863941"/>
            <a:ext cx="160020" cy="352782"/>
          </a:xfrm>
          <a:prstGeom prst="rect">
            <a:avLst/>
          </a:prstGeom>
          <a:noFill/>
          <a:ln/>
        </p:spPr>
        <p:txBody>
          <a:bodyPr wrap="none" rtlCol="0" anchor="t"/>
          <a:lstStyle/>
          <a:p>
            <a:pPr marL="0" indent="0" algn="ctr">
              <a:lnSpc>
                <a:spcPts val="2779"/>
              </a:lnSpc>
              <a:buNone/>
            </a:pPr>
            <a:r>
              <a:rPr lang="en-US" sz="2223" dirty="0">
                <a:solidFill>
                  <a:srgbClr val="272525"/>
                </a:solidFill>
                <a:latin typeface="Gelasio" pitchFamily="34" charset="0"/>
                <a:ea typeface="Gelasio" pitchFamily="34" charset="-122"/>
                <a:cs typeface="Gelasio" pitchFamily="34" charset="-120"/>
              </a:rPr>
              <a:t>2</a:t>
            </a:r>
            <a:endParaRPr lang="en-US" sz="2223" dirty="0"/>
          </a:p>
        </p:txBody>
      </p:sp>
      <p:sp>
        <p:nvSpPr>
          <p:cNvPr id="15" name="Text 11"/>
          <p:cNvSpPr/>
          <p:nvPr/>
        </p:nvSpPr>
        <p:spPr>
          <a:xfrm>
            <a:off x="3933111" y="4869775"/>
            <a:ext cx="2346960" cy="294084"/>
          </a:xfrm>
          <a:prstGeom prst="rect">
            <a:avLst/>
          </a:prstGeom>
          <a:noFill/>
          <a:ln/>
        </p:spPr>
        <p:txBody>
          <a:bodyPr wrap="none" rtlCol="0" anchor="t"/>
          <a:lstStyle/>
          <a:p>
            <a:pPr marL="0" indent="0" algn="r">
              <a:lnSpc>
                <a:spcPts val="2316"/>
              </a:lnSpc>
              <a:buNone/>
            </a:pPr>
            <a:r>
              <a:rPr lang="en-US" sz="1853" dirty="0">
                <a:solidFill>
                  <a:srgbClr val="272525"/>
                </a:solidFill>
                <a:latin typeface="Gelasio" pitchFamily="34" charset="0"/>
                <a:ea typeface="Gelasio" pitchFamily="34" charset="-122"/>
                <a:cs typeface="Gelasio" pitchFamily="34" charset="-120"/>
              </a:rPr>
              <a:t>Generate SSH key pair</a:t>
            </a:r>
            <a:endParaRPr lang="en-US" sz="1853" dirty="0"/>
          </a:p>
        </p:txBody>
      </p:sp>
      <p:sp>
        <p:nvSpPr>
          <p:cNvPr id="16" name="Text 12"/>
          <p:cNvSpPr/>
          <p:nvPr/>
        </p:nvSpPr>
        <p:spPr>
          <a:xfrm>
            <a:off x="2845118" y="5351978"/>
            <a:ext cx="3434953" cy="903327"/>
          </a:xfrm>
          <a:prstGeom prst="rect">
            <a:avLst/>
          </a:prstGeom>
          <a:noFill/>
          <a:ln/>
        </p:spPr>
        <p:txBody>
          <a:bodyPr wrap="square" rtlCol="0" anchor="t"/>
          <a:lstStyle/>
          <a:p>
            <a:pPr marL="0" indent="0" algn="r">
              <a:lnSpc>
                <a:spcPts val="2371"/>
              </a:lnSpc>
              <a:buNone/>
            </a:pPr>
            <a:r>
              <a:rPr lang="en-US" sz="1482" dirty="0">
                <a:solidFill>
                  <a:srgbClr val="272525"/>
                </a:solidFill>
                <a:latin typeface="Lato" pitchFamily="34" charset="0"/>
                <a:ea typeface="Lato" pitchFamily="34" charset="-122"/>
                <a:cs typeface="Lato" pitchFamily="34" charset="-120"/>
              </a:rPr>
              <a:t>Generate a public-private SSH key pair that you will use to authenticate to your EC2 instance.</a:t>
            </a:r>
            <a:endParaRPr lang="en-US" sz="1482" dirty="0"/>
          </a:p>
        </p:txBody>
      </p:sp>
      <p:sp>
        <p:nvSpPr>
          <p:cNvPr id="17" name="Shape 13"/>
          <p:cNvSpPr/>
          <p:nvPr/>
        </p:nvSpPr>
        <p:spPr>
          <a:xfrm>
            <a:off x="7526893" y="5996464"/>
            <a:ext cx="658654" cy="37624"/>
          </a:xfrm>
          <a:prstGeom prst="rect">
            <a:avLst/>
          </a:prstGeom>
          <a:solidFill>
            <a:srgbClr val="D1D1C7"/>
          </a:solidFill>
          <a:ln/>
        </p:spPr>
      </p:sp>
      <p:sp>
        <p:nvSpPr>
          <p:cNvPr id="18" name="Shape 14"/>
          <p:cNvSpPr/>
          <p:nvPr/>
        </p:nvSpPr>
        <p:spPr>
          <a:xfrm>
            <a:off x="7103507" y="5803583"/>
            <a:ext cx="423386" cy="423386"/>
          </a:xfrm>
          <a:prstGeom prst="roundRect">
            <a:avLst>
              <a:gd name="adj" fmla="val 20005"/>
            </a:avLst>
          </a:prstGeom>
          <a:solidFill>
            <a:srgbClr val="E8E8E3"/>
          </a:solidFill>
          <a:ln w="11668">
            <a:solidFill>
              <a:srgbClr val="D1D1C7"/>
            </a:solidFill>
            <a:prstDash val="solid"/>
          </a:ln>
        </p:spPr>
      </p:sp>
      <p:sp>
        <p:nvSpPr>
          <p:cNvPr id="19" name="Text 15"/>
          <p:cNvSpPr/>
          <p:nvPr/>
        </p:nvSpPr>
        <p:spPr>
          <a:xfrm>
            <a:off x="7239000" y="5838825"/>
            <a:ext cx="152400" cy="352782"/>
          </a:xfrm>
          <a:prstGeom prst="rect">
            <a:avLst/>
          </a:prstGeom>
          <a:noFill/>
          <a:ln/>
        </p:spPr>
        <p:txBody>
          <a:bodyPr wrap="none" rtlCol="0" anchor="t"/>
          <a:lstStyle/>
          <a:p>
            <a:pPr marL="0" indent="0" algn="ctr">
              <a:lnSpc>
                <a:spcPts val="2779"/>
              </a:lnSpc>
              <a:buNone/>
            </a:pPr>
            <a:r>
              <a:rPr lang="en-US" sz="2223" dirty="0">
                <a:solidFill>
                  <a:srgbClr val="272525"/>
                </a:solidFill>
                <a:latin typeface="Gelasio" pitchFamily="34" charset="0"/>
                <a:ea typeface="Gelasio" pitchFamily="34" charset="-122"/>
                <a:cs typeface="Gelasio" pitchFamily="34" charset="-120"/>
              </a:rPr>
              <a:t>3</a:t>
            </a:r>
            <a:endParaRPr lang="en-US" sz="2223" dirty="0"/>
          </a:p>
        </p:txBody>
      </p:sp>
      <p:sp>
        <p:nvSpPr>
          <p:cNvPr id="20" name="Text 16"/>
          <p:cNvSpPr/>
          <p:nvPr/>
        </p:nvSpPr>
        <p:spPr>
          <a:xfrm>
            <a:off x="8350329" y="5844659"/>
            <a:ext cx="3434953" cy="588169"/>
          </a:xfrm>
          <a:prstGeom prst="rect">
            <a:avLst/>
          </a:prstGeom>
          <a:noFill/>
          <a:ln/>
        </p:spPr>
        <p:txBody>
          <a:bodyPr wrap="square" rtlCol="0" anchor="t"/>
          <a:lstStyle/>
          <a:p>
            <a:pPr marL="0" indent="0" algn="l">
              <a:lnSpc>
                <a:spcPts val="2316"/>
              </a:lnSpc>
              <a:buNone/>
            </a:pPr>
            <a:r>
              <a:rPr lang="en-US" sz="1853" dirty="0">
                <a:solidFill>
                  <a:srgbClr val="272525"/>
                </a:solidFill>
                <a:latin typeface="Gelasio" pitchFamily="34" charset="0"/>
                <a:ea typeface="Gelasio" pitchFamily="34" charset="-122"/>
                <a:cs typeface="Gelasio" pitchFamily="34" charset="-120"/>
              </a:rPr>
              <a:t>Configure key-based authentication</a:t>
            </a:r>
            <a:endParaRPr lang="en-US" sz="1853" dirty="0"/>
          </a:p>
        </p:txBody>
      </p:sp>
      <p:sp>
        <p:nvSpPr>
          <p:cNvPr id="21" name="Text 17"/>
          <p:cNvSpPr/>
          <p:nvPr/>
        </p:nvSpPr>
        <p:spPr>
          <a:xfrm>
            <a:off x="8350329" y="6620947"/>
            <a:ext cx="3434953" cy="903327"/>
          </a:xfrm>
          <a:prstGeom prst="rect">
            <a:avLst/>
          </a:prstGeom>
          <a:noFill/>
          <a:ln/>
        </p:spPr>
        <p:txBody>
          <a:bodyPr wrap="square" rtlCol="0" anchor="t"/>
          <a:lstStyle/>
          <a:p>
            <a:pPr marL="0" indent="0" algn="l">
              <a:lnSpc>
                <a:spcPts val="2371"/>
              </a:lnSpc>
              <a:buNone/>
            </a:pPr>
            <a:r>
              <a:rPr lang="en-US" sz="1482" dirty="0">
                <a:solidFill>
                  <a:srgbClr val="272525"/>
                </a:solidFill>
                <a:latin typeface="Lato" pitchFamily="34" charset="0"/>
                <a:ea typeface="Lato" pitchFamily="34" charset="-122"/>
                <a:cs typeface="Lato" pitchFamily="34" charset="-120"/>
              </a:rPr>
              <a:t>Save the public key in your EC2 instance and use the private key with Putty to establish a secure connection.</a:t>
            </a:r>
            <a:endParaRPr lang="en-US" sz="148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982033"/>
            <a:ext cx="10554414"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Step 3: Connecting to an EC2 Instance Using Putty</a:t>
            </a:r>
            <a:endParaRPr lang="en-US" sz="4374" dirty="0"/>
          </a:p>
        </p:txBody>
      </p:sp>
      <p:sp>
        <p:nvSpPr>
          <p:cNvPr id="5" name="Text 2"/>
          <p:cNvSpPr/>
          <p:nvPr/>
        </p:nvSpPr>
        <p:spPr>
          <a:xfrm>
            <a:off x="2037993" y="3926205"/>
            <a:ext cx="3156347" cy="832961"/>
          </a:xfrm>
          <a:prstGeom prst="rect">
            <a:avLst/>
          </a:prstGeom>
          <a:noFill/>
          <a:ln/>
        </p:spPr>
        <p:txBody>
          <a:bodyPr wrap="squar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Obtain EC2 instance public IP</a:t>
            </a:r>
            <a:endParaRPr lang="en-US" sz="2624" dirty="0"/>
          </a:p>
        </p:txBody>
      </p:sp>
      <p:sp>
        <p:nvSpPr>
          <p:cNvPr id="6" name="Text 3"/>
          <p:cNvSpPr/>
          <p:nvPr/>
        </p:nvSpPr>
        <p:spPr>
          <a:xfrm>
            <a:off x="2037993" y="4981337"/>
            <a:ext cx="3156347"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Find the public IP address of your EC2 instance in the EC2 dashboard.</a:t>
            </a:r>
            <a:endParaRPr lang="en-US" sz="1750" dirty="0"/>
          </a:p>
        </p:txBody>
      </p:sp>
      <p:sp>
        <p:nvSpPr>
          <p:cNvPr id="7" name="Text 4"/>
          <p:cNvSpPr/>
          <p:nvPr/>
        </p:nvSpPr>
        <p:spPr>
          <a:xfrm>
            <a:off x="5743932" y="3926205"/>
            <a:ext cx="3156347" cy="832961"/>
          </a:xfrm>
          <a:prstGeom prst="rect">
            <a:avLst/>
          </a:prstGeom>
          <a:noFill/>
          <a:ln/>
        </p:spPr>
        <p:txBody>
          <a:bodyPr wrap="squar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Configure Putty with instance details</a:t>
            </a:r>
          </a:p>
          <a:p>
            <a:pPr marL="0" indent="0">
              <a:lnSpc>
                <a:spcPts val="3281"/>
              </a:lnSpc>
              <a:buNone/>
            </a:pPr>
            <a:endParaRPr lang="en-US" sz="2624" dirty="0"/>
          </a:p>
        </p:txBody>
      </p:sp>
      <p:sp>
        <p:nvSpPr>
          <p:cNvPr id="8" name="Text 5"/>
          <p:cNvSpPr/>
          <p:nvPr/>
        </p:nvSpPr>
        <p:spPr>
          <a:xfrm>
            <a:off x="5743932" y="4981337"/>
            <a:ext cx="3156347"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Enter the public IP address and your private key path in Putty's session settings.</a:t>
            </a:r>
            <a:endParaRPr lang="en-US" sz="1750" dirty="0"/>
          </a:p>
        </p:txBody>
      </p:sp>
      <p:sp>
        <p:nvSpPr>
          <p:cNvPr id="9" name="Text 6"/>
          <p:cNvSpPr/>
          <p:nvPr/>
        </p:nvSpPr>
        <p:spPr>
          <a:xfrm>
            <a:off x="9449872" y="3926205"/>
            <a:ext cx="3156347" cy="832961"/>
          </a:xfrm>
          <a:prstGeom prst="rect">
            <a:avLst/>
          </a:prstGeom>
          <a:noFill/>
          <a:ln/>
        </p:spPr>
        <p:txBody>
          <a:bodyPr wrap="squar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Establish SSH connection</a:t>
            </a:r>
            <a:endParaRPr lang="en-US" sz="2624" dirty="0"/>
          </a:p>
        </p:txBody>
      </p:sp>
      <p:sp>
        <p:nvSpPr>
          <p:cNvPr id="10" name="Text 7"/>
          <p:cNvSpPr/>
          <p:nvPr/>
        </p:nvSpPr>
        <p:spPr>
          <a:xfrm>
            <a:off x="9449872" y="4981337"/>
            <a:ext cx="3156347"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Click Open and enter your username to connect to your EC2 instance using Putty.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835825"/>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Conclusion</a:t>
            </a:r>
            <a:endParaRPr lang="en-US" sz="4374" dirty="0"/>
          </a:p>
        </p:txBody>
      </p:sp>
      <p:sp>
        <p:nvSpPr>
          <p:cNvPr id="5" name="Shape 2"/>
          <p:cNvSpPr/>
          <p:nvPr/>
        </p:nvSpPr>
        <p:spPr>
          <a:xfrm>
            <a:off x="2037993" y="2974538"/>
            <a:ext cx="10554414" cy="2458522"/>
          </a:xfrm>
          <a:prstGeom prst="roundRect">
            <a:avLst>
              <a:gd name="adj" fmla="val 4067"/>
            </a:avLst>
          </a:prstGeom>
          <a:noFill/>
          <a:ln w="13811">
            <a:solidFill>
              <a:srgbClr val="000000">
                <a:alpha val="8000"/>
              </a:srgbClr>
            </a:solidFill>
            <a:prstDash val="solid"/>
          </a:ln>
        </p:spPr>
      </p:sp>
      <p:sp>
        <p:nvSpPr>
          <p:cNvPr id="6" name="Shape 3"/>
          <p:cNvSpPr/>
          <p:nvPr/>
        </p:nvSpPr>
        <p:spPr>
          <a:xfrm>
            <a:off x="2051804" y="2988350"/>
            <a:ext cx="10525720" cy="2430899"/>
          </a:xfrm>
          <a:prstGeom prst="rect">
            <a:avLst/>
          </a:prstGeom>
          <a:solidFill>
            <a:srgbClr val="FFFFFF">
              <a:alpha val="4000"/>
            </a:srgbClr>
          </a:solidFill>
          <a:ln/>
        </p:spPr>
      </p:sp>
      <p:sp>
        <p:nvSpPr>
          <p:cNvPr id="7" name="Text 4"/>
          <p:cNvSpPr/>
          <p:nvPr/>
        </p:nvSpPr>
        <p:spPr>
          <a:xfrm>
            <a:off x="2275165" y="3218140"/>
            <a:ext cx="2666286"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Step 1</a:t>
            </a:r>
            <a:endParaRPr lang="en-US" sz="2624" dirty="0"/>
          </a:p>
        </p:txBody>
      </p:sp>
      <p:sp>
        <p:nvSpPr>
          <p:cNvPr id="8" name="Text 5"/>
          <p:cNvSpPr/>
          <p:nvPr/>
        </p:nvSpPr>
        <p:spPr>
          <a:xfrm>
            <a:off x="2275165" y="3856792"/>
            <a:ext cx="3060025"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Create an EC2 instance on AWS console</a:t>
            </a:r>
            <a:endParaRPr lang="en-US" sz="1750" dirty="0"/>
          </a:p>
        </p:txBody>
      </p:sp>
      <p:sp>
        <p:nvSpPr>
          <p:cNvPr id="9" name="Text 6"/>
          <p:cNvSpPr/>
          <p:nvPr/>
        </p:nvSpPr>
        <p:spPr>
          <a:xfrm>
            <a:off x="5787152" y="3218140"/>
            <a:ext cx="2666286"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Step 2</a:t>
            </a:r>
            <a:endParaRPr lang="en-US" sz="2624" dirty="0"/>
          </a:p>
        </p:txBody>
      </p:sp>
      <p:sp>
        <p:nvSpPr>
          <p:cNvPr id="10" name="Text 7"/>
          <p:cNvSpPr/>
          <p:nvPr/>
        </p:nvSpPr>
        <p:spPr>
          <a:xfrm>
            <a:off x="5787152" y="3856792"/>
            <a:ext cx="3056215"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Download and install Putty, generate SSH key pair, and configure key-based authentication</a:t>
            </a:r>
            <a:endParaRPr lang="en-US" sz="1750" dirty="0"/>
          </a:p>
        </p:txBody>
      </p:sp>
      <p:sp>
        <p:nvSpPr>
          <p:cNvPr id="11" name="Text 8"/>
          <p:cNvSpPr/>
          <p:nvPr/>
        </p:nvSpPr>
        <p:spPr>
          <a:xfrm>
            <a:off x="9295328" y="3218140"/>
            <a:ext cx="2666286"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Step 3</a:t>
            </a:r>
            <a:endParaRPr lang="en-US" sz="2624" dirty="0"/>
          </a:p>
        </p:txBody>
      </p:sp>
      <p:sp>
        <p:nvSpPr>
          <p:cNvPr id="12" name="Text 9"/>
          <p:cNvSpPr/>
          <p:nvPr/>
        </p:nvSpPr>
        <p:spPr>
          <a:xfrm>
            <a:off x="9295328" y="3856792"/>
            <a:ext cx="3060025"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Connect to your EC2 instance using Putty</a:t>
            </a:r>
            <a:endParaRPr lang="en-US" sz="1750" dirty="0"/>
          </a:p>
        </p:txBody>
      </p:sp>
      <p:sp>
        <p:nvSpPr>
          <p:cNvPr id="13" name="Text 10"/>
          <p:cNvSpPr/>
          <p:nvPr/>
        </p:nvSpPr>
        <p:spPr>
          <a:xfrm>
            <a:off x="2037993" y="5682972"/>
            <a:ext cx="10554414"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Connecting to an EC2 instance using Putty is an essential skill when working with AWS. Follow these simple steps to get started with your own EC2 instances and start using the power of cloud computing.</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86062"/>
            <a:ext cx="14630400" cy="8229600"/>
          </a:xfrm>
          <a:prstGeom prst="rect">
            <a:avLst/>
          </a:prstGeom>
          <a:solidFill>
            <a:srgbClr val="FFFFFF">
              <a:alpha val="85000"/>
            </a:srgbClr>
          </a:solidFill>
          <a:ln/>
        </p:spPr>
      </p:sp>
      <p:sp>
        <p:nvSpPr>
          <p:cNvPr id="6" name="Text 2"/>
          <p:cNvSpPr/>
          <p:nvPr/>
        </p:nvSpPr>
        <p:spPr>
          <a:xfrm>
            <a:off x="2037993" y="3067883"/>
            <a:ext cx="748284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Thank You for Your Attention!</a:t>
            </a:r>
            <a:endParaRPr lang="en-US" sz="4374" dirty="0"/>
          </a:p>
        </p:txBody>
      </p:sp>
      <p:sp>
        <p:nvSpPr>
          <p:cNvPr id="7" name="Text 3"/>
          <p:cNvSpPr/>
          <p:nvPr/>
        </p:nvSpPr>
        <p:spPr>
          <a:xfrm>
            <a:off x="2037993" y="4095512"/>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We hope you found this presentation helpful in understanding how to create an EC2 instance and connect to Putty. If you have any further questions or need assistance, please don't hesitate to reach out. Thank you once again!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505</Words>
  <Application>Microsoft Office PowerPoint</Application>
  <PresentationFormat>Custom</PresentationFormat>
  <Paragraphs>63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Dinesh Kuricheti</cp:lastModifiedBy>
  <cp:revision>2</cp:revision>
  <dcterms:created xsi:type="dcterms:W3CDTF">2023-12-01T14:43:52Z</dcterms:created>
  <dcterms:modified xsi:type="dcterms:W3CDTF">2023-12-01T15:06:01Z</dcterms:modified>
</cp:coreProperties>
</file>