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17"/>
  </p:notesMasterIdLst>
  <p:sldIdLst>
    <p:sldId id="256" r:id="rId2"/>
    <p:sldId id="257" r:id="rId3"/>
    <p:sldId id="259" r:id="rId4"/>
    <p:sldId id="261" r:id="rId5"/>
    <p:sldId id="262" r:id="rId6"/>
    <p:sldId id="260" r:id="rId7"/>
    <p:sldId id="263" r:id="rId8"/>
    <p:sldId id="264" r:id="rId9"/>
    <p:sldId id="265" r:id="rId10"/>
    <p:sldId id="270" r:id="rId11"/>
    <p:sldId id="271"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FD14A-4785-43BF-957C-FD3A9339A49C}"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C5728-4CCA-4ABC-A9C9-2989367E3F21}" type="slidenum">
              <a:rPr lang="en-US" smtClean="0"/>
              <a:t>‹#›</a:t>
            </a:fld>
            <a:endParaRPr lang="en-US"/>
          </a:p>
        </p:txBody>
      </p:sp>
    </p:spTree>
    <p:extLst>
      <p:ext uri="{BB962C8B-B14F-4D97-AF65-F5344CB8AC3E}">
        <p14:creationId xmlns:p14="http://schemas.microsoft.com/office/powerpoint/2010/main" val="623965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C5728-4CCA-4ABC-A9C9-2989367E3F21}" type="slidenum">
              <a:rPr lang="en-US" smtClean="0"/>
              <a:t>9</a:t>
            </a:fld>
            <a:endParaRPr lang="en-US"/>
          </a:p>
        </p:txBody>
      </p:sp>
    </p:spTree>
    <p:extLst>
      <p:ext uri="{BB962C8B-B14F-4D97-AF65-F5344CB8AC3E}">
        <p14:creationId xmlns:p14="http://schemas.microsoft.com/office/powerpoint/2010/main" val="1389918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4/30/2022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516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2018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0833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332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6353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381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6154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87438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943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92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3760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179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9257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87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4581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815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83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4/30/2022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516455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045A848-D597-4029-A3B7-6471C07B128A}"/>
              </a:ext>
            </a:extLst>
          </p:cNvPr>
          <p:cNvPicPr>
            <a:picLocks noChangeAspect="1"/>
          </p:cNvPicPr>
          <p:nvPr/>
        </p:nvPicPr>
        <p:blipFill>
          <a:blip r:embed="rId2"/>
          <a:stretch>
            <a:fillRect/>
          </a:stretch>
        </p:blipFill>
        <p:spPr>
          <a:xfrm>
            <a:off x="3166860" y="466164"/>
            <a:ext cx="6289186" cy="4499581"/>
          </a:xfrm>
          <a:prstGeom prst="rect">
            <a:avLst/>
          </a:prstGeom>
        </p:spPr>
      </p:pic>
      <p:sp>
        <p:nvSpPr>
          <p:cNvPr id="6" name="TextBox 5">
            <a:extLst>
              <a:ext uri="{FF2B5EF4-FFF2-40B4-BE49-F238E27FC236}">
                <a16:creationId xmlns:a16="http://schemas.microsoft.com/office/drawing/2014/main" id="{4CAD32F6-64F9-46FC-822F-C15CF44DB03C}"/>
              </a:ext>
            </a:extLst>
          </p:cNvPr>
          <p:cNvSpPr txBox="1"/>
          <p:nvPr/>
        </p:nvSpPr>
        <p:spPr>
          <a:xfrm>
            <a:off x="5222736" y="2505640"/>
            <a:ext cx="2177434" cy="420628"/>
          </a:xfrm>
          <a:prstGeom prst="rect">
            <a:avLst/>
          </a:prstGeom>
          <a:noFill/>
        </p:spPr>
        <p:txBody>
          <a:bodyPr wrap="square" rtlCol="0">
            <a:spAutoFit/>
          </a:bodyPr>
          <a:lstStyle/>
          <a:p>
            <a:pPr algn="ctr"/>
            <a:r>
              <a:rPr lang="en-US" sz="3200" baseline="30000" dirty="0">
                <a:latin typeface="Imprint MT Shadow" pitchFamily="82" charset="0"/>
              </a:rPr>
              <a:t>AIRBOURNE</a:t>
            </a:r>
          </a:p>
        </p:txBody>
      </p:sp>
      <p:sp>
        <p:nvSpPr>
          <p:cNvPr id="7" name="TextBox 6">
            <a:extLst>
              <a:ext uri="{FF2B5EF4-FFF2-40B4-BE49-F238E27FC236}">
                <a16:creationId xmlns:a16="http://schemas.microsoft.com/office/drawing/2014/main" id="{9BA58AAD-6418-4E30-904F-543ACF29A7B7}"/>
              </a:ext>
            </a:extLst>
          </p:cNvPr>
          <p:cNvSpPr txBox="1"/>
          <p:nvPr/>
        </p:nvSpPr>
        <p:spPr>
          <a:xfrm>
            <a:off x="5139846" y="2504161"/>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9A2BAF5C-817C-4321-BBEA-130E41E373AD}"/>
              </a:ext>
            </a:extLst>
          </p:cNvPr>
          <p:cNvSpPr txBox="1"/>
          <p:nvPr/>
        </p:nvSpPr>
        <p:spPr>
          <a:xfrm>
            <a:off x="4097055" y="5127842"/>
            <a:ext cx="4204248" cy="461665"/>
          </a:xfrm>
          <a:prstGeom prst="rect">
            <a:avLst/>
          </a:prstGeom>
          <a:noFill/>
        </p:spPr>
        <p:txBody>
          <a:bodyPr wrap="square" rtlCol="0">
            <a:spAutoFit/>
          </a:bodyPr>
          <a:lstStyle/>
          <a:p>
            <a:pPr algn="l"/>
            <a:r>
              <a:rPr lang="en-US" sz="2400" dirty="0"/>
              <a:t>THE EFFECTS OF COVID ON TRAVEL</a:t>
            </a:r>
          </a:p>
        </p:txBody>
      </p:sp>
    </p:spTree>
    <p:extLst>
      <p:ext uri="{BB962C8B-B14F-4D97-AF65-F5344CB8AC3E}">
        <p14:creationId xmlns:p14="http://schemas.microsoft.com/office/powerpoint/2010/main" val="29657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EBF0-ADF9-4D0D-8E32-A30659CA4A68}"/>
              </a:ext>
            </a:extLst>
          </p:cNvPr>
          <p:cNvSpPr>
            <a:spLocks noGrp="1"/>
          </p:cNvSpPr>
          <p:nvPr>
            <p:ph type="title"/>
          </p:nvPr>
        </p:nvSpPr>
        <p:spPr/>
        <p:txBody>
          <a:bodyPr/>
          <a:lstStyle/>
          <a:p>
            <a:r>
              <a:rPr lang="en-US" b="1" dirty="0">
                <a:latin typeface="Gabriola" pitchFamily="82" charset="0"/>
              </a:rPr>
              <a:t>Methods (cont.)</a:t>
            </a:r>
          </a:p>
        </p:txBody>
      </p:sp>
      <p:sp>
        <p:nvSpPr>
          <p:cNvPr id="3" name="Content Placeholder 2">
            <a:extLst>
              <a:ext uri="{FF2B5EF4-FFF2-40B4-BE49-F238E27FC236}">
                <a16:creationId xmlns:a16="http://schemas.microsoft.com/office/drawing/2014/main" id="{BA6459FC-EAAB-4184-B362-ACDC1D635896}"/>
              </a:ext>
            </a:extLst>
          </p:cNvPr>
          <p:cNvSpPr>
            <a:spLocks noGrp="1"/>
          </p:cNvSpPr>
          <p:nvPr>
            <p:ph sz="quarter" idx="13"/>
          </p:nvPr>
        </p:nvSpPr>
        <p:spPr/>
        <p:txBody>
          <a:bodyPr/>
          <a:lstStyle/>
          <a:p>
            <a:r>
              <a:rPr lang="en-US" dirty="0">
                <a:latin typeface="Gabriola" pitchFamily="82" charset="0"/>
              </a:rPr>
              <a:t>Tableau</a:t>
            </a:r>
          </a:p>
          <a:p>
            <a:pPr lvl="1"/>
            <a:r>
              <a:rPr lang="en-US" dirty="0">
                <a:latin typeface="Gabriola" pitchFamily="82" charset="0"/>
              </a:rPr>
              <a:t>Imported data from multiple data sources and tried to merge data</a:t>
            </a:r>
          </a:p>
          <a:p>
            <a:pPr lvl="1"/>
            <a:r>
              <a:rPr lang="en-US" dirty="0">
                <a:latin typeface="Gabriola" pitchFamily="82" charset="0"/>
              </a:rPr>
              <a:t>Graphed data </a:t>
            </a:r>
          </a:p>
          <a:p>
            <a:pPr marL="457200" lvl="1" indent="0">
              <a:buNone/>
            </a:pPr>
            <a:r>
              <a:rPr lang="en-US" dirty="0">
                <a:latin typeface="Gabriola" pitchFamily="82" charset="0"/>
              </a:rPr>
              <a:t> </a:t>
            </a:r>
          </a:p>
        </p:txBody>
      </p:sp>
    </p:spTree>
    <p:extLst>
      <p:ext uri="{BB962C8B-B14F-4D97-AF65-F5344CB8AC3E}">
        <p14:creationId xmlns:p14="http://schemas.microsoft.com/office/powerpoint/2010/main" val="86767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070D-3C45-43B9-A9A6-4627B15E5746}"/>
              </a:ext>
            </a:extLst>
          </p:cNvPr>
          <p:cNvSpPr>
            <a:spLocks noGrp="1"/>
          </p:cNvSpPr>
          <p:nvPr>
            <p:ph type="title"/>
          </p:nvPr>
        </p:nvSpPr>
        <p:spPr/>
        <p:txBody>
          <a:bodyPr/>
          <a:lstStyle/>
          <a:p>
            <a:r>
              <a:rPr lang="en-US" b="1" dirty="0">
                <a:latin typeface="Gabriola" pitchFamily="82" charset="0"/>
              </a:rPr>
              <a:t>Methods</a:t>
            </a:r>
            <a:r>
              <a:rPr lang="en-US" dirty="0"/>
              <a:t> </a:t>
            </a:r>
            <a:r>
              <a:rPr lang="en-US" b="1" dirty="0">
                <a:latin typeface="Gabriola" pitchFamily="82" charset="0"/>
              </a:rPr>
              <a:t>(cont.)</a:t>
            </a:r>
          </a:p>
        </p:txBody>
      </p:sp>
      <p:sp>
        <p:nvSpPr>
          <p:cNvPr id="3" name="Content Placeholder 2">
            <a:extLst>
              <a:ext uri="{FF2B5EF4-FFF2-40B4-BE49-F238E27FC236}">
                <a16:creationId xmlns:a16="http://schemas.microsoft.com/office/drawing/2014/main" id="{32B4DF74-A4AE-4740-9E41-6D6689443455}"/>
              </a:ext>
            </a:extLst>
          </p:cNvPr>
          <p:cNvSpPr>
            <a:spLocks noGrp="1"/>
          </p:cNvSpPr>
          <p:nvPr>
            <p:ph sz="quarter" idx="13"/>
          </p:nvPr>
        </p:nvSpPr>
        <p:spPr/>
        <p:txBody>
          <a:bodyPr/>
          <a:lstStyle/>
          <a:p>
            <a:r>
              <a:rPr lang="en-US" dirty="0">
                <a:latin typeface="Gabriola" pitchFamily="82" charset="0"/>
              </a:rPr>
              <a:t>Survey monkey</a:t>
            </a:r>
          </a:p>
          <a:p>
            <a:pPr lvl="1"/>
            <a:r>
              <a:rPr lang="en-US" dirty="0">
                <a:latin typeface="Gabriola" pitchFamily="82" charset="0"/>
              </a:rPr>
              <a:t>SAMPLE SIZE: 40</a:t>
            </a:r>
          </a:p>
          <a:p>
            <a:pPr lvl="1"/>
            <a:r>
              <a:rPr lang="en-US" dirty="0">
                <a:latin typeface="Gabriola" pitchFamily="82" charset="0"/>
              </a:rPr>
              <a:t>GATHERED DATA FROM FRIENDS AND COLLEGUES IN REGGARDS TO THEIR TRAVEL HABITS AND FUTURE PLANS</a:t>
            </a:r>
          </a:p>
          <a:p>
            <a:pPr lvl="1"/>
            <a:endParaRPr lang="en-US" dirty="0">
              <a:latin typeface="Gabriola" pitchFamily="82" charset="0"/>
            </a:endParaRPr>
          </a:p>
        </p:txBody>
      </p:sp>
    </p:spTree>
    <p:extLst>
      <p:ext uri="{BB962C8B-B14F-4D97-AF65-F5344CB8AC3E}">
        <p14:creationId xmlns:p14="http://schemas.microsoft.com/office/powerpoint/2010/main" val="371440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BC63-8286-4450-B80D-55C6165D15EB}"/>
              </a:ext>
            </a:extLst>
          </p:cNvPr>
          <p:cNvSpPr>
            <a:spLocks noGrp="1"/>
          </p:cNvSpPr>
          <p:nvPr>
            <p:ph type="title"/>
          </p:nvPr>
        </p:nvSpPr>
        <p:spPr/>
        <p:txBody>
          <a:bodyPr/>
          <a:lstStyle/>
          <a:p>
            <a:r>
              <a:rPr lang="en-US" b="1" dirty="0">
                <a:latin typeface="Gabriola" pitchFamily="82" charset="0"/>
              </a:rPr>
              <a:t>RESULTS</a:t>
            </a:r>
          </a:p>
        </p:txBody>
      </p:sp>
      <p:sp>
        <p:nvSpPr>
          <p:cNvPr id="3" name="Content Placeholder 2">
            <a:extLst>
              <a:ext uri="{FF2B5EF4-FFF2-40B4-BE49-F238E27FC236}">
                <a16:creationId xmlns:a16="http://schemas.microsoft.com/office/drawing/2014/main" id="{B3601343-C245-4CDA-9439-9EF5A2FCEEDA}"/>
              </a:ext>
            </a:extLst>
          </p:cNvPr>
          <p:cNvSpPr>
            <a:spLocks noGrp="1"/>
          </p:cNvSpPr>
          <p:nvPr>
            <p:ph type="body" idx="1"/>
          </p:nvPr>
        </p:nvSpPr>
        <p:spPr/>
        <p:txBody>
          <a:bodyPr/>
          <a:lstStyle/>
          <a:p>
            <a:r>
              <a:rPr lang="en-US" b="1" dirty="0">
                <a:latin typeface="Gabriola" pitchFamily="82" charset="0"/>
              </a:rPr>
              <a:t>INFOGRAPHIC</a:t>
            </a:r>
          </a:p>
        </p:txBody>
      </p:sp>
      <p:sp>
        <p:nvSpPr>
          <p:cNvPr id="6" name="Text Placeholder 5">
            <a:extLst>
              <a:ext uri="{FF2B5EF4-FFF2-40B4-BE49-F238E27FC236}">
                <a16:creationId xmlns:a16="http://schemas.microsoft.com/office/drawing/2014/main" id="{3C34A97F-E447-41EE-9C5D-91898A652EF9}"/>
              </a:ext>
            </a:extLst>
          </p:cNvPr>
          <p:cNvSpPr>
            <a:spLocks noGrp="1"/>
          </p:cNvSpPr>
          <p:nvPr>
            <p:ph type="body" sz="half" idx="15"/>
          </p:nvPr>
        </p:nvSpPr>
        <p:spPr/>
        <p:txBody>
          <a:bodyPr/>
          <a:lstStyle/>
          <a:p>
            <a:endParaRPr lang="en-US" dirty="0"/>
          </a:p>
        </p:txBody>
      </p:sp>
      <p:sp>
        <p:nvSpPr>
          <p:cNvPr id="4" name="Text Placeholder 3">
            <a:extLst>
              <a:ext uri="{FF2B5EF4-FFF2-40B4-BE49-F238E27FC236}">
                <a16:creationId xmlns:a16="http://schemas.microsoft.com/office/drawing/2014/main" id="{A1B0DC08-48F8-4F01-802E-4BB50F8BE78E}"/>
              </a:ext>
            </a:extLst>
          </p:cNvPr>
          <p:cNvSpPr>
            <a:spLocks noGrp="1"/>
          </p:cNvSpPr>
          <p:nvPr>
            <p:ph type="body" sz="quarter" idx="3"/>
          </p:nvPr>
        </p:nvSpPr>
        <p:spPr/>
        <p:txBody>
          <a:bodyPr/>
          <a:lstStyle/>
          <a:p>
            <a:endParaRPr lang="en-US"/>
          </a:p>
        </p:txBody>
      </p:sp>
      <p:sp>
        <p:nvSpPr>
          <p:cNvPr id="7" name="Text Placeholder 6">
            <a:extLst>
              <a:ext uri="{FF2B5EF4-FFF2-40B4-BE49-F238E27FC236}">
                <a16:creationId xmlns:a16="http://schemas.microsoft.com/office/drawing/2014/main" id="{4F12AC37-A5E3-4826-B874-292064368E01}"/>
              </a:ext>
            </a:extLst>
          </p:cNvPr>
          <p:cNvSpPr>
            <a:spLocks noGrp="1"/>
          </p:cNvSpPr>
          <p:nvPr>
            <p:ph type="body" sz="half" idx="16"/>
          </p:nvPr>
        </p:nvSpPr>
        <p:spPr/>
        <p:txBody>
          <a:bodyPr/>
          <a:lstStyle/>
          <a:p>
            <a:endParaRPr lang="en-US"/>
          </a:p>
        </p:txBody>
      </p:sp>
      <p:sp>
        <p:nvSpPr>
          <p:cNvPr id="5" name="Text Placeholder 4">
            <a:extLst>
              <a:ext uri="{FF2B5EF4-FFF2-40B4-BE49-F238E27FC236}">
                <a16:creationId xmlns:a16="http://schemas.microsoft.com/office/drawing/2014/main" id="{2ACF4AE5-6A32-4979-885B-51C391A8C3F7}"/>
              </a:ext>
            </a:extLst>
          </p:cNvPr>
          <p:cNvSpPr>
            <a:spLocks noGrp="1"/>
          </p:cNvSpPr>
          <p:nvPr>
            <p:ph type="body" sz="quarter" idx="13"/>
          </p:nvPr>
        </p:nvSpPr>
        <p:spPr/>
        <p:txBody>
          <a:bodyPr/>
          <a:lstStyle/>
          <a:p>
            <a:endParaRPr lang="en-US"/>
          </a:p>
        </p:txBody>
      </p:sp>
      <p:sp>
        <p:nvSpPr>
          <p:cNvPr id="8" name="Text Placeholder 7">
            <a:extLst>
              <a:ext uri="{FF2B5EF4-FFF2-40B4-BE49-F238E27FC236}">
                <a16:creationId xmlns:a16="http://schemas.microsoft.com/office/drawing/2014/main" id="{A68C23E6-0F3B-4395-846E-398A90E47A78}"/>
              </a:ext>
            </a:extLst>
          </p:cNvPr>
          <p:cNvSpPr>
            <a:spLocks noGrp="1"/>
          </p:cNvSpPr>
          <p:nvPr>
            <p:ph type="body" sz="half" idx="17"/>
          </p:nvPr>
        </p:nvSpPr>
        <p:spPr/>
        <p:txBody>
          <a:bodyPr/>
          <a:lstStyle/>
          <a:p>
            <a:endParaRPr lang="en-US"/>
          </a:p>
        </p:txBody>
      </p:sp>
    </p:spTree>
    <p:extLst>
      <p:ext uri="{BB962C8B-B14F-4D97-AF65-F5344CB8AC3E}">
        <p14:creationId xmlns:p14="http://schemas.microsoft.com/office/powerpoint/2010/main" val="331608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27D6-1892-4314-95BC-B25D7022088E}"/>
              </a:ext>
            </a:extLst>
          </p:cNvPr>
          <p:cNvSpPr>
            <a:spLocks noGrp="1"/>
          </p:cNvSpPr>
          <p:nvPr>
            <p:ph type="title"/>
          </p:nvPr>
        </p:nvSpPr>
        <p:spPr/>
        <p:txBody>
          <a:bodyPr/>
          <a:lstStyle/>
          <a:p>
            <a:r>
              <a:rPr lang="en-US" b="1" dirty="0">
                <a:latin typeface="Gabriola" pitchFamily="82" charset="0"/>
              </a:rPr>
              <a:t>summary</a:t>
            </a:r>
          </a:p>
        </p:txBody>
      </p:sp>
      <p:sp>
        <p:nvSpPr>
          <p:cNvPr id="3" name="Content Placeholder 2">
            <a:extLst>
              <a:ext uri="{FF2B5EF4-FFF2-40B4-BE49-F238E27FC236}">
                <a16:creationId xmlns:a16="http://schemas.microsoft.com/office/drawing/2014/main" id="{C33BE7B4-0F66-4384-A446-77A811657B6D}"/>
              </a:ext>
            </a:extLst>
          </p:cNvPr>
          <p:cNvSpPr>
            <a:spLocks noGrp="1"/>
          </p:cNvSpPr>
          <p:nvPr>
            <p:ph sz="quarter" idx="13"/>
          </p:nvPr>
        </p:nvSpPr>
        <p:spPr/>
        <p:txBody>
          <a:bodyPr/>
          <a:lstStyle/>
          <a:p>
            <a:endParaRPr lang="en-US" dirty="0">
              <a:latin typeface="Gabriola" pitchFamily="82" charset="0"/>
            </a:endParaRPr>
          </a:p>
        </p:txBody>
      </p:sp>
    </p:spTree>
    <p:extLst>
      <p:ext uri="{BB962C8B-B14F-4D97-AF65-F5344CB8AC3E}">
        <p14:creationId xmlns:p14="http://schemas.microsoft.com/office/powerpoint/2010/main" val="63406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DE61-42F1-470D-B2E6-62D013A232D2}"/>
              </a:ext>
            </a:extLst>
          </p:cNvPr>
          <p:cNvSpPr>
            <a:spLocks noGrp="1"/>
          </p:cNvSpPr>
          <p:nvPr>
            <p:ph type="title"/>
          </p:nvPr>
        </p:nvSpPr>
        <p:spPr/>
        <p:txBody>
          <a:bodyPr/>
          <a:lstStyle/>
          <a:p>
            <a:r>
              <a:rPr lang="en-US" b="1" dirty="0">
                <a:latin typeface="Gabriola" pitchFamily="82" charset="0"/>
              </a:rPr>
              <a:t>conclusion</a:t>
            </a:r>
          </a:p>
        </p:txBody>
      </p:sp>
      <p:sp>
        <p:nvSpPr>
          <p:cNvPr id="3" name="Content Placeholder 2">
            <a:extLst>
              <a:ext uri="{FF2B5EF4-FFF2-40B4-BE49-F238E27FC236}">
                <a16:creationId xmlns:a16="http://schemas.microsoft.com/office/drawing/2014/main" id="{8487D5FA-9C5B-470E-9F7A-6A1936A4DF2E}"/>
              </a:ext>
            </a:extLst>
          </p:cNvPr>
          <p:cNvSpPr>
            <a:spLocks noGrp="1"/>
          </p:cNvSpPr>
          <p:nvPr>
            <p:ph sz="quarter" idx="13"/>
          </p:nvPr>
        </p:nvSpPr>
        <p:spPr/>
        <p:txBody>
          <a:bodyPr/>
          <a:lstStyle/>
          <a:p>
            <a:r>
              <a:rPr lang="en-US" b="0" i="0" dirty="0">
                <a:solidFill>
                  <a:srgbClr val="1D1C1D"/>
                </a:solidFill>
                <a:effectLst/>
                <a:latin typeface="Gabriola" pitchFamily="82" charset="0"/>
              </a:rPr>
              <a:t>The impact of the coronavirus pandemic on global travel is not easily discernable. Some business' in the tourist sector like smaller hotels and hotels adjacent to national parks have achieved record numbers despite a near complete shutdown of inbound tourism and international travel.</a:t>
            </a:r>
          </a:p>
          <a:p>
            <a:r>
              <a:rPr lang="en-US" b="0" i="0" dirty="0">
                <a:solidFill>
                  <a:srgbClr val="1D1C1D"/>
                </a:solidFill>
                <a:effectLst/>
                <a:latin typeface="Gabriola" pitchFamily="82" charset="0"/>
              </a:rPr>
              <a:t>There is no doubt that the economy will recover from this devastating blow, but it will take much longer than the last. This project is to determine the overall impact COVID had on Travel both domestic and internationally. </a:t>
            </a:r>
            <a:endParaRPr lang="en-US" dirty="0"/>
          </a:p>
        </p:txBody>
      </p:sp>
    </p:spTree>
    <p:extLst>
      <p:ext uri="{BB962C8B-B14F-4D97-AF65-F5344CB8AC3E}">
        <p14:creationId xmlns:p14="http://schemas.microsoft.com/office/powerpoint/2010/main" val="160634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5021-7DA2-4CA5-A28C-6BBDDE96A043}"/>
              </a:ext>
            </a:extLst>
          </p:cNvPr>
          <p:cNvSpPr>
            <a:spLocks noGrp="1"/>
          </p:cNvSpPr>
          <p:nvPr>
            <p:ph type="title"/>
          </p:nvPr>
        </p:nvSpPr>
        <p:spPr/>
        <p:txBody>
          <a:bodyPr anchor="ctr"/>
          <a:lstStyle/>
          <a:p>
            <a:r>
              <a:rPr lang="en-US" b="1" dirty="0">
                <a:latin typeface="Gabriola" pitchFamily="82" charset="0"/>
              </a:rPr>
              <a:t>Questions?</a:t>
            </a:r>
          </a:p>
        </p:txBody>
      </p:sp>
    </p:spTree>
    <p:extLst>
      <p:ext uri="{BB962C8B-B14F-4D97-AF65-F5344CB8AC3E}">
        <p14:creationId xmlns:p14="http://schemas.microsoft.com/office/powerpoint/2010/main" val="53355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F916-3A65-4914-971A-128E5BA93825}"/>
              </a:ext>
            </a:extLst>
          </p:cNvPr>
          <p:cNvSpPr>
            <a:spLocks noGrp="1"/>
          </p:cNvSpPr>
          <p:nvPr>
            <p:ph type="title"/>
          </p:nvPr>
        </p:nvSpPr>
        <p:spPr/>
        <p:txBody>
          <a:bodyPr/>
          <a:lstStyle/>
          <a:p>
            <a:r>
              <a:rPr lang="en-US" b="1" dirty="0">
                <a:latin typeface="Gabriola" pitchFamily="82" charset="0"/>
              </a:rPr>
              <a:t>TEAM MEMBERS</a:t>
            </a:r>
          </a:p>
        </p:txBody>
      </p:sp>
      <p:sp>
        <p:nvSpPr>
          <p:cNvPr id="3" name="Content Placeholder 2">
            <a:extLst>
              <a:ext uri="{FF2B5EF4-FFF2-40B4-BE49-F238E27FC236}">
                <a16:creationId xmlns:a16="http://schemas.microsoft.com/office/drawing/2014/main" id="{F84929E6-A268-4A8D-8BDE-909C29E2E9C6}"/>
              </a:ext>
            </a:extLst>
          </p:cNvPr>
          <p:cNvSpPr>
            <a:spLocks noGrp="1"/>
          </p:cNvSpPr>
          <p:nvPr>
            <p:ph sz="quarter" idx="13"/>
          </p:nvPr>
        </p:nvSpPr>
        <p:spPr/>
        <p:txBody>
          <a:bodyPr>
            <a:normAutofit/>
          </a:bodyPr>
          <a:lstStyle/>
          <a:p>
            <a:r>
              <a:rPr lang="en-US" dirty="0" err="1">
                <a:latin typeface="Gabriola" pitchFamily="82" charset="0"/>
              </a:rPr>
              <a:t>Delfrieda</a:t>
            </a:r>
            <a:r>
              <a:rPr lang="en-US" dirty="0">
                <a:latin typeface="Gabriola" pitchFamily="82" charset="0"/>
              </a:rPr>
              <a:t> </a:t>
            </a:r>
            <a:r>
              <a:rPr lang="en-US" dirty="0" err="1">
                <a:latin typeface="Gabriola" pitchFamily="82" charset="0"/>
              </a:rPr>
              <a:t>mcknight</a:t>
            </a:r>
            <a:r>
              <a:rPr lang="en-US" dirty="0">
                <a:latin typeface="Gabriola" pitchFamily="82" charset="0"/>
              </a:rPr>
              <a:t> </a:t>
            </a:r>
          </a:p>
          <a:p>
            <a:r>
              <a:rPr lang="en-US" dirty="0">
                <a:latin typeface="Gabriola" pitchFamily="82" charset="0"/>
              </a:rPr>
              <a:t>Jacqueline THOMPSON</a:t>
            </a:r>
          </a:p>
          <a:p>
            <a:r>
              <a:rPr lang="en-US" dirty="0">
                <a:latin typeface="Gabriola" pitchFamily="82" charset="0"/>
              </a:rPr>
              <a:t>JOAN </a:t>
            </a:r>
            <a:r>
              <a:rPr lang="en-US" dirty="0" err="1">
                <a:latin typeface="Gabriola" pitchFamily="82" charset="0"/>
              </a:rPr>
              <a:t>Izundu</a:t>
            </a:r>
            <a:endParaRPr lang="en-US" dirty="0">
              <a:latin typeface="Gabriola" pitchFamily="82" charset="0"/>
            </a:endParaRPr>
          </a:p>
          <a:p>
            <a:r>
              <a:rPr lang="en-US" dirty="0">
                <a:latin typeface="Gabriola" pitchFamily="82" charset="0"/>
              </a:rPr>
              <a:t>SHEILA CAVAZOS</a:t>
            </a:r>
          </a:p>
          <a:p>
            <a:r>
              <a:rPr lang="en-US" dirty="0">
                <a:latin typeface="Gabriola" pitchFamily="82" charset="0"/>
              </a:rPr>
              <a:t>TENISHA THOMPSON</a:t>
            </a:r>
          </a:p>
          <a:p>
            <a:endParaRPr lang="en-US" b="1" dirty="0"/>
          </a:p>
          <a:p>
            <a:endParaRPr lang="en-US" dirty="0"/>
          </a:p>
        </p:txBody>
      </p:sp>
    </p:spTree>
    <p:extLst>
      <p:ext uri="{BB962C8B-B14F-4D97-AF65-F5344CB8AC3E}">
        <p14:creationId xmlns:p14="http://schemas.microsoft.com/office/powerpoint/2010/main" val="381609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80EF-81E3-4844-95FB-434DDE109112}"/>
              </a:ext>
            </a:extLst>
          </p:cNvPr>
          <p:cNvSpPr>
            <a:spLocks noGrp="1"/>
          </p:cNvSpPr>
          <p:nvPr>
            <p:ph type="title"/>
          </p:nvPr>
        </p:nvSpPr>
        <p:spPr/>
        <p:txBody>
          <a:bodyPr/>
          <a:lstStyle/>
          <a:p>
            <a:r>
              <a:rPr lang="en-US" b="1" dirty="0" err="1">
                <a:latin typeface="Gabriola" pitchFamily="82" charset="0"/>
              </a:rPr>
              <a:t>Delfrieda</a:t>
            </a:r>
            <a:r>
              <a:rPr lang="en-US" b="1" dirty="0">
                <a:latin typeface="Gabriola" pitchFamily="82" charset="0"/>
              </a:rPr>
              <a:t> (Frieda) </a:t>
            </a:r>
            <a:r>
              <a:rPr lang="en-US" b="1" dirty="0" err="1">
                <a:latin typeface="Gabriola" pitchFamily="82" charset="0"/>
              </a:rPr>
              <a:t>mcknight</a:t>
            </a:r>
            <a:endParaRPr lang="en-US" b="1" dirty="0">
              <a:latin typeface="Gabriola" pitchFamily="82" charset="0"/>
            </a:endParaRPr>
          </a:p>
        </p:txBody>
      </p:sp>
      <p:sp>
        <p:nvSpPr>
          <p:cNvPr id="3" name="Content Placeholder 2">
            <a:extLst>
              <a:ext uri="{FF2B5EF4-FFF2-40B4-BE49-F238E27FC236}">
                <a16:creationId xmlns:a16="http://schemas.microsoft.com/office/drawing/2014/main" id="{6D820D77-9EE2-4CD9-88C9-96A1045FCCD3}"/>
              </a:ext>
            </a:extLst>
          </p:cNvPr>
          <p:cNvSpPr>
            <a:spLocks noGrp="1"/>
          </p:cNvSpPr>
          <p:nvPr>
            <p:ph sz="quarter" idx="13"/>
          </p:nvPr>
        </p:nvSpPr>
        <p:spPr>
          <a:xfrm>
            <a:off x="685801" y="1950580"/>
            <a:ext cx="6177419" cy="3311189"/>
          </a:xfrm>
        </p:spPr>
        <p:txBody>
          <a:bodyPr>
            <a:normAutofit fontScale="92500" lnSpcReduction="10000"/>
          </a:bodyPr>
          <a:lstStyle/>
          <a:p>
            <a:pPr>
              <a:buFont typeface="Arial" pitchFamily="34" charset="0"/>
              <a:buChar char="•"/>
            </a:pPr>
            <a:r>
              <a:rPr lang="en-US" sz="2000" dirty="0">
                <a:latin typeface="Gabriola" pitchFamily="82" charset="0"/>
              </a:rPr>
              <a:t>Currently employed as a Fiscal analyst for </a:t>
            </a:r>
            <a:r>
              <a:rPr lang="en-US" sz="2000" dirty="0" err="1">
                <a:latin typeface="Gabriola" pitchFamily="82" charset="0"/>
              </a:rPr>
              <a:t>Scdhhs</a:t>
            </a:r>
            <a:r>
              <a:rPr lang="en-US" sz="2000" dirty="0">
                <a:latin typeface="Gabriola" pitchFamily="82" charset="0"/>
              </a:rPr>
              <a:t> (Medicaid)  </a:t>
            </a:r>
          </a:p>
          <a:p>
            <a:pPr>
              <a:buFont typeface="Arial" pitchFamily="34" charset="0"/>
              <a:buChar char="•"/>
            </a:pPr>
            <a:r>
              <a:rPr lang="en-US" sz="2000" dirty="0">
                <a:latin typeface="Gabriola" pitchFamily="82" charset="0"/>
              </a:rPr>
              <a:t>Employment background: finance insurance, medical claims</a:t>
            </a:r>
          </a:p>
          <a:p>
            <a:pPr>
              <a:buFont typeface="Arial" pitchFamily="34" charset="0"/>
              <a:buChar char="•"/>
            </a:pPr>
            <a:r>
              <a:rPr lang="en-US" sz="2000" dirty="0">
                <a:latin typeface="Gabriola" pitchFamily="82" charset="0"/>
              </a:rPr>
              <a:t>Strengths: team player, </a:t>
            </a:r>
            <a:r>
              <a:rPr lang="en-US" sz="2000" dirty="0" err="1">
                <a:latin typeface="Gabriola" pitchFamily="82" charset="0"/>
              </a:rPr>
              <a:t>trello</a:t>
            </a:r>
            <a:r>
              <a:rPr lang="en-US" sz="2000" dirty="0">
                <a:latin typeface="Gabriola" pitchFamily="82" charset="0"/>
              </a:rPr>
              <a:t>, tableau</a:t>
            </a:r>
          </a:p>
          <a:p>
            <a:pPr>
              <a:buFont typeface="Arial" pitchFamily="34" charset="0"/>
              <a:buChar char="•"/>
            </a:pPr>
            <a:r>
              <a:rPr lang="en-US" sz="2000" dirty="0">
                <a:latin typeface="Gabriola" pitchFamily="82" charset="0"/>
              </a:rPr>
              <a:t>Hobbies: </a:t>
            </a:r>
            <a:r>
              <a:rPr lang="en-US" sz="2000" dirty="0" err="1">
                <a:latin typeface="Gabriola" pitchFamily="82" charset="0"/>
              </a:rPr>
              <a:t>listenING</a:t>
            </a:r>
            <a:r>
              <a:rPr lang="en-US" sz="2000" dirty="0">
                <a:latin typeface="Gabriola" pitchFamily="82" charset="0"/>
              </a:rPr>
              <a:t> to podcast, makeup and traveling</a:t>
            </a:r>
          </a:p>
          <a:p>
            <a:pPr>
              <a:buFont typeface="Arial" pitchFamily="34" charset="0"/>
              <a:buChar char="•"/>
            </a:pPr>
            <a:r>
              <a:rPr lang="en-US" sz="2000" dirty="0">
                <a:latin typeface="Gabriola" pitchFamily="82" charset="0"/>
              </a:rPr>
              <a:t>Interesting fact: I wanted to be a dental hygienist but realized I didn’t want to touch people</a:t>
            </a:r>
          </a:p>
          <a:p>
            <a:endParaRPr lang="en-US" dirty="0"/>
          </a:p>
        </p:txBody>
      </p:sp>
      <p:pic>
        <p:nvPicPr>
          <p:cNvPr id="7" name="Picture 7">
            <a:extLst>
              <a:ext uri="{FF2B5EF4-FFF2-40B4-BE49-F238E27FC236}">
                <a16:creationId xmlns:a16="http://schemas.microsoft.com/office/drawing/2014/main" id="{E47A2664-16F0-46AB-80FD-6313C385AA45}"/>
              </a:ext>
            </a:extLst>
          </p:cNvPr>
          <p:cNvPicPr>
            <a:picLocks noChangeAspect="1"/>
          </p:cNvPicPr>
          <p:nvPr/>
        </p:nvPicPr>
        <p:blipFill>
          <a:blip r:embed="rId2"/>
          <a:stretch>
            <a:fillRect/>
          </a:stretch>
        </p:blipFill>
        <p:spPr>
          <a:xfrm>
            <a:off x="7860025" y="1728411"/>
            <a:ext cx="3646174" cy="3646174"/>
          </a:xfrm>
          <a:prstGeom prst="rect">
            <a:avLst/>
          </a:prstGeom>
        </p:spPr>
      </p:pic>
    </p:spTree>
    <p:extLst>
      <p:ext uri="{BB962C8B-B14F-4D97-AF65-F5344CB8AC3E}">
        <p14:creationId xmlns:p14="http://schemas.microsoft.com/office/powerpoint/2010/main" val="223684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D561-975A-4FAA-A122-8F75F5518A76}"/>
              </a:ext>
            </a:extLst>
          </p:cNvPr>
          <p:cNvSpPr>
            <a:spLocks noGrp="1"/>
          </p:cNvSpPr>
          <p:nvPr>
            <p:ph type="title"/>
          </p:nvPr>
        </p:nvSpPr>
        <p:spPr/>
        <p:txBody>
          <a:bodyPr>
            <a:normAutofit/>
          </a:bodyPr>
          <a:lstStyle/>
          <a:p>
            <a:r>
              <a:rPr lang="en-US" b="1" dirty="0">
                <a:latin typeface="Gabriola" pitchFamily="82" charset="0"/>
              </a:rPr>
              <a:t>Jacqueline (JACKIE) THOMPSON</a:t>
            </a:r>
          </a:p>
        </p:txBody>
      </p:sp>
      <p:sp>
        <p:nvSpPr>
          <p:cNvPr id="3" name="Content Placeholder 2">
            <a:extLst>
              <a:ext uri="{FF2B5EF4-FFF2-40B4-BE49-F238E27FC236}">
                <a16:creationId xmlns:a16="http://schemas.microsoft.com/office/drawing/2014/main" id="{50610180-E85D-4319-8DD0-0020C741D9C5}"/>
              </a:ext>
            </a:extLst>
          </p:cNvPr>
          <p:cNvSpPr>
            <a:spLocks noGrp="1"/>
          </p:cNvSpPr>
          <p:nvPr>
            <p:ph sz="quarter" idx="13"/>
          </p:nvPr>
        </p:nvSpPr>
        <p:spPr>
          <a:xfrm>
            <a:off x="685801" y="2037300"/>
            <a:ext cx="8304233" cy="3311189"/>
          </a:xfrm>
        </p:spPr>
        <p:txBody>
          <a:bodyPr>
            <a:noAutofit/>
          </a:bodyPr>
          <a:lstStyle/>
          <a:p>
            <a:r>
              <a:rPr lang="en-US" sz="1800" b="0" i="0" dirty="0">
                <a:solidFill>
                  <a:srgbClr val="1D1C1D"/>
                </a:solidFill>
                <a:effectLst/>
                <a:latin typeface="Gabriola" pitchFamily="82" charset="0"/>
              </a:rPr>
              <a:t>Currently employed: </a:t>
            </a:r>
            <a:r>
              <a:rPr lang="en-US" sz="1800" b="0" i="0" dirty="0" err="1">
                <a:solidFill>
                  <a:srgbClr val="1D1C1D"/>
                </a:solidFill>
                <a:effectLst/>
                <a:latin typeface="Gabriola" pitchFamily="82" charset="0"/>
              </a:rPr>
              <a:t>MetroTransit</a:t>
            </a:r>
            <a:r>
              <a:rPr lang="en-US" sz="1800" b="0" i="0" dirty="0">
                <a:solidFill>
                  <a:srgbClr val="1D1C1D"/>
                </a:solidFill>
                <a:effectLst/>
                <a:latin typeface="Gabriola" pitchFamily="82" charset="0"/>
              </a:rPr>
              <a:t> Bus Operator for the Metropolitan Council in Minneapolis, MN</a:t>
            </a:r>
          </a:p>
          <a:p>
            <a:r>
              <a:rPr lang="en-US" sz="1800" b="0" i="0" dirty="0">
                <a:solidFill>
                  <a:srgbClr val="1D1C1D"/>
                </a:solidFill>
                <a:effectLst/>
                <a:latin typeface="Gabriola" pitchFamily="82" charset="0"/>
              </a:rPr>
              <a:t>Employment background: 16 years working as a Social Worker for The Bridge for Youth serving youth and families in crisis specifically system involved youth between the ages of 16 and 24, 9.5  years for </a:t>
            </a:r>
            <a:r>
              <a:rPr lang="en-US" sz="1800" b="0" i="0" dirty="0" err="1">
                <a:solidFill>
                  <a:srgbClr val="1D1C1D"/>
                </a:solidFill>
                <a:effectLst/>
                <a:latin typeface="Gabriola" pitchFamily="82" charset="0"/>
              </a:rPr>
              <a:t>MetroTransit</a:t>
            </a:r>
            <a:r>
              <a:rPr lang="en-US" sz="1800" b="0" i="0" dirty="0">
                <a:solidFill>
                  <a:srgbClr val="1D1C1D"/>
                </a:solidFill>
                <a:effectLst/>
                <a:latin typeface="Gabriola" pitchFamily="82" charset="0"/>
              </a:rPr>
              <a:t> as a Bus Operator</a:t>
            </a:r>
          </a:p>
          <a:p>
            <a:r>
              <a:rPr lang="en-US" sz="1800" b="0" i="0" dirty="0">
                <a:solidFill>
                  <a:srgbClr val="1D1C1D"/>
                </a:solidFill>
                <a:effectLst/>
                <a:latin typeface="Gabriola" pitchFamily="82" charset="0"/>
              </a:rPr>
              <a:t>Strengths: Analyzing data and summarizing what it means, Python and R</a:t>
            </a:r>
          </a:p>
          <a:p>
            <a:r>
              <a:rPr lang="en-US" sz="1800" b="0" i="0" dirty="0">
                <a:solidFill>
                  <a:srgbClr val="1D1C1D"/>
                </a:solidFill>
                <a:effectLst/>
                <a:latin typeface="Gabriola" pitchFamily="82" charset="0"/>
              </a:rPr>
              <a:t>Hobbies: Gardening ( I really love flowers and plants), Baking, Listening and reading music, and I love to laugh and enjoy the joys of life</a:t>
            </a:r>
          </a:p>
          <a:p>
            <a:r>
              <a:rPr lang="en-US" sz="1800" b="0" i="0" dirty="0">
                <a:solidFill>
                  <a:srgbClr val="1D1C1D"/>
                </a:solidFill>
                <a:effectLst/>
                <a:latin typeface="Gabriola" pitchFamily="82" charset="0"/>
              </a:rPr>
              <a:t>Interesting fact: I know how to play the trumpet and piano</a:t>
            </a:r>
            <a:endParaRPr lang="en-US" sz="1800" dirty="0">
              <a:latin typeface="Gabriola" pitchFamily="82" charset="0"/>
            </a:endParaRPr>
          </a:p>
        </p:txBody>
      </p:sp>
      <p:pic>
        <p:nvPicPr>
          <p:cNvPr id="4" name="Picture 4">
            <a:extLst>
              <a:ext uri="{FF2B5EF4-FFF2-40B4-BE49-F238E27FC236}">
                <a16:creationId xmlns:a16="http://schemas.microsoft.com/office/drawing/2014/main" id="{D77185AF-1200-4BC7-A032-1268949C5B1A}"/>
              </a:ext>
            </a:extLst>
          </p:cNvPr>
          <p:cNvPicPr>
            <a:picLocks noChangeAspect="1"/>
          </p:cNvPicPr>
          <p:nvPr/>
        </p:nvPicPr>
        <p:blipFill>
          <a:blip r:embed="rId2"/>
          <a:stretch>
            <a:fillRect/>
          </a:stretch>
        </p:blipFill>
        <p:spPr>
          <a:xfrm>
            <a:off x="8990034" y="2108000"/>
            <a:ext cx="2631171" cy="3169788"/>
          </a:xfrm>
          <a:prstGeom prst="rect">
            <a:avLst/>
          </a:prstGeom>
        </p:spPr>
      </p:pic>
    </p:spTree>
    <p:extLst>
      <p:ext uri="{BB962C8B-B14F-4D97-AF65-F5344CB8AC3E}">
        <p14:creationId xmlns:p14="http://schemas.microsoft.com/office/powerpoint/2010/main" val="4111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D497-6190-408A-8A22-137DBDABF55C}"/>
              </a:ext>
            </a:extLst>
          </p:cNvPr>
          <p:cNvSpPr>
            <a:spLocks noGrp="1"/>
          </p:cNvSpPr>
          <p:nvPr>
            <p:ph type="title"/>
          </p:nvPr>
        </p:nvSpPr>
        <p:spPr/>
        <p:txBody>
          <a:bodyPr>
            <a:normAutofit/>
          </a:bodyPr>
          <a:lstStyle/>
          <a:p>
            <a:r>
              <a:rPr lang="en-US" b="1" dirty="0">
                <a:latin typeface="Gabriola" pitchFamily="82" charset="0"/>
              </a:rPr>
              <a:t>JOAN (JUNI) </a:t>
            </a:r>
            <a:r>
              <a:rPr lang="en-US" b="1" dirty="0" err="1">
                <a:latin typeface="Gabriola" pitchFamily="82" charset="0"/>
              </a:rPr>
              <a:t>Izundu</a:t>
            </a:r>
            <a:endParaRPr lang="en-US" b="1" dirty="0">
              <a:latin typeface="Gabriola" pitchFamily="82" charset="0"/>
            </a:endParaRPr>
          </a:p>
        </p:txBody>
      </p:sp>
      <p:sp>
        <p:nvSpPr>
          <p:cNvPr id="3" name="Content Placeholder 2">
            <a:extLst>
              <a:ext uri="{FF2B5EF4-FFF2-40B4-BE49-F238E27FC236}">
                <a16:creationId xmlns:a16="http://schemas.microsoft.com/office/drawing/2014/main" id="{8581BDF2-D008-4FCF-AD0C-F4A8370CBB66}"/>
              </a:ext>
            </a:extLst>
          </p:cNvPr>
          <p:cNvSpPr>
            <a:spLocks noGrp="1"/>
          </p:cNvSpPr>
          <p:nvPr>
            <p:ph sz="quarter" idx="13"/>
          </p:nvPr>
        </p:nvSpPr>
        <p:spPr>
          <a:xfrm>
            <a:off x="685800" y="2063396"/>
            <a:ext cx="7508309" cy="3311189"/>
          </a:xfrm>
        </p:spPr>
        <p:txBody>
          <a:bodyPr/>
          <a:lstStyle/>
          <a:p>
            <a:pPr lvl="0"/>
            <a:r>
              <a:rPr lang="en-US" sz="1800" dirty="0">
                <a:effectLst/>
                <a:latin typeface="Gabriola" pitchFamily="82" charset="0"/>
                <a:ea typeface="Calibri" panose="020F0502020204030204" pitchFamily="34" charset="0"/>
                <a:cs typeface="Times New Roman" panose="02020603050405020304" pitchFamily="18" charset="0"/>
              </a:rPr>
              <a:t>I was originally born and raised in Nigeria.</a:t>
            </a:r>
          </a:p>
          <a:p>
            <a:pPr lvl="0"/>
            <a:r>
              <a:rPr lang="en-US" sz="1800" dirty="0">
                <a:effectLst/>
                <a:latin typeface="Gabriola" pitchFamily="82" charset="0"/>
                <a:ea typeface="Calibri" panose="020F0502020204030204" pitchFamily="34" charset="0"/>
                <a:cs typeface="Times New Roman" panose="02020603050405020304" pitchFamily="18" charset="0"/>
              </a:rPr>
              <a:t>I currently work for C2 Global/Workforce solutions as a Career Counselor/Data Entry Specialist</a:t>
            </a:r>
          </a:p>
          <a:p>
            <a:pPr lvl="0"/>
            <a:r>
              <a:rPr lang="en-US" sz="1800" dirty="0">
                <a:effectLst/>
                <a:latin typeface="Gabriola" pitchFamily="82" charset="0"/>
                <a:ea typeface="Calibri" panose="020F0502020204030204" pitchFamily="34" charset="0"/>
                <a:cs typeface="Times New Roman" panose="02020603050405020304" pitchFamily="18" charset="0"/>
              </a:rPr>
              <a:t>I went to school for English Literature and Dance, but after my sophomore year, I realized it was a waste of my time and Parents money.</a:t>
            </a:r>
          </a:p>
          <a:p>
            <a:pPr lvl="0"/>
            <a:r>
              <a:rPr lang="en-US" sz="1800" dirty="0">
                <a:effectLst/>
                <a:latin typeface="Gabriola" pitchFamily="82" charset="0"/>
                <a:ea typeface="Calibri" panose="020F0502020204030204" pitchFamily="34" charset="0"/>
                <a:cs typeface="Times New Roman" panose="02020603050405020304" pitchFamily="18" charset="0"/>
              </a:rPr>
              <a:t>I love Dancing, Reading, learning new Languages, and Traveling</a:t>
            </a:r>
          </a:p>
          <a:p>
            <a:pPr lvl="0"/>
            <a:r>
              <a:rPr lang="en-US" sz="1800" dirty="0">
                <a:effectLst/>
                <a:latin typeface="Gabriola" pitchFamily="82" charset="0"/>
                <a:ea typeface="Calibri" panose="020F0502020204030204" pitchFamily="34" charset="0"/>
                <a:cs typeface="Times New Roman" panose="02020603050405020304" pitchFamily="18" charset="0"/>
              </a:rPr>
              <a:t>My current obsession is K-pop and learning Korean.</a:t>
            </a:r>
          </a:p>
          <a:p>
            <a:endParaRPr lang="en-US" dirty="0"/>
          </a:p>
        </p:txBody>
      </p:sp>
      <p:pic>
        <p:nvPicPr>
          <p:cNvPr id="4" name="Picture 4">
            <a:extLst>
              <a:ext uri="{FF2B5EF4-FFF2-40B4-BE49-F238E27FC236}">
                <a16:creationId xmlns:a16="http://schemas.microsoft.com/office/drawing/2014/main" id="{279BE84B-87BE-4409-9431-B15EF046053D}"/>
              </a:ext>
            </a:extLst>
          </p:cNvPr>
          <p:cNvPicPr>
            <a:picLocks noChangeAspect="1"/>
          </p:cNvPicPr>
          <p:nvPr/>
        </p:nvPicPr>
        <p:blipFill>
          <a:blip r:embed="rId2"/>
          <a:stretch>
            <a:fillRect/>
          </a:stretch>
        </p:blipFill>
        <p:spPr>
          <a:xfrm>
            <a:off x="8502907" y="171652"/>
            <a:ext cx="2910570" cy="5418667"/>
          </a:xfrm>
          <a:prstGeom prst="rect">
            <a:avLst/>
          </a:prstGeom>
        </p:spPr>
      </p:pic>
    </p:spTree>
    <p:extLst>
      <p:ext uri="{BB962C8B-B14F-4D97-AF65-F5344CB8AC3E}">
        <p14:creationId xmlns:p14="http://schemas.microsoft.com/office/powerpoint/2010/main" val="282140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5AEE-6CD5-4E0B-B661-D3BA6896E6C6}"/>
              </a:ext>
            </a:extLst>
          </p:cNvPr>
          <p:cNvSpPr>
            <a:spLocks noGrp="1"/>
          </p:cNvSpPr>
          <p:nvPr>
            <p:ph type="title"/>
          </p:nvPr>
        </p:nvSpPr>
        <p:spPr/>
        <p:txBody>
          <a:bodyPr/>
          <a:lstStyle/>
          <a:p>
            <a:r>
              <a:rPr lang="en-US" b="1" dirty="0">
                <a:latin typeface="Gabriola" pitchFamily="82" charset="0"/>
              </a:rPr>
              <a:t>Sheila cavazos</a:t>
            </a:r>
          </a:p>
        </p:txBody>
      </p:sp>
      <p:sp>
        <p:nvSpPr>
          <p:cNvPr id="3" name="Content Placeholder 2">
            <a:extLst>
              <a:ext uri="{FF2B5EF4-FFF2-40B4-BE49-F238E27FC236}">
                <a16:creationId xmlns:a16="http://schemas.microsoft.com/office/drawing/2014/main" id="{12BCDFE8-5FC2-471E-AE21-EE177C0873FA}"/>
              </a:ext>
            </a:extLst>
          </p:cNvPr>
          <p:cNvSpPr>
            <a:spLocks noGrp="1"/>
          </p:cNvSpPr>
          <p:nvPr>
            <p:ph sz="quarter" idx="13"/>
          </p:nvPr>
        </p:nvSpPr>
        <p:spPr>
          <a:xfrm>
            <a:off x="685800" y="2063396"/>
            <a:ext cx="6594953" cy="3311189"/>
          </a:xfrm>
        </p:spPr>
        <p:txBody>
          <a:bodyPr>
            <a:normAutofit/>
          </a:bodyPr>
          <a:lstStyle/>
          <a:p>
            <a:pPr>
              <a:buFont typeface="Arial" pitchFamily="34" charset="0"/>
              <a:buChar char="•"/>
            </a:pPr>
            <a:r>
              <a:rPr lang="en-US" sz="2000" dirty="0">
                <a:latin typeface="Gabriola" pitchFamily="82" charset="0"/>
              </a:rPr>
              <a:t>Currently employed as a Credit Dispute Investigator </a:t>
            </a:r>
          </a:p>
          <a:p>
            <a:pPr>
              <a:buFont typeface="Arial" pitchFamily="34" charset="0"/>
              <a:buChar char="•"/>
            </a:pPr>
            <a:r>
              <a:rPr lang="en-US" sz="2000" dirty="0">
                <a:latin typeface="Gabriola" pitchFamily="82" charset="0"/>
              </a:rPr>
              <a:t>Employment background: Sales, insurance and data entry</a:t>
            </a:r>
          </a:p>
          <a:p>
            <a:pPr>
              <a:buFont typeface="Arial" pitchFamily="34" charset="0"/>
              <a:buChar char="•"/>
            </a:pPr>
            <a:r>
              <a:rPr lang="en-US" sz="2000" dirty="0">
                <a:latin typeface="Gabriola" pitchFamily="82" charset="0"/>
              </a:rPr>
              <a:t>Strengths: visualizations, graphics and python, tableau</a:t>
            </a:r>
          </a:p>
          <a:p>
            <a:pPr>
              <a:buFont typeface="Arial" pitchFamily="34" charset="0"/>
              <a:buChar char="•"/>
            </a:pPr>
            <a:r>
              <a:rPr lang="en-US" sz="2000" dirty="0">
                <a:latin typeface="Gabriola" pitchFamily="82" charset="0"/>
              </a:rPr>
              <a:t>Hobbies: reading, hiking, running, and being outdoors</a:t>
            </a:r>
          </a:p>
          <a:p>
            <a:pPr>
              <a:buFont typeface="Arial" pitchFamily="34" charset="0"/>
              <a:buChar char="•"/>
            </a:pPr>
            <a:r>
              <a:rPr lang="en-US" sz="2000" dirty="0">
                <a:latin typeface="Gabriola" pitchFamily="82" charset="0"/>
              </a:rPr>
              <a:t>Interesting fact: I live on a farm and raise pigs, COWS, AND CHICKENS</a:t>
            </a:r>
          </a:p>
        </p:txBody>
      </p:sp>
      <p:pic>
        <p:nvPicPr>
          <p:cNvPr id="4" name="Picture 4">
            <a:extLst>
              <a:ext uri="{FF2B5EF4-FFF2-40B4-BE49-F238E27FC236}">
                <a16:creationId xmlns:a16="http://schemas.microsoft.com/office/drawing/2014/main" id="{45E6A99D-A480-43A1-9FE7-E7AC2D39A01C}"/>
              </a:ext>
            </a:extLst>
          </p:cNvPr>
          <p:cNvPicPr>
            <a:picLocks noChangeAspect="1"/>
          </p:cNvPicPr>
          <p:nvPr/>
        </p:nvPicPr>
        <p:blipFill>
          <a:blip r:embed="rId2"/>
          <a:stretch>
            <a:fillRect/>
          </a:stretch>
        </p:blipFill>
        <p:spPr>
          <a:xfrm rot="5400000">
            <a:off x="7120177" y="1236473"/>
            <a:ext cx="4729271" cy="3546953"/>
          </a:xfrm>
          <a:prstGeom prst="rect">
            <a:avLst/>
          </a:prstGeom>
        </p:spPr>
      </p:pic>
    </p:spTree>
    <p:extLst>
      <p:ext uri="{BB962C8B-B14F-4D97-AF65-F5344CB8AC3E}">
        <p14:creationId xmlns:p14="http://schemas.microsoft.com/office/powerpoint/2010/main" val="266668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BA32-66F4-4145-88F1-565919212247}"/>
              </a:ext>
            </a:extLst>
          </p:cNvPr>
          <p:cNvSpPr>
            <a:spLocks noGrp="1"/>
          </p:cNvSpPr>
          <p:nvPr>
            <p:ph type="title"/>
          </p:nvPr>
        </p:nvSpPr>
        <p:spPr/>
        <p:txBody>
          <a:bodyPr>
            <a:normAutofit/>
          </a:bodyPr>
          <a:lstStyle/>
          <a:p>
            <a:r>
              <a:rPr lang="en-US" b="1" dirty="0">
                <a:latin typeface="Gabriola" pitchFamily="82" charset="0"/>
              </a:rPr>
              <a:t>TENISHA THOMPSON</a:t>
            </a:r>
          </a:p>
        </p:txBody>
      </p:sp>
      <p:sp>
        <p:nvSpPr>
          <p:cNvPr id="3" name="Content Placeholder 2">
            <a:extLst>
              <a:ext uri="{FF2B5EF4-FFF2-40B4-BE49-F238E27FC236}">
                <a16:creationId xmlns:a16="http://schemas.microsoft.com/office/drawing/2014/main" id="{0AB67250-8709-415A-A69B-DD5DCB3DEA6A}"/>
              </a:ext>
            </a:extLst>
          </p:cNvPr>
          <p:cNvSpPr>
            <a:spLocks noGrp="1"/>
          </p:cNvSpPr>
          <p:nvPr>
            <p:ph sz="quarter" idx="13"/>
          </p:nvPr>
        </p:nvSpPr>
        <p:spPr>
          <a:xfrm>
            <a:off x="685801" y="2063396"/>
            <a:ext cx="7938892" cy="3311189"/>
          </a:xfrm>
        </p:spPr>
        <p:txBody>
          <a:bodyPr/>
          <a:lstStyle/>
          <a:p>
            <a:r>
              <a:rPr lang="en-US" sz="1800" dirty="0">
                <a:effectLst/>
                <a:latin typeface="Gabriola" pitchFamily="82" charset="0"/>
                <a:ea typeface="Calibri" panose="020F0502020204030204" pitchFamily="34" charset="0"/>
                <a:cs typeface="Times New Roman" panose="02020603050405020304" pitchFamily="18" charset="0"/>
              </a:rPr>
              <a:t>Tenisha studied Computer Information Systems with a focus in Database Administration and over the past five years has tutored at a Junior College in Chicago sharing her knowledge about basic computer skills to the foundation and basic concepts of programming languages and transforming that information into the simplest terms. </a:t>
            </a:r>
          </a:p>
          <a:p>
            <a:r>
              <a:rPr lang="en-US" sz="1800" dirty="0">
                <a:latin typeface="Gabriola" pitchFamily="82" charset="0"/>
                <a:ea typeface="Calibri" panose="020F0502020204030204" pitchFamily="34" charset="0"/>
                <a:cs typeface="Times New Roman" panose="02020603050405020304" pitchFamily="18" charset="0"/>
              </a:rPr>
              <a:t>Hobbies: </a:t>
            </a:r>
            <a:r>
              <a:rPr lang="en-US" sz="1800" dirty="0">
                <a:effectLst/>
                <a:latin typeface="Gabriola" pitchFamily="82" charset="0"/>
                <a:ea typeface="Calibri" panose="020F0502020204030204" pitchFamily="34" charset="0"/>
                <a:cs typeface="Times New Roman" panose="02020603050405020304" pitchFamily="18" charset="0"/>
              </a:rPr>
              <a:t>enjoys museums, music, cinematography and theatre and dissection discussions about the arts as well as catching natures first blooms.</a:t>
            </a:r>
          </a:p>
          <a:p>
            <a:endParaRPr lang="en-US" dirty="0"/>
          </a:p>
        </p:txBody>
      </p:sp>
      <p:pic>
        <p:nvPicPr>
          <p:cNvPr id="4" name="Picture 4">
            <a:extLst>
              <a:ext uri="{FF2B5EF4-FFF2-40B4-BE49-F238E27FC236}">
                <a16:creationId xmlns:a16="http://schemas.microsoft.com/office/drawing/2014/main" id="{0C921414-06AE-465E-B08E-F84D47D1D2F2}"/>
              </a:ext>
            </a:extLst>
          </p:cNvPr>
          <p:cNvPicPr>
            <a:picLocks noChangeAspect="1"/>
          </p:cNvPicPr>
          <p:nvPr/>
        </p:nvPicPr>
        <p:blipFill>
          <a:blip r:embed="rId2"/>
          <a:stretch>
            <a:fillRect/>
          </a:stretch>
        </p:blipFill>
        <p:spPr>
          <a:xfrm>
            <a:off x="8322499" y="1772653"/>
            <a:ext cx="3301132" cy="3312694"/>
          </a:xfrm>
          <a:prstGeom prst="rect">
            <a:avLst/>
          </a:prstGeom>
        </p:spPr>
      </p:pic>
    </p:spTree>
    <p:extLst>
      <p:ext uri="{BB962C8B-B14F-4D97-AF65-F5344CB8AC3E}">
        <p14:creationId xmlns:p14="http://schemas.microsoft.com/office/powerpoint/2010/main" val="177882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360B-CA21-4920-BBA8-6BC37BB4E7F7}"/>
              </a:ext>
            </a:extLst>
          </p:cNvPr>
          <p:cNvSpPr>
            <a:spLocks noGrp="1"/>
          </p:cNvSpPr>
          <p:nvPr>
            <p:ph type="title"/>
          </p:nvPr>
        </p:nvSpPr>
        <p:spPr/>
        <p:txBody>
          <a:bodyPr/>
          <a:lstStyle/>
          <a:p>
            <a:r>
              <a:rPr lang="en-US" b="1" dirty="0" err="1">
                <a:latin typeface="Gabriola" pitchFamily="82" charset="0"/>
              </a:rPr>
              <a:t>airbourne</a:t>
            </a:r>
            <a:r>
              <a:rPr lang="en-US" b="1" dirty="0">
                <a:latin typeface="Gabriola" pitchFamily="82" charset="0"/>
              </a:rPr>
              <a:t> </a:t>
            </a:r>
            <a:r>
              <a:rPr lang="en-US" b="1" dirty="0" err="1">
                <a:latin typeface="Gabriola" pitchFamily="82" charset="0"/>
              </a:rPr>
              <a:t>intorduction</a:t>
            </a:r>
            <a:endParaRPr lang="en-US" b="1" dirty="0">
              <a:latin typeface="Gabriola" pitchFamily="82" charset="0"/>
            </a:endParaRPr>
          </a:p>
        </p:txBody>
      </p:sp>
      <p:sp>
        <p:nvSpPr>
          <p:cNvPr id="3" name="Content Placeholder 2">
            <a:extLst>
              <a:ext uri="{FF2B5EF4-FFF2-40B4-BE49-F238E27FC236}">
                <a16:creationId xmlns:a16="http://schemas.microsoft.com/office/drawing/2014/main" id="{E578C5AD-8B20-46CB-87E0-4E155B05C620}"/>
              </a:ext>
            </a:extLst>
          </p:cNvPr>
          <p:cNvSpPr>
            <a:spLocks noGrp="1"/>
          </p:cNvSpPr>
          <p:nvPr>
            <p:ph sz="quarter" idx="13"/>
          </p:nvPr>
        </p:nvSpPr>
        <p:spPr/>
        <p:txBody>
          <a:bodyPr>
            <a:normAutofit/>
          </a:bodyPr>
          <a:lstStyle/>
          <a:p>
            <a:r>
              <a:rPr lang="en-US" b="0" i="0" dirty="0" err="1">
                <a:solidFill>
                  <a:srgbClr val="1D1C1D"/>
                </a:solidFill>
                <a:effectLst/>
                <a:latin typeface="Gabriola" pitchFamily="82" charset="0"/>
              </a:rPr>
              <a:t>Covid</a:t>
            </a:r>
            <a:r>
              <a:rPr lang="en-US" b="0" i="0" dirty="0">
                <a:solidFill>
                  <a:srgbClr val="1D1C1D"/>
                </a:solidFill>
                <a:effectLst/>
                <a:latin typeface="Gabriola" pitchFamily="82" charset="0"/>
              </a:rPr>
              <a:t> has impacted the travel industry greatly. </a:t>
            </a:r>
          </a:p>
          <a:p>
            <a:r>
              <a:rPr lang="en-US" b="0" i="0" dirty="0">
                <a:solidFill>
                  <a:srgbClr val="1D1C1D"/>
                </a:solidFill>
                <a:effectLst/>
                <a:latin typeface="Gabriola" pitchFamily="82" charset="0"/>
              </a:rPr>
              <a:t>the travel economy was booming and have seen an upward growth for the past decade</a:t>
            </a:r>
          </a:p>
          <a:p>
            <a:r>
              <a:rPr lang="en-US" b="0" i="0" dirty="0">
                <a:solidFill>
                  <a:srgbClr val="1D1C1D"/>
                </a:solidFill>
                <a:effectLst/>
                <a:latin typeface="Gabriola" pitchFamily="82" charset="0"/>
              </a:rPr>
              <a:t>that all came crashing down with the news of </a:t>
            </a:r>
            <a:r>
              <a:rPr lang="en-US" b="0" i="0" dirty="0" err="1">
                <a:solidFill>
                  <a:srgbClr val="1D1C1D"/>
                </a:solidFill>
                <a:effectLst/>
                <a:latin typeface="Gabriola" pitchFamily="82" charset="0"/>
              </a:rPr>
              <a:t>Covid</a:t>
            </a:r>
            <a:r>
              <a:rPr lang="en-US" b="0" i="0" dirty="0">
                <a:solidFill>
                  <a:srgbClr val="1D1C1D"/>
                </a:solidFill>
                <a:effectLst/>
                <a:latin typeface="Gabriola" pitchFamily="82" charset="0"/>
              </a:rPr>
              <a:t> spreading far and wide</a:t>
            </a:r>
          </a:p>
          <a:p>
            <a:r>
              <a:rPr lang="en-US" b="0" i="0" dirty="0">
                <a:solidFill>
                  <a:srgbClr val="1D1C1D"/>
                </a:solidFill>
                <a:effectLst/>
                <a:latin typeface="Gabriola" pitchFamily="82" charset="0"/>
              </a:rPr>
              <a:t>This however does not just affect international travel, but domestic as well. </a:t>
            </a:r>
          </a:p>
          <a:p>
            <a:r>
              <a:rPr lang="en-US" b="0" i="0" dirty="0">
                <a:solidFill>
                  <a:srgbClr val="1D1C1D"/>
                </a:solidFill>
                <a:effectLst/>
                <a:latin typeface="Gabriola" pitchFamily="82" charset="0"/>
              </a:rPr>
              <a:t>The reason for this study was to determine the overall impact of </a:t>
            </a:r>
            <a:r>
              <a:rPr lang="en-US" b="0" i="0" dirty="0" err="1">
                <a:solidFill>
                  <a:srgbClr val="1D1C1D"/>
                </a:solidFill>
                <a:effectLst/>
                <a:latin typeface="Gabriola" pitchFamily="82" charset="0"/>
              </a:rPr>
              <a:t>covid</a:t>
            </a:r>
            <a:r>
              <a:rPr lang="en-US" b="0" i="0" dirty="0">
                <a:solidFill>
                  <a:srgbClr val="1D1C1D"/>
                </a:solidFill>
                <a:effectLst/>
                <a:latin typeface="Gabriola" pitchFamily="82" charset="0"/>
              </a:rPr>
              <a:t> on the travel industry</a:t>
            </a:r>
          </a:p>
        </p:txBody>
      </p:sp>
    </p:spTree>
    <p:extLst>
      <p:ext uri="{BB962C8B-B14F-4D97-AF65-F5344CB8AC3E}">
        <p14:creationId xmlns:p14="http://schemas.microsoft.com/office/powerpoint/2010/main" val="419093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CD8D-6703-48F2-AE04-FD44D4E98B7E}"/>
              </a:ext>
            </a:extLst>
          </p:cNvPr>
          <p:cNvSpPr>
            <a:spLocks noGrp="1"/>
          </p:cNvSpPr>
          <p:nvPr>
            <p:ph type="title"/>
          </p:nvPr>
        </p:nvSpPr>
        <p:spPr/>
        <p:txBody>
          <a:bodyPr/>
          <a:lstStyle/>
          <a:p>
            <a:r>
              <a:rPr lang="en-US" b="1" dirty="0">
                <a:latin typeface="Gabriola" pitchFamily="82" charset="0"/>
              </a:rPr>
              <a:t>methods</a:t>
            </a:r>
          </a:p>
        </p:txBody>
      </p:sp>
      <p:sp>
        <p:nvSpPr>
          <p:cNvPr id="3" name="Content Placeholder 2">
            <a:extLst>
              <a:ext uri="{FF2B5EF4-FFF2-40B4-BE49-F238E27FC236}">
                <a16:creationId xmlns:a16="http://schemas.microsoft.com/office/drawing/2014/main" id="{7B392B48-57BE-4D26-B922-58C1C7828C87}"/>
              </a:ext>
            </a:extLst>
          </p:cNvPr>
          <p:cNvSpPr>
            <a:spLocks noGrp="1"/>
          </p:cNvSpPr>
          <p:nvPr>
            <p:ph sz="quarter" idx="13"/>
          </p:nvPr>
        </p:nvSpPr>
        <p:spPr/>
        <p:txBody>
          <a:bodyPr>
            <a:normAutofit/>
          </a:bodyPr>
          <a:lstStyle/>
          <a:p>
            <a:r>
              <a:rPr lang="en-US" dirty="0">
                <a:latin typeface="Gabriola" pitchFamily="82" charset="0"/>
              </a:rPr>
              <a:t>Python</a:t>
            </a:r>
          </a:p>
          <a:p>
            <a:pPr lvl="1"/>
            <a:r>
              <a:rPr lang="en-US" dirty="0">
                <a:latin typeface="Gabriola" pitchFamily="82" charset="0"/>
              </a:rPr>
              <a:t>Gathered data and manipulated the data into workable information</a:t>
            </a:r>
          </a:p>
          <a:p>
            <a:pPr lvl="1"/>
            <a:r>
              <a:rPr lang="en-US" dirty="0">
                <a:latin typeface="Gabriola" pitchFamily="82" charset="0"/>
              </a:rPr>
              <a:t>Tested the data due to suspected violation of assumptions with  Single sample t-test, Linear progression, Logistic regression, Random forest</a:t>
            </a:r>
          </a:p>
          <a:p>
            <a:pPr lvl="1"/>
            <a:r>
              <a:rPr lang="en-US" dirty="0">
                <a:latin typeface="Gabriola" pitchFamily="82" charset="0"/>
              </a:rPr>
              <a:t>Graphed the data with a histogram, scatterplot, and  a </a:t>
            </a:r>
            <a:r>
              <a:rPr lang="en-US" dirty="0" err="1">
                <a:latin typeface="Gabriola" pitchFamily="82" charset="0"/>
              </a:rPr>
              <a:t>pairplot</a:t>
            </a:r>
            <a:endParaRPr lang="en-US" dirty="0">
              <a:latin typeface="Gabriola" pitchFamily="82" charset="0"/>
            </a:endParaRPr>
          </a:p>
        </p:txBody>
      </p:sp>
    </p:spTree>
    <p:extLst>
      <p:ext uri="{BB962C8B-B14F-4D97-AF65-F5344CB8AC3E}">
        <p14:creationId xmlns:p14="http://schemas.microsoft.com/office/powerpoint/2010/main" val="18970413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Main Event</vt:lpstr>
      <vt:lpstr>PowerPoint Presentation</vt:lpstr>
      <vt:lpstr>TEAM MEMBERS</vt:lpstr>
      <vt:lpstr>Delfrieda (Frieda) mcknight</vt:lpstr>
      <vt:lpstr>Jacqueline (JACKIE) THOMPSON</vt:lpstr>
      <vt:lpstr>JOAN (JUNI) Izundu</vt:lpstr>
      <vt:lpstr>Sheila cavazos</vt:lpstr>
      <vt:lpstr>TENISHA THOMPSON</vt:lpstr>
      <vt:lpstr>airbourne intorduction</vt:lpstr>
      <vt:lpstr>methods</vt:lpstr>
      <vt:lpstr>Methods (cont.)</vt:lpstr>
      <vt:lpstr>Methods (cont.)</vt:lpstr>
      <vt:lpstr>RESULTS</vt:lpstr>
      <vt:lpstr>summary</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korey.cavazos</dc:creator>
  <cp:lastModifiedBy>korey.cavazos</cp:lastModifiedBy>
  <cp:revision>2</cp:revision>
  <dcterms:created xsi:type="dcterms:W3CDTF">2022-04-28T01:40:23Z</dcterms:created>
  <dcterms:modified xsi:type="dcterms:W3CDTF">2022-04-30T19:57:57Z</dcterms:modified>
</cp:coreProperties>
</file>