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2" r:id="rId11"/>
  </p:sldIdLst>
  <p:sldSz cx="9144000" cy="6858000" type="screen4x3"/>
  <p:notesSz cx="6858000" cy="9144000"/>
  <p:embeddedFontLst>
    <p:embeddedFont>
      <p:font typeface="Faster One" panose="020B0604020202020204" charset="0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>
        <p:scale>
          <a:sx n="94" d="100"/>
          <a:sy n="94" d="100"/>
        </p:scale>
        <p:origin x="-1138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30C91-5984-4F80-9B90-F91205CB6F6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3DF99A8-789A-42A2-BD75-548ABB79FD03}">
      <dgm:prSet/>
      <dgm:spPr/>
      <dgm:t>
        <a:bodyPr/>
        <a:lstStyle/>
        <a:p>
          <a:pPr rtl="0"/>
          <a:r>
            <a:rPr lang="de-DE" baseline="0" smtClean="0"/>
            <a:t>Komponententest</a:t>
          </a:r>
          <a:endParaRPr lang="de-DE"/>
        </a:p>
      </dgm:t>
    </dgm:pt>
    <dgm:pt modelId="{D407DFC1-322E-4717-ACCC-9AE736D75D21}" type="parTrans" cxnId="{3E3F8023-F4D0-483F-942A-8B4CE289A389}">
      <dgm:prSet/>
      <dgm:spPr/>
      <dgm:t>
        <a:bodyPr/>
        <a:lstStyle/>
        <a:p>
          <a:endParaRPr lang="de-DE"/>
        </a:p>
      </dgm:t>
    </dgm:pt>
    <dgm:pt modelId="{80D43D9A-8822-4229-9F43-3AF2494D8BC5}" type="sibTrans" cxnId="{3E3F8023-F4D0-483F-942A-8B4CE289A389}">
      <dgm:prSet/>
      <dgm:spPr/>
      <dgm:t>
        <a:bodyPr/>
        <a:lstStyle/>
        <a:p>
          <a:endParaRPr lang="de-DE"/>
        </a:p>
      </dgm:t>
    </dgm:pt>
    <dgm:pt modelId="{F100EE83-2E2C-434E-8EE8-EA02F3F06593}">
      <dgm:prSet/>
      <dgm:spPr/>
      <dgm:t>
        <a:bodyPr/>
        <a:lstStyle/>
        <a:p>
          <a:pPr rtl="0"/>
          <a:r>
            <a:rPr lang="de-DE" baseline="0" smtClean="0"/>
            <a:t>Integrationstest</a:t>
          </a:r>
          <a:endParaRPr lang="de-DE"/>
        </a:p>
      </dgm:t>
    </dgm:pt>
    <dgm:pt modelId="{AEAF8A03-E2B5-40E6-B522-0C393D733977}" type="parTrans" cxnId="{168F5FD8-6958-400E-8B60-DF3619660F62}">
      <dgm:prSet/>
      <dgm:spPr/>
      <dgm:t>
        <a:bodyPr/>
        <a:lstStyle/>
        <a:p>
          <a:endParaRPr lang="de-DE"/>
        </a:p>
      </dgm:t>
    </dgm:pt>
    <dgm:pt modelId="{F8999110-DA21-4ABA-8DF7-4DCB26DCF5F4}" type="sibTrans" cxnId="{168F5FD8-6958-400E-8B60-DF3619660F62}">
      <dgm:prSet/>
      <dgm:spPr/>
      <dgm:t>
        <a:bodyPr/>
        <a:lstStyle/>
        <a:p>
          <a:endParaRPr lang="de-DE"/>
        </a:p>
      </dgm:t>
    </dgm:pt>
    <dgm:pt modelId="{6D19F66C-5FDF-4091-A638-A240E2B6B166}">
      <dgm:prSet/>
      <dgm:spPr/>
      <dgm:t>
        <a:bodyPr/>
        <a:lstStyle/>
        <a:p>
          <a:pPr rtl="0"/>
          <a:r>
            <a:rPr lang="de-DE" baseline="0" smtClean="0"/>
            <a:t>Systemtest</a:t>
          </a:r>
          <a:endParaRPr lang="de-DE"/>
        </a:p>
      </dgm:t>
    </dgm:pt>
    <dgm:pt modelId="{D4427270-34B0-42C8-9973-CCD732CD9692}" type="parTrans" cxnId="{DFA67676-FC7C-4ABA-A7CE-421AA5313F6B}">
      <dgm:prSet/>
      <dgm:spPr/>
      <dgm:t>
        <a:bodyPr/>
        <a:lstStyle/>
        <a:p>
          <a:endParaRPr lang="de-DE"/>
        </a:p>
      </dgm:t>
    </dgm:pt>
    <dgm:pt modelId="{C997125F-DBE7-4739-B4FD-981132F3184E}" type="sibTrans" cxnId="{DFA67676-FC7C-4ABA-A7CE-421AA5313F6B}">
      <dgm:prSet/>
      <dgm:spPr/>
      <dgm:t>
        <a:bodyPr/>
        <a:lstStyle/>
        <a:p>
          <a:endParaRPr lang="de-DE"/>
        </a:p>
      </dgm:t>
    </dgm:pt>
    <dgm:pt modelId="{6384289B-2D45-4CBD-B855-825566AA5842}">
      <dgm:prSet/>
      <dgm:spPr/>
      <dgm:t>
        <a:bodyPr/>
        <a:lstStyle/>
        <a:p>
          <a:pPr rtl="0"/>
          <a:r>
            <a:rPr lang="de-DE" baseline="0" smtClean="0"/>
            <a:t>Abnahmetest</a:t>
          </a:r>
          <a:endParaRPr lang="de-DE"/>
        </a:p>
      </dgm:t>
    </dgm:pt>
    <dgm:pt modelId="{2C8EFC4D-0968-411F-AEEB-AA351D57B87D}" type="parTrans" cxnId="{96818490-3AF0-4F01-A93B-CA8B4FF12CC8}">
      <dgm:prSet/>
      <dgm:spPr/>
      <dgm:t>
        <a:bodyPr/>
        <a:lstStyle/>
        <a:p>
          <a:endParaRPr lang="de-DE"/>
        </a:p>
      </dgm:t>
    </dgm:pt>
    <dgm:pt modelId="{4C3035E3-1FB5-4395-9FDC-5A28B4EFD4BE}" type="sibTrans" cxnId="{96818490-3AF0-4F01-A93B-CA8B4FF12CC8}">
      <dgm:prSet/>
      <dgm:spPr/>
      <dgm:t>
        <a:bodyPr/>
        <a:lstStyle/>
        <a:p>
          <a:endParaRPr lang="de-DE"/>
        </a:p>
      </dgm:t>
    </dgm:pt>
    <dgm:pt modelId="{75E3C6FD-E193-403E-8627-A22AA615F114}" type="pres">
      <dgm:prSet presAssocID="{1D730C91-5984-4F80-9B90-F91205CB6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18D418-14D9-411A-9211-BDDE30B1171D}" type="pres">
      <dgm:prSet presAssocID="{E3DF99A8-789A-42A2-BD75-548ABB79FD0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294DBF-D697-4DE3-A58B-6FAD2AF72BBE}" type="pres">
      <dgm:prSet presAssocID="{80D43D9A-8822-4229-9F43-3AF2494D8BC5}" presName="parTxOnlySpace" presStyleCnt="0"/>
      <dgm:spPr/>
    </dgm:pt>
    <dgm:pt modelId="{1C05CC62-A949-4C1C-A334-38C1C7D76EE8}" type="pres">
      <dgm:prSet presAssocID="{F100EE83-2E2C-434E-8EE8-EA02F3F0659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37B340-F9B0-42F2-B302-7234A6E22DF5}" type="pres">
      <dgm:prSet presAssocID="{F8999110-DA21-4ABA-8DF7-4DCB26DCF5F4}" presName="parTxOnlySpace" presStyleCnt="0"/>
      <dgm:spPr/>
    </dgm:pt>
    <dgm:pt modelId="{402A9695-5D5C-4FC7-AD6A-326C94BAB4D4}" type="pres">
      <dgm:prSet presAssocID="{6D19F66C-5FDF-4091-A638-A240E2B6B16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BB1AEB-31D3-425B-8A1C-CD9F55ADF15A}" type="pres">
      <dgm:prSet presAssocID="{C997125F-DBE7-4739-B4FD-981132F3184E}" presName="parTxOnlySpace" presStyleCnt="0"/>
      <dgm:spPr/>
    </dgm:pt>
    <dgm:pt modelId="{8485472A-C567-4874-BED1-3EE41DCDB24D}" type="pres">
      <dgm:prSet presAssocID="{6384289B-2D45-4CBD-B855-825566AA584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3F8023-F4D0-483F-942A-8B4CE289A389}" srcId="{1D730C91-5984-4F80-9B90-F91205CB6F6E}" destId="{E3DF99A8-789A-42A2-BD75-548ABB79FD03}" srcOrd="0" destOrd="0" parTransId="{D407DFC1-322E-4717-ACCC-9AE736D75D21}" sibTransId="{80D43D9A-8822-4229-9F43-3AF2494D8BC5}"/>
    <dgm:cxn modelId="{2035AA16-A697-455B-8FB3-EDDE05A16836}" type="presOf" srcId="{F100EE83-2E2C-434E-8EE8-EA02F3F06593}" destId="{1C05CC62-A949-4C1C-A334-38C1C7D76EE8}" srcOrd="0" destOrd="0" presId="urn:microsoft.com/office/officeart/2005/8/layout/chevron1"/>
    <dgm:cxn modelId="{F043E37E-DFAF-49F0-94B9-35523DCA5BBD}" type="presOf" srcId="{1D730C91-5984-4F80-9B90-F91205CB6F6E}" destId="{75E3C6FD-E193-403E-8627-A22AA615F114}" srcOrd="0" destOrd="0" presId="urn:microsoft.com/office/officeart/2005/8/layout/chevron1"/>
    <dgm:cxn modelId="{168F5FD8-6958-400E-8B60-DF3619660F62}" srcId="{1D730C91-5984-4F80-9B90-F91205CB6F6E}" destId="{F100EE83-2E2C-434E-8EE8-EA02F3F06593}" srcOrd="1" destOrd="0" parTransId="{AEAF8A03-E2B5-40E6-B522-0C393D733977}" sibTransId="{F8999110-DA21-4ABA-8DF7-4DCB26DCF5F4}"/>
    <dgm:cxn modelId="{ADC530C3-6F1B-4A4B-BEE8-BCBCAED68579}" type="presOf" srcId="{6384289B-2D45-4CBD-B855-825566AA5842}" destId="{8485472A-C567-4874-BED1-3EE41DCDB24D}" srcOrd="0" destOrd="0" presId="urn:microsoft.com/office/officeart/2005/8/layout/chevron1"/>
    <dgm:cxn modelId="{DFA67676-FC7C-4ABA-A7CE-421AA5313F6B}" srcId="{1D730C91-5984-4F80-9B90-F91205CB6F6E}" destId="{6D19F66C-5FDF-4091-A638-A240E2B6B166}" srcOrd="2" destOrd="0" parTransId="{D4427270-34B0-42C8-9973-CCD732CD9692}" sibTransId="{C997125F-DBE7-4739-B4FD-981132F3184E}"/>
    <dgm:cxn modelId="{7D1C3CA7-8759-4621-B2F2-6191213FC00E}" type="presOf" srcId="{E3DF99A8-789A-42A2-BD75-548ABB79FD03}" destId="{3818D418-14D9-411A-9211-BDDE30B1171D}" srcOrd="0" destOrd="0" presId="urn:microsoft.com/office/officeart/2005/8/layout/chevron1"/>
    <dgm:cxn modelId="{D0F121B7-6F79-45D8-ACF9-1B1B580217A4}" type="presOf" srcId="{6D19F66C-5FDF-4091-A638-A240E2B6B166}" destId="{402A9695-5D5C-4FC7-AD6A-326C94BAB4D4}" srcOrd="0" destOrd="0" presId="urn:microsoft.com/office/officeart/2005/8/layout/chevron1"/>
    <dgm:cxn modelId="{96818490-3AF0-4F01-A93B-CA8B4FF12CC8}" srcId="{1D730C91-5984-4F80-9B90-F91205CB6F6E}" destId="{6384289B-2D45-4CBD-B855-825566AA5842}" srcOrd="3" destOrd="0" parTransId="{2C8EFC4D-0968-411F-AEEB-AA351D57B87D}" sibTransId="{4C3035E3-1FB5-4395-9FDC-5A28B4EFD4BE}"/>
    <dgm:cxn modelId="{B246A940-F9E1-4894-A2C1-5E028B92132B}" type="presParOf" srcId="{75E3C6FD-E193-403E-8627-A22AA615F114}" destId="{3818D418-14D9-411A-9211-BDDE30B1171D}" srcOrd="0" destOrd="0" presId="urn:microsoft.com/office/officeart/2005/8/layout/chevron1"/>
    <dgm:cxn modelId="{C3304ABD-2D01-4302-A69D-3FDBEE516D18}" type="presParOf" srcId="{75E3C6FD-E193-403E-8627-A22AA615F114}" destId="{C0294DBF-D697-4DE3-A58B-6FAD2AF72BBE}" srcOrd="1" destOrd="0" presId="urn:microsoft.com/office/officeart/2005/8/layout/chevron1"/>
    <dgm:cxn modelId="{189C76AA-08C0-4B8B-A92A-3685310A29B0}" type="presParOf" srcId="{75E3C6FD-E193-403E-8627-A22AA615F114}" destId="{1C05CC62-A949-4C1C-A334-38C1C7D76EE8}" srcOrd="2" destOrd="0" presId="urn:microsoft.com/office/officeart/2005/8/layout/chevron1"/>
    <dgm:cxn modelId="{8912F717-9F6E-4886-AB3F-1F3D387FC9EF}" type="presParOf" srcId="{75E3C6FD-E193-403E-8627-A22AA615F114}" destId="{6F37B340-F9B0-42F2-B302-7234A6E22DF5}" srcOrd="3" destOrd="0" presId="urn:microsoft.com/office/officeart/2005/8/layout/chevron1"/>
    <dgm:cxn modelId="{DF1A41A8-8A6F-424F-9B65-2EBB4699B9BE}" type="presParOf" srcId="{75E3C6FD-E193-403E-8627-A22AA615F114}" destId="{402A9695-5D5C-4FC7-AD6A-326C94BAB4D4}" srcOrd="4" destOrd="0" presId="urn:microsoft.com/office/officeart/2005/8/layout/chevron1"/>
    <dgm:cxn modelId="{7F3DA0B7-8A52-45F5-9F57-6C6B2DDCC759}" type="presParOf" srcId="{75E3C6FD-E193-403E-8627-A22AA615F114}" destId="{06BB1AEB-31D3-425B-8A1C-CD9F55ADF15A}" srcOrd="5" destOrd="0" presId="urn:microsoft.com/office/officeart/2005/8/layout/chevron1"/>
    <dgm:cxn modelId="{F5D784E0-A881-4578-8064-7ABCB0884635}" type="presParOf" srcId="{75E3C6FD-E193-403E-8627-A22AA615F114}" destId="{8485472A-C567-4874-BED1-3EE41DCDB24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8D418-14D9-411A-9211-BDDE30B1171D}">
      <dsp:nvSpPr>
        <dsp:cNvPr id="0" name=""/>
        <dsp:cNvSpPr/>
      </dsp:nvSpPr>
      <dsp:spPr>
        <a:xfrm>
          <a:off x="3847" y="1975637"/>
          <a:ext cx="2239632" cy="895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baseline="0" smtClean="0"/>
            <a:t>Komponententest</a:t>
          </a:r>
          <a:endParaRPr lang="de-DE" sz="1200" kern="1200"/>
        </a:p>
      </dsp:txBody>
      <dsp:txXfrm>
        <a:off x="451774" y="1975637"/>
        <a:ext cx="1343779" cy="895853"/>
      </dsp:txXfrm>
    </dsp:sp>
    <dsp:sp modelId="{1C05CC62-A949-4C1C-A334-38C1C7D76EE8}">
      <dsp:nvSpPr>
        <dsp:cNvPr id="0" name=""/>
        <dsp:cNvSpPr/>
      </dsp:nvSpPr>
      <dsp:spPr>
        <a:xfrm>
          <a:off x="2019516" y="1975637"/>
          <a:ext cx="2239632" cy="895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baseline="0" smtClean="0"/>
            <a:t>Integrationstest</a:t>
          </a:r>
          <a:endParaRPr lang="de-DE" sz="1200" kern="1200"/>
        </a:p>
      </dsp:txBody>
      <dsp:txXfrm>
        <a:off x="2467443" y="1975637"/>
        <a:ext cx="1343779" cy="895853"/>
      </dsp:txXfrm>
    </dsp:sp>
    <dsp:sp modelId="{402A9695-5D5C-4FC7-AD6A-326C94BAB4D4}">
      <dsp:nvSpPr>
        <dsp:cNvPr id="0" name=""/>
        <dsp:cNvSpPr/>
      </dsp:nvSpPr>
      <dsp:spPr>
        <a:xfrm>
          <a:off x="4035186" y="1975637"/>
          <a:ext cx="2239632" cy="895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baseline="0" smtClean="0"/>
            <a:t>Systemtest</a:t>
          </a:r>
          <a:endParaRPr lang="de-DE" sz="1200" kern="1200"/>
        </a:p>
      </dsp:txBody>
      <dsp:txXfrm>
        <a:off x="4483113" y="1975637"/>
        <a:ext cx="1343779" cy="895853"/>
      </dsp:txXfrm>
    </dsp:sp>
    <dsp:sp modelId="{8485472A-C567-4874-BED1-3EE41DCDB24D}">
      <dsp:nvSpPr>
        <dsp:cNvPr id="0" name=""/>
        <dsp:cNvSpPr/>
      </dsp:nvSpPr>
      <dsp:spPr>
        <a:xfrm>
          <a:off x="6050855" y="1975637"/>
          <a:ext cx="2239632" cy="895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baseline="0" smtClean="0"/>
            <a:t>Abnahmetest</a:t>
          </a:r>
          <a:endParaRPr lang="de-DE" sz="1200" kern="1200"/>
        </a:p>
      </dsp:txBody>
      <dsp:txXfrm>
        <a:off x="6498782" y="1975637"/>
        <a:ext cx="1343779" cy="895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E30D-8452-4A41-A9E3-E9F77AC8AB58}" type="datetimeFigureOut">
              <a:rPr lang="de-DE" smtClean="0"/>
              <a:t>10.04.2017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86058-E5CF-4EE3-909F-D186DEC97B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Komponententests:</a:t>
            </a:r>
            <a:r>
              <a:rPr lang="de-DE" baseline="0" smtClean="0"/>
              <a:t/>
            </a:r>
            <a:br>
              <a:rPr lang="de-DE" baseline="0" smtClean="0"/>
            </a:br>
            <a:r>
              <a:rPr lang="de-DE" baseline="0" smtClean="0"/>
              <a:t>Vorteil: Gefundene Fehler können einer Einheit zugeordnet werden. Leichtere Fehlersuche und Behebung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885D-DF0F-4103-B8A2-AC160C43B83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6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Testprotokoll: z.B.:</a:t>
            </a:r>
            <a:r>
              <a:rPr lang="de-DE" baseline="0" smtClean="0"/>
              <a:t> letzte erfolgreiche Ausführung eines Tests kann gefunden werden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885D-DF0F-4103-B8A2-AC160C43B83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73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Funktional: wie Vollständigkeit und Korrektheit</a:t>
            </a:r>
          </a:p>
          <a:p>
            <a:r>
              <a:rPr lang="de-DE" smtClean="0"/>
              <a:t>Nicht-funktional:</a:t>
            </a:r>
            <a:r>
              <a:rPr lang="de-DE" baseline="0" smtClean="0"/>
              <a:t> wie Performance und Sicherheit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885D-DF0F-4103-B8A2-AC160C43B83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41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- Bei</a:t>
            </a:r>
            <a:r>
              <a:rPr lang="de-DE" baseline="0" smtClean="0"/>
              <a:t> Tests wird damit gerechnet, dass Fehler gefunden werden -&gt; Zeit für Korrektur einplanen</a:t>
            </a:r>
          </a:p>
          <a:p>
            <a:r>
              <a:rPr lang="de-DE" smtClean="0"/>
              <a:t>-</a:t>
            </a:r>
            <a:r>
              <a:rPr lang="de-DE" baseline="0" smtClean="0"/>
              <a:t> </a:t>
            </a:r>
            <a:r>
              <a:rPr lang="de-DE" smtClean="0"/>
              <a:t>Idealfall: 100% des Quelltextes</a:t>
            </a:r>
            <a:r>
              <a:rPr lang="de-DE" baseline="0" smtClean="0"/>
              <a:t> werden getestet. Codeabdeckung durch Tests mit Eclemma (Plugin für Eclipse zur Messung der Codeabdeckung)</a:t>
            </a:r>
          </a:p>
          <a:p>
            <a:r>
              <a:rPr lang="de-DE" baseline="0" smtClean="0"/>
              <a:t>- </a:t>
            </a:r>
            <a:r>
              <a:rPr lang="de-DE" smtClean="0"/>
              <a:t>Behebung durch Teammitglied, in dessen Zuständigkeitsbereich der Fehler gefunden wurde</a:t>
            </a:r>
          </a:p>
          <a:p>
            <a:r>
              <a:rPr lang="de-DE" smtClean="0"/>
              <a:t>- Fehlerprotokoll:</a:t>
            </a:r>
            <a:r>
              <a:rPr lang="de-DE" baseline="0" smtClean="0"/>
              <a:t> Unter welchen Bedingungen ist der Fehler aufgetreten und welche Auswirkungen hatte er?</a:t>
            </a:r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885D-DF0F-4103-B8A2-AC160C43B83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5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6404" y="2583809"/>
            <a:ext cx="7063740" cy="2216791"/>
          </a:xfrm>
        </p:spPr>
        <p:txBody>
          <a:bodyPr/>
          <a:lstStyle/>
          <a:p>
            <a:r>
              <a:rPr lang="de-DE" dirty="0"/>
              <a:t>Online-Pressespiegel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Testkonzept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589552" y="50334"/>
            <a:ext cx="2516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352248" y="1373773"/>
            <a:ext cx="2626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Tessa Haschtschek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Severin Neuner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Kevin Mangold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Nicholas Dickel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Florian Schmidt</a:t>
            </a:r>
          </a:p>
        </p:txBody>
      </p:sp>
    </p:spTree>
    <p:extLst>
      <p:ext uri="{BB962C8B-B14F-4D97-AF65-F5344CB8AC3E}">
        <p14:creationId xmlns:p14="http://schemas.microsoft.com/office/powerpoint/2010/main" val="3430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6200000">
            <a:off x="7173543" y="1376139"/>
            <a:ext cx="335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  <p:sp>
        <p:nvSpPr>
          <p:cNvPr id="4" name="Rechteck 3"/>
          <p:cNvSpPr/>
          <p:nvPr/>
        </p:nvSpPr>
        <p:spPr>
          <a:xfrm>
            <a:off x="-114444" y="-112666"/>
            <a:ext cx="9453785" cy="7768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669299" y="2755736"/>
            <a:ext cx="4149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</a:p>
        </p:txBody>
      </p:sp>
    </p:spTree>
    <p:extLst>
      <p:ext uri="{BB962C8B-B14F-4D97-AF65-F5344CB8AC3E}">
        <p14:creationId xmlns:p14="http://schemas.microsoft.com/office/powerpoint/2010/main" val="38022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Einführung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Vollständige manuelle Tests sehr aufwendig</a:t>
            </a:r>
          </a:p>
          <a:p>
            <a:r>
              <a:rPr lang="de-DE" smtClean="0"/>
              <a:t>Nach jeder Codeänderung: Erneute Tests</a:t>
            </a:r>
          </a:p>
          <a:p>
            <a:r>
              <a:rPr lang="de-DE" smtClean="0"/>
              <a:t>Lösung: Automatisierte Tests</a:t>
            </a:r>
          </a:p>
          <a:p>
            <a:r>
              <a:rPr lang="de-DE" smtClean="0"/>
              <a:t>Komponententests: Junit (mit Jenkins)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 rot="16200000">
            <a:off x="7222481" y="1345846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pic>
        <p:nvPicPr>
          <p:cNvPr id="1028" name="Picture 4" descr="Bildergebnis für manual tes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58" y="1529037"/>
            <a:ext cx="1358093" cy="182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1395877" y="4442528"/>
            <a:ext cx="1219874" cy="140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Ideale Klasse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5448975" y="4422297"/>
            <a:ext cx="1219874" cy="140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Reale Klasse</a:t>
            </a:r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940699" y="4952327"/>
            <a:ext cx="455177" cy="34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615751" y="4972556"/>
            <a:ext cx="455177" cy="34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4993798" y="4930748"/>
            <a:ext cx="455177" cy="34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6676941" y="4972556"/>
            <a:ext cx="455177" cy="34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9873" y="456141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Parameter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084035" y="458299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Parameter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615750" y="46032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Ausgabe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6668849" y="46032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Ausgabe</a:t>
            </a:r>
            <a:endParaRPr lang="de-DE"/>
          </a:p>
        </p:txBody>
      </p:sp>
      <p:sp>
        <p:nvSpPr>
          <p:cNvPr id="17" name="Nach oben gekrümmter Pfeil 16"/>
          <p:cNvSpPr/>
          <p:nvPr/>
        </p:nvSpPr>
        <p:spPr>
          <a:xfrm>
            <a:off x="3070928" y="5478309"/>
            <a:ext cx="4145145" cy="11409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45816" y="6013834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Übereinstimmung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0520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Junit mit Jenkins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Jenkins holt neuen Quelltext von Github</a:t>
            </a:r>
          </a:p>
          <a:p>
            <a:r>
              <a:rPr lang="de-DE" smtClean="0"/>
              <a:t>JUnit-Tests automatisch ausführen</a:t>
            </a:r>
          </a:p>
          <a:p>
            <a:r>
              <a:rPr lang="de-DE" smtClean="0"/>
              <a:t>Nur im fehlerlosen Fall: Quelltext übernehmen</a:t>
            </a:r>
          </a:p>
          <a:p>
            <a:r>
              <a:rPr lang="de-DE" smtClean="0"/>
              <a:t>Tests werden mitprotokolliert</a:t>
            </a:r>
          </a:p>
        </p:txBody>
      </p:sp>
      <p:sp>
        <p:nvSpPr>
          <p:cNvPr id="6" name="Rechteck 5"/>
          <p:cNvSpPr/>
          <p:nvPr/>
        </p:nvSpPr>
        <p:spPr>
          <a:xfrm rot="16200000">
            <a:off x="7222481" y="1337754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447208" y="4238878"/>
            <a:ext cx="1140976" cy="946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Jenkins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213805" y="4238878"/>
            <a:ext cx="1085345" cy="946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Github</a:t>
            </a:r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5743143" y="4238878"/>
            <a:ext cx="983182" cy="946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JUnit</a:t>
            </a:r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10800000">
            <a:off x="2409403" y="4238879"/>
            <a:ext cx="971045" cy="20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2409403" y="4953676"/>
            <a:ext cx="971045" cy="20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299150" y="3592549"/>
            <a:ext cx="188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Quelltext anfordern</a:t>
            </a:r>
            <a:endParaRPr lang="de-DE" sz="1600"/>
          </a:p>
        </p:txBody>
      </p:sp>
      <p:sp>
        <p:nvSpPr>
          <p:cNvPr id="13" name="Pfeil nach rechts 12"/>
          <p:cNvSpPr/>
          <p:nvPr/>
        </p:nvSpPr>
        <p:spPr>
          <a:xfrm>
            <a:off x="4664878" y="4238880"/>
            <a:ext cx="971045" cy="20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0800000">
            <a:off x="4664878" y="4953677"/>
            <a:ext cx="971045" cy="202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664878" y="3811022"/>
            <a:ext cx="861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Testen</a:t>
            </a:r>
            <a:endParaRPr lang="de-DE" sz="1600"/>
          </a:p>
        </p:txBody>
      </p:sp>
      <p:sp>
        <p:nvSpPr>
          <p:cNvPr id="17" name="Abgerundetes Rechteck 16"/>
          <p:cNvSpPr/>
          <p:nvPr/>
        </p:nvSpPr>
        <p:spPr>
          <a:xfrm>
            <a:off x="3340998" y="5858634"/>
            <a:ext cx="1538497" cy="84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Anwendung</a:t>
            </a:r>
            <a:endParaRPr lang="de-DE"/>
          </a:p>
        </p:txBody>
      </p:sp>
      <p:sp>
        <p:nvSpPr>
          <p:cNvPr id="18" name="Pfeil nach unten 17"/>
          <p:cNvSpPr/>
          <p:nvPr/>
        </p:nvSpPr>
        <p:spPr>
          <a:xfrm>
            <a:off x="3835624" y="5185646"/>
            <a:ext cx="194210" cy="672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34738" y="5212304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Bei Erfolg:</a:t>
            </a:r>
            <a:br>
              <a:rPr lang="de-DE" sz="1600" smtClean="0"/>
            </a:br>
            <a:r>
              <a:rPr lang="de-DE" sz="1600" smtClean="0"/>
              <a:t>Verwenden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918707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Testkonzept</a:t>
            </a:r>
            <a:endParaRPr lang="de-DE"/>
          </a:p>
        </p:txBody>
      </p:sp>
      <p:graphicFrame>
        <p:nvGraphicFramePr>
          <p:cNvPr id="19" name="Inhaltsplatzhalt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497600"/>
              </p:ext>
            </p:extLst>
          </p:nvPr>
        </p:nvGraphicFramePr>
        <p:xfrm>
          <a:off x="137565" y="1836891"/>
          <a:ext cx="8294336" cy="4847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/>
          <p:cNvSpPr/>
          <p:nvPr/>
        </p:nvSpPr>
        <p:spPr>
          <a:xfrm rot="16200000">
            <a:off x="7222481" y="1359547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59386" y="239524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Vier Phasen: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18347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Komponententest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Tests sollen unabhängig von Komponente entwickelt werden</a:t>
            </a:r>
          </a:p>
          <a:p>
            <a:r>
              <a:rPr lang="de-DE" smtClean="0"/>
              <a:t>Überprüfung der Komponente auf alle Anforderungen</a:t>
            </a:r>
          </a:p>
          <a:p>
            <a:r>
              <a:rPr lang="de-DE" smtClean="0"/>
              <a:t>Zeigt funktionale Korrektheit der Komponente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 rot="16200000">
            <a:off x="7222481" y="1359547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41572" y="3973190"/>
            <a:ext cx="2029079" cy="236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Test: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Anforderungen an Komponente</a:t>
            </a:r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5121246" y="3973190"/>
            <a:ext cx="1781260" cy="236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Komponente</a:t>
            </a:r>
            <a:endParaRPr lang="de-DE"/>
          </a:p>
        </p:txBody>
      </p:sp>
      <p:sp>
        <p:nvSpPr>
          <p:cNvPr id="4" name="Gewitterblitz 3"/>
          <p:cNvSpPr/>
          <p:nvPr/>
        </p:nvSpPr>
        <p:spPr>
          <a:xfrm flipH="1">
            <a:off x="3611068" y="3576681"/>
            <a:ext cx="704009" cy="290908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3368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Integrationstest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Test des Zusammenspiels mehrerer Klassen</a:t>
            </a:r>
          </a:p>
          <a:p>
            <a:r>
              <a:rPr lang="de-DE" smtClean="0"/>
              <a:t>Vor allem durch Testen der Schnittstellen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 rot="16200000">
            <a:off x="7222481" y="1359547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323048" y="4733842"/>
            <a:ext cx="1414083" cy="1319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Klasse 1</a:t>
            </a:r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4399033" y="4733841"/>
            <a:ext cx="1414083" cy="1319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Klasse 2</a:t>
            </a:r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2737131" y="4871405"/>
            <a:ext cx="1661902" cy="38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769917" y="4278399"/>
            <a:ext cx="219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Referenz über Schnittstelle</a:t>
            </a:r>
            <a:endParaRPr lang="de-DE"/>
          </a:p>
        </p:txBody>
      </p:sp>
      <p:sp>
        <p:nvSpPr>
          <p:cNvPr id="9" name="Pfeil nach links 8"/>
          <p:cNvSpPr/>
          <p:nvPr/>
        </p:nvSpPr>
        <p:spPr>
          <a:xfrm>
            <a:off x="2737131" y="5462124"/>
            <a:ext cx="1661902" cy="4126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769917" y="5955735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Rückgabewert</a:t>
            </a:r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40026" y="4639122"/>
            <a:ext cx="218486" cy="156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332099" y="4610332"/>
            <a:ext cx="218486" cy="15660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2982333" y="2710052"/>
            <a:ext cx="1414083" cy="1319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Test</a:t>
            </a:r>
            <a:endParaRPr lang="de-DE"/>
          </a:p>
        </p:txBody>
      </p:sp>
      <p:cxnSp>
        <p:nvCxnSpPr>
          <p:cNvPr id="21" name="Gerade Verbindung mit Pfeil 20"/>
          <p:cNvCxnSpPr>
            <a:endCxn id="11" idx="0"/>
          </p:cNvCxnSpPr>
          <p:nvPr/>
        </p:nvCxnSpPr>
        <p:spPr>
          <a:xfrm flipH="1">
            <a:off x="2749269" y="3940821"/>
            <a:ext cx="270000" cy="6983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2" idx="0"/>
          </p:cNvCxnSpPr>
          <p:nvPr/>
        </p:nvCxnSpPr>
        <p:spPr>
          <a:xfrm>
            <a:off x="4332100" y="3988777"/>
            <a:ext cx="108000" cy="621555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579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217218" y="3431023"/>
            <a:ext cx="3261090" cy="284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r>
              <a:rPr lang="de-DE" smtClean="0"/>
              <a:t>Reale Umgebung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Systemtest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Test des gesamten Systems</a:t>
            </a:r>
          </a:p>
          <a:p>
            <a:r>
              <a:rPr lang="de-DE" smtClean="0"/>
              <a:t>Test unter realen Bedingungen</a:t>
            </a:r>
          </a:p>
          <a:p>
            <a:r>
              <a:rPr lang="de-DE" smtClean="0"/>
              <a:t>Funktionale und nicht-funktionale Merkmale</a:t>
            </a:r>
          </a:p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 rot="16200000">
            <a:off x="7222481" y="1359547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046651" y="4078387"/>
            <a:ext cx="1577947" cy="15860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System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865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Abnahmetest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Durchführung durch den Kunden</a:t>
            </a:r>
          </a:p>
          <a:p>
            <a:r>
              <a:rPr lang="de-DE" smtClean="0"/>
              <a:t>Bestehen ist maßgeblich für Abnahme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 rot="16200000">
            <a:off x="7222481" y="1359547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083065" y="3385736"/>
            <a:ext cx="3172078" cy="284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endParaRPr lang="de-DE" smtClean="0"/>
          </a:p>
          <a:p>
            <a:pPr algn="ctr"/>
            <a:endParaRPr lang="de-DE"/>
          </a:p>
          <a:p>
            <a:pPr algn="ctr"/>
            <a:r>
              <a:rPr lang="de-DE" smtClean="0"/>
              <a:t>Reale Umgebung</a:t>
            </a:r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3835623" y="4033100"/>
            <a:ext cx="1577947" cy="15860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System</a:t>
            </a:r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2075606" y="4316321"/>
            <a:ext cx="1760017" cy="10195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Kunde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6225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Testablauf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Zeit für Korrektur gefundener Fehler beachten</a:t>
            </a:r>
          </a:p>
          <a:p>
            <a:r>
              <a:rPr lang="de-DE" smtClean="0"/>
              <a:t>Anzahl und Komplexität der Tests müssen ausreichend sein (Eclemma)</a:t>
            </a:r>
          </a:p>
          <a:p>
            <a:r>
              <a:rPr lang="de-DE" smtClean="0"/>
              <a:t>Behebung eines Fehlers durch das jeweils zuständige Teammitglied</a:t>
            </a:r>
          </a:p>
          <a:p>
            <a:r>
              <a:rPr lang="de-DE" smtClean="0"/>
              <a:t>Bei Bedarf: Erstellen eines Fehlerprotokolls</a:t>
            </a:r>
          </a:p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 rot="16200000">
            <a:off x="7222481" y="1359547"/>
            <a:ext cx="3312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000">
                <a:solidFill>
                  <a:srgbClr val="FF9100"/>
                </a:solidFill>
                <a:latin typeface="Faster One" panose="02000505050000090004" pitchFamily="2" charset="0"/>
              </a:rPr>
              <a:t>Team Edge</a:t>
            </a:r>
            <a:endParaRPr lang="de-DE" sz="4000" dirty="0">
              <a:solidFill>
                <a:srgbClr val="FF9100"/>
              </a:solidFill>
              <a:latin typeface="Faster One" panose="0200050505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147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309</Words>
  <Application>Microsoft Office PowerPoint</Application>
  <PresentationFormat>Bildschirmpräsentation (4:3)</PresentationFormat>
  <Paragraphs>105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Faster One</vt:lpstr>
      <vt:lpstr>Calibri</vt:lpstr>
      <vt:lpstr>Century Schoolbook</vt:lpstr>
      <vt:lpstr>Wingdings 2</vt:lpstr>
      <vt:lpstr>View</vt:lpstr>
      <vt:lpstr>Online-Pressespiegel</vt:lpstr>
      <vt:lpstr>Einführung</vt:lpstr>
      <vt:lpstr>Junit mit Jenkins</vt:lpstr>
      <vt:lpstr>Testkonzept</vt:lpstr>
      <vt:lpstr>Komponententest</vt:lpstr>
      <vt:lpstr>Integrationstest</vt:lpstr>
      <vt:lpstr>Systemtest</vt:lpstr>
      <vt:lpstr>Abnahmetest</vt:lpstr>
      <vt:lpstr>Testablauf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Schmidt</dc:creator>
  <cp:lastModifiedBy>Neuner Severin (IFAG HR TMD VT MUC)</cp:lastModifiedBy>
  <cp:revision>43</cp:revision>
  <dcterms:created xsi:type="dcterms:W3CDTF">2017-03-25T19:14:19Z</dcterms:created>
  <dcterms:modified xsi:type="dcterms:W3CDTF">2017-04-10T08:35:51Z</dcterms:modified>
</cp:coreProperties>
</file>