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3" autoAdjust="0"/>
  </p:normalViewPr>
  <p:slideViewPr>
    <p:cSldViewPr>
      <p:cViewPr>
        <p:scale>
          <a:sx n="100" d="100"/>
          <a:sy n="100" d="100"/>
        </p:scale>
        <p:origin x="-619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Herzlich Willkommen zu</a:t>
            </a:r>
            <a:r>
              <a:rPr lang="de-DE" sz="1000" baseline="0" dirty="0" smtClean="0">
                <a:latin typeface="Arial" pitchFamily="34" charset="0"/>
                <a:cs typeface="Arial" pitchFamily="34" charset="0"/>
              </a:rPr>
              <a:t> unserer</a:t>
            </a:r>
            <a:r>
              <a:rPr lang="de-DE" sz="1000" dirty="0" smtClean="0">
                <a:latin typeface="Arial" pitchFamily="34" charset="0"/>
                <a:cs typeface="Arial" pitchFamily="34" charset="0"/>
              </a:rPr>
              <a:t> Präsentation</a:t>
            </a:r>
            <a:r>
              <a:rPr lang="de-DE" sz="1000" baseline="0" dirty="0" smtClean="0">
                <a:latin typeface="Arial" pitchFamily="34" charset="0"/>
                <a:cs typeface="Arial" pitchFamily="34" charset="0"/>
              </a:rPr>
              <a:t> mit dem Thema Video- und Bildbearbeitung mit der Canvas API in HTML 5. Bevor wir gleich einsteigen möchte ich euch noch kurz unsere Gliederung vorstellen: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Zuerst möchte ich auf Thematik und Relevanz des Themas eingehen, bevor ich den Funktionsumfang der Technologie</a:t>
            </a:r>
            <a:r>
              <a:rPr lang="de-DE" baseline="0" dirty="0" smtClean="0"/>
              <a:t> erkläre und dann kurz auf die Browserunterstützung eingehe. Danach stelle ich die typischen Anwendungsbereiche von Canvas vor und gehe auf die Vor- und Nachteile ein. Abschließend gebe ich noch mein persönliches Fazit. Danach wird euch Severin an einem Praxisbeispiel die Verwendung und Implementierung von Canvas 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3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HTML5</a:t>
            </a:r>
            <a:r>
              <a:rPr lang="de-DE" baseline="0" dirty="0" smtClean="0"/>
              <a:t> wird auch als Untergang von Flash bezeichnet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Dürfte noch einige Jahre dauern, da viele Anwender noch zu alte Browser verwenden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 verschiedenen Browser verwenden unterschiedliche Video und Audio Elemente, weswegen Webentwickler sich immer noch auf das Flash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verlassen müssen, damit ihre Inhalte auch sicher dargestellt werden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5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Zweidimensionales </a:t>
            </a:r>
            <a:r>
              <a:rPr lang="de-DE" dirty="0" smtClean="0"/>
              <a:t>Zeichnen mit Linien, Füllungen, Bildern, Texten und weiteren grafischen </a:t>
            </a:r>
            <a:r>
              <a:rPr lang="de-DE" dirty="0" smtClean="0"/>
              <a:t>Elementen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Wie </a:t>
            </a:r>
            <a:r>
              <a:rPr lang="de-DE" dirty="0" smtClean="0"/>
              <a:t>im Bildbearbeitungsprogramm können Kreisbögen, Bézierkurven, Farbverläufe, Transparenz und externe Grafiken erstellt/eingebaut werden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Objekte </a:t>
            </a:r>
            <a:r>
              <a:rPr lang="de-DE" dirty="0" smtClean="0"/>
              <a:t>können rotiert, verschoben und skaliert </a:t>
            </a:r>
            <a:r>
              <a:rPr lang="de-DE" dirty="0" smtClean="0"/>
              <a:t>werden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Animationen können erstellt oder dargestellt werden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Videos können in Echtzeit verarbeitet und bearbeitet werden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Spiele können erstellt werden und</a:t>
            </a:r>
            <a:r>
              <a:rPr lang="de-DE" baseline="0" dirty="0" smtClean="0"/>
              <a:t> im Browser gespielt werden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Der </a:t>
            </a:r>
            <a:r>
              <a:rPr lang="de-DE" dirty="0" smtClean="0"/>
              <a:t>eigentliche Code wird in JavaScript verfasst 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Das </a:t>
            </a:r>
            <a:r>
              <a:rPr lang="de-DE" dirty="0" smtClean="0"/>
              <a:t>&lt;</a:t>
            </a:r>
            <a:r>
              <a:rPr lang="de-DE" dirty="0" err="1" smtClean="0"/>
              <a:t>canvas</a:t>
            </a:r>
            <a:r>
              <a:rPr lang="de-DE" dirty="0" smtClean="0"/>
              <a:t>&gt; Element kann nichts selbst zeichnen, es ist nur ein Container für </a:t>
            </a:r>
            <a:r>
              <a:rPr lang="de-DE" dirty="0" smtClean="0"/>
              <a:t>Grafiken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Ein</a:t>
            </a:r>
            <a:r>
              <a:rPr lang="de-DE" baseline="0" dirty="0" smtClean="0"/>
              <a:t> sogenannter „</a:t>
            </a:r>
            <a:r>
              <a:rPr lang="de-DE" baseline="0" dirty="0" err="1" smtClean="0"/>
              <a:t>rendering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“ -&gt;</a:t>
            </a:r>
            <a:endParaRPr lang="de-DE" dirty="0" smtClean="0"/>
          </a:p>
          <a:p>
            <a:r>
              <a:rPr lang="de-DE" dirty="0" smtClean="0"/>
              <a:t>-&gt; Auf einem ausgesuchten</a:t>
            </a:r>
            <a:r>
              <a:rPr lang="de-DE" baseline="0" dirty="0" smtClean="0"/>
              <a:t> Bereich einer Website werden mittels Programmiersprache interaktive Elemente gezeichnet, ohne dabei von den aktuellen Möglichkeiten von CSS/HTML eingeschränkt zu werden.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9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r>
              <a:rPr lang="de-DE" dirty="0" smtClean="0"/>
              <a:t> wird nativ, also ohne Plug-Ins von allen aktuellen Versionen der bekanntesten Browser</a:t>
            </a:r>
            <a:r>
              <a:rPr lang="de-DE" baseline="0" dirty="0" smtClean="0"/>
              <a:t> unterstützt. Allerdings fehlt die Unterstützung in alten Versionen des Internet Explorers, da diese veröffentlicht wurden, bevor das </a:t>
            </a:r>
            <a:r>
              <a:rPr lang="de-DE" baseline="0" dirty="0" err="1" smtClean="0"/>
              <a:t>Canvas</a:t>
            </a:r>
            <a:r>
              <a:rPr lang="de-DE" baseline="0" dirty="0" smtClean="0"/>
              <a:t> Element standardisiert wurde. Diese alten Versionen können jedoch mit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von Mozilla und Google um die </a:t>
            </a:r>
            <a:r>
              <a:rPr lang="de-DE" baseline="0" dirty="0" err="1" smtClean="0"/>
              <a:t>Canvas</a:t>
            </a:r>
            <a:r>
              <a:rPr lang="de-DE" baseline="0" dirty="0" smtClean="0"/>
              <a:t>-Funktion erweitert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5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Diagramme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&gt;</a:t>
            </a:r>
            <a:r>
              <a:rPr lang="de-DE" baseline="0" dirty="0" smtClean="0"/>
              <a:t> besonders bei live Anwendungen und Aktualisierungen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Bildbearbeitung (wie anfangs erwähnt)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Flash Anwendungen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Audio </a:t>
            </a:r>
            <a:r>
              <a:rPr lang="de-DE" baseline="0" dirty="0" smtClean="0"/>
              <a:t>und Video und Bild-Einbettung in Websites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Echtzeitmanipulation von Video Elementen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Komplette Spiele und Spiele-</a:t>
            </a:r>
            <a:r>
              <a:rPr lang="de-DE" baseline="0" dirty="0" err="1" smtClean="0"/>
              <a:t>Engines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Animationen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Interaktivität 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Teils ganze Benutzeroberflächen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Bezüglich Spiele und Bearbeitungssoftwares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6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KLEINE </a:t>
            </a:r>
            <a:r>
              <a:rPr lang="de-DE" dirty="0" err="1" smtClean="0"/>
              <a:t>unkomplexe</a:t>
            </a:r>
            <a:r>
              <a:rPr lang="de-DE" dirty="0" smtClean="0"/>
              <a:t> Animierte Grafiken: 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animierte</a:t>
            </a:r>
            <a:r>
              <a:rPr lang="de-DE" baseline="0" dirty="0" smtClean="0"/>
              <a:t> PNG Grafiken sind zwar technisch möglich, werden aber nicht von genügend Browsern unterstützt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GIF Grafiken sind zwar nicht mehr mit Patenten behaftet, ist aber ein sehr altes Datenformat. Kann also nur 8-Bit Farben darstellen. Braucht außerdem mehr Speicherplatz und unterstützt keine sauberen </a:t>
            </a:r>
            <a:r>
              <a:rPr lang="de-DE" baseline="0" dirty="0" err="1" smtClean="0"/>
              <a:t>Transparenzen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0" lvl="0" indent="0">
              <a:buFontTx/>
              <a:buNone/>
            </a:pPr>
            <a:r>
              <a:rPr lang="de-DE" baseline="0" dirty="0" smtClean="0"/>
              <a:t>Nachteile: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Völlig abhängig von aktiviertem </a:t>
            </a:r>
            <a:r>
              <a:rPr lang="de-DE" baseline="0" dirty="0" smtClean="0"/>
              <a:t>JavaScript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Wenn ganze Websites in </a:t>
            </a:r>
            <a:r>
              <a:rPr lang="de-DE" baseline="0" dirty="0" err="1" smtClean="0"/>
              <a:t>canvas</a:t>
            </a:r>
            <a:r>
              <a:rPr lang="de-DE" baseline="0" dirty="0" smtClean="0"/>
              <a:t> programmiert werden (was auch schon vorgekommen ist, genauso wie mit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), leidet die </a:t>
            </a:r>
            <a:r>
              <a:rPr lang="de-DE" baseline="0" dirty="0" err="1" smtClean="0"/>
              <a:t>Accessibility</a:t>
            </a:r>
            <a:r>
              <a:rPr lang="de-DE" baseline="0" dirty="0" smtClean="0"/>
              <a:t>, zum Beispiel von Suchmaschinen und RSS Feeds</a:t>
            </a:r>
            <a:endParaRPr lang="de-DE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Für normal </a:t>
            </a:r>
            <a:r>
              <a:rPr lang="de-DE" dirty="0" smtClean="0"/>
              <a:t>große, statische </a:t>
            </a:r>
            <a:r>
              <a:rPr lang="de-DE" dirty="0" err="1" smtClean="0"/>
              <a:t>Bilddateinen</a:t>
            </a:r>
            <a:r>
              <a:rPr lang="de-DE" dirty="0" smtClean="0"/>
              <a:t> braucht der </a:t>
            </a:r>
            <a:r>
              <a:rPr lang="de-DE" dirty="0" err="1" smtClean="0"/>
              <a:t>Canvas</a:t>
            </a:r>
            <a:r>
              <a:rPr lang="de-DE" dirty="0" smtClean="0"/>
              <a:t> Code viel Speicherplatz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43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 allem für mobile</a:t>
            </a:r>
            <a:r>
              <a:rPr lang="de-DE" baseline="0" dirty="0" smtClean="0"/>
              <a:t> Geräte interessant, da diese kein Flash unterstützen, deren Browser Canvas aber schon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Ohne Unterstützung einer Firma, wie bei Adobe und Flash, wird die Verbreitung nicht so schnell von statten 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3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11.04.2017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5.wdp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microsoft.com/office/2007/relationships/hdphoto" Target="../media/hdphoto7.wdp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ebkrauts.de/artikel/2009/malen-nach-zahlen" TargetMode="External"/><Relationship Id="rId13" Type="http://schemas.openxmlformats.org/officeDocument/2006/relationships/hyperlink" Target="http://comps.canstockphoto.de/can-stock-photo_csp24791848.jpg" TargetMode="External"/><Relationship Id="rId3" Type="http://schemas.openxmlformats.org/officeDocument/2006/relationships/hyperlink" Target="https://www.w3schools.com/tags/ref_canvas.asp" TargetMode="External"/><Relationship Id="rId7" Type="http://schemas.openxmlformats.org/officeDocument/2006/relationships/hyperlink" Target="https://de.wikipedia.org/wiki/Canvas_(HTML-Element)" TargetMode="External"/><Relationship Id="rId12" Type="http://schemas.openxmlformats.org/officeDocument/2006/relationships/hyperlink" Target="https://www.taximobility.com/public/images/technology/js.png" TargetMode="External"/><Relationship Id="rId2" Type="http://schemas.openxmlformats.org/officeDocument/2006/relationships/hyperlink" Target="http://www.chip.de/artikel/HTML5-Der-neue-Standard-fuers-Web-4_5240656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Canvas_API" TargetMode="External"/><Relationship Id="rId11" Type="http://schemas.openxmlformats.org/officeDocument/2006/relationships/hyperlink" Target="http://designsoftcr.com/wp-content/uploads/2016/12/web-application-banner.png" TargetMode="External"/><Relationship Id="rId5" Type="http://schemas.openxmlformats.org/officeDocument/2006/relationships/hyperlink" Target="https://entwickler.de/online/mit-canvas-in-die-zukunft-der-plug-in-freien-multimedialen-websites-4-136789.html" TargetMode="External"/><Relationship Id="rId10" Type="http://schemas.openxmlformats.org/officeDocument/2006/relationships/hyperlink" Target="http://news4c.com/wp-content/uploads/2015/12/Adobe-Flash-Player-vs-HTML5.png" TargetMode="External"/><Relationship Id="rId4" Type="http://schemas.openxmlformats.org/officeDocument/2006/relationships/hyperlink" Target="https://www.w3schools.com/html/html5_canvas.asp" TargetMode="External"/><Relationship Id="rId9" Type="http://schemas.openxmlformats.org/officeDocument/2006/relationships/hyperlink" Target="https://liechtenecker.at/canvas-eine-gefahr-fuer-html-c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In HTML 5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Video- und Bildbearbeitung mit der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Canvas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API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123728" y="2132856"/>
            <a:ext cx="6665164" cy="377759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sz="2800" b="1" dirty="0" smtClean="0"/>
              <a:t>1. Thematik und Relevanz</a:t>
            </a:r>
          </a:p>
          <a:p>
            <a:pPr marL="45720" indent="0">
              <a:buNone/>
            </a:pPr>
            <a:r>
              <a:rPr lang="de-DE" sz="2800" b="1" dirty="0" smtClean="0"/>
              <a:t>2. Funktionsumfang</a:t>
            </a:r>
          </a:p>
          <a:p>
            <a:pPr marL="45720" indent="0">
              <a:buNone/>
            </a:pPr>
            <a:r>
              <a:rPr lang="de-DE" sz="2800" b="1" dirty="0" smtClean="0"/>
              <a:t>3. Browserunterstützung</a:t>
            </a:r>
          </a:p>
          <a:p>
            <a:pPr marL="45720" indent="0">
              <a:buNone/>
            </a:pPr>
            <a:r>
              <a:rPr lang="de-DE" sz="2800" b="1" dirty="0" smtClean="0"/>
              <a:t>4. Typische Anwendungsbereiche</a:t>
            </a:r>
          </a:p>
          <a:p>
            <a:pPr marL="45720" indent="0">
              <a:buNone/>
            </a:pPr>
            <a:r>
              <a:rPr lang="de-DE" sz="2800" b="1" dirty="0" smtClean="0"/>
              <a:t>5. Vor- und </a:t>
            </a:r>
            <a:r>
              <a:rPr lang="de-DE" sz="2800" b="1" dirty="0" smtClean="0"/>
              <a:t>Nachteile</a:t>
            </a:r>
          </a:p>
          <a:p>
            <a:pPr marL="45720" indent="0">
              <a:buNone/>
            </a:pPr>
            <a:r>
              <a:rPr lang="de-DE" sz="2800" b="1" dirty="0" smtClean="0"/>
              <a:t>6</a:t>
            </a:r>
            <a:r>
              <a:rPr lang="de-DE" sz="2800" b="1" dirty="0" smtClean="0"/>
              <a:t>. </a:t>
            </a:r>
            <a:r>
              <a:rPr lang="de-DE" sz="2800" b="1" dirty="0" smtClean="0"/>
              <a:t>Fazit</a:t>
            </a:r>
          </a:p>
          <a:p>
            <a:pPr marL="45720" indent="0">
              <a:buNone/>
            </a:pPr>
            <a:r>
              <a:rPr lang="de-DE" sz="2800" b="1" dirty="0" smtClean="0"/>
              <a:t>7. </a:t>
            </a:r>
            <a:r>
              <a:rPr lang="de-DE" sz="2800" b="1" dirty="0" smtClean="0"/>
              <a:t>Praxisbeispiel</a:t>
            </a:r>
            <a:endParaRPr lang="de-DE" sz="2800" b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2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Thematik und Relevanz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" y="1988840"/>
            <a:ext cx="9008911" cy="3960439"/>
          </a:xfrm>
        </p:spPr>
      </p:pic>
    </p:spTree>
    <p:extLst>
      <p:ext uri="{BB962C8B-B14F-4D97-AF65-F5344CB8AC3E}">
        <p14:creationId xmlns:p14="http://schemas.microsoft.com/office/powerpoint/2010/main" val="42001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Funktionsumfang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" b="75106" l="3333" r="98889">
                        <a14:foregroundMark x1="15556" y1="32340" x2="15556" y2="32340"/>
                        <a14:foregroundMark x1="40889" y1="31915" x2="40889" y2="31915"/>
                        <a14:foregroundMark x1="30444" y1="35745" x2="30444" y2="35745"/>
                        <a14:foregroundMark x1="33778" y1="10851" x2="33778" y2="10851"/>
                        <a14:foregroundMark x1="41778" y1="15957" x2="41778" y2="15957"/>
                        <a14:foregroundMark x1="63111" y1="9362" x2="63111" y2="9362"/>
                        <a14:foregroundMark x1="84889" y1="48298" x2="84889" y2="48298"/>
                        <a14:foregroundMark x1="83778" y1="31064" x2="83778" y2="31064"/>
                        <a14:foregroundMark x1="81778" y1="25957" x2="81778" y2="25957"/>
                        <a14:foregroundMark x1="88000" y1="32766" x2="88000" y2="32766"/>
                        <a14:foregroundMark x1="90889" y1="32553" x2="90889" y2="32553"/>
                        <a14:foregroundMark x1="82667" y1="23404" x2="82667" y2="23404"/>
                        <a14:foregroundMark x1="82667" y1="11064" x2="82667" y2="11064"/>
                        <a14:foregroundMark x1="87111" y1="11915" x2="87111" y2="11915"/>
                        <a14:foregroundMark x1="83556" y1="7234" x2="83556" y2="7234"/>
                        <a14:foregroundMark x1="65556" y1="2340" x2="65556" y2="2340"/>
                        <a14:foregroundMark x1="67111" y1="2340" x2="67111" y2="2340"/>
                        <a14:foregroundMark x1="67778" y1="3404" x2="67778" y2="3404"/>
                        <a14:foregroundMark x1="14222" y1="14255" x2="14222" y2="14255"/>
                        <a14:foregroundMark x1="6000" y1="13191" x2="6000" y2="13191"/>
                        <a14:foregroundMark x1="9778" y1="49574" x2="9778" y2="49574"/>
                        <a14:foregroundMark x1="12000" y1="51702" x2="12000" y2="51702"/>
                        <a14:foregroundMark x1="16222" y1="53617" x2="16222" y2="53617"/>
                        <a14:foregroundMark x1="20000" y1="53617" x2="20000" y2="53617"/>
                        <a14:foregroundMark x1="20444" y1="45957" x2="20444" y2="45957"/>
                        <a14:foregroundMark x1="63333" y1="64894" x2="63333" y2="64894"/>
                        <a14:foregroundMark x1="80889" y1="62766" x2="80889" y2="62766"/>
                        <a14:foregroundMark x1="84889" y1="62766" x2="84889" y2="62766"/>
                        <a14:foregroundMark x1="89333" y1="62979" x2="89333" y2="62979"/>
                        <a14:foregroundMark x1="88667" y1="60851" x2="88667" y2="60851"/>
                        <a14:foregroundMark x1="84889" y1="60851" x2="84889" y2="60851"/>
                        <a14:foregroundMark x1="80444" y1="60851" x2="80444" y2="60851"/>
                        <a14:foregroundMark x1="12889" y1="62979" x2="12889" y2="62979"/>
                        <a14:foregroundMark x1="36667" y1="67872" x2="36667" y2="67872"/>
                        <a14:foregroundMark x1="45778" y1="44255" x2="45778" y2="44255"/>
                        <a14:foregroundMark x1="37556" y1="51489" x2="37556" y2="51489"/>
                        <a14:foregroundMark x1="63778" y1="35745" x2="63778" y2="35745"/>
                        <a14:foregroundMark x1="57111" y1="35957" x2="57111" y2="35957"/>
                        <a14:foregroundMark x1="57111" y1="29149" x2="57111" y2="29149"/>
                        <a14:foregroundMark x1="56667" y1="23830" x2="56667" y2="23830"/>
                        <a14:foregroundMark x1="64000" y1="23830" x2="64000" y2="23830"/>
                        <a14:foregroundMark x1="70444" y1="23830" x2="70444" y2="23830"/>
                        <a14:foregroundMark x1="69778" y1="29362" x2="69778" y2="29362"/>
                        <a14:foregroundMark x1="15111" y1="7234" x2="15111" y2="7234"/>
                        <a14:foregroundMark x1="18000" y1="4255" x2="18000" y2="4255"/>
                        <a14:foregroundMark x1="12667" y1="53404" x2="12667" y2="53404"/>
                        <a14:foregroundMark x1="14667" y1="53617" x2="14667" y2="53617"/>
                        <a14:foregroundMark x1="18222" y1="53617" x2="18222" y2="53617"/>
                        <a14:foregroundMark x1="20667" y1="51489" x2="20667" y2="51489"/>
                        <a14:foregroundMark x1="20444" y1="49787" x2="20444" y2="49787"/>
                        <a14:foregroundMark x1="20222" y1="47660" x2="20222" y2="47660"/>
                        <a14:foregroundMark x1="18222" y1="46383" x2="18222" y2="46383"/>
                        <a14:foregroundMark x1="14667" y1="46170" x2="14667" y2="46170"/>
                        <a14:foregroundMark x1="12222" y1="46170" x2="12222" y2="46170"/>
                        <a14:foregroundMark x1="59111" y1="17660" x2="59111" y2="17660"/>
                        <a14:foregroundMark x1="61111" y1="65106" x2="61111" y2="65106"/>
                        <a14:foregroundMark x1="8444" y1="8936" x2="8444" y2="8936"/>
                        <a14:foregroundMark x1="36889" y1="61277" x2="36889" y2="61277"/>
                        <a14:foregroundMark x1="38444" y1="61064" x2="38444" y2="61064"/>
                        <a14:foregroundMark x1="40444" y1="61277" x2="40444" y2="61277"/>
                        <a14:foregroundMark x1="42000" y1="61489" x2="42000" y2="61489"/>
                        <a14:foregroundMark x1="42444" y1="62766" x2="42444" y2="62766"/>
                        <a14:foregroundMark x1="42222" y1="64894" x2="42222" y2="64894"/>
                        <a14:foregroundMark x1="42222" y1="66383" x2="42222" y2="66383"/>
                        <a14:foregroundMark x1="42222" y1="68298" x2="42222" y2="68298"/>
                        <a14:foregroundMark x1="42444" y1="69787" x2="42444" y2="69787"/>
                        <a14:foregroundMark x1="42222" y1="71702" x2="42222" y2="71702"/>
                        <a14:foregroundMark x1="42222" y1="73404" x2="42222" y2="73404"/>
                        <a14:foregroundMark x1="40222" y1="73404" x2="40222" y2="73404"/>
                        <a14:foregroundMark x1="38444" y1="72766" x2="38444" y2="72766"/>
                        <a14:foregroundMark x1="36889" y1="72766" x2="36889" y2="72766"/>
                        <a14:foregroundMark x1="35333" y1="73191" x2="35333" y2="73191"/>
                        <a14:foregroundMark x1="33111" y1="73191" x2="33111" y2="73191"/>
                        <a14:foregroundMark x1="31333" y1="72979" x2="31333" y2="72979"/>
                        <a14:foregroundMark x1="29778" y1="72979" x2="29778" y2="72979"/>
                        <a14:foregroundMark x1="29556" y1="71064" x2="29556" y2="71064"/>
                        <a14:foregroundMark x1="29556" y1="69574" x2="29556" y2="69574"/>
                        <a14:foregroundMark x1="29556" y1="67660" x2="29556" y2="67660"/>
                        <a14:foregroundMark x1="29556" y1="66596" x2="29556" y2="66596"/>
                        <a14:foregroundMark x1="29556" y1="64681" x2="29556" y2="64681"/>
                        <a14:foregroundMark x1="29556" y1="62766" x2="29556" y2="62766"/>
                        <a14:foregroundMark x1="29556" y1="61064" x2="29556" y2="61064"/>
                        <a14:foregroundMark x1="31333" y1="61064" x2="31333" y2="61064"/>
                        <a14:foregroundMark x1="33111" y1="61064" x2="33111" y2="61064"/>
                        <a14:foregroundMark x1="35111" y1="61064" x2="35111" y2="61064"/>
                        <a14:foregroundMark x1="70444" y1="35957" x2="70444" y2="35957"/>
                        <a14:foregroundMark x1="36889" y1="25957" x2="36889" y2="25957"/>
                        <a14:foregroundMark x1="34222" y1="29149" x2="34222" y2="29149"/>
                        <a14:foregroundMark x1="34667" y1="28511" x2="34667" y2="28511"/>
                        <a14:foregroundMark x1="36000" y1="27234" x2="36000" y2="27234"/>
                        <a14:foregroundMark x1="58444" y1="71489" x2="58444" y2="71489"/>
                        <a14:foregroundMark x1="57778" y1="72128" x2="57778" y2="72128"/>
                        <a14:foregroundMark x1="57333" y1="72766" x2="57333" y2="72766"/>
                        <a14:foregroundMark x1="57111" y1="72128" x2="57111" y2="72128"/>
                        <a14:foregroundMark x1="89778" y1="36596" x2="89778" y2="36596"/>
                        <a14:backgroundMark x1="26222" y1="20851" x2="26222" y2="20851"/>
                        <a14:backgroundMark x1="23111" y1="16170" x2="23111" y2="16170"/>
                        <a14:backgroundMark x1="24667" y1="12128" x2="24667" y2="12128"/>
                        <a14:backgroundMark x1="21333" y1="28085" x2="21333" y2="28085"/>
                        <a14:backgroundMark x1="24000" y1="36596" x2="24000" y2="36596"/>
                        <a14:backgroundMark x1="27111" y1="31915" x2="27111" y2="31915"/>
                        <a14:backgroundMark x1="37111" y1="8085" x2="37111" y2="8085"/>
                        <a14:backgroundMark x1="35556" y1="27660" x2="35556" y2="27660"/>
                        <a14:backgroundMark x1="62000" y1="47021" x2="62000" y2="47021"/>
                        <a14:backgroundMark x1="59556" y1="48723" x2="59556" y2="48723"/>
                        <a14:backgroundMark x1="64444" y1="48085" x2="64444" y2="48085"/>
                        <a14:backgroundMark x1="64444" y1="50426" x2="64444" y2="50426"/>
                        <a14:backgroundMark x1="69333" y1="48298" x2="69333" y2="48298"/>
                        <a14:backgroundMark x1="48889" y1="24468" x2="48889" y2="24468"/>
                        <a14:backgroundMark x1="50667" y1="53617" x2="50667" y2="53617"/>
                        <a14:backgroundMark x1="83111" y1="65957" x2="83111" y2="65957"/>
                        <a14:backgroundMark x1="15556" y1="46170" x2="15556" y2="46170"/>
                        <a14:backgroundMark x1="85778" y1="10638" x2="85778" y2="10638"/>
                        <a14:backgroundMark x1="84667" y1="11489" x2="84667" y2="11489"/>
                        <a14:backgroundMark x1="66444" y1="4468" x2="66444" y2="4468"/>
                        <a14:backgroundMark x1="36222" y1="27660" x2="36222" y2="27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2" b="23792"/>
          <a:stretch/>
        </p:blipFill>
        <p:spPr bwMode="auto">
          <a:xfrm>
            <a:off x="323528" y="2041187"/>
            <a:ext cx="201622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339752" y="204574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Grafiken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Fotokompositionen und -bearbeitung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Animationen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Echtzeit Videoverarbeitung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Webgaming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88840"/>
            <a:ext cx="1697331" cy="223224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60232" y="2132856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Eigentliche Code in JavaScript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&lt;</a:t>
            </a:r>
            <a:r>
              <a:rPr lang="de-DE" dirty="0" err="1" smtClean="0"/>
              <a:t>canvas</a:t>
            </a:r>
            <a:r>
              <a:rPr lang="de-DE" dirty="0" smtClean="0"/>
              <a:t>&gt; Element dient nur als Container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„</a:t>
            </a:r>
            <a:r>
              <a:rPr lang="de-DE" dirty="0" err="1" smtClean="0"/>
              <a:t>rendering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365104"/>
            <a:ext cx="3323848" cy="189333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80998" y="6156172"/>
            <a:ext cx="242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Webanwendung</a:t>
            </a:r>
          </a:p>
        </p:txBody>
      </p:sp>
      <p:cxnSp>
        <p:nvCxnSpPr>
          <p:cNvPr id="10" name="Gekrümmte Verbindung 9"/>
          <p:cNvCxnSpPr>
            <a:stCxn id="2050" idx="2"/>
            <a:endCxn id="7" idx="1"/>
          </p:cNvCxnSpPr>
          <p:nvPr/>
        </p:nvCxnSpPr>
        <p:spPr>
          <a:xfrm rot="16200000" flipH="1">
            <a:off x="1352533" y="4036518"/>
            <a:ext cx="1254359" cy="1296144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endCxn id="7" idx="3"/>
          </p:cNvCxnSpPr>
          <p:nvPr/>
        </p:nvCxnSpPr>
        <p:spPr>
          <a:xfrm rot="5400000">
            <a:off x="5904607" y="4124097"/>
            <a:ext cx="1234698" cy="1140648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Browserunterstützung</a:t>
            </a:r>
            <a:endParaRPr lang="de-DE" dirty="0"/>
          </a:p>
        </p:txBody>
      </p:sp>
      <p:pic>
        <p:nvPicPr>
          <p:cNvPr id="1026" name="Picture 2" descr="D:\syncplicity\z003hkep\Documents\DHBW\4. Semester\Webengineering\safari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8" y="2474244"/>
            <a:ext cx="1568103" cy="15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yncplicity\z003hkep\Documents\DHBW\4. Semester\Webengineering\chrome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04" y="2395653"/>
            <a:ext cx="1672257" cy="16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003HKEP\Downloads\mozilla-firefox-icon-40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63" y="2578558"/>
            <a:ext cx="1359478" cy="13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yncplicity\z003hkep\Documents\DHBW\4. Semester\Webengineering\Android-Opera-Min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43" y="2544840"/>
            <a:ext cx="1426913" cy="14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yncplicity\z003hkep\Documents\DHBW\4. Semester\Webengineering\ms_edge16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02213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76256" y="4067913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Ab Version 9.0</a:t>
            </a:r>
          </a:p>
          <a:p>
            <a:pPr algn="ctr"/>
            <a:r>
              <a:rPr lang="de-DE" sz="1600" dirty="0" smtClean="0"/>
              <a:t>(2011)</a:t>
            </a:r>
            <a:endParaRPr lang="de-DE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2221429" y="4067911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Ab Version 4.0 (2010)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536514" y="4067910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Ab Version 3.1 (2008)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3816166" y="4067912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Ab Version 2.0 (2006)</a:t>
            </a:r>
            <a:endParaRPr lang="de-DE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5281163" y="4067913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Ab Version 9.0 (2006)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879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Anwendungsbereiche</a:t>
            </a:r>
            <a:endParaRPr lang="de-DE" dirty="0"/>
          </a:p>
        </p:txBody>
      </p:sp>
      <p:pic>
        <p:nvPicPr>
          <p:cNvPr id="1026" name="Picture 2" descr="D:\syncplicity\z003hkep\Documents\DHBW\4. Semester\Webengineering\graph-5_icon-icons.com_58023.png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6" y="2016223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yncplicity\z003hkep\Documents\DHBW\4. Semester\Webengineering\Bildbearbeitung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1906175" cy="15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yncplicity\z003hkep\Documents\DHBW\4. Semester\Webengineering\FLASH.png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backgroundMark x1="54688" y1="39844" x2="54688" y2="3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8" y="4221972"/>
            <a:ext cx="1327298" cy="132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204140" y="2152639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Diagramme und Grafiken</a:t>
            </a:r>
            <a:endParaRPr lang="de-DE" sz="2800" dirty="0"/>
          </a:p>
        </p:txBody>
      </p:sp>
      <p:sp>
        <p:nvSpPr>
          <p:cNvPr id="6" name="Textfeld 5"/>
          <p:cNvSpPr txBox="1"/>
          <p:nvPr/>
        </p:nvSpPr>
        <p:spPr>
          <a:xfrm>
            <a:off x="6219188" y="2447110"/>
            <a:ext cx="273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Bildbearbeitung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95736" y="4408567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Flash Anwendungen</a:t>
            </a:r>
            <a:endParaRPr lang="de-DE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8400" y1="20000" x2="18400" y2="20000"/>
                        <a14:foregroundMark x1="34800" y1="14800" x2="34800" y2="14800"/>
                        <a14:foregroundMark x1="54800" y1="9200" x2="56000" y2="10000"/>
                        <a14:foregroundMark x1="74400" y1="19200" x2="74400" y2="19200"/>
                        <a14:foregroundMark x1="86800" y1="35600" x2="86800" y2="35600"/>
                        <a14:foregroundMark x1="86000" y1="51600" x2="86000" y2="51600"/>
                        <a14:foregroundMark x1="83200" y1="68800" x2="83200" y2="68800"/>
                        <a14:foregroundMark x1="25600" y1="73200" x2="25600" y2="73200"/>
                        <a14:foregroundMark x1="20400" y1="56000" x2="20400" y2="56000"/>
                        <a14:foregroundMark x1="17600" y1="37600" x2="17600" y2="37600"/>
                        <a14:foregroundMark x1="24800" y1="28000" x2="24800" y2="28000"/>
                        <a14:foregroundMark x1="22400" y1="9200" x2="22400" y2="9200"/>
                        <a14:foregroundMark x1="10000" y1="5600" x2="10000" y2="5600"/>
                        <a14:foregroundMark x1="10800" y1="26800" x2="10800" y2="26800"/>
                        <a14:foregroundMark x1="15200" y1="61600" x2="15200" y2="61600"/>
                        <a14:foregroundMark x1="16000" y1="87200" x2="16000" y2="87200"/>
                        <a14:foregroundMark x1="49200" y1="90000" x2="49200" y2="90000"/>
                        <a14:foregroundMark x1="75600" y1="93200" x2="75600" y2="93200"/>
                        <a14:foregroundMark x1="78000" y1="87200" x2="78000" y2="87200"/>
                        <a14:foregroundMark x1="78000" y1="75200" x2="78000" y2="75200"/>
                        <a14:foregroundMark x1="77200" y1="64400" x2="77200" y2="64400"/>
                        <a14:foregroundMark x1="77200" y1="63200" x2="77200" y2="63200"/>
                        <a14:foregroundMark x1="76000" y1="50000" x2="76000" y2="50000"/>
                        <a14:foregroundMark x1="76000" y1="50000" x2="75600" y2="47200"/>
                        <a14:foregroundMark x1="75200" y1="41200" x2="74000" y2="37600"/>
                        <a14:foregroundMark x1="73600" y1="36000" x2="73600" y2="36000"/>
                        <a14:foregroundMark x1="73200" y1="36000" x2="73200" y2="36000"/>
                        <a14:foregroundMark x1="67600" y1="28000" x2="66000" y2="26000"/>
                        <a14:foregroundMark x1="65200" y1="22800" x2="64800" y2="21200"/>
                        <a14:foregroundMark x1="63600" y1="16000" x2="62400" y2="14800"/>
                        <a14:foregroundMark x1="62400" y1="14800" x2="62400" y2="14800"/>
                        <a14:foregroundMark x1="52800" y1="10400" x2="48000" y2="7600"/>
                        <a14:foregroundMark x1="44400" y1="6400" x2="42000" y2="6400"/>
                        <a14:foregroundMark x1="38800" y1="6400" x2="34800" y2="6400"/>
                        <a14:foregroundMark x1="13200" y1="8800" x2="21200" y2="96400"/>
                        <a14:foregroundMark x1="28800" y1="92000" x2="79600" y2="94000"/>
                        <a14:foregroundMark x1="42800" y1="95200" x2="18800" y2="31600"/>
                        <a14:foregroundMark x1="25200" y1="22800" x2="1200" y2="47600"/>
                        <a14:foregroundMark x1="5200" y1="62000" x2="5200" y2="62000"/>
                        <a14:foregroundMark x1="12000" y1="83200" x2="12000" y2="83200"/>
                        <a14:foregroundMark x1="8800" y1="74800" x2="8800" y2="74800"/>
                        <a14:foregroundMark x1="8800" y1="74800" x2="8800" y2="74800"/>
                        <a14:foregroundMark x1="8800" y1="74800" x2="8800" y2="73200"/>
                        <a14:foregroundMark x1="8800" y1="62400" x2="8800" y2="59200"/>
                        <a14:foregroundMark x1="8800" y1="59200" x2="8800" y2="59200"/>
                        <a14:foregroundMark x1="8800" y1="59200" x2="8800" y2="57200"/>
                        <a14:foregroundMark x1="7200" y1="86400" x2="7200" y2="86400"/>
                        <a14:foregroundMark x1="7200" y1="86400" x2="7200" y2="86400"/>
                        <a14:foregroundMark x1="82800" y1="83600" x2="82800" y2="83600"/>
                        <a14:foregroundMark x1="82800" y1="83600" x2="82800" y2="83600"/>
                        <a14:foregroundMark x1="86000" y1="62400" x2="86000" y2="62400"/>
                        <a14:foregroundMark x1="75600" y1="55600" x2="75600" y2="55600"/>
                        <a14:foregroundMark x1="82400" y1="46000" x2="82400" y2="46000"/>
                        <a14:foregroundMark x1="82400" y1="45600" x2="82000" y2="41600"/>
                        <a14:foregroundMark x1="81200" y1="30000" x2="80400" y2="17600"/>
                        <a14:foregroundMark x1="88800" y1="14400" x2="88800" y2="96800"/>
                        <a14:foregroundMark x1="98400" y1="85200" x2="98400" y2="85200"/>
                        <a14:foregroundMark x1="94000" y1="74800" x2="94000" y2="74800"/>
                        <a14:foregroundMark x1="94000" y1="62000" x2="94000" y2="62000"/>
                        <a14:foregroundMark x1="94400" y1="51200" x2="94400" y2="51200"/>
                        <a14:foregroundMark x1="94800" y1="29200" x2="94800" y2="29200"/>
                        <a14:foregroundMark x1="94400" y1="19200" x2="94400" y2="19200"/>
                        <a14:foregroundMark x1="92800" y1="12800" x2="92800" y2="12800"/>
                        <a14:foregroundMark x1="90000" y1="8400" x2="90000" y2="8400"/>
                        <a14:foregroundMark x1="94400" y1="4000" x2="94400" y2="4000"/>
                        <a14:foregroundMark x1="94400" y1="4000" x2="94400" y2="4000"/>
                        <a14:foregroundMark x1="91200" y1="2400" x2="91200" y2="2400"/>
                        <a14:foregroundMark x1="97600" y1="10000" x2="80800" y2="0"/>
                        <a14:foregroundMark x1="83200" y1="8800" x2="38800" y2="3600"/>
                        <a14:foregroundMark x1="39600" y1="29200" x2="39600" y2="29200"/>
                        <a14:backgroundMark x1="2000" y1="1600" x2="2000" y2="1600"/>
                        <a14:backgroundMark x1="98800" y1="1200" x2="98800" y2="1200"/>
                        <a14:backgroundMark x1="64000" y1="58000" x2="64000" y2="58000"/>
                        <a14:backgroundMark x1="98800" y1="98400" x2="98800" y2="98400"/>
                        <a14:backgroundMark x1="800" y1="98800" x2="800" y2="98800"/>
                        <a14:backgroundMark x1="52800" y1="54400" x2="52800" y2="54400"/>
                        <a14:backgroundMark x1="47600" y1="43200" x2="47600" y2="43200"/>
                        <a14:backgroundMark x1="47600" y1="54000" x2="47600" y2="54000"/>
                        <a14:backgroundMark x1="48000" y1="62400" x2="48400" y2="63600"/>
                        <a14:backgroundMark x1="43200" y1="64400" x2="39200" y2="62400"/>
                        <a14:backgroundMark x1="37600" y1="60800" x2="36400" y2="59600"/>
                        <a14:backgroundMark x1="35600" y1="56400" x2="35200" y2="55600"/>
                        <a14:backgroundMark x1="35200" y1="55600" x2="35200" y2="55600"/>
                        <a14:backgroundMark x1="51600" y1="65200" x2="54400" y2="66000"/>
                        <a14:backgroundMark x1="60000" y1="71200" x2="45600" y2="64400"/>
                        <a14:backgroundMark x1="46000" y1="69600" x2="54000" y2="75600"/>
                        <a14:backgroundMark x1="59200" y1="70800" x2="61600" y2="54000"/>
                        <a14:backgroundMark x1="58400" y1="49600" x2="47200" y2="39200"/>
                      </a14:backgroundRemoval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20047"/>
            <a:ext cx="1328182" cy="132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219188" y="4522528"/>
            <a:ext cx="227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Interaktivität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855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3C464B"/>
                </a:solidFill>
              </a:rPr>
              <a:t>Vorteile</a:t>
            </a:r>
            <a:endParaRPr lang="de-DE" b="1" dirty="0">
              <a:solidFill>
                <a:srgbClr val="3C464B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b="1" dirty="0" smtClean="0"/>
              <a:t>Nachteile</a:t>
            </a:r>
            <a:endParaRPr lang="de-DE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 und Nachteile</a:t>
            </a:r>
            <a:endParaRPr lang="de-DE" dirty="0"/>
          </a:p>
        </p:txBody>
      </p:sp>
      <p:pic>
        <p:nvPicPr>
          <p:cNvPr id="2050" name="Picture 2" descr="D:\syncplicity\z003hkep\Documents\DHBW\4. Semester\Webengineering\Ani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51" y="4770372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yncplicity\z003hkep\Documents\DHBW\4. Semester\Webengineering\Bild.png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29" y="4963430"/>
            <a:ext cx="1149661" cy="8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84919" y="52236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Animationen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407941" y="2742699"/>
            <a:ext cx="239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Abhängig von JS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407941" y="5176671"/>
            <a:ext cx="25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Viel Speicherplatz</a:t>
            </a:r>
            <a:endParaRPr lang="de-DE" sz="2400" dirty="0"/>
          </a:p>
        </p:txBody>
      </p:sp>
      <p:pic>
        <p:nvPicPr>
          <p:cNvPr id="2052" name="Picture 4" descr="D:\syncplicity\z003hkep\Documents\DHBW\4. Semester\Webengineering\PlugIn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5" y="2333060"/>
            <a:ext cx="1280944" cy="12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824311" y="2577048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Kein Plug-In notwendig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69" b="56538" l="22000" r="76923">
                        <a14:foregroundMark x1="46462" y1="30000" x2="46462" y2="30000"/>
                        <a14:foregroundMark x1="53000" y1="29846" x2="53000" y2="29846"/>
                        <a14:foregroundMark x1="59154" y1="29000" x2="59154" y2="2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878" r="20458" b="37111"/>
          <a:stretch/>
        </p:blipFill>
        <p:spPr bwMode="auto">
          <a:xfrm>
            <a:off x="409906" y="3727346"/>
            <a:ext cx="1229298" cy="116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30943" y="3741310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Keine eigene Programmier-sprache</a:t>
            </a:r>
            <a:endParaRPr lang="de-DE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652" b="84353" l="12528" r="87472">
                        <a14:backgroundMark x1="70889" y1="47447" x2="70889" y2="47447"/>
                        <a14:backgroundMark x1="74000" y1="47021" x2="74000" y2="47021"/>
                        <a14:backgroundMark x1="74000" y1="48936" x2="74000" y2="48936"/>
                        <a14:backgroundMark x1="71556" y1="51702" x2="71556" y2="51702"/>
                        <a14:backgroundMark x1="70000" y1="53830" x2="75333" y2="45957"/>
                        <a14:backgroundMark x1="77778" y1="48936" x2="70222" y2="48936"/>
                        <a14:backgroundMark x1="60444" y1="46596" x2="60444" y2="46596"/>
                        <a14:backgroundMark x1="60444" y1="46596" x2="60444" y2="46596"/>
                        <a14:backgroundMark x1="60444" y1="46596" x2="60444" y2="46596"/>
                        <a14:backgroundMark x1="60444" y1="46596" x2="60444" y2="46596"/>
                        <a14:backgroundMark x1="60444" y1="46596" x2="60444" y2="46596"/>
                        <a14:backgroundMark x1="60444" y1="46596" x2="60444" y2="46596"/>
                        <a14:backgroundMark x1="60444" y1="47021" x2="60444" y2="47021"/>
                        <a14:backgroundMark x1="60889" y1="45532" x2="60889" y2="45532"/>
                        <a14:backgroundMark x1="38444" y1="43191" x2="45111" y2="52128"/>
                        <a14:backgroundMark x1="46889" y1="55106" x2="39556" y2="41489"/>
                        <a14:backgroundMark x1="37556" y1="39787" x2="44889" y2="54043"/>
                        <a14:backgroundMark x1="28000" y1="43191" x2="34667" y2="52979"/>
                        <a14:backgroundMark x1="36889" y1="57021" x2="32444" y2="48298"/>
                        <a14:backgroundMark x1="36667" y1="57872" x2="29333" y2="44894"/>
                        <a14:backgroundMark x1="22222" y1="50851" x2="24444" y2="52128"/>
                        <a14:backgroundMark x1="24000" y1="51915" x2="24000" y2="51915"/>
                        <a14:backgroundMark x1="77111" y1="50426" x2="77111" y2="50426"/>
                        <a14:backgroundMark x1="79333" y1="49787" x2="73333" y2="50638"/>
                        <a14:backgroundMark x1="72444" y1="54043" x2="72000" y2="44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0" t="1439" r="3160" b="6434"/>
          <a:stretch/>
        </p:blipFill>
        <p:spPr bwMode="auto">
          <a:xfrm>
            <a:off x="4899352" y="3279061"/>
            <a:ext cx="1652016" cy="169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407941" y="389665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Accessibility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030125" y="2432499"/>
            <a:ext cx="1377816" cy="1109902"/>
            <a:chOff x="5030125" y="2432499"/>
            <a:chExt cx="1377816" cy="110990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45"/>
            <a:stretch/>
          </p:blipFill>
          <p:spPr>
            <a:xfrm>
              <a:off x="5030125" y="2432499"/>
              <a:ext cx="1377816" cy="1109902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2" t="14821" r="23124" b="15768"/>
            <a:stretch/>
          </p:blipFill>
          <p:spPr>
            <a:xfrm>
              <a:off x="5373757" y="2585655"/>
              <a:ext cx="708992" cy="77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0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77530" y="2420888"/>
            <a:ext cx="420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 allem für mobile Geräte und </a:t>
            </a:r>
            <a:r>
              <a:rPr lang="de-DE" sz="2400" dirty="0" err="1" smtClean="0"/>
              <a:t>Webgaming</a:t>
            </a:r>
            <a:r>
              <a:rPr lang="de-DE" sz="2400" dirty="0" smtClean="0"/>
              <a:t> interessant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49080"/>
            <a:ext cx="1910184" cy="1910184"/>
          </a:xfrm>
          <a:prstGeom prst="rect">
            <a:avLst/>
          </a:prstGeom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56" b="91003" l="2000" r="97778">
                        <a14:foregroundMark x1="17111" y1="74293" x2="17111" y2="74293"/>
                        <a14:foregroundMark x1="39333" y1="49871" x2="39333" y2="49871"/>
                        <a14:foregroundMark x1="46889" y1="32391" x2="46889" y2="32391"/>
                        <a14:foregroundMark x1="82444" y1="72494" x2="82444" y2="72494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47" y="1916832"/>
            <a:ext cx="233239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577530" y="4760681"/>
            <a:ext cx="446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Allerdings ohne Unterstützung </a:t>
            </a:r>
          </a:p>
          <a:p>
            <a:r>
              <a:rPr lang="de-DE" sz="2400" dirty="0" smtClean="0"/>
              <a:t>einer Firma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077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Inhalt</a:t>
            </a:r>
            <a:endParaRPr lang="de-DE" b="1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www.chip.de/artikel/HTML5-Der-neue-Standard-fuers-Web-4_52406569.html</a:t>
            </a:r>
            <a:r>
              <a:rPr lang="de-DE" dirty="0"/>
              <a:t> (Aufgerufen am 04.04.2017)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www.w3schools.com/tags/ref_canvas.asp</a:t>
            </a:r>
            <a:r>
              <a:rPr lang="de-DE" dirty="0" smtClean="0"/>
              <a:t> (Aufgerufen am 04.04.2017)</a:t>
            </a:r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www.w3schools.com/html/html5_canvas.asp</a:t>
            </a:r>
            <a:r>
              <a:rPr lang="de-DE" dirty="0" smtClean="0"/>
              <a:t> (Aufgerufen am 06.04.17)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entwickler.de/online/mit-canvas-in-die-zukunft-der-plug-in-freien-multimedialen-websites-4-136789.html</a:t>
            </a:r>
            <a:r>
              <a:rPr lang="de-DE" dirty="0" smtClean="0"/>
              <a:t> </a:t>
            </a:r>
            <a:r>
              <a:rPr lang="de-DE" dirty="0"/>
              <a:t>(Aufgerufen am 06.04.17)</a:t>
            </a:r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developer.mozilla.org/en-US/docs/Web/API/Canvas_API</a:t>
            </a:r>
            <a:r>
              <a:rPr lang="de-DE" dirty="0" smtClean="0"/>
              <a:t> </a:t>
            </a:r>
            <a:r>
              <a:rPr lang="de-DE" dirty="0"/>
              <a:t>(Aufgerufen am 06.04.17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7"/>
              </a:rPr>
              <a:t>https://de.wikipedia.org/wiki/Canvas_(HTML-Element</a:t>
            </a:r>
            <a:r>
              <a:rPr lang="de-DE" dirty="0" smtClean="0">
                <a:hlinkClick r:id="rId7"/>
              </a:rPr>
              <a:t>)</a:t>
            </a:r>
            <a:r>
              <a:rPr lang="de-DE" dirty="0" smtClean="0"/>
              <a:t> (Aufgerufen am 07.04.17)</a:t>
            </a:r>
          </a:p>
          <a:p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webkrauts.de/artikel/2009/malen-nach-zahlen</a:t>
            </a:r>
            <a:r>
              <a:rPr lang="de-DE" dirty="0" smtClean="0"/>
              <a:t> (Aufgerufen am 07.04.17)</a:t>
            </a:r>
          </a:p>
          <a:p>
            <a:r>
              <a:rPr lang="de-DE" dirty="0" err="1" smtClean="0"/>
              <a:t>There‘s</a:t>
            </a:r>
            <a:r>
              <a:rPr lang="de-DE" dirty="0" smtClean="0"/>
              <a:t> an App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! – Masterarbeit im Studiengang Elektronische Medien von Benedikt </a:t>
            </a:r>
            <a:r>
              <a:rPr lang="de-DE" dirty="0" err="1" smtClean="0"/>
              <a:t>Kastl</a:t>
            </a:r>
            <a:r>
              <a:rPr lang="de-DE" dirty="0" smtClean="0"/>
              <a:t> (31.01.2011)</a:t>
            </a:r>
            <a:endParaRPr lang="de-DE" dirty="0"/>
          </a:p>
          <a:p>
            <a:r>
              <a:rPr lang="de-DE" dirty="0">
                <a:hlinkClick r:id="rId9"/>
              </a:rPr>
              <a:t>https://liechtenecker.at/canvas-eine-gefahr-fuer-html-css</a:t>
            </a:r>
            <a:r>
              <a:rPr lang="de-DE" dirty="0" smtClean="0">
                <a:hlinkClick r:id="rId9"/>
              </a:rPr>
              <a:t>/</a:t>
            </a:r>
            <a:r>
              <a:rPr lang="de-DE" dirty="0" smtClean="0"/>
              <a:t> (Aufgerufen am 13.04.17)</a:t>
            </a:r>
            <a:endParaRPr lang="de-DE" dirty="0"/>
          </a:p>
          <a:p>
            <a:endParaRPr lang="de-DE" dirty="0"/>
          </a:p>
          <a:p>
            <a:pPr marL="45720" indent="0">
              <a:buNone/>
            </a:pPr>
            <a:r>
              <a:rPr lang="de-DE" b="1" dirty="0" smtClean="0"/>
              <a:t>Bilder</a:t>
            </a:r>
          </a:p>
          <a:p>
            <a:r>
              <a:rPr lang="de-DE" dirty="0">
                <a:hlinkClick r:id="rId10"/>
              </a:rPr>
              <a:t>http://</a:t>
            </a:r>
            <a:r>
              <a:rPr lang="de-DE" dirty="0" smtClean="0">
                <a:hlinkClick r:id="rId10"/>
              </a:rPr>
              <a:t>news4c.com/wp-content/uploads/2015/12/Adobe-Flash-Player-vs-HTML5.png</a:t>
            </a:r>
            <a:r>
              <a:rPr lang="de-DE" dirty="0" smtClean="0"/>
              <a:t> (Aufgerufen am 06.04.17)</a:t>
            </a:r>
          </a:p>
          <a:p>
            <a:r>
              <a:rPr lang="de-DE" dirty="0">
                <a:hlinkClick r:id="rId11"/>
              </a:rPr>
              <a:t>http://</a:t>
            </a:r>
            <a:r>
              <a:rPr lang="de-DE" dirty="0" smtClean="0">
                <a:hlinkClick r:id="rId11"/>
              </a:rPr>
              <a:t>designsoftcr.com/wp-content/uploads/2016/12/web-application-banner.png</a:t>
            </a:r>
            <a:r>
              <a:rPr lang="de-DE" dirty="0" smtClean="0"/>
              <a:t> </a:t>
            </a:r>
            <a:r>
              <a:rPr lang="de-DE" dirty="0"/>
              <a:t>(Aufgerufen am 06.04.17)</a:t>
            </a:r>
          </a:p>
          <a:p>
            <a:r>
              <a:rPr lang="de-DE" dirty="0">
                <a:hlinkClick r:id="rId12"/>
              </a:rPr>
              <a:t>https://</a:t>
            </a:r>
            <a:r>
              <a:rPr lang="de-DE" dirty="0" smtClean="0">
                <a:hlinkClick r:id="rId12"/>
              </a:rPr>
              <a:t>www.taximobility.com/public/images/technology/js.png</a:t>
            </a:r>
            <a:r>
              <a:rPr lang="de-DE" dirty="0" smtClean="0"/>
              <a:t> </a:t>
            </a:r>
            <a:r>
              <a:rPr lang="de-DE" dirty="0"/>
              <a:t>(Aufgerufen am 06.04.17)</a:t>
            </a:r>
          </a:p>
          <a:p>
            <a:r>
              <a:rPr lang="de-DE" dirty="0">
                <a:hlinkClick r:id="rId13"/>
              </a:rPr>
              <a:t>http://</a:t>
            </a:r>
            <a:r>
              <a:rPr lang="de-DE" dirty="0" smtClean="0">
                <a:hlinkClick r:id="rId13"/>
              </a:rPr>
              <a:t>comps.canstockphoto.de/can-stock-photo_csp24791848.jpg</a:t>
            </a:r>
            <a:r>
              <a:rPr lang="de-DE" dirty="0" smtClean="0"/>
              <a:t> </a:t>
            </a:r>
            <a:r>
              <a:rPr lang="de-DE" dirty="0"/>
              <a:t>(Aufgerufen am 06.04.17)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2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0</TotalTime>
  <Words>776</Words>
  <Application>Microsoft Office PowerPoint</Application>
  <PresentationFormat>Bildschirmpräsentation (4:3)</PresentationFormat>
  <Paragraphs>115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Raster</vt:lpstr>
      <vt:lpstr>Video- und Bildbearbeitung mit der Canvas API</vt:lpstr>
      <vt:lpstr>Gliederung</vt:lpstr>
      <vt:lpstr>Thematik und Relevanz</vt:lpstr>
      <vt:lpstr>Funktionsumfang</vt:lpstr>
      <vt:lpstr>Browserunterstützung</vt:lpstr>
      <vt:lpstr>Typische Anwendungsbereiche</vt:lpstr>
      <vt:lpstr>Vor- und Nachteile</vt:lpstr>
      <vt:lpstr>Fazit</vt:lpstr>
      <vt:lpstr>Quellen 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 und Bildbearbeitung mit der Canvas API</dc:title>
  <dc:creator>Haschtschek, Tessa</dc:creator>
  <cp:lastModifiedBy>Haschtschek, Tessa</cp:lastModifiedBy>
  <cp:revision>54</cp:revision>
  <dcterms:created xsi:type="dcterms:W3CDTF">2017-04-04T07:34:15Z</dcterms:created>
  <dcterms:modified xsi:type="dcterms:W3CDTF">2017-04-18T08:34:01Z</dcterms:modified>
</cp:coreProperties>
</file>