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67" r:id="rId4"/>
    <p:sldId id="259" r:id="rId5"/>
    <p:sldId id="269" r:id="rId6"/>
    <p:sldId id="305" r:id="rId7"/>
    <p:sldId id="304" r:id="rId8"/>
    <p:sldId id="303" r:id="rId9"/>
    <p:sldId id="306" r:id="rId10"/>
    <p:sldId id="307" r:id="rId11"/>
    <p:sldId id="281" r:id="rId12"/>
    <p:sldId id="309" r:id="rId13"/>
    <p:sldId id="308" r:id="rId14"/>
    <p:sldId id="310" r:id="rId15"/>
    <p:sldId id="265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22" autoAdjust="0"/>
  </p:normalViewPr>
  <p:slideViewPr>
    <p:cSldViewPr>
      <p:cViewPr varScale="1">
        <p:scale>
          <a:sx n="68" d="100"/>
          <a:sy n="68" d="100"/>
        </p:scale>
        <p:origin x="630" y="72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F3C5AAAF-17AD-49D3-A2F9-63B85E4353A4}" type="datetime1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84290FE-9B2D-4E3B-9542-947B14D05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E49D8-CF62-00FF-34C1-06EFBD356B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8B14D9-B90D-408E-B1D2-4B6886EF4978}" type="slidenum">
              <a:t>1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323D82-9238-BB20-3D35-1E4096216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29AD21-F703-3180-78B6-6AB3C300AD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42255-85EB-269A-0A11-91AACE7C69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FE1A5-9B61-437A-8930-A3A53D32C507}" type="slidenum">
              <a:t>4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908847-2801-A428-1836-CD2575C32D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F70B0-1549-9689-1029-8CDEFE1CB8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42255-85EB-269A-0A11-91AACE7C69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FE1A5-9B61-437A-8930-A3A53D32C507}" type="slidenum">
              <a:t>5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908847-2801-A428-1836-CD2575C32D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F70B0-1549-9689-1029-8CDEFE1CB8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84290FE-9B2D-4E3B-9542-947B14D056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5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-Filled-with-laught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github.com/paddy696/YOLOv5-Lite-Pytorch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6F8B639-2EF7-6D75-0FEE-2AA41A47865F}"/>
              </a:ext>
            </a:extLst>
          </p:cNvPr>
          <p:cNvSpPr/>
          <p:nvPr/>
        </p:nvSpPr>
        <p:spPr>
          <a:xfrm>
            <a:off x="1028517" y="4686300"/>
            <a:ext cx="815040" cy="0"/>
          </a:xfrm>
          <a:prstGeom prst="line">
            <a:avLst/>
          </a:prstGeom>
          <a:noFill/>
          <a:ln w="38160">
            <a:solidFill>
              <a:srgbClr val="0E4999"/>
            </a:solidFill>
            <a:prstDash val="solid"/>
          </a:ln>
        </p:spPr>
        <p:txBody>
          <a:bodyPr vert="horz" wrap="square" lIns="90000" tIns="45000" rIns="90000" bIns="4500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DC69D67-BF07-E815-BFC1-F64540B823A0}"/>
              </a:ext>
            </a:extLst>
          </p:cNvPr>
          <p:cNvSpPr/>
          <p:nvPr/>
        </p:nvSpPr>
        <p:spPr>
          <a:xfrm>
            <a:off x="10895041" y="3265560"/>
            <a:ext cx="6364080" cy="5623200"/>
          </a:xfrm>
          <a:custGeom>
            <a:avLst/>
            <a:gdLst>
              <a:gd name="f0" fmla="val 0"/>
              <a:gd name="f1" fmla="val 6364309"/>
              <a:gd name="f2" fmla="val 562373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364309" h="5623735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389F3CB-CE56-E709-362A-10D7F63E8B18}"/>
              </a:ext>
            </a:extLst>
          </p:cNvPr>
          <p:cNvSpPr/>
          <p:nvPr/>
        </p:nvSpPr>
        <p:spPr>
          <a:xfrm>
            <a:off x="1028517" y="1333500"/>
            <a:ext cx="9260280" cy="24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IOT</a:t>
            </a:r>
            <a:r>
              <a:rPr lang="ko-KR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를 활용한 </a:t>
            </a:r>
            <a:r>
              <a:rPr lang="ko-KR" sz="6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자동방지턱</a:t>
            </a:r>
            <a:r>
              <a:rPr lang="ko-KR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시스템 설계 및 구축 </a:t>
            </a: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2D452D0-2A11-5ADE-B42F-2F26F3B28D71}"/>
              </a:ext>
            </a:extLst>
          </p:cNvPr>
          <p:cNvSpPr/>
          <p:nvPr/>
        </p:nvSpPr>
        <p:spPr>
          <a:xfrm>
            <a:off x="1028879" y="5321520"/>
            <a:ext cx="6900120" cy="62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379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스마트 도시 기술과 교통 안전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E6930BE-77BD-BADF-1D3D-EDF4E53F4D3B}"/>
              </a:ext>
            </a:extLst>
          </p:cNvPr>
          <p:cNvSpPr/>
          <p:nvPr/>
        </p:nvSpPr>
        <p:spPr>
          <a:xfrm>
            <a:off x="1028517" y="6833751"/>
            <a:ext cx="9182283" cy="27761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altLang="en-US" sz="3130" dirty="0" err="1"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한영선</a:t>
            </a:r>
            <a:r>
              <a:rPr lang="ko-KR" altLang="en-US" sz="3130" dirty="0"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교수님 </a:t>
            </a:r>
            <a:r>
              <a:rPr lang="ko-KR" altLang="en-US" sz="3130" dirty="0" err="1"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캡스톤디자인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</a:t>
            </a:r>
            <a:r>
              <a:rPr lang="en-US" alt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B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조 </a:t>
            </a:r>
            <a:r>
              <a:rPr lang="ko-KR" sz="313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웃음가득팀</a:t>
            </a:r>
            <a:endParaRPr lang="ko-KR" sz="313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210 디딤고딕 Bold" pitchFamily="2"/>
              <a:cs typeface="Arial" pitchFamily="2"/>
            </a:endParaRP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컴퓨터공학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전공</a:t>
            </a: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</a:t>
            </a:r>
            <a:r>
              <a:rPr 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201911600 </a:t>
            </a: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김지헌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컴퓨터공학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전공</a:t>
            </a: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</a:t>
            </a:r>
            <a:r>
              <a:rPr 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201911632 </a:t>
            </a:r>
            <a:r>
              <a:rPr lang="ko-KR" sz="313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김태건</a:t>
            </a:r>
            <a:endParaRPr lang="ko-KR" sz="313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210 디딤고딕 Bold" pitchFamily="2"/>
              <a:cs typeface="Arial" pitchFamily="2"/>
            </a:endParaRP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컴퓨터공학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전공</a:t>
            </a:r>
            <a:r>
              <a:rPr 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</a:t>
            </a:r>
            <a:r>
              <a:rPr 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201912541 </a:t>
            </a:r>
            <a:r>
              <a:rPr lang="ko-KR" sz="313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진준형</a:t>
            </a:r>
            <a:r>
              <a:rPr lang="en-US" alt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 (</a:t>
            </a:r>
            <a:r>
              <a:rPr lang="ko-KR" altLang="en-US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조장</a:t>
            </a:r>
            <a:r>
              <a:rPr lang="en-US" altLang="ko-KR" sz="31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 Bold" pitchFamily="2"/>
                <a:cs typeface="Arial" pitchFamily="2"/>
              </a:rPr>
              <a:t>) </a:t>
            </a:r>
            <a:endParaRPr lang="ko-KR" sz="313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210 디딤고딕 Bold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3442F-3E2E-85B8-7530-A625B254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57300"/>
            <a:ext cx="7620000" cy="1555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0F700F-17ED-38C0-2AB9-1CCFCD89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95227"/>
            <a:ext cx="9906000" cy="2671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2ACC9F-B245-717B-5021-2AA92B7E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7449162"/>
            <a:ext cx="6956715" cy="15007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1449E4F-54A9-3B56-9414-CDAD9FDE6912}"/>
              </a:ext>
            </a:extLst>
          </p:cNvPr>
          <p:cNvSpPr/>
          <p:nvPr/>
        </p:nvSpPr>
        <p:spPr>
          <a:xfrm>
            <a:off x="10820400" y="4781550"/>
            <a:ext cx="2286000" cy="7239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전자제품, 전자 부품, 회로 구성요소, 전자 공학이(가) 표시된 사진&#10;&#10;자동 생성된 설명">
            <a:extLst>
              <a:ext uri="{FF2B5EF4-FFF2-40B4-BE49-F238E27FC236}">
                <a16:creationId xmlns:a16="http://schemas.microsoft.com/office/drawing/2014/main" id="{9D872602-4C66-55E4-A22C-D7858E850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276600"/>
            <a:ext cx="3733800" cy="373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1647A-956F-7878-B70D-2FEBD55D4CE4}"/>
              </a:ext>
            </a:extLst>
          </p:cNvPr>
          <p:cNvSpPr txBox="1"/>
          <p:nvPr/>
        </p:nvSpPr>
        <p:spPr>
          <a:xfrm>
            <a:off x="454857" y="2917074"/>
            <a:ext cx="41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시리얼 포트 활성화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39696-317A-CB68-BA47-C4404F914C4B}"/>
              </a:ext>
            </a:extLst>
          </p:cNvPr>
          <p:cNvSpPr txBox="1"/>
          <p:nvPr/>
        </p:nvSpPr>
        <p:spPr>
          <a:xfrm>
            <a:off x="533400" y="65587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YOLO</a:t>
            </a:r>
            <a:r>
              <a:rPr lang="ko-KR" altLang="en-US" sz="2400" dirty="0"/>
              <a:t> 모델이 객체감지 시 신호전송 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5B477-AE71-4679-6AAD-D93688DAD2CC}"/>
              </a:ext>
            </a:extLst>
          </p:cNvPr>
          <p:cNvSpPr txBox="1"/>
          <p:nvPr/>
        </p:nvSpPr>
        <p:spPr>
          <a:xfrm>
            <a:off x="533400" y="905607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YOLO </a:t>
            </a:r>
            <a:r>
              <a:rPr lang="ko-KR" altLang="en-US" sz="2400" dirty="0"/>
              <a:t>모델이 </a:t>
            </a:r>
            <a:r>
              <a:rPr lang="en-US" altLang="ko-KR" sz="2400" dirty="0"/>
              <a:t>NULL </a:t>
            </a:r>
            <a:r>
              <a:rPr lang="ko-KR" altLang="en-US" sz="2400" dirty="0"/>
              <a:t>객체 감지 시 신호전송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52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371600" y="4152900"/>
            <a:ext cx="4267200" cy="833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endParaRPr lang="en-US" sz="4688" spc="-93" dirty="0">
              <a:latin typeface="Gotha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2AB33-8D1D-6A07-6A34-C7183370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3508"/>
            <a:ext cx="7868748" cy="77925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738D5F-A860-6758-D7CB-DCE7B1BA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673508"/>
            <a:ext cx="7878274" cy="79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429994-D0CC-8333-59E4-A4F4BC34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8400463" cy="693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B6A9C-A21F-F085-25E7-E7EF56CF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95300"/>
            <a:ext cx="6087325" cy="79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4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7188C42E-0026-4760-6FFD-431AA86DE16A}"/>
              </a:ext>
            </a:extLst>
          </p:cNvPr>
          <p:cNvSpPr txBox="1"/>
          <p:nvPr/>
        </p:nvSpPr>
        <p:spPr>
          <a:xfrm>
            <a:off x="533400" y="342900"/>
            <a:ext cx="320511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6. </a:t>
            </a:r>
            <a:r>
              <a:rPr lang="ko-KR" altLang="en-US" sz="4688" spc="-93" dirty="0">
                <a:latin typeface="Gotham"/>
              </a:rPr>
              <a:t>기능 시연</a:t>
            </a:r>
            <a:endParaRPr lang="en-US" sz="4688" spc="-93" dirty="0"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373834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7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86818" y="4476651"/>
            <a:ext cx="11114363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ko-KR" altLang="en-US" sz="4800" dirty="0">
                <a:ea typeface="210 디딤고딕"/>
              </a:rPr>
              <a:t>그동안 감사했습니다 </a:t>
            </a:r>
            <a:endParaRPr lang="en-US" altLang="ko-KR" sz="4800" dirty="0">
              <a:ea typeface="210 디딤고딕"/>
            </a:endParaRPr>
          </a:p>
          <a:p>
            <a:pPr algn="ctr">
              <a:lnSpc>
                <a:spcPts val="5199"/>
              </a:lnSpc>
            </a:pPr>
            <a:r>
              <a:rPr lang="ko-KR" altLang="en-US" sz="4800" dirty="0">
                <a:ea typeface="210 디딤고딕"/>
              </a:rPr>
              <a:t>고생 많으셨습니다</a:t>
            </a:r>
            <a:r>
              <a:rPr lang="en-US" altLang="ko-KR" sz="4800" dirty="0">
                <a:ea typeface="210 디딤고딕"/>
              </a:rPr>
              <a:t>.</a:t>
            </a:r>
            <a:endParaRPr lang="en-US" sz="4800" dirty="0">
              <a:ea typeface="210 디딤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1912F-F420-A509-3E8B-4F57F0EDEC4B}"/>
              </a:ext>
            </a:extLst>
          </p:cNvPr>
          <p:cNvSpPr txBox="1"/>
          <p:nvPr/>
        </p:nvSpPr>
        <p:spPr>
          <a:xfrm>
            <a:off x="5295900" y="85725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작업 공간 </a:t>
            </a:r>
            <a:r>
              <a:rPr lang="en-US" altLang="ko-KR" sz="2800" dirty="0"/>
              <a:t>: </a:t>
            </a:r>
            <a:r>
              <a:rPr lang="en-US" altLang="ko-KR" sz="2800" dirty="0">
                <a:hlinkClick r:id="rId2"/>
              </a:rPr>
              <a:t>Team: Filled with laughter (github.com)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2362200" y="2543537"/>
            <a:ext cx="5982696" cy="6396003"/>
          </a:xfrm>
          <a:custGeom>
            <a:avLst/>
            <a:gdLst/>
            <a:ahLst/>
            <a:cxnLst/>
            <a:rect l="l" t="t" r="r" b="b"/>
            <a:pathLst>
              <a:path w="5906496" h="5550431">
                <a:moveTo>
                  <a:pt x="0" y="0"/>
                </a:moveTo>
                <a:lnTo>
                  <a:pt x="5906496" y="0"/>
                </a:lnTo>
                <a:lnTo>
                  <a:pt x="5906496" y="5550431"/>
                </a:lnTo>
                <a:lnTo>
                  <a:pt x="0" y="555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B9F38F61-6FA4-E185-9F99-36081E34A3F4}"/>
              </a:ext>
            </a:extLst>
          </p:cNvPr>
          <p:cNvSpPr/>
          <p:nvPr/>
        </p:nvSpPr>
        <p:spPr>
          <a:xfrm>
            <a:off x="10716477" y="2444217"/>
            <a:ext cx="7077556" cy="0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2BA0E013-298C-EDBF-0594-5867766DC6F5}"/>
              </a:ext>
            </a:extLst>
          </p:cNvPr>
          <p:cNvSpPr txBox="1"/>
          <p:nvPr/>
        </p:nvSpPr>
        <p:spPr>
          <a:xfrm>
            <a:off x="10768639" y="1619957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1.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11652262" y="1656565"/>
            <a:ext cx="6467369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 err="1">
                <a:latin typeface="Gotham"/>
              </a:rPr>
              <a:t>자동방지턱</a:t>
            </a:r>
            <a:r>
              <a:rPr lang="ko-KR" altLang="en-US" sz="4688" spc="-93" dirty="0">
                <a:latin typeface="Gotham"/>
              </a:rPr>
              <a:t> 소개</a:t>
            </a:r>
            <a:endParaRPr lang="en-US" altLang="ko-KR" sz="4688" spc="-93" dirty="0">
              <a:latin typeface="Gotham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E42145E-784A-A064-D824-2118D5AC32F2}"/>
              </a:ext>
            </a:extLst>
          </p:cNvPr>
          <p:cNvSpPr txBox="1"/>
          <p:nvPr/>
        </p:nvSpPr>
        <p:spPr>
          <a:xfrm>
            <a:off x="10767469" y="5386540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4.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619D7BA-686C-BCE4-9B93-1E8B11EF0160}"/>
              </a:ext>
            </a:extLst>
          </p:cNvPr>
          <p:cNvSpPr/>
          <p:nvPr/>
        </p:nvSpPr>
        <p:spPr>
          <a:xfrm flipV="1">
            <a:off x="10767467" y="6166932"/>
            <a:ext cx="7077556" cy="1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2C53308B-2BC4-FAEF-5EFD-E0F17454F6A0}"/>
              </a:ext>
            </a:extLst>
          </p:cNvPr>
          <p:cNvSpPr txBox="1"/>
          <p:nvPr/>
        </p:nvSpPr>
        <p:spPr>
          <a:xfrm>
            <a:off x="10793800" y="4118255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3.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79F4059-4648-D1CE-08E8-F56E462A4A89}"/>
              </a:ext>
            </a:extLst>
          </p:cNvPr>
          <p:cNvSpPr/>
          <p:nvPr/>
        </p:nvSpPr>
        <p:spPr>
          <a:xfrm flipV="1">
            <a:off x="10775673" y="4977938"/>
            <a:ext cx="7065044" cy="19531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9E15978A-E6CF-3C9D-3902-6B04FDD1A6EA}"/>
              </a:ext>
            </a:extLst>
          </p:cNvPr>
          <p:cNvSpPr txBox="1"/>
          <p:nvPr/>
        </p:nvSpPr>
        <p:spPr>
          <a:xfrm>
            <a:off x="11652647" y="4105766"/>
            <a:ext cx="522811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사용 기술</a:t>
            </a:r>
            <a:endParaRPr lang="en-US" sz="4688" spc="-93" dirty="0">
              <a:latin typeface="Gotham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6AD639F1-FB3D-F0D3-665F-9536CE77FB88}"/>
              </a:ext>
            </a:extLst>
          </p:cNvPr>
          <p:cNvSpPr txBox="1"/>
          <p:nvPr/>
        </p:nvSpPr>
        <p:spPr>
          <a:xfrm>
            <a:off x="11640027" y="5393582"/>
            <a:ext cx="522811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준비 재료</a:t>
            </a:r>
            <a:endParaRPr lang="en-US" sz="4688" spc="-93" dirty="0">
              <a:latin typeface="Gotham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241B168D-35B2-DC50-5537-86CA2E050099}"/>
              </a:ext>
            </a:extLst>
          </p:cNvPr>
          <p:cNvSpPr/>
          <p:nvPr/>
        </p:nvSpPr>
        <p:spPr>
          <a:xfrm flipV="1">
            <a:off x="10769813" y="3712348"/>
            <a:ext cx="7065044" cy="19531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3E0B367-14C4-D722-537F-15752F918FB3}"/>
              </a:ext>
            </a:extLst>
          </p:cNvPr>
          <p:cNvSpPr txBox="1"/>
          <p:nvPr/>
        </p:nvSpPr>
        <p:spPr>
          <a:xfrm>
            <a:off x="10793416" y="2757335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2.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19186CA-1D96-722B-A37F-4B426FC09D1E}"/>
              </a:ext>
            </a:extLst>
          </p:cNvPr>
          <p:cNvSpPr txBox="1"/>
          <p:nvPr/>
        </p:nvSpPr>
        <p:spPr>
          <a:xfrm>
            <a:off x="11627487" y="2813158"/>
            <a:ext cx="6467369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기능 및 시스템 설계 방안</a:t>
            </a:r>
            <a:endParaRPr lang="en-US" sz="4688" spc="-93" dirty="0">
              <a:latin typeface="Gotham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9A964663-D445-A095-6862-54F57B3633A8}"/>
              </a:ext>
            </a:extLst>
          </p:cNvPr>
          <p:cNvSpPr/>
          <p:nvPr/>
        </p:nvSpPr>
        <p:spPr>
          <a:xfrm flipV="1">
            <a:off x="10778018" y="7459541"/>
            <a:ext cx="7065044" cy="19531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41F0008-ECD8-7B12-0475-E32512346D15}"/>
              </a:ext>
            </a:extLst>
          </p:cNvPr>
          <p:cNvSpPr txBox="1"/>
          <p:nvPr/>
        </p:nvSpPr>
        <p:spPr>
          <a:xfrm>
            <a:off x="10778018" y="6588176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5.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CE744C9-2883-E1B4-E0D6-E2874967F049}"/>
              </a:ext>
            </a:extLst>
          </p:cNvPr>
          <p:cNvSpPr txBox="1"/>
          <p:nvPr/>
        </p:nvSpPr>
        <p:spPr>
          <a:xfrm>
            <a:off x="11598377" y="6549061"/>
            <a:ext cx="2561112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기능 구현</a:t>
            </a:r>
            <a:endParaRPr lang="en-US" sz="4688" spc="-93" dirty="0">
              <a:latin typeface="Gotham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D8F3FF2-3F1C-8B2D-98AB-994C4A449335}"/>
              </a:ext>
            </a:extLst>
          </p:cNvPr>
          <p:cNvSpPr/>
          <p:nvPr/>
        </p:nvSpPr>
        <p:spPr>
          <a:xfrm flipV="1">
            <a:off x="10764306" y="8608798"/>
            <a:ext cx="7065044" cy="19531"/>
          </a:xfrm>
          <a:prstGeom prst="line">
            <a:avLst/>
          </a:prstGeom>
          <a:ln w="38100" cap="flat">
            <a:solidFill>
              <a:srgbClr val="0E49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449A4852-048F-0568-9E17-64B0745CC8DE}"/>
              </a:ext>
            </a:extLst>
          </p:cNvPr>
          <p:cNvSpPr txBox="1"/>
          <p:nvPr/>
        </p:nvSpPr>
        <p:spPr>
          <a:xfrm>
            <a:off x="10778018" y="7714584"/>
            <a:ext cx="858847" cy="79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6.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7FB55F53-7B0F-A377-6366-666ACF4EBA94}"/>
              </a:ext>
            </a:extLst>
          </p:cNvPr>
          <p:cNvSpPr txBox="1"/>
          <p:nvPr/>
        </p:nvSpPr>
        <p:spPr>
          <a:xfrm>
            <a:off x="11598377" y="7760741"/>
            <a:ext cx="2561112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기능 시연</a:t>
            </a:r>
            <a:endParaRPr lang="en-US" sz="4688" spc="-93" dirty="0">
              <a:latin typeface="Gotha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63CB08-18D9-3F9B-9EB5-E1D65DEDA9F3}"/>
              </a:ext>
            </a:extLst>
          </p:cNvPr>
          <p:cNvSpPr txBox="1"/>
          <p:nvPr/>
        </p:nvSpPr>
        <p:spPr>
          <a:xfrm>
            <a:off x="1028701" y="2400300"/>
            <a:ext cx="5720844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0"/>
              </a:lnSpc>
            </a:pPr>
            <a:r>
              <a:rPr lang="en-US" altLang="ko-KR" sz="4500" dirty="0">
                <a:ea typeface="210 디딤고딕"/>
              </a:rPr>
              <a:t>1. </a:t>
            </a:r>
            <a:r>
              <a:rPr lang="ko-KR" altLang="en-US" sz="4500" dirty="0" err="1">
                <a:ea typeface="210 디딤고딕"/>
              </a:rPr>
              <a:t>자동방지턱</a:t>
            </a:r>
            <a:r>
              <a:rPr lang="ko-KR" altLang="en-US" sz="4500" dirty="0">
                <a:ea typeface="210 디딤고딕"/>
              </a:rPr>
              <a:t> 소개</a:t>
            </a:r>
            <a:endParaRPr lang="en-US" sz="4500" dirty="0">
              <a:ea typeface="210 디딤고딕"/>
            </a:endParaRPr>
          </a:p>
        </p:txBody>
      </p:sp>
      <p:pic>
        <p:nvPicPr>
          <p:cNvPr id="2050" name="Picture 2" descr="스웨덴에서는 과속하면 도로가 요철로 충격준다 - 액티범프 - 모토야">
            <a:extLst>
              <a:ext uri="{FF2B5EF4-FFF2-40B4-BE49-F238E27FC236}">
                <a16:creationId xmlns:a16="http://schemas.microsoft.com/office/drawing/2014/main" id="{1A3C80FB-808B-5B73-959F-26F3C05E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26" y="1474240"/>
            <a:ext cx="8722223" cy="677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8D770F85-0437-70DA-5B82-08EFEBB2D91C}"/>
              </a:ext>
            </a:extLst>
          </p:cNvPr>
          <p:cNvSpPr txBox="1"/>
          <p:nvPr/>
        </p:nvSpPr>
        <p:spPr>
          <a:xfrm>
            <a:off x="1028701" y="5372100"/>
            <a:ext cx="5219700" cy="1322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0"/>
              </a:lnSpc>
            </a:pPr>
            <a:r>
              <a:rPr lang="ko-KR" altLang="en-US" sz="2700" dirty="0">
                <a:latin typeface="210 디딤고딕"/>
                <a:ea typeface="210 디딤고딕"/>
              </a:rPr>
              <a:t>센서를 통해 기준보다 높은 속도의 자동차가 다가오면 </a:t>
            </a:r>
            <a:r>
              <a:rPr lang="ko-KR" altLang="en-US" sz="2700" dirty="0" err="1">
                <a:latin typeface="210 디딤고딕"/>
                <a:ea typeface="210 디딤고딕"/>
              </a:rPr>
              <a:t>방지턱이</a:t>
            </a:r>
            <a:r>
              <a:rPr lang="ko-KR" altLang="en-US" sz="2700" dirty="0">
                <a:latin typeface="210 디딤고딕"/>
                <a:ea typeface="210 디딤고딕"/>
              </a:rPr>
              <a:t> 내려가면서 자동차를 </a:t>
            </a:r>
            <a:r>
              <a:rPr lang="ko-KR" altLang="en-US" sz="2700" dirty="0" err="1">
                <a:latin typeface="210 디딤고딕"/>
                <a:ea typeface="210 디딤고딕"/>
              </a:rPr>
              <a:t>감속시킨다</a:t>
            </a:r>
            <a:endParaRPr lang="en-US" sz="2700" dirty="0">
              <a:latin typeface="210 디딤고딕"/>
              <a:ea typeface="210 디딤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8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90FFD473-2480-F40C-13A9-68D49CA3CC58}"/>
              </a:ext>
            </a:extLst>
          </p:cNvPr>
          <p:cNvSpPr/>
          <p:nvPr/>
        </p:nvSpPr>
        <p:spPr>
          <a:xfrm>
            <a:off x="5919057" y="1525408"/>
            <a:ext cx="5720400" cy="74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45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자동방지턱</a:t>
            </a:r>
            <a:r>
              <a:rPr lang="ko-KR" sz="45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 작동 원리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1D70A680-3C9B-3A52-CAED-8861C1A35A31}"/>
              </a:ext>
            </a:extLst>
          </p:cNvPr>
          <p:cNvSpPr/>
          <p:nvPr/>
        </p:nvSpPr>
        <p:spPr>
          <a:xfrm>
            <a:off x="6424200" y="7343999"/>
            <a:ext cx="6895800" cy="58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pic>
        <p:nvPicPr>
          <p:cNvPr id="5" name="그림 4" descr="라인, 도표, 그래프, 디자인이(가) 표시된 사진&#10;&#10;자동 생성된 설명">
            <a:extLst>
              <a:ext uri="{FF2B5EF4-FFF2-40B4-BE49-F238E27FC236}">
                <a16:creationId xmlns:a16="http://schemas.microsoft.com/office/drawing/2014/main" id="{D55FDEEC-F359-C09C-7AA4-86681CE05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04" y="3209572"/>
            <a:ext cx="8478433" cy="4134427"/>
          </a:xfrm>
          <a:prstGeom prst="rect">
            <a:avLst/>
          </a:prstGeom>
        </p:spPr>
      </p:pic>
      <p:pic>
        <p:nvPicPr>
          <p:cNvPr id="7" name="그림 6" descr="라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A4AC72EF-F85E-3BD2-AB12-60836301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0" y="3266730"/>
            <a:ext cx="8078327" cy="407726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066E1D-793B-1054-9B79-6817017AB57A}"/>
              </a:ext>
            </a:extLst>
          </p:cNvPr>
          <p:cNvSpPr/>
          <p:nvPr/>
        </p:nvSpPr>
        <p:spPr>
          <a:xfrm>
            <a:off x="7612374" y="4899546"/>
            <a:ext cx="2333767" cy="1146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99D89-4DD1-D428-353C-F0711318F4C5}"/>
              </a:ext>
            </a:extLst>
          </p:cNvPr>
          <p:cNvSpPr txBox="1"/>
          <p:nvPr/>
        </p:nvSpPr>
        <p:spPr>
          <a:xfrm>
            <a:off x="10117759" y="7343999"/>
            <a:ext cx="68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        전압이 인가가 안된 상태</a:t>
            </a:r>
            <a:endParaRPr lang="en-US" altLang="ko-KR" sz="2800" dirty="0"/>
          </a:p>
          <a:p>
            <a:r>
              <a:rPr lang="en-US" altLang="ko-KR" sz="2800" dirty="0"/>
              <a:t>(</a:t>
            </a:r>
            <a:r>
              <a:rPr lang="ko-KR" altLang="en-US" sz="2800" dirty="0" err="1"/>
              <a:t>자동방지턱</a:t>
            </a:r>
            <a:r>
              <a:rPr lang="ko-KR" altLang="en-US" sz="2800" dirty="0"/>
              <a:t> 기능이 활성화 되었을 때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9D5B-9ADE-087C-135C-05C4DAEF1851}"/>
              </a:ext>
            </a:extLst>
          </p:cNvPr>
          <p:cNvSpPr txBox="1"/>
          <p:nvPr/>
        </p:nvSpPr>
        <p:spPr>
          <a:xfrm>
            <a:off x="364080" y="7476537"/>
            <a:ext cx="63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 전압이 인가가 되었을 때</a:t>
            </a:r>
            <a:r>
              <a:rPr lang="en-US" altLang="ko-KR" sz="2800" dirty="0"/>
              <a:t> </a:t>
            </a:r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/>
              <a:t>기본상태</a:t>
            </a:r>
            <a:r>
              <a:rPr lang="en-US" altLang="ko-KR" sz="2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78AF1-67E8-FC8D-FA2D-C3F945856676}"/>
              </a:ext>
            </a:extLst>
          </p:cNvPr>
          <p:cNvSpPr txBox="1"/>
          <p:nvPr/>
        </p:nvSpPr>
        <p:spPr>
          <a:xfrm>
            <a:off x="2906973" y="5363570"/>
            <a:ext cx="1228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액추에이터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0CE08-5BA4-C3F8-6C32-623232D6BC94}"/>
              </a:ext>
            </a:extLst>
          </p:cNvPr>
          <p:cNvSpPr txBox="1"/>
          <p:nvPr/>
        </p:nvSpPr>
        <p:spPr>
          <a:xfrm>
            <a:off x="12530920" y="5278068"/>
            <a:ext cx="1228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액추에이터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13B9A-8A99-123A-DF4A-926C05420DA0}"/>
              </a:ext>
            </a:extLst>
          </p:cNvPr>
          <p:cNvSpPr txBox="1"/>
          <p:nvPr/>
        </p:nvSpPr>
        <p:spPr>
          <a:xfrm>
            <a:off x="1902166" y="34665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방지턱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DC107-B256-B0C6-77D8-B0AD13EB4862}"/>
              </a:ext>
            </a:extLst>
          </p:cNvPr>
          <p:cNvSpPr txBox="1"/>
          <p:nvPr/>
        </p:nvSpPr>
        <p:spPr>
          <a:xfrm>
            <a:off x="11648943" y="3612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방지턱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66087-6FDB-40D9-586B-BB52E4B3C687}"/>
              </a:ext>
            </a:extLst>
          </p:cNvPr>
          <p:cNvSpPr txBox="1"/>
          <p:nvPr/>
        </p:nvSpPr>
        <p:spPr>
          <a:xfrm>
            <a:off x="5078571" y="5143499"/>
            <a:ext cx="12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방지턱</a:t>
            </a:r>
            <a:endParaRPr lang="en-US" altLang="ko-KR" sz="2400" b="1" dirty="0"/>
          </a:p>
          <a:p>
            <a:r>
              <a:rPr lang="ko-KR" altLang="en-US" sz="2400" b="1" dirty="0"/>
              <a:t>받침대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D4AD6-892D-B589-16EB-E0E06BDDFB0E}"/>
              </a:ext>
            </a:extLst>
          </p:cNvPr>
          <p:cNvSpPr txBox="1"/>
          <p:nvPr/>
        </p:nvSpPr>
        <p:spPr>
          <a:xfrm>
            <a:off x="14715629" y="5143499"/>
            <a:ext cx="12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방지턱</a:t>
            </a:r>
            <a:endParaRPr lang="en-US" altLang="ko-KR" sz="2400" b="1" dirty="0"/>
          </a:p>
          <a:p>
            <a:r>
              <a:rPr lang="ko-KR" altLang="en-US" sz="2400" b="1" dirty="0"/>
              <a:t>받침대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E43F45C4-85D0-29C5-0BC6-1924A9B6C6B3}"/>
              </a:ext>
            </a:extLst>
          </p:cNvPr>
          <p:cNvSpPr txBox="1"/>
          <p:nvPr/>
        </p:nvSpPr>
        <p:spPr>
          <a:xfrm>
            <a:off x="457200" y="266700"/>
            <a:ext cx="701040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2. </a:t>
            </a:r>
            <a:r>
              <a:rPr lang="ko-KR" altLang="en-US" sz="4688" spc="-93" dirty="0">
                <a:latin typeface="Gotham"/>
              </a:rPr>
              <a:t>기능 및 시스템 설계 방안</a:t>
            </a:r>
            <a:endParaRPr lang="en-US" sz="4688" spc="-93" dirty="0">
              <a:latin typeface="Goth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90FFD473-2480-F40C-13A9-68D49CA3CC58}"/>
              </a:ext>
            </a:extLst>
          </p:cNvPr>
          <p:cNvSpPr/>
          <p:nvPr/>
        </p:nvSpPr>
        <p:spPr>
          <a:xfrm>
            <a:off x="903598" y="1056599"/>
            <a:ext cx="6737831" cy="997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45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자동방지턱</a:t>
            </a:r>
            <a:r>
              <a:rPr lang="ko-KR" sz="45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 </a:t>
            </a:r>
            <a:r>
              <a:rPr lang="ko-KR" altLang="en-US" sz="45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속도 </a:t>
            </a:r>
            <a:r>
              <a:rPr lang="ko-KR" altLang="en-US" sz="4500" dirty="0"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측정</a:t>
            </a:r>
            <a:r>
              <a:rPr lang="ko-KR" sz="45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210 디딤고딕" pitchFamily="2"/>
                <a:cs typeface="Arial" pitchFamily="2"/>
              </a:rPr>
              <a:t> 원리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FBEE631-BCEA-7237-2491-94B806F1F488}"/>
              </a:ext>
            </a:extLst>
          </p:cNvPr>
          <p:cNvCxnSpPr>
            <a:cxnSpLocks/>
          </p:cNvCxnSpPr>
          <p:nvPr/>
        </p:nvCxnSpPr>
        <p:spPr>
          <a:xfrm>
            <a:off x="1223492" y="3116687"/>
            <a:ext cx="1473343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48E394-8937-2C18-5FD2-C69063BE48B8}"/>
              </a:ext>
            </a:extLst>
          </p:cNvPr>
          <p:cNvCxnSpPr>
            <a:cxnSpLocks/>
          </p:cNvCxnSpPr>
          <p:nvPr/>
        </p:nvCxnSpPr>
        <p:spPr>
          <a:xfrm>
            <a:off x="1350135" y="5278192"/>
            <a:ext cx="1473343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0961BA-753F-777C-60B9-A4DB61891FEA}"/>
              </a:ext>
            </a:extLst>
          </p:cNvPr>
          <p:cNvCxnSpPr>
            <a:cxnSpLocks/>
          </p:cNvCxnSpPr>
          <p:nvPr/>
        </p:nvCxnSpPr>
        <p:spPr>
          <a:xfrm>
            <a:off x="1453165" y="7609267"/>
            <a:ext cx="1473343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1B18A-4C02-DBEC-EE4C-233CE40B62B2}"/>
              </a:ext>
            </a:extLst>
          </p:cNvPr>
          <p:cNvSpPr/>
          <p:nvPr/>
        </p:nvSpPr>
        <p:spPr>
          <a:xfrm>
            <a:off x="10689465" y="5278192"/>
            <a:ext cx="1700012" cy="23310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C56D9E6-641F-19C9-F005-760AB5CED88B}"/>
              </a:ext>
            </a:extLst>
          </p:cNvPr>
          <p:cNvSpPr/>
          <p:nvPr/>
        </p:nvSpPr>
        <p:spPr>
          <a:xfrm>
            <a:off x="11288333" y="5872766"/>
            <a:ext cx="502276" cy="888641"/>
          </a:xfrm>
          <a:prstGeom prst="round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C3FDF6-40D6-6049-A6F7-9FB8BE31D5ED}"/>
              </a:ext>
            </a:extLst>
          </p:cNvPr>
          <p:cNvSpPr/>
          <p:nvPr/>
        </p:nvSpPr>
        <p:spPr>
          <a:xfrm>
            <a:off x="2343955" y="7609264"/>
            <a:ext cx="1017431" cy="92727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구간 순간속도 측정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C35917-F76E-BAAB-7CDB-FBC53565CEB8}"/>
              </a:ext>
            </a:extLst>
          </p:cNvPr>
          <p:cNvSpPr/>
          <p:nvPr/>
        </p:nvSpPr>
        <p:spPr>
          <a:xfrm>
            <a:off x="6623999" y="7609264"/>
            <a:ext cx="1017431" cy="92727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구간 순간속도 측정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C4251-2DD1-F150-320E-F483149FF7CD}"/>
              </a:ext>
            </a:extLst>
          </p:cNvPr>
          <p:cNvSpPr txBox="1"/>
          <p:nvPr/>
        </p:nvSpPr>
        <p:spPr>
          <a:xfrm>
            <a:off x="397099" y="7859919"/>
            <a:ext cx="296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TRM -121A</a:t>
            </a:r>
          </a:p>
          <a:p>
            <a:r>
              <a:rPr lang="ko-KR" altLang="en-US" dirty="0">
                <a:solidFill>
                  <a:schemeClr val="accent6"/>
                </a:solidFill>
              </a:rPr>
              <a:t>움직임 감지 센서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16E11-D3E8-A0D5-9E10-9B1A99ED43E3}"/>
              </a:ext>
            </a:extLst>
          </p:cNvPr>
          <p:cNvSpPr txBox="1"/>
          <p:nvPr/>
        </p:nvSpPr>
        <p:spPr>
          <a:xfrm>
            <a:off x="10907333" y="6855712"/>
            <a:ext cx="296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액추에이터</a:t>
            </a:r>
            <a:endParaRPr lang="en-US" altLang="ko-KR" dirty="0">
              <a:solidFill>
                <a:srgbClr val="00B0F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31750D0-893A-D4D8-F051-1BA32103597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852671" y="8536543"/>
            <a:ext cx="0" cy="107109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FD78B7-E228-61F9-CFD2-3830DEF33337}"/>
              </a:ext>
            </a:extLst>
          </p:cNvPr>
          <p:cNvCxnSpPr>
            <a:cxnSpLocks/>
          </p:cNvCxnSpPr>
          <p:nvPr/>
        </p:nvCxnSpPr>
        <p:spPr>
          <a:xfrm>
            <a:off x="2846231" y="9607639"/>
            <a:ext cx="4305837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720F9D1-D980-CA9E-678E-FF5222F6D3C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132715" y="8536543"/>
            <a:ext cx="19353" cy="107109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D6B3601-5BF0-2494-004B-24CAA415D8B6}"/>
              </a:ext>
            </a:extLst>
          </p:cNvPr>
          <p:cNvCxnSpPr>
            <a:cxnSpLocks/>
          </p:cNvCxnSpPr>
          <p:nvPr/>
        </p:nvCxnSpPr>
        <p:spPr>
          <a:xfrm>
            <a:off x="7152068" y="9607639"/>
            <a:ext cx="438740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03F2D8C-4C1D-1EC9-CBF2-6E16E639577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1539471" y="7609264"/>
            <a:ext cx="0" cy="199837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75C2FA1-B06F-F2A5-11AA-0A7BE277E12C}"/>
              </a:ext>
            </a:extLst>
          </p:cNvPr>
          <p:cNvSpPr/>
          <p:nvPr/>
        </p:nvSpPr>
        <p:spPr>
          <a:xfrm>
            <a:off x="2632120" y="5278191"/>
            <a:ext cx="428222" cy="2300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C9267C-7131-818A-2CD7-A8C90CEB19CE}"/>
              </a:ext>
            </a:extLst>
          </p:cNvPr>
          <p:cNvSpPr/>
          <p:nvPr/>
        </p:nvSpPr>
        <p:spPr>
          <a:xfrm>
            <a:off x="6928280" y="5274968"/>
            <a:ext cx="428222" cy="2300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F3C45F-51CD-384C-7A8F-B48A0855F06C}"/>
                  </a:ext>
                </a:extLst>
              </p:cNvPr>
              <p:cNvSpPr txBox="1"/>
              <p:nvPr/>
            </p:nvSpPr>
            <p:spPr>
              <a:xfrm>
                <a:off x="11539471" y="7965577"/>
                <a:ext cx="3761705" cy="63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평균속도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리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간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F3C45F-51CD-384C-7A8F-B48A0855F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471" y="7965577"/>
                <a:ext cx="3761705" cy="632481"/>
              </a:xfrm>
              <a:prstGeom prst="rect">
                <a:avLst/>
              </a:prstGeom>
              <a:blipFill>
                <a:blip r:embed="rId3"/>
                <a:stretch>
                  <a:fillRect l="-1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3EB86A6-34FC-AB0F-6D2B-D449E076B921}"/>
              </a:ext>
            </a:extLst>
          </p:cNvPr>
          <p:cNvSpPr txBox="1"/>
          <p:nvPr/>
        </p:nvSpPr>
        <p:spPr>
          <a:xfrm>
            <a:off x="12512880" y="5899238"/>
            <a:ext cx="278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평균속도</a:t>
            </a:r>
            <a:r>
              <a:rPr lang="en-US" altLang="ko-KR" dirty="0">
                <a:solidFill>
                  <a:srgbClr val="C00000"/>
                </a:solidFill>
              </a:rPr>
              <a:t>,  A</a:t>
            </a:r>
            <a:r>
              <a:rPr lang="ko-KR" altLang="en-US" dirty="0">
                <a:solidFill>
                  <a:srgbClr val="C00000"/>
                </a:solidFill>
              </a:rPr>
              <a:t>와 </a:t>
            </a:r>
            <a:r>
              <a:rPr lang="en-US" altLang="ko-KR" dirty="0">
                <a:solidFill>
                  <a:srgbClr val="C00000"/>
                </a:solidFill>
              </a:rPr>
              <a:t>B </a:t>
            </a:r>
            <a:r>
              <a:rPr lang="ko-KR" altLang="en-US" dirty="0">
                <a:solidFill>
                  <a:srgbClr val="C00000"/>
                </a:solidFill>
              </a:rPr>
              <a:t>순간속도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셋 중 하나라도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기준속도보다 빠르면 </a:t>
            </a:r>
            <a:r>
              <a:rPr lang="ko-KR" altLang="en-US" dirty="0" err="1">
                <a:solidFill>
                  <a:srgbClr val="C00000"/>
                </a:solidFill>
              </a:rPr>
              <a:t>자동방지턱</a:t>
            </a:r>
            <a:r>
              <a:rPr lang="ko-KR" altLang="en-US" dirty="0">
                <a:solidFill>
                  <a:srgbClr val="C00000"/>
                </a:solidFill>
              </a:rPr>
              <a:t> 작동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">
            <a:extLst>
              <a:ext uri="{FF2B5EF4-FFF2-40B4-BE49-F238E27FC236}">
                <a16:creationId xmlns:a16="http://schemas.microsoft.com/office/drawing/2014/main" id="{B65E7900-BF37-6DE5-DAE4-E448AD45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374" y="997914"/>
            <a:ext cx="7789283" cy="894074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66C3C3-5A0C-9DCC-9270-6DE930592DD1}"/>
              </a:ext>
            </a:extLst>
          </p:cNvPr>
          <p:cNvSpPr/>
          <p:nvPr/>
        </p:nvSpPr>
        <p:spPr>
          <a:xfrm rot="2167140">
            <a:off x="12722812" y="205875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3D2C7D-3C40-D22C-8CB6-6EDD999DB69C}"/>
              </a:ext>
            </a:extLst>
          </p:cNvPr>
          <p:cNvSpPr/>
          <p:nvPr/>
        </p:nvSpPr>
        <p:spPr>
          <a:xfrm rot="19556937">
            <a:off x="12726671" y="5088909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B409A-0E0A-F845-6AF8-5DD635937BB6}"/>
              </a:ext>
            </a:extLst>
          </p:cNvPr>
          <p:cNvSpPr txBox="1"/>
          <p:nvPr/>
        </p:nvSpPr>
        <p:spPr>
          <a:xfrm>
            <a:off x="676168" y="1892938"/>
            <a:ext cx="6029431" cy="1559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6563"/>
              </a:lnSpc>
              <a:buAutoNum type="arabicPeriod"/>
            </a:pPr>
            <a:r>
              <a:rPr lang="ko-KR" altLang="en-US" sz="2400" spc="-93" dirty="0">
                <a:latin typeface="Gotham"/>
              </a:rPr>
              <a:t>사물 인식을 통한 긴급차량 감지</a:t>
            </a:r>
            <a:endParaRPr lang="en-US" altLang="ko-KR" sz="2400" spc="-93" dirty="0">
              <a:latin typeface="Gotham"/>
            </a:endParaRPr>
          </a:p>
          <a:p>
            <a:pPr marL="914400" indent="-914400">
              <a:lnSpc>
                <a:spcPts val="6563"/>
              </a:lnSpc>
              <a:buAutoNum type="arabicPeriod"/>
            </a:pPr>
            <a:r>
              <a:rPr lang="ko-KR" altLang="en-US" sz="2400" spc="-93" dirty="0">
                <a:latin typeface="Gotham"/>
              </a:rPr>
              <a:t>속도센서를 통한 과속 시 </a:t>
            </a:r>
            <a:r>
              <a:rPr lang="ko-KR" altLang="en-US" sz="2400" spc="-93" dirty="0" err="1">
                <a:latin typeface="Gotham"/>
              </a:rPr>
              <a:t>방지턱</a:t>
            </a:r>
            <a:r>
              <a:rPr lang="ko-KR" altLang="en-US" sz="2400" spc="-93" dirty="0">
                <a:latin typeface="Gotham"/>
              </a:rPr>
              <a:t> 동작</a:t>
            </a:r>
            <a:endParaRPr lang="en-US" sz="2400" spc="-93" dirty="0">
              <a:latin typeface="Gotham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CD1707C-F35E-7B67-09D7-4B01906F3B87}"/>
              </a:ext>
            </a:extLst>
          </p:cNvPr>
          <p:cNvSpPr/>
          <p:nvPr/>
        </p:nvSpPr>
        <p:spPr>
          <a:xfrm>
            <a:off x="12673777" y="8418749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773BCD18-4273-C0F9-92B9-B6C3EC723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569" y="7614361"/>
            <a:ext cx="3346964" cy="1989776"/>
          </a:xfrm>
          <a:prstGeom prst="rect">
            <a:avLst/>
          </a:prstGeom>
        </p:spPr>
      </p:pic>
      <p:pic>
        <p:nvPicPr>
          <p:cNvPr id="15" name="그림 14" descr="전자제품, 전자 부품, 회로 구성요소, 전자 공학이(가) 표시된 사진&#10;&#10;자동 생성된 설명">
            <a:extLst>
              <a:ext uri="{FF2B5EF4-FFF2-40B4-BE49-F238E27FC236}">
                <a16:creationId xmlns:a16="http://schemas.microsoft.com/office/drawing/2014/main" id="{A56333A1-17EB-F6F3-DFFD-5FFFDF626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569" y="2417688"/>
            <a:ext cx="2443662" cy="244366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9259A95-2B29-E949-26D3-FFE840667C8D}"/>
              </a:ext>
            </a:extLst>
          </p:cNvPr>
          <p:cNvSpPr/>
          <p:nvPr/>
        </p:nvSpPr>
        <p:spPr>
          <a:xfrm rot="16200000">
            <a:off x="14386719" y="5891618"/>
            <a:ext cx="1409700" cy="5630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B8082-D69A-B325-D785-AF8B7A999311}"/>
              </a:ext>
            </a:extLst>
          </p:cNvPr>
          <p:cNvSpPr txBox="1"/>
          <p:nvPr/>
        </p:nvSpPr>
        <p:spPr>
          <a:xfrm>
            <a:off x="15373086" y="5822357"/>
            <a:ext cx="30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UART </a:t>
            </a:r>
            <a:r>
              <a:rPr lang="ko-KR" altLang="en-US" sz="2400" dirty="0"/>
              <a:t>시리얼 통신을</a:t>
            </a:r>
            <a:endParaRPr lang="en-US" altLang="ko-KR" sz="2400" dirty="0"/>
          </a:p>
          <a:p>
            <a:r>
              <a:rPr lang="ko-KR" altLang="en-US" sz="2400" dirty="0"/>
              <a:t>통한 신호 전송</a:t>
            </a:r>
          </a:p>
        </p:txBody>
      </p:sp>
    </p:spTree>
    <p:extLst>
      <p:ext uri="{BB962C8B-B14F-4D97-AF65-F5344CB8AC3E}">
        <p14:creationId xmlns:p14="http://schemas.microsoft.com/office/powerpoint/2010/main" val="147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26D19A3B-8031-7767-A5B9-76ECE81E66D4}"/>
              </a:ext>
            </a:extLst>
          </p:cNvPr>
          <p:cNvSpPr txBox="1"/>
          <p:nvPr/>
        </p:nvSpPr>
        <p:spPr>
          <a:xfrm>
            <a:off x="533400" y="310462"/>
            <a:ext cx="320040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3. </a:t>
            </a:r>
            <a:r>
              <a:rPr lang="ko-KR" altLang="en-US" sz="4688" spc="-93" dirty="0">
                <a:latin typeface="Gotham"/>
              </a:rPr>
              <a:t>사용 기술</a:t>
            </a:r>
            <a:endParaRPr lang="en-US" sz="4688" spc="-93" dirty="0">
              <a:latin typeface="Gotham"/>
            </a:endParaRPr>
          </a:p>
        </p:txBody>
      </p:sp>
      <p:pic>
        <p:nvPicPr>
          <p:cNvPr id="1026" name="Picture 2" descr="Yolov5] .pt 모델 local환경에서 Load하기">
            <a:extLst>
              <a:ext uri="{FF2B5EF4-FFF2-40B4-BE49-F238E27FC236}">
                <a16:creationId xmlns:a16="http://schemas.microsoft.com/office/drawing/2014/main" id="{4EF2D044-9545-C45E-7BBA-6F2EADAB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66166"/>
            <a:ext cx="5486400" cy="330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61B12F-E6A6-750E-0254-6E4D3A0F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58434"/>
            <a:ext cx="5181600" cy="1828800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9CA87C70-60C3-4542-F85A-468FAAE84DA7}"/>
              </a:ext>
            </a:extLst>
          </p:cNvPr>
          <p:cNvSpPr txBox="1"/>
          <p:nvPr/>
        </p:nvSpPr>
        <p:spPr>
          <a:xfrm>
            <a:off x="5257800" y="3238500"/>
            <a:ext cx="5228110" cy="959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8000" spc="-93" dirty="0">
                <a:latin typeface="Gotham"/>
              </a:rPr>
              <a:t>- </a:t>
            </a:r>
            <a:r>
              <a:rPr lang="en-US" sz="8800" spc="-93" dirty="0">
                <a:latin typeface="Gotham"/>
              </a:rPr>
              <a:t>Lite</a:t>
            </a:r>
            <a:r>
              <a:rPr lang="en-US" sz="4688" spc="-93" dirty="0">
                <a:latin typeface="Gotham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D01A-7785-4029-3DD9-F2F53717FAA2}"/>
              </a:ext>
            </a:extLst>
          </p:cNvPr>
          <p:cNvSpPr txBox="1"/>
          <p:nvPr/>
        </p:nvSpPr>
        <p:spPr>
          <a:xfrm>
            <a:off x="838200" y="65451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4"/>
              </a:rPr>
              <a:t>paddy696/YOLOv5-Lite-Pytorch (github.com)</a:t>
            </a:r>
            <a:endParaRPr lang="ko-KR" altLang="en-US" sz="2800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AF8F4033-A1D4-55C2-2623-D78E4D50668A}"/>
              </a:ext>
            </a:extLst>
          </p:cNvPr>
          <p:cNvSpPr txBox="1"/>
          <p:nvPr/>
        </p:nvSpPr>
        <p:spPr>
          <a:xfrm>
            <a:off x="2644726" y="2031475"/>
            <a:ext cx="3092548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>
                <a:latin typeface="Gotham"/>
              </a:rPr>
              <a:t>딥러닝 모델</a:t>
            </a:r>
            <a:endParaRPr lang="en-US" sz="4688" spc="-93" dirty="0">
              <a:latin typeface="Gotham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8763371A-4118-D472-EF08-D9E3BCCAB094}"/>
              </a:ext>
            </a:extLst>
          </p:cNvPr>
          <p:cNvSpPr txBox="1"/>
          <p:nvPr/>
        </p:nvSpPr>
        <p:spPr>
          <a:xfrm>
            <a:off x="12039600" y="2051270"/>
            <a:ext cx="259080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3D </a:t>
            </a:r>
            <a:r>
              <a:rPr lang="ko-KR" altLang="en-US" sz="4688" spc="-93" dirty="0">
                <a:latin typeface="Gotham"/>
              </a:rPr>
              <a:t>프린팅</a:t>
            </a:r>
            <a:endParaRPr lang="en-US" sz="4688" spc="-93" dirty="0">
              <a:latin typeface="Gotha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2865FE-BD9C-E679-0B10-66368D560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317572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8193BA-542C-113A-A476-8EEF239E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58940"/>
              </p:ext>
            </p:extLst>
          </p:nvPr>
        </p:nvGraphicFramePr>
        <p:xfrm>
          <a:off x="533400" y="1330470"/>
          <a:ext cx="17297400" cy="8787104"/>
        </p:xfrm>
        <a:graphic>
          <a:graphicData uri="http://schemas.openxmlformats.org/drawingml/2006/table">
            <a:tbl>
              <a:tblPr firstRow="1" bandRow="1"/>
              <a:tblGrid>
                <a:gridCol w="3265326">
                  <a:extLst>
                    <a:ext uri="{9D8B030D-6E8A-4147-A177-3AD203B41FA5}">
                      <a16:colId xmlns:a16="http://schemas.microsoft.com/office/drawing/2014/main" val="3351958850"/>
                    </a:ext>
                  </a:extLst>
                </a:gridCol>
                <a:gridCol w="2602074">
                  <a:extLst>
                    <a:ext uri="{9D8B030D-6E8A-4147-A177-3AD203B41FA5}">
                      <a16:colId xmlns:a16="http://schemas.microsoft.com/office/drawing/2014/main" val="21178559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0577543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99434219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178501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767548396"/>
                    </a:ext>
                  </a:extLst>
                </a:gridCol>
              </a:tblGrid>
              <a:tr h="460230">
                <a:tc gridSpan="6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ko-KR" altLang="en-US" sz="36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cs typeface="Arial" pitchFamily="2"/>
                        </a:rPr>
                        <a:t>재료명</a:t>
                      </a:r>
                      <a:endParaRPr lang="ko-KR" altLang="en-US" sz="36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cs typeface="Ari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72350"/>
                  </a:ext>
                </a:extLst>
              </a:tr>
              <a:tr h="187755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IMX219 – 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적외선 카메라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젯슨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나노 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3D 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모델링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</a:t>
                      </a: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방지턱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LCD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거치대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)</a:t>
                      </a:r>
                      <a:endParaRPr lang="ko-KR" altLang="en-US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899"/>
                  </a:ext>
                </a:extLst>
              </a:tr>
              <a:tr h="2203966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TRM – 121A 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(2EA)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(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움직임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및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속도 감지 센서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아두이노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우노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보드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저항 및 점퍼 케이블 등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3429"/>
                  </a:ext>
                </a:extLst>
              </a:tr>
              <a:tr h="198703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리니어 </a:t>
                      </a: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엑츄에이터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- (LM2036U)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빗물 감지 센서</a:t>
                      </a:r>
                      <a:endParaRPr lang="en-US" altLang="ko-KR" sz="2800" b="1" i="0" u="none" strike="noStrike" kern="120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altLang="ko-KR" sz="2800" b="1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MH-RD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30036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벤츠 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G63 AMG (RC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카</a:t>
                      </a: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아두이노</a:t>
                      </a:r>
                      <a:r>
                        <a:rPr lang="ko-KR" altLang="en-US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그래픽</a:t>
                      </a: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LCD 128x64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1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87473"/>
                  </a:ext>
                </a:extLst>
              </a:tr>
            </a:tbl>
          </a:graphicData>
        </a:graphic>
      </p:graphicFrame>
      <p:sp>
        <p:nvSpPr>
          <p:cNvPr id="3" name="TextBox 11">
            <a:extLst>
              <a:ext uri="{FF2B5EF4-FFF2-40B4-BE49-F238E27FC236}">
                <a16:creationId xmlns:a16="http://schemas.microsoft.com/office/drawing/2014/main" id="{6E258214-3885-3475-058A-3C0365116A8E}"/>
              </a:ext>
            </a:extLst>
          </p:cNvPr>
          <p:cNvSpPr txBox="1"/>
          <p:nvPr/>
        </p:nvSpPr>
        <p:spPr>
          <a:xfrm>
            <a:off x="533400" y="310462"/>
            <a:ext cx="320040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4. </a:t>
            </a:r>
            <a:r>
              <a:rPr lang="ko-KR" altLang="en-US" sz="4688" spc="-93" dirty="0">
                <a:latin typeface="Gotham"/>
              </a:rPr>
              <a:t>준비 재료</a:t>
            </a:r>
            <a:endParaRPr lang="en-US" sz="4688" spc="-93" dirty="0">
              <a:latin typeface="Gotha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8D85C-B3AC-D8BB-BA80-0B040FB5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8" y="2065481"/>
            <a:ext cx="2001211" cy="1744806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A16E5975-2C5C-3A33-D188-9BC2FFA4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91" y="3996462"/>
            <a:ext cx="2517247" cy="17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6D67933-6625-0BF0-05B2-8FFCD463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11" y="6168196"/>
            <a:ext cx="1498603" cy="169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5432C9B-9CF7-7B95-DB4A-57ADEEFE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1" y="8209101"/>
            <a:ext cx="2515047" cy="176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ADCA12-1687-194F-CA15-A1C0BEA4E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978" y="2065481"/>
            <a:ext cx="2116469" cy="1708764"/>
          </a:xfrm>
          <a:prstGeom prst="rect">
            <a:avLst/>
          </a:prstGeom>
        </p:spPr>
      </p:pic>
      <p:pic>
        <p:nvPicPr>
          <p:cNvPr id="12" name="그림 11" descr="전자제품, 전자 부품, 회로 구성요소, 전자 공학이(가) 표시된 사진&#10;&#10;자동 생성된 설명">
            <a:extLst>
              <a:ext uri="{FF2B5EF4-FFF2-40B4-BE49-F238E27FC236}">
                <a16:creationId xmlns:a16="http://schemas.microsoft.com/office/drawing/2014/main" id="{88144C8D-7191-1C17-D6E8-C73C8076C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970085"/>
            <a:ext cx="1940381" cy="1940381"/>
          </a:xfrm>
          <a:prstGeom prst="rect">
            <a:avLst/>
          </a:prstGeom>
        </p:spPr>
      </p:pic>
      <p:pic>
        <p:nvPicPr>
          <p:cNvPr id="14" name="그림 13" descr="케이블, 전기 배선, 전자제품, 전자 부품이(가) 표시된 사진&#10;&#10;자동 생성된 설명">
            <a:extLst>
              <a:ext uri="{FF2B5EF4-FFF2-40B4-BE49-F238E27FC236}">
                <a16:creationId xmlns:a16="http://schemas.microsoft.com/office/drawing/2014/main" id="{0CF03E85-80D2-5D06-C5C1-E807FE86B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592" y="6107642"/>
            <a:ext cx="1884389" cy="1884389"/>
          </a:xfrm>
          <a:prstGeom prst="rect">
            <a:avLst/>
          </a:prstGeom>
        </p:spPr>
      </p:pic>
      <p:pic>
        <p:nvPicPr>
          <p:cNvPr id="16" name="그림 15" descr="전자제품, 직사각형, 디스플레이, 전자 기기이(가) 표시된 사진&#10;&#10;자동 생성된 설명">
            <a:extLst>
              <a:ext uri="{FF2B5EF4-FFF2-40B4-BE49-F238E27FC236}">
                <a16:creationId xmlns:a16="http://schemas.microsoft.com/office/drawing/2014/main" id="{CDCC6EC1-A415-AB34-37E5-6148FA96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423" y="8131275"/>
            <a:ext cx="1884389" cy="1884389"/>
          </a:xfrm>
          <a:prstGeom prst="rect">
            <a:avLst/>
          </a:prstGeom>
        </p:spPr>
      </p:pic>
      <p:pic>
        <p:nvPicPr>
          <p:cNvPr id="18" name="그림 17" descr="직조, 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39EB56CD-0048-31F2-159B-ABF991CB84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3000" y="3970084"/>
            <a:ext cx="1940381" cy="1940381"/>
          </a:xfrm>
          <a:prstGeom prst="rect">
            <a:avLst/>
          </a:prstGeom>
        </p:spPr>
      </p:pic>
      <p:pic>
        <p:nvPicPr>
          <p:cNvPr id="20" name="그림 19" descr="줄무늬의, 숄, 줄무늬이(가) 표시된 사진&#10;&#10;중간 신뢰도로 자동 생성된 설명">
            <a:extLst>
              <a:ext uri="{FF2B5EF4-FFF2-40B4-BE49-F238E27FC236}">
                <a16:creationId xmlns:a16="http://schemas.microsoft.com/office/drawing/2014/main" id="{2B2BE3AB-B034-3523-DC77-492CE779E4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73252" y="6098136"/>
            <a:ext cx="1884388" cy="18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AC58E546-58E7-2924-161A-DA1D8FB29FDE}"/>
              </a:ext>
            </a:extLst>
          </p:cNvPr>
          <p:cNvSpPr txBox="1"/>
          <p:nvPr/>
        </p:nvSpPr>
        <p:spPr>
          <a:xfrm>
            <a:off x="533400" y="342900"/>
            <a:ext cx="320511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altLang="ko-KR" sz="4688" spc="-93" dirty="0">
                <a:latin typeface="Gotham"/>
              </a:rPr>
              <a:t>5. </a:t>
            </a:r>
            <a:r>
              <a:rPr lang="ko-KR" altLang="en-US" sz="4688" spc="-93" dirty="0">
                <a:latin typeface="Gotham"/>
              </a:rPr>
              <a:t>기능 구현</a:t>
            </a:r>
            <a:endParaRPr lang="en-US" sz="4688" spc="-93" dirty="0">
              <a:latin typeface="Gotham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96E9A93E-2DC0-0BFA-8489-22A40207AE2E}"/>
              </a:ext>
            </a:extLst>
          </p:cNvPr>
          <p:cNvSpPr txBox="1"/>
          <p:nvPr/>
        </p:nvSpPr>
        <p:spPr>
          <a:xfrm>
            <a:off x="533400" y="1320006"/>
            <a:ext cx="6449246" cy="73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3200" spc="-93" dirty="0">
                <a:latin typeface="Gotham"/>
              </a:rPr>
              <a:t>사물 인식을 위한 커스텀 데이터 학습</a:t>
            </a:r>
            <a:endParaRPr lang="en-US" sz="4688" spc="-93" dirty="0">
              <a:latin typeface="Gotha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720B87-D146-B41D-8116-929760214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96091"/>
            <a:ext cx="5139014" cy="5738041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734573BC-C36E-46A1-7D9B-90C39E983CFC}"/>
              </a:ext>
            </a:extLst>
          </p:cNvPr>
          <p:cNvSpPr txBox="1"/>
          <p:nvPr/>
        </p:nvSpPr>
        <p:spPr>
          <a:xfrm>
            <a:off x="762000" y="7886700"/>
            <a:ext cx="3657600" cy="793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en-US" sz="4688" spc="-93" dirty="0">
                <a:latin typeface="Gotham"/>
              </a:rPr>
              <a:t>Car, Ambulance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7FDEC-C547-8BFA-8C2E-194A78050DCE}"/>
              </a:ext>
            </a:extLst>
          </p:cNvPr>
          <p:cNvSpPr txBox="1"/>
          <p:nvPr/>
        </p:nvSpPr>
        <p:spPr>
          <a:xfrm>
            <a:off x="1420426" y="8627653"/>
            <a:ext cx="231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각 </a:t>
            </a:r>
            <a:r>
              <a:rPr lang="en-US" altLang="ko-KR" sz="3200" dirty="0"/>
              <a:t>6000</a:t>
            </a:r>
            <a:r>
              <a:rPr lang="ko-KR" altLang="en-US" sz="3200" dirty="0"/>
              <a:t>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4E8E-EFAD-4881-2374-821F1BDB9CBB}"/>
              </a:ext>
            </a:extLst>
          </p:cNvPr>
          <p:cNvSpPr txBox="1"/>
          <p:nvPr/>
        </p:nvSpPr>
        <p:spPr>
          <a:xfrm>
            <a:off x="6559536" y="453814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Training </a:t>
            </a:r>
            <a:r>
              <a:rPr lang="ko-KR" altLang="en-US" sz="3200" dirty="0"/>
              <a:t>사진 </a:t>
            </a:r>
            <a:r>
              <a:rPr lang="en-US" altLang="ko-KR" sz="3200" dirty="0"/>
              <a:t>8000</a:t>
            </a:r>
            <a:r>
              <a:rPr lang="ko-KR" altLang="en-US" sz="3200" dirty="0"/>
              <a:t>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40B39-747E-CBE9-2293-B90C85BE8693}"/>
              </a:ext>
            </a:extLst>
          </p:cNvPr>
          <p:cNvSpPr txBox="1"/>
          <p:nvPr/>
        </p:nvSpPr>
        <p:spPr>
          <a:xfrm>
            <a:off x="6396900" y="8639452"/>
            <a:ext cx="413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validation </a:t>
            </a:r>
            <a:r>
              <a:rPr lang="ko-KR" altLang="en-US" sz="3200" dirty="0"/>
              <a:t>사진 </a:t>
            </a:r>
            <a:r>
              <a:rPr lang="en-US" altLang="ko-KR" sz="3200" dirty="0"/>
              <a:t>2000</a:t>
            </a:r>
            <a:r>
              <a:rPr lang="ko-KR" altLang="en-US" sz="3200" dirty="0"/>
              <a:t>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F9562-0B61-A867-DA68-3A84C54265AA}"/>
              </a:ext>
            </a:extLst>
          </p:cNvPr>
          <p:cNvSpPr txBox="1"/>
          <p:nvPr/>
        </p:nvSpPr>
        <p:spPr>
          <a:xfrm>
            <a:off x="7140641" y="5163609"/>
            <a:ext cx="231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각 </a:t>
            </a:r>
            <a:r>
              <a:rPr lang="en-US" altLang="ko-KR" sz="3200" dirty="0"/>
              <a:t>4000</a:t>
            </a:r>
            <a:r>
              <a:rPr lang="ko-KR" altLang="en-US" sz="3200" dirty="0"/>
              <a:t>장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52972-CD1E-23B0-B8E4-28C2099D53C8}"/>
              </a:ext>
            </a:extLst>
          </p:cNvPr>
          <p:cNvSpPr txBox="1"/>
          <p:nvPr/>
        </p:nvSpPr>
        <p:spPr>
          <a:xfrm>
            <a:off x="7147568" y="9098926"/>
            <a:ext cx="231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각 </a:t>
            </a:r>
            <a:r>
              <a:rPr lang="en-US" altLang="ko-KR" sz="3200" dirty="0"/>
              <a:t>1000</a:t>
            </a:r>
            <a:r>
              <a:rPr lang="ko-KR" altLang="en-US" sz="3200" dirty="0"/>
              <a:t>장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15" name="그림 14" descr="차량, 바퀴, 육상 차량, 교통이(가) 표시된 사진&#10;&#10;자동 생성된 설명">
            <a:extLst>
              <a:ext uri="{FF2B5EF4-FFF2-40B4-BE49-F238E27FC236}">
                <a16:creationId xmlns:a16="http://schemas.microsoft.com/office/drawing/2014/main" id="{3F4FCED1-8D22-A5B2-EAF8-A9C31EAC7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8" y="2400300"/>
            <a:ext cx="3080084" cy="2029108"/>
          </a:xfrm>
          <a:prstGeom prst="rect">
            <a:avLst/>
          </a:prstGeom>
        </p:spPr>
      </p:pic>
      <p:pic>
        <p:nvPicPr>
          <p:cNvPr id="16" name="그림 15" descr="텍스트, 스크린샷, 상자, 구급 상자이(가) 표시된 사진&#10;&#10;자동 생성된 설명">
            <a:extLst>
              <a:ext uri="{FF2B5EF4-FFF2-40B4-BE49-F238E27FC236}">
                <a16:creationId xmlns:a16="http://schemas.microsoft.com/office/drawing/2014/main" id="{FDE198CC-1A84-1ECE-4C8F-D92BFDEAE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16" y="6588140"/>
            <a:ext cx="3167534" cy="202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0D53D-5D1C-D2D0-D17D-68D704B88FBB}"/>
              </a:ext>
            </a:extLst>
          </p:cNvPr>
          <p:cNvSpPr txBox="1"/>
          <p:nvPr/>
        </p:nvSpPr>
        <p:spPr>
          <a:xfrm>
            <a:off x="14157158" y="5538808"/>
            <a:ext cx="231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   </a:t>
            </a:r>
            <a:r>
              <a:rPr lang="en-US" altLang="ko-KR" sz="3200" dirty="0"/>
              <a:t>(best.pt)</a:t>
            </a:r>
            <a:endParaRPr lang="ko-KR" altLang="en-US" sz="32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C9D21D-D2CD-CB3C-8A66-8177D12E695B}"/>
              </a:ext>
            </a:extLst>
          </p:cNvPr>
          <p:cNvSpPr/>
          <p:nvPr/>
        </p:nvSpPr>
        <p:spPr>
          <a:xfrm>
            <a:off x="10896600" y="4760581"/>
            <a:ext cx="1828800" cy="990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B2E012-4A45-E7DE-780B-844DE7258710}"/>
              </a:ext>
            </a:extLst>
          </p:cNvPr>
          <p:cNvSpPr txBox="1"/>
          <p:nvPr/>
        </p:nvSpPr>
        <p:spPr>
          <a:xfrm>
            <a:off x="13487400" y="4729094"/>
            <a:ext cx="3657600" cy="78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63"/>
              </a:lnSpc>
            </a:pPr>
            <a:r>
              <a:rPr lang="ko-KR" altLang="en-US" sz="4688" spc="-93" dirty="0">
                <a:latin typeface="Gotham"/>
              </a:rPr>
              <a:t>학습된 </a:t>
            </a:r>
            <a:r>
              <a:rPr lang="en-US" altLang="ko-KR" sz="4688" spc="-93" dirty="0">
                <a:latin typeface="Gotham"/>
              </a:rPr>
              <a:t>pt</a:t>
            </a:r>
            <a:r>
              <a:rPr lang="ko-KR" altLang="en-US" sz="4688" spc="-93" dirty="0">
                <a:latin typeface="Gotham"/>
              </a:rPr>
              <a:t>파일 </a:t>
            </a:r>
            <a:endParaRPr lang="en-US" sz="4688" spc="-93" dirty="0"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3978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333</Words>
  <Application>Microsoft Office PowerPoint</Application>
  <PresentationFormat>사용자 지정</PresentationFormat>
  <Paragraphs>94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210 디딤고딕</vt:lpstr>
      <vt:lpstr>Gotham</vt:lpstr>
      <vt:lpstr>굴림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남색 일러스트 깔끔한 과제 프로젝트 발표 프레젠테이션</dc:title>
  <dc:creator>user</dc:creator>
  <cp:lastModifiedBy>김지헌</cp:lastModifiedBy>
  <cp:revision>100</cp:revision>
  <dcterms:created xsi:type="dcterms:W3CDTF">2006-08-16T00:00:00Z</dcterms:created>
  <dcterms:modified xsi:type="dcterms:W3CDTF">2024-06-18T07:47:39Z</dcterms:modified>
  <cp:version/>
</cp:coreProperties>
</file>