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20" r:id="rId1"/>
  </p:sldMasterIdLst>
  <p:notesMasterIdLst>
    <p:notesMasterId r:id="rId18"/>
  </p:notesMasterIdLst>
  <p:sldIdLst>
    <p:sldId id="287" r:id="rId2"/>
    <p:sldId id="336" r:id="rId3"/>
    <p:sldId id="315" r:id="rId4"/>
    <p:sldId id="300" r:id="rId5"/>
    <p:sldId id="323" r:id="rId6"/>
    <p:sldId id="324" r:id="rId7"/>
    <p:sldId id="325" r:id="rId8"/>
    <p:sldId id="326" r:id="rId9"/>
    <p:sldId id="327" r:id="rId10"/>
    <p:sldId id="332" r:id="rId11"/>
    <p:sldId id="333" r:id="rId12"/>
    <p:sldId id="335" r:id="rId13"/>
    <p:sldId id="330" r:id="rId14"/>
    <p:sldId id="328" r:id="rId15"/>
    <p:sldId id="329" r:id="rId16"/>
    <p:sldId id="297" r:id="rId17"/>
  </p:sldIdLst>
  <p:sldSz cx="9906000" cy="6858000" type="A4"/>
  <p:notesSz cx="6858000" cy="9144000"/>
  <p:embeddedFontLst>
    <p:embeddedFont>
      <p:font typeface="나눔스퀘어" panose="020B0600000101010101" pitchFamily="50" charset="-127"/>
      <p:regular r:id="rId19"/>
    </p:embeddedFont>
    <p:embeddedFont>
      <p:font typeface="나눔스퀘어 Bold" panose="020B0600000101010101" pitchFamily="50" charset="-127"/>
      <p:bold r:id="rId20"/>
    </p:embeddedFont>
    <p:embeddedFont>
      <p:font typeface="Malgun Gothic" panose="020B0503020000020004" pitchFamily="50" charset="-127"/>
      <p:regular r:id="rId21"/>
      <p:bold r:id="rId22"/>
    </p:embeddedFont>
    <p:embeddedFont>
      <p:font typeface="Malgun Gothic" panose="020B0503020000020004" pitchFamily="50" charset="-127"/>
      <p:regular r:id="rId21"/>
      <p:bold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libri Light" panose="020F0302020204030204" pitchFamily="34" charset="0"/>
      <p:regular r:id="rId27"/>
      <p:italic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171"/>
    <a:srgbClr val="FF7C80"/>
    <a:srgbClr val="FF6600"/>
    <a:srgbClr val="6EAF05"/>
    <a:srgbClr val="1F4E79"/>
    <a:srgbClr val="FBAC93"/>
    <a:srgbClr val="FFA7A7"/>
    <a:srgbClr val="338711"/>
    <a:srgbClr val="ECB312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39" autoAdjust="0"/>
    <p:restoredTop sz="83895" autoAdjust="0"/>
  </p:normalViewPr>
  <p:slideViewPr>
    <p:cSldViewPr snapToGrid="0">
      <p:cViewPr varScale="1">
        <p:scale>
          <a:sx n="72" d="100"/>
          <a:sy n="72" d="100"/>
        </p:scale>
        <p:origin x="1886" y="6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BB6C39-A3B4-418F-874D-806FC091C916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7B8F8-0C63-4648-BAF4-BEDF826D7E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963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7B8F8-0C63-4648-BAF4-BEDF826D7EF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8999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7B8F8-0C63-4648-BAF4-BEDF826D7EF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590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7B8F8-0C63-4648-BAF4-BEDF826D7EF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1533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7B8F8-0C63-4648-BAF4-BEDF826D7EF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343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7B8F8-0C63-4648-BAF4-BEDF826D7EF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581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7B8F8-0C63-4648-BAF4-BEDF826D7EF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51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7B8F8-0C63-4648-BAF4-BEDF826D7EF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537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7B8F8-0C63-4648-BAF4-BEDF826D7EF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722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7B8F8-0C63-4648-BAF4-BEDF826D7EF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388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7B8F8-0C63-4648-BAF4-BEDF826D7EF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391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7B8F8-0C63-4648-BAF4-BEDF826D7EF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377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7B8F8-0C63-4648-BAF4-BEDF826D7EF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249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7B8F8-0C63-4648-BAF4-BEDF826D7EF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109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3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40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3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1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2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4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365129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0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6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4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31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5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31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6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B92CEF8-6687-423F-9F9E-A946338CEEB7}"/>
              </a:ext>
            </a:extLst>
          </p:cNvPr>
          <p:cNvSpPr txBox="1"/>
          <p:nvPr/>
        </p:nvSpPr>
        <p:spPr>
          <a:xfrm>
            <a:off x="7286747" y="5292599"/>
            <a:ext cx="22156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team </a:t>
            </a:r>
            <a:r>
              <a:rPr lang="en-US" altLang="ko-KR" sz="3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GoNaMi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3424A35-2A6D-424F-A55B-51000777CA05}"/>
              </a:ext>
            </a:extLst>
          </p:cNvPr>
          <p:cNvSpPr/>
          <p:nvPr/>
        </p:nvSpPr>
        <p:spPr>
          <a:xfrm>
            <a:off x="3303104" y="1802296"/>
            <a:ext cx="3299791" cy="329979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B3829B8-A259-4366-B9FB-70C737F9C2EE}"/>
              </a:ext>
            </a:extLst>
          </p:cNvPr>
          <p:cNvSpPr txBox="1"/>
          <p:nvPr/>
        </p:nvSpPr>
        <p:spPr>
          <a:xfrm>
            <a:off x="2619251" y="2967335"/>
            <a:ext cx="46674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BookBoxBook</a:t>
            </a:r>
            <a:endParaRPr lang="ko-KR" altLang="en-US" sz="5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F482D6-8184-4F20-B1E8-7742E6FBBA4B}"/>
              </a:ext>
            </a:extLst>
          </p:cNvPr>
          <p:cNvSpPr txBox="1"/>
          <p:nvPr/>
        </p:nvSpPr>
        <p:spPr>
          <a:xfrm>
            <a:off x="7942523" y="5787284"/>
            <a:ext cx="1664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Hoyun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Ko</a:t>
            </a:r>
          </a:p>
          <a:p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Yuseon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Nam</a:t>
            </a:r>
          </a:p>
          <a:p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Seungyun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Lee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5858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>
            <a:cxnSpLocks/>
          </p:cNvCxnSpPr>
          <p:nvPr/>
        </p:nvCxnSpPr>
        <p:spPr>
          <a:xfrm>
            <a:off x="332107" y="1017012"/>
            <a:ext cx="3123474" cy="0"/>
          </a:xfrm>
          <a:prstGeom prst="line">
            <a:avLst/>
          </a:prstGeom>
          <a:ln w="28575">
            <a:solidFill>
              <a:srgbClr val="FFB17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oogle Shape;203;p28">
            <a:extLst>
              <a:ext uri="{FF2B5EF4-FFF2-40B4-BE49-F238E27FC236}">
                <a16:creationId xmlns:a16="http://schemas.microsoft.com/office/drawing/2014/main" id="{F16816FC-7BF6-4F39-B9A1-C88B7079E806}"/>
              </a:ext>
            </a:extLst>
          </p:cNvPr>
          <p:cNvSpPr txBox="1"/>
          <p:nvPr/>
        </p:nvSpPr>
        <p:spPr>
          <a:xfrm>
            <a:off x="0" y="343475"/>
            <a:ext cx="4903754" cy="820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381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000"/>
            </a:pPr>
            <a:r>
              <a:rPr lang="en-US" sz="3000" b="1" i="0" u="none" strike="noStrike" cap="none" dirty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Progress of Project</a:t>
            </a:r>
            <a:r>
              <a:rPr lang="en-US" sz="3000" b="1" i="0" u="none" strike="noStrike" cap="none" dirty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</a:t>
            </a:r>
            <a:endParaRPr lang="en-US" sz="3000" b="0" i="0" u="none" strike="noStrike" cap="none" dirty="0">
              <a:solidFill>
                <a:schemeClr val="accent6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accent6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E47DDCA-5867-406B-A161-787726AF0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613773"/>
              </p:ext>
            </p:extLst>
          </p:nvPr>
        </p:nvGraphicFramePr>
        <p:xfrm>
          <a:off x="874823" y="2549097"/>
          <a:ext cx="7811975" cy="2309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395">
                  <a:extLst>
                    <a:ext uri="{9D8B030D-6E8A-4147-A177-3AD203B41FA5}">
                      <a16:colId xmlns:a16="http://schemas.microsoft.com/office/drawing/2014/main" val="68769937"/>
                    </a:ext>
                  </a:extLst>
                </a:gridCol>
                <a:gridCol w="1562395">
                  <a:extLst>
                    <a:ext uri="{9D8B030D-6E8A-4147-A177-3AD203B41FA5}">
                      <a16:colId xmlns:a16="http://schemas.microsoft.com/office/drawing/2014/main" val="1387474067"/>
                    </a:ext>
                  </a:extLst>
                </a:gridCol>
                <a:gridCol w="1562395">
                  <a:extLst>
                    <a:ext uri="{9D8B030D-6E8A-4147-A177-3AD203B41FA5}">
                      <a16:colId xmlns:a16="http://schemas.microsoft.com/office/drawing/2014/main" val="3550256549"/>
                    </a:ext>
                  </a:extLst>
                </a:gridCol>
                <a:gridCol w="1562395">
                  <a:extLst>
                    <a:ext uri="{9D8B030D-6E8A-4147-A177-3AD203B41FA5}">
                      <a16:colId xmlns:a16="http://schemas.microsoft.com/office/drawing/2014/main" val="3450302257"/>
                    </a:ext>
                  </a:extLst>
                </a:gridCol>
                <a:gridCol w="1562395">
                  <a:extLst>
                    <a:ext uri="{9D8B030D-6E8A-4147-A177-3AD203B41FA5}">
                      <a16:colId xmlns:a16="http://schemas.microsoft.com/office/drawing/2014/main" val="3393649416"/>
                    </a:ext>
                  </a:extLst>
                </a:gridCol>
              </a:tblGrid>
              <a:tr h="5774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4548553"/>
                  </a:ext>
                </a:extLst>
              </a:tr>
              <a:tr h="5774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4296338"/>
                  </a:ext>
                </a:extLst>
              </a:tr>
              <a:tr h="5774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8149474"/>
                  </a:ext>
                </a:extLst>
              </a:tr>
              <a:tr h="5774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458444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8D88A183-6DF4-4E6E-913D-35A410917DEE}"/>
              </a:ext>
            </a:extLst>
          </p:cNvPr>
          <p:cNvSpPr/>
          <p:nvPr/>
        </p:nvSpPr>
        <p:spPr>
          <a:xfrm>
            <a:off x="4023240" y="2549097"/>
            <a:ext cx="1558853" cy="506434"/>
          </a:xfrm>
          <a:prstGeom prst="rect">
            <a:avLst/>
          </a:prstGeom>
          <a:solidFill>
            <a:srgbClr val="6EAF05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6A27A-ABF1-4340-A538-3E927DE30EDA}"/>
              </a:ext>
            </a:extLst>
          </p:cNvPr>
          <p:cNvSpPr txBox="1"/>
          <p:nvPr/>
        </p:nvSpPr>
        <p:spPr>
          <a:xfrm>
            <a:off x="4223192" y="2602259"/>
            <a:ext cx="1158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Book Box</a:t>
            </a:r>
            <a:endParaRPr lang="ko-KR" altLang="en-US" sz="2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6517B4-070C-4C5A-805F-6FC0888C42EA}"/>
              </a:ext>
            </a:extLst>
          </p:cNvPr>
          <p:cNvSpPr/>
          <p:nvPr/>
        </p:nvSpPr>
        <p:spPr>
          <a:xfrm>
            <a:off x="4201336" y="3253563"/>
            <a:ext cx="1158947" cy="548907"/>
          </a:xfrm>
          <a:prstGeom prst="rect">
            <a:avLst/>
          </a:prstGeom>
          <a:solidFill>
            <a:srgbClr val="FFB17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19FAD1-5399-481D-AE93-7B6ED9509A5C}"/>
              </a:ext>
            </a:extLst>
          </p:cNvPr>
          <p:cNvSpPr/>
          <p:nvPr/>
        </p:nvSpPr>
        <p:spPr>
          <a:xfrm>
            <a:off x="5011475" y="4000502"/>
            <a:ext cx="348808" cy="304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1218CC0-6733-4C93-8F97-6C525BC4FC43}"/>
              </a:ext>
            </a:extLst>
          </p:cNvPr>
          <p:cNvCxnSpPr>
            <a:cxnSpLocks/>
          </p:cNvCxnSpPr>
          <p:nvPr/>
        </p:nvCxnSpPr>
        <p:spPr>
          <a:xfrm>
            <a:off x="4529636" y="3687908"/>
            <a:ext cx="0" cy="1436985"/>
          </a:xfrm>
          <a:prstGeom prst="line">
            <a:avLst/>
          </a:prstGeom>
          <a:ln w="38100" cap="rnd">
            <a:solidFill>
              <a:srgbClr val="FFB17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5933B09-0E6E-47BA-8385-7904818FA126}"/>
              </a:ext>
            </a:extLst>
          </p:cNvPr>
          <p:cNvSpPr txBox="1"/>
          <p:nvPr/>
        </p:nvSpPr>
        <p:spPr>
          <a:xfrm>
            <a:off x="4023239" y="5124893"/>
            <a:ext cx="548226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Screen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Inform users what to do </a:t>
            </a:r>
            <a:r>
              <a:rPr lang="en-US" altLang="ko-KR" dirty="0">
                <a:solidFill>
                  <a:srgbClr val="FFB17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step by step 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&amp; can </a:t>
            </a:r>
            <a:r>
              <a:rPr lang="en-US" altLang="ko-KR" dirty="0">
                <a:solidFill>
                  <a:srgbClr val="FFB17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report problem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or confirm the purchase after check the quality of books</a:t>
            </a:r>
          </a:p>
        </p:txBody>
      </p:sp>
    </p:spTree>
    <p:extLst>
      <p:ext uri="{BB962C8B-B14F-4D97-AF65-F5344CB8AC3E}">
        <p14:creationId xmlns:p14="http://schemas.microsoft.com/office/powerpoint/2010/main" val="71922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>
            <a:cxnSpLocks/>
          </p:cNvCxnSpPr>
          <p:nvPr/>
        </p:nvCxnSpPr>
        <p:spPr>
          <a:xfrm>
            <a:off x="332107" y="1017012"/>
            <a:ext cx="3123474" cy="0"/>
          </a:xfrm>
          <a:prstGeom prst="line">
            <a:avLst/>
          </a:prstGeom>
          <a:ln w="28575">
            <a:solidFill>
              <a:srgbClr val="FFB17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oogle Shape;203;p28">
            <a:extLst>
              <a:ext uri="{FF2B5EF4-FFF2-40B4-BE49-F238E27FC236}">
                <a16:creationId xmlns:a16="http://schemas.microsoft.com/office/drawing/2014/main" id="{F16816FC-7BF6-4F39-B9A1-C88B7079E806}"/>
              </a:ext>
            </a:extLst>
          </p:cNvPr>
          <p:cNvSpPr txBox="1"/>
          <p:nvPr/>
        </p:nvSpPr>
        <p:spPr>
          <a:xfrm>
            <a:off x="0" y="343475"/>
            <a:ext cx="4903754" cy="820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381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000"/>
            </a:pPr>
            <a:r>
              <a:rPr lang="en-US" sz="3000" b="1" i="0" u="none" strike="noStrike" cap="none" dirty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Progress of Project</a:t>
            </a:r>
            <a:r>
              <a:rPr lang="en-US" sz="3000" b="1" i="0" u="none" strike="noStrike" cap="none" dirty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</a:t>
            </a:r>
            <a:endParaRPr lang="en-US" sz="3000" b="0" i="0" u="none" strike="noStrike" cap="none" dirty="0">
              <a:solidFill>
                <a:schemeClr val="accent6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accent6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E47DDCA-5867-406B-A161-787726AF0C39}"/>
              </a:ext>
            </a:extLst>
          </p:cNvPr>
          <p:cNvGraphicFramePr>
            <a:graphicFrameLocks noGrp="1"/>
          </p:cNvGraphicFramePr>
          <p:nvPr/>
        </p:nvGraphicFramePr>
        <p:xfrm>
          <a:off x="874823" y="2549097"/>
          <a:ext cx="7811975" cy="2309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395">
                  <a:extLst>
                    <a:ext uri="{9D8B030D-6E8A-4147-A177-3AD203B41FA5}">
                      <a16:colId xmlns:a16="http://schemas.microsoft.com/office/drawing/2014/main" val="68769937"/>
                    </a:ext>
                  </a:extLst>
                </a:gridCol>
                <a:gridCol w="1562395">
                  <a:extLst>
                    <a:ext uri="{9D8B030D-6E8A-4147-A177-3AD203B41FA5}">
                      <a16:colId xmlns:a16="http://schemas.microsoft.com/office/drawing/2014/main" val="1387474067"/>
                    </a:ext>
                  </a:extLst>
                </a:gridCol>
                <a:gridCol w="1562395">
                  <a:extLst>
                    <a:ext uri="{9D8B030D-6E8A-4147-A177-3AD203B41FA5}">
                      <a16:colId xmlns:a16="http://schemas.microsoft.com/office/drawing/2014/main" val="3550256549"/>
                    </a:ext>
                  </a:extLst>
                </a:gridCol>
                <a:gridCol w="1562395">
                  <a:extLst>
                    <a:ext uri="{9D8B030D-6E8A-4147-A177-3AD203B41FA5}">
                      <a16:colId xmlns:a16="http://schemas.microsoft.com/office/drawing/2014/main" val="3450302257"/>
                    </a:ext>
                  </a:extLst>
                </a:gridCol>
                <a:gridCol w="1562395">
                  <a:extLst>
                    <a:ext uri="{9D8B030D-6E8A-4147-A177-3AD203B41FA5}">
                      <a16:colId xmlns:a16="http://schemas.microsoft.com/office/drawing/2014/main" val="3393649416"/>
                    </a:ext>
                  </a:extLst>
                </a:gridCol>
              </a:tblGrid>
              <a:tr h="5774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4548553"/>
                  </a:ext>
                </a:extLst>
              </a:tr>
              <a:tr h="5774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4296338"/>
                  </a:ext>
                </a:extLst>
              </a:tr>
              <a:tr h="5774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8149474"/>
                  </a:ext>
                </a:extLst>
              </a:tr>
              <a:tr h="5774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458444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8D88A183-6DF4-4E6E-913D-35A410917DEE}"/>
              </a:ext>
            </a:extLst>
          </p:cNvPr>
          <p:cNvSpPr/>
          <p:nvPr/>
        </p:nvSpPr>
        <p:spPr>
          <a:xfrm>
            <a:off x="4023240" y="2549097"/>
            <a:ext cx="1558853" cy="506434"/>
          </a:xfrm>
          <a:prstGeom prst="rect">
            <a:avLst/>
          </a:prstGeom>
          <a:solidFill>
            <a:srgbClr val="6EAF05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6A27A-ABF1-4340-A538-3E927DE30EDA}"/>
              </a:ext>
            </a:extLst>
          </p:cNvPr>
          <p:cNvSpPr txBox="1"/>
          <p:nvPr/>
        </p:nvSpPr>
        <p:spPr>
          <a:xfrm>
            <a:off x="4223192" y="2602259"/>
            <a:ext cx="1158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Book Box</a:t>
            </a:r>
            <a:endParaRPr lang="ko-KR" altLang="en-US" sz="2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6517B4-070C-4C5A-805F-6FC0888C42EA}"/>
              </a:ext>
            </a:extLst>
          </p:cNvPr>
          <p:cNvSpPr/>
          <p:nvPr/>
        </p:nvSpPr>
        <p:spPr>
          <a:xfrm>
            <a:off x="4201336" y="3253563"/>
            <a:ext cx="1158947" cy="548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19FAD1-5399-481D-AE93-7B6ED9509A5C}"/>
              </a:ext>
            </a:extLst>
          </p:cNvPr>
          <p:cNvSpPr/>
          <p:nvPr/>
        </p:nvSpPr>
        <p:spPr>
          <a:xfrm>
            <a:off x="5011475" y="4000502"/>
            <a:ext cx="348808" cy="304299"/>
          </a:xfrm>
          <a:prstGeom prst="rect">
            <a:avLst/>
          </a:prstGeom>
          <a:solidFill>
            <a:srgbClr val="FFB17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1218CC0-6733-4C93-8F97-6C525BC4FC43}"/>
              </a:ext>
            </a:extLst>
          </p:cNvPr>
          <p:cNvCxnSpPr>
            <a:cxnSpLocks/>
          </p:cNvCxnSpPr>
          <p:nvPr/>
        </p:nvCxnSpPr>
        <p:spPr>
          <a:xfrm>
            <a:off x="5178222" y="4216448"/>
            <a:ext cx="0" cy="834017"/>
          </a:xfrm>
          <a:prstGeom prst="line">
            <a:avLst/>
          </a:prstGeom>
          <a:ln w="38100" cap="rnd">
            <a:solidFill>
              <a:srgbClr val="FFB17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5933B09-0E6E-47BA-8385-7904818FA126}"/>
              </a:ext>
            </a:extLst>
          </p:cNvPr>
          <p:cNvSpPr txBox="1"/>
          <p:nvPr/>
        </p:nvSpPr>
        <p:spPr>
          <a:xfrm>
            <a:off x="4590752" y="5075027"/>
            <a:ext cx="4263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QR/Barcode Recognition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Recognize QR/barcode to </a:t>
            </a:r>
            <a:r>
              <a:rPr lang="en-US" altLang="ko-KR" dirty="0">
                <a:solidFill>
                  <a:srgbClr val="FFB17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check transaction information</a:t>
            </a:r>
          </a:p>
        </p:txBody>
      </p:sp>
    </p:spTree>
    <p:extLst>
      <p:ext uri="{BB962C8B-B14F-4D97-AF65-F5344CB8AC3E}">
        <p14:creationId xmlns:p14="http://schemas.microsoft.com/office/powerpoint/2010/main" val="55405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>
            <a:cxnSpLocks/>
          </p:cNvCxnSpPr>
          <p:nvPr/>
        </p:nvCxnSpPr>
        <p:spPr>
          <a:xfrm>
            <a:off x="332107" y="1017012"/>
            <a:ext cx="3123474" cy="0"/>
          </a:xfrm>
          <a:prstGeom prst="line">
            <a:avLst/>
          </a:prstGeom>
          <a:ln w="28575">
            <a:solidFill>
              <a:srgbClr val="FFB17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oogle Shape;203;p28">
            <a:extLst>
              <a:ext uri="{FF2B5EF4-FFF2-40B4-BE49-F238E27FC236}">
                <a16:creationId xmlns:a16="http://schemas.microsoft.com/office/drawing/2014/main" id="{F16816FC-7BF6-4F39-B9A1-C88B7079E806}"/>
              </a:ext>
            </a:extLst>
          </p:cNvPr>
          <p:cNvSpPr txBox="1"/>
          <p:nvPr/>
        </p:nvSpPr>
        <p:spPr>
          <a:xfrm>
            <a:off x="0" y="343475"/>
            <a:ext cx="4903754" cy="820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381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000"/>
            </a:pPr>
            <a:r>
              <a:rPr lang="en-US" sz="3000" b="1" i="0" u="none" strike="noStrike" cap="none" dirty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Progress of Project</a:t>
            </a:r>
            <a:r>
              <a:rPr lang="en-US" sz="3000" b="1" i="0" u="none" strike="noStrike" cap="none" dirty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</a:t>
            </a:r>
            <a:endParaRPr lang="en-US" sz="3000" b="0" i="0" u="none" strike="noStrike" cap="none" dirty="0">
              <a:solidFill>
                <a:schemeClr val="accent6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accent6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E47DDCA-5867-406B-A161-787726AF0C39}"/>
              </a:ext>
            </a:extLst>
          </p:cNvPr>
          <p:cNvGraphicFramePr>
            <a:graphicFrameLocks noGrp="1"/>
          </p:cNvGraphicFramePr>
          <p:nvPr/>
        </p:nvGraphicFramePr>
        <p:xfrm>
          <a:off x="874823" y="2549097"/>
          <a:ext cx="7811975" cy="2309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395">
                  <a:extLst>
                    <a:ext uri="{9D8B030D-6E8A-4147-A177-3AD203B41FA5}">
                      <a16:colId xmlns:a16="http://schemas.microsoft.com/office/drawing/2014/main" val="68769937"/>
                    </a:ext>
                  </a:extLst>
                </a:gridCol>
                <a:gridCol w="1562395">
                  <a:extLst>
                    <a:ext uri="{9D8B030D-6E8A-4147-A177-3AD203B41FA5}">
                      <a16:colId xmlns:a16="http://schemas.microsoft.com/office/drawing/2014/main" val="1387474067"/>
                    </a:ext>
                  </a:extLst>
                </a:gridCol>
                <a:gridCol w="1562395">
                  <a:extLst>
                    <a:ext uri="{9D8B030D-6E8A-4147-A177-3AD203B41FA5}">
                      <a16:colId xmlns:a16="http://schemas.microsoft.com/office/drawing/2014/main" val="3550256549"/>
                    </a:ext>
                  </a:extLst>
                </a:gridCol>
                <a:gridCol w="1562395">
                  <a:extLst>
                    <a:ext uri="{9D8B030D-6E8A-4147-A177-3AD203B41FA5}">
                      <a16:colId xmlns:a16="http://schemas.microsoft.com/office/drawing/2014/main" val="3450302257"/>
                    </a:ext>
                  </a:extLst>
                </a:gridCol>
                <a:gridCol w="1562395">
                  <a:extLst>
                    <a:ext uri="{9D8B030D-6E8A-4147-A177-3AD203B41FA5}">
                      <a16:colId xmlns:a16="http://schemas.microsoft.com/office/drawing/2014/main" val="3393649416"/>
                    </a:ext>
                  </a:extLst>
                </a:gridCol>
              </a:tblGrid>
              <a:tr h="5774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4548553"/>
                  </a:ext>
                </a:extLst>
              </a:tr>
              <a:tr h="5774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4296338"/>
                  </a:ext>
                </a:extLst>
              </a:tr>
              <a:tr h="5774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8149474"/>
                  </a:ext>
                </a:extLst>
              </a:tr>
              <a:tr h="5774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458444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8D88A183-6DF4-4E6E-913D-35A410917DEE}"/>
              </a:ext>
            </a:extLst>
          </p:cNvPr>
          <p:cNvSpPr/>
          <p:nvPr/>
        </p:nvSpPr>
        <p:spPr>
          <a:xfrm>
            <a:off x="4023240" y="2549097"/>
            <a:ext cx="1558853" cy="506434"/>
          </a:xfrm>
          <a:prstGeom prst="rect">
            <a:avLst/>
          </a:prstGeom>
          <a:solidFill>
            <a:srgbClr val="6EAF05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6A27A-ABF1-4340-A538-3E927DE30EDA}"/>
              </a:ext>
            </a:extLst>
          </p:cNvPr>
          <p:cNvSpPr txBox="1"/>
          <p:nvPr/>
        </p:nvSpPr>
        <p:spPr>
          <a:xfrm>
            <a:off x="4223192" y="2602259"/>
            <a:ext cx="1158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Book Box</a:t>
            </a:r>
            <a:endParaRPr lang="ko-KR" altLang="en-US" sz="2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6517B4-070C-4C5A-805F-6FC0888C42EA}"/>
              </a:ext>
            </a:extLst>
          </p:cNvPr>
          <p:cNvSpPr/>
          <p:nvPr/>
        </p:nvSpPr>
        <p:spPr>
          <a:xfrm>
            <a:off x="4201336" y="3253563"/>
            <a:ext cx="1158947" cy="548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19FAD1-5399-481D-AE93-7B6ED9509A5C}"/>
              </a:ext>
            </a:extLst>
          </p:cNvPr>
          <p:cNvSpPr/>
          <p:nvPr/>
        </p:nvSpPr>
        <p:spPr>
          <a:xfrm>
            <a:off x="5011475" y="4000502"/>
            <a:ext cx="348808" cy="304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1218CC0-6733-4C93-8F97-6C525BC4FC43}"/>
              </a:ext>
            </a:extLst>
          </p:cNvPr>
          <p:cNvCxnSpPr>
            <a:cxnSpLocks/>
          </p:cNvCxnSpPr>
          <p:nvPr/>
        </p:nvCxnSpPr>
        <p:spPr>
          <a:xfrm>
            <a:off x="983557" y="1425926"/>
            <a:ext cx="2123295" cy="0"/>
          </a:xfrm>
          <a:prstGeom prst="line">
            <a:avLst/>
          </a:prstGeom>
          <a:ln w="38100" cap="rnd">
            <a:solidFill>
              <a:srgbClr val="FFB17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5933B09-0E6E-47BA-8385-7904818FA126}"/>
              </a:ext>
            </a:extLst>
          </p:cNvPr>
          <p:cNvSpPr txBox="1"/>
          <p:nvPr/>
        </p:nvSpPr>
        <p:spPr>
          <a:xfrm>
            <a:off x="3196156" y="1304730"/>
            <a:ext cx="748945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CCTV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Monitor </a:t>
            </a:r>
            <a:r>
              <a:rPr lang="en-US" altLang="ko-KR" dirty="0">
                <a:solidFill>
                  <a:srgbClr val="FFB17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24/7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to prevent(solve) any abusing problems </a:t>
            </a:r>
          </a:p>
        </p:txBody>
      </p:sp>
      <p:pic>
        <p:nvPicPr>
          <p:cNvPr id="8" name="그래픽 7" descr="웹 캠">
            <a:extLst>
              <a:ext uri="{FF2B5EF4-FFF2-40B4-BE49-F238E27FC236}">
                <a16:creationId xmlns:a16="http://schemas.microsoft.com/office/drawing/2014/main" id="{8E7896CE-2D0E-4541-8F57-4FD1D448E9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7623" y="1233350"/>
            <a:ext cx="914400" cy="914400"/>
          </a:xfrm>
          <a:prstGeom prst="rect">
            <a:avLst/>
          </a:prstGeom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1995D79-1867-4AF8-94AB-464C9703A257}"/>
              </a:ext>
            </a:extLst>
          </p:cNvPr>
          <p:cNvCxnSpPr>
            <a:cxnSpLocks/>
          </p:cNvCxnSpPr>
          <p:nvPr/>
        </p:nvCxnSpPr>
        <p:spPr>
          <a:xfrm flipH="1">
            <a:off x="217669" y="1562986"/>
            <a:ext cx="430917" cy="1492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3DE97CF-D6C4-4890-BCD3-3EADD6476F4C}"/>
              </a:ext>
            </a:extLst>
          </p:cNvPr>
          <p:cNvCxnSpPr>
            <a:cxnSpLocks/>
          </p:cNvCxnSpPr>
          <p:nvPr/>
        </p:nvCxnSpPr>
        <p:spPr>
          <a:xfrm>
            <a:off x="959381" y="1425926"/>
            <a:ext cx="1492496" cy="883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F33F858-EEAF-4C34-8644-64B8FBC703B4}"/>
              </a:ext>
            </a:extLst>
          </p:cNvPr>
          <p:cNvCxnSpPr>
            <a:cxnSpLocks/>
          </p:cNvCxnSpPr>
          <p:nvPr/>
        </p:nvCxnSpPr>
        <p:spPr>
          <a:xfrm>
            <a:off x="217669" y="3055531"/>
            <a:ext cx="26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83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>
            <a:cxnSpLocks/>
          </p:cNvCxnSpPr>
          <p:nvPr/>
        </p:nvCxnSpPr>
        <p:spPr>
          <a:xfrm>
            <a:off x="332107" y="1017012"/>
            <a:ext cx="3123474" cy="0"/>
          </a:xfrm>
          <a:prstGeom prst="line">
            <a:avLst/>
          </a:prstGeom>
          <a:ln w="28575">
            <a:solidFill>
              <a:srgbClr val="FFB17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oogle Shape;203;p28">
            <a:extLst>
              <a:ext uri="{FF2B5EF4-FFF2-40B4-BE49-F238E27FC236}">
                <a16:creationId xmlns:a16="http://schemas.microsoft.com/office/drawing/2014/main" id="{F16816FC-7BF6-4F39-B9A1-C88B7079E806}"/>
              </a:ext>
            </a:extLst>
          </p:cNvPr>
          <p:cNvSpPr txBox="1"/>
          <p:nvPr/>
        </p:nvSpPr>
        <p:spPr>
          <a:xfrm>
            <a:off x="0" y="343475"/>
            <a:ext cx="4903754" cy="820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381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000"/>
            </a:pPr>
            <a:r>
              <a:rPr lang="en-US" sz="3000" b="1" i="0" u="none" strike="noStrike" cap="none" dirty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Progress of Project</a:t>
            </a:r>
            <a:r>
              <a:rPr lang="en-US" sz="3000" b="1" i="0" u="none" strike="noStrike" cap="none" dirty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</a:t>
            </a:r>
            <a:endParaRPr lang="en-US" sz="3000" b="0" i="0" u="none" strike="noStrike" cap="none" dirty="0">
              <a:solidFill>
                <a:schemeClr val="accent6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accent6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D3DF52-8EC0-438B-AA36-B085C183EF1E}"/>
              </a:ext>
            </a:extLst>
          </p:cNvPr>
          <p:cNvSpPr txBox="1"/>
          <p:nvPr/>
        </p:nvSpPr>
        <p:spPr>
          <a:xfrm>
            <a:off x="347977" y="1321218"/>
            <a:ext cx="2090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&lt;Application UI&gt;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B5CA97-8880-49DD-92E5-7117D768D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625" y="1837801"/>
            <a:ext cx="2121927" cy="436173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0BD146B-B4D5-47C9-AAE9-4024145DB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126" y="1837802"/>
            <a:ext cx="2121927" cy="43617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D423D9C-81C9-4808-9F27-A77020E2D5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5086" y="1837802"/>
            <a:ext cx="2121927" cy="43617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C6BBA3-4D8B-4ED6-86EC-1621992C33FC}"/>
              </a:ext>
            </a:extLst>
          </p:cNvPr>
          <p:cNvSpPr txBox="1"/>
          <p:nvPr/>
        </p:nvSpPr>
        <p:spPr>
          <a:xfrm>
            <a:off x="1168016" y="6274208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▲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search&amp;detail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E13EF7-8EFA-4EF8-8D98-4392010DBED0}"/>
              </a:ext>
            </a:extLst>
          </p:cNvPr>
          <p:cNvSpPr txBox="1"/>
          <p:nvPr/>
        </p:nvSpPr>
        <p:spPr>
          <a:xfrm>
            <a:off x="4256515" y="6279025"/>
            <a:ext cx="962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▲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bookmark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D0DE11-AA38-41F3-BB96-E7C67202F83F}"/>
              </a:ext>
            </a:extLst>
          </p:cNvPr>
          <p:cNvSpPr txBox="1"/>
          <p:nvPr/>
        </p:nvSpPr>
        <p:spPr>
          <a:xfrm>
            <a:off x="7549838" y="6274208"/>
            <a:ext cx="8579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▲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my page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2096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/>
          <p:cNvSpPr/>
          <p:nvPr/>
        </p:nvSpPr>
        <p:spPr>
          <a:xfrm>
            <a:off x="2797909" y="1414904"/>
            <a:ext cx="4028192" cy="4028192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3929A0D-A147-4071-B5BE-03442A813A0F}"/>
              </a:ext>
            </a:extLst>
          </p:cNvPr>
          <p:cNvGrpSpPr/>
          <p:nvPr/>
        </p:nvGrpSpPr>
        <p:grpSpPr>
          <a:xfrm>
            <a:off x="3440906" y="1850022"/>
            <a:ext cx="2742198" cy="2517933"/>
            <a:chOff x="3854723" y="1255614"/>
            <a:chExt cx="2742198" cy="2517933"/>
          </a:xfrm>
        </p:grpSpPr>
        <p:sp>
          <p:nvSpPr>
            <p:cNvPr id="13" name="직사각형 12"/>
            <p:cNvSpPr/>
            <p:nvPr/>
          </p:nvSpPr>
          <p:spPr>
            <a:xfrm>
              <a:off x="3854723" y="2450684"/>
              <a:ext cx="2742198" cy="1322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 dirty="0">
                  <a:solidFill>
                    <a:schemeClr val="accent6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Further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2800" dirty="0">
                  <a:solidFill>
                    <a:schemeClr val="accent6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Schedule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954310" y="1255614"/>
              <a:ext cx="543024" cy="7599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3200" dirty="0">
                  <a:solidFill>
                    <a:schemeClr val="accent6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</a:p>
          </p:txBody>
        </p:sp>
      </p:grp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4276387-DC0B-4A91-B4D2-4651D5B07E02}"/>
              </a:ext>
            </a:extLst>
          </p:cNvPr>
          <p:cNvCxnSpPr>
            <a:cxnSpLocks/>
          </p:cNvCxnSpPr>
          <p:nvPr/>
        </p:nvCxnSpPr>
        <p:spPr>
          <a:xfrm>
            <a:off x="4194587" y="2742496"/>
            <a:ext cx="1190957" cy="0"/>
          </a:xfrm>
          <a:prstGeom prst="line">
            <a:avLst/>
          </a:prstGeom>
          <a:ln w="88900" cap="rnd">
            <a:solidFill>
              <a:srgbClr val="FFB17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30756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9AB05855-A696-46C0-9DAC-691557F2F443}"/>
              </a:ext>
            </a:extLst>
          </p:cNvPr>
          <p:cNvSpPr/>
          <p:nvPr/>
        </p:nvSpPr>
        <p:spPr>
          <a:xfrm>
            <a:off x="545887" y="568883"/>
            <a:ext cx="669810" cy="669810"/>
          </a:xfrm>
          <a:prstGeom prst="ellipse">
            <a:avLst/>
          </a:prstGeom>
          <a:noFill/>
          <a:ln w="19050">
            <a:solidFill>
              <a:srgbClr val="FFB17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71027FB-942E-4C88-B0DD-4B36B30293A5}"/>
              </a:ext>
            </a:extLst>
          </p:cNvPr>
          <p:cNvSpPr/>
          <p:nvPr/>
        </p:nvSpPr>
        <p:spPr>
          <a:xfrm>
            <a:off x="471271" y="786309"/>
            <a:ext cx="8773571" cy="234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9965282-864D-4BE4-878B-61DB22954361}"/>
              </a:ext>
            </a:extLst>
          </p:cNvPr>
          <p:cNvGrpSpPr/>
          <p:nvPr/>
        </p:nvGrpSpPr>
        <p:grpSpPr>
          <a:xfrm>
            <a:off x="180754" y="2870212"/>
            <a:ext cx="1877800" cy="820790"/>
            <a:chOff x="3778722" y="423761"/>
            <a:chExt cx="1877800" cy="820790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4D5993E-FFD4-49E4-B6C7-09572A175753}"/>
                </a:ext>
              </a:extLst>
            </p:cNvPr>
            <p:cNvSpPr/>
            <p:nvPr/>
          </p:nvSpPr>
          <p:spPr>
            <a:xfrm>
              <a:off x="4188247" y="568883"/>
              <a:ext cx="669810" cy="669810"/>
            </a:xfrm>
            <a:prstGeom prst="ellipse">
              <a:avLst/>
            </a:prstGeom>
            <a:noFill/>
            <a:ln w="19050">
              <a:solidFill>
                <a:srgbClr val="FFB17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Google Shape;203;p28">
              <a:extLst>
                <a:ext uri="{FF2B5EF4-FFF2-40B4-BE49-F238E27FC236}">
                  <a16:creationId xmlns:a16="http://schemas.microsoft.com/office/drawing/2014/main" id="{67FB02BE-522F-4367-B5AF-77ED2F18D643}"/>
                </a:ext>
              </a:extLst>
            </p:cNvPr>
            <p:cNvSpPr txBox="1"/>
            <p:nvPr/>
          </p:nvSpPr>
          <p:spPr>
            <a:xfrm>
              <a:off x="3778722" y="423761"/>
              <a:ext cx="1877800" cy="8207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b" anchorCtr="0">
              <a:noAutofit/>
            </a:bodyPr>
            <a:lstStyle/>
            <a:p>
              <a:pPr marL="38100"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4E13"/>
                </a:buClr>
                <a:buSzPts val="3000"/>
              </a:pPr>
              <a:r>
                <a:rPr lang="en-US" b="1" i="0" u="none" strike="noStrike" cap="none" dirty="0" err="1">
                  <a:solidFill>
                    <a:schemeClr val="accent6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sym typeface="Malgun Gothic"/>
                </a:rPr>
                <a:t>Yuseon</a:t>
              </a:r>
              <a:r>
                <a:rPr lang="en-US" b="1" i="0" u="none" strike="noStrike" cap="none" dirty="0">
                  <a:solidFill>
                    <a:schemeClr val="accent6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sym typeface="Malgun Gothic"/>
                </a:rPr>
                <a:t> Nam</a:t>
              </a:r>
              <a:endParaRPr lang="en-US" b="0" i="0" u="none" strike="noStrike" cap="none" dirty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050" b="0" i="0" u="none" strike="noStrike" cap="none" dirty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D314D36-1B2E-46D8-8757-F244919BAD45}"/>
              </a:ext>
            </a:extLst>
          </p:cNvPr>
          <p:cNvGrpSpPr/>
          <p:nvPr/>
        </p:nvGrpSpPr>
        <p:grpSpPr>
          <a:xfrm>
            <a:off x="180754" y="5071771"/>
            <a:ext cx="1877800" cy="862779"/>
            <a:chOff x="7367042" y="375914"/>
            <a:chExt cx="1877800" cy="862779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CF390A4-6BA2-40C0-885B-EF9608946793}"/>
                </a:ext>
              </a:extLst>
            </p:cNvPr>
            <p:cNvSpPr/>
            <p:nvPr/>
          </p:nvSpPr>
          <p:spPr>
            <a:xfrm>
              <a:off x="7830607" y="568883"/>
              <a:ext cx="669810" cy="669810"/>
            </a:xfrm>
            <a:prstGeom prst="ellipse">
              <a:avLst/>
            </a:prstGeom>
            <a:noFill/>
            <a:ln w="19050">
              <a:solidFill>
                <a:srgbClr val="FFB17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Google Shape;203;p28">
              <a:extLst>
                <a:ext uri="{FF2B5EF4-FFF2-40B4-BE49-F238E27FC236}">
                  <a16:creationId xmlns:a16="http://schemas.microsoft.com/office/drawing/2014/main" id="{9637C485-96D9-45E1-A18B-D06B3D35C34A}"/>
                </a:ext>
              </a:extLst>
            </p:cNvPr>
            <p:cNvSpPr txBox="1"/>
            <p:nvPr/>
          </p:nvSpPr>
          <p:spPr>
            <a:xfrm>
              <a:off x="7367042" y="375914"/>
              <a:ext cx="1877800" cy="8207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b" anchorCtr="0">
              <a:noAutofit/>
            </a:bodyPr>
            <a:lstStyle/>
            <a:p>
              <a:pPr marL="38100"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4E13"/>
                </a:buClr>
                <a:buSzPts val="3000"/>
              </a:pPr>
              <a:r>
                <a:rPr lang="en-US" b="1" i="0" u="none" strike="noStrike" cap="none" dirty="0" err="1">
                  <a:solidFill>
                    <a:schemeClr val="accent6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sym typeface="Malgun Gothic"/>
                </a:rPr>
                <a:t>Seungyun</a:t>
              </a:r>
              <a:r>
                <a:rPr lang="en-US" b="1" i="0" u="none" strike="noStrike" cap="none" dirty="0">
                  <a:solidFill>
                    <a:schemeClr val="accent6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sym typeface="Malgun Gothic"/>
                </a:rPr>
                <a:t> 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sym typeface="Malgun Gothic"/>
                </a:rPr>
                <a:t>Lee</a:t>
              </a:r>
              <a:endParaRPr lang="en-US" b="0" i="0" u="none" strike="noStrike" cap="none" dirty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050" b="0" i="0" u="none" strike="noStrike" cap="none" dirty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endParaRPr>
            </a:p>
          </p:txBody>
        </p:sp>
      </p:grpSp>
      <p:sp>
        <p:nvSpPr>
          <p:cNvPr id="12" name="Google Shape;203;p28">
            <a:extLst>
              <a:ext uri="{FF2B5EF4-FFF2-40B4-BE49-F238E27FC236}">
                <a16:creationId xmlns:a16="http://schemas.microsoft.com/office/drawing/2014/main" id="{F16816FC-7BF6-4F39-B9A1-C88B7079E806}"/>
              </a:ext>
            </a:extLst>
          </p:cNvPr>
          <p:cNvSpPr txBox="1"/>
          <p:nvPr/>
        </p:nvSpPr>
        <p:spPr>
          <a:xfrm>
            <a:off x="295196" y="401995"/>
            <a:ext cx="2037866" cy="820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381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000"/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Hoyun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 Ko</a:t>
            </a:r>
            <a:endParaRPr lang="en-US" b="0" i="0" u="none" strike="noStrike" cap="none" dirty="0">
              <a:solidFill>
                <a:schemeClr val="accent6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050" b="0" i="0" u="none" strike="noStrike" cap="none" dirty="0">
              <a:solidFill>
                <a:schemeClr val="accent6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7926C7C-BF36-4200-8994-400F8E052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217" y="183329"/>
            <a:ext cx="6192311" cy="18954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4F0CB7C-0846-4830-B2D7-58F3870FB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3052" y="2296230"/>
            <a:ext cx="6351799" cy="18954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E41CA84-FE47-45B6-BC79-00D9D6DC7F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1377" y="4409131"/>
            <a:ext cx="6293474" cy="2046874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5D0E6DD-EAD3-432E-BB25-C8B4AA9E8DF6}"/>
              </a:ext>
            </a:extLst>
          </p:cNvPr>
          <p:cNvSpPr/>
          <p:nvPr/>
        </p:nvSpPr>
        <p:spPr>
          <a:xfrm>
            <a:off x="5701599" y="183328"/>
            <a:ext cx="367461" cy="1895475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56090B4-B83A-4E09-88F1-EB71547588EF}"/>
              </a:ext>
            </a:extLst>
          </p:cNvPr>
          <p:cNvSpPr/>
          <p:nvPr/>
        </p:nvSpPr>
        <p:spPr>
          <a:xfrm>
            <a:off x="5710483" y="4453284"/>
            <a:ext cx="367461" cy="1895475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7479847-4443-4DDB-B4B7-BC03068CE354}"/>
              </a:ext>
            </a:extLst>
          </p:cNvPr>
          <p:cNvSpPr/>
          <p:nvPr/>
        </p:nvSpPr>
        <p:spPr>
          <a:xfrm>
            <a:off x="5700325" y="2296229"/>
            <a:ext cx="367461" cy="1895475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1264061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타원 24"/>
          <p:cNvSpPr/>
          <p:nvPr/>
        </p:nvSpPr>
        <p:spPr>
          <a:xfrm>
            <a:off x="7578281" y="4827244"/>
            <a:ext cx="2338352" cy="2039382"/>
          </a:xfrm>
          <a:custGeom>
            <a:avLst/>
            <a:gdLst/>
            <a:ahLst/>
            <a:cxnLst/>
            <a:rect l="l" t="t" r="r" b="b"/>
            <a:pathLst>
              <a:path w="2338352" h="2039382">
                <a:moveTo>
                  <a:pt x="1695488" y="0"/>
                </a:moveTo>
                <a:cubicBezTo>
                  <a:pt x="1923143" y="0"/>
                  <a:pt x="2140319" y="44868"/>
                  <a:pt x="2338352" y="126983"/>
                </a:cubicBezTo>
                <a:lnTo>
                  <a:pt x="2338352" y="2039382"/>
                </a:lnTo>
                <a:lnTo>
                  <a:pt x="35011" y="2039382"/>
                </a:lnTo>
                <a:cubicBezTo>
                  <a:pt x="12020" y="1928346"/>
                  <a:pt x="0" y="1813321"/>
                  <a:pt x="0" y="1695488"/>
                </a:cubicBezTo>
                <a:cubicBezTo>
                  <a:pt x="0" y="759096"/>
                  <a:pt x="759096" y="0"/>
                  <a:pt x="1695488" y="0"/>
                </a:cubicBezTo>
                <a:close/>
              </a:path>
            </a:pathLst>
          </a:custGeom>
          <a:solidFill>
            <a:srgbClr val="FFB171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6307041" y="5574462"/>
            <a:ext cx="2367312" cy="1292164"/>
          </a:xfrm>
          <a:custGeom>
            <a:avLst/>
            <a:gdLst/>
            <a:ahLst/>
            <a:cxnLst/>
            <a:rect l="l" t="t" r="r" b="b"/>
            <a:pathLst>
              <a:path w="2367312" h="1292164">
                <a:moveTo>
                  <a:pt x="1183656" y="0"/>
                </a:moveTo>
                <a:cubicBezTo>
                  <a:pt x="1837371" y="0"/>
                  <a:pt x="2367312" y="529941"/>
                  <a:pt x="2367312" y="1183656"/>
                </a:cubicBezTo>
                <a:lnTo>
                  <a:pt x="2361833" y="1292164"/>
                </a:lnTo>
                <a:lnTo>
                  <a:pt x="5479" y="1292164"/>
                </a:lnTo>
                <a:cubicBezTo>
                  <a:pt x="1661" y="1256465"/>
                  <a:pt x="0" y="1220254"/>
                  <a:pt x="0" y="1183656"/>
                </a:cubicBezTo>
                <a:cubicBezTo>
                  <a:pt x="0" y="529941"/>
                  <a:pt x="529941" y="0"/>
                  <a:pt x="1183656" y="0"/>
                </a:cubicBezTo>
                <a:close/>
              </a:path>
            </a:pathLst>
          </a:custGeom>
          <a:solidFill>
            <a:schemeClr val="accent6">
              <a:lumMod val="75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F1CE472-7E15-4E70-B95E-0A25224AF039}"/>
              </a:ext>
            </a:extLst>
          </p:cNvPr>
          <p:cNvSpPr/>
          <p:nvPr/>
        </p:nvSpPr>
        <p:spPr>
          <a:xfrm>
            <a:off x="3779147" y="2672678"/>
            <a:ext cx="2347706" cy="121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400" b="1" dirty="0">
                <a:solidFill>
                  <a:schemeClr val="accent6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47943703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1684C84-9617-4818-9DA5-78BE95A145AB}"/>
              </a:ext>
            </a:extLst>
          </p:cNvPr>
          <p:cNvCxnSpPr>
            <a:cxnSpLocks/>
          </p:cNvCxnSpPr>
          <p:nvPr/>
        </p:nvCxnSpPr>
        <p:spPr>
          <a:xfrm>
            <a:off x="275759" y="1024097"/>
            <a:ext cx="1276594" cy="0"/>
          </a:xfrm>
          <a:prstGeom prst="line">
            <a:avLst/>
          </a:prstGeom>
          <a:ln w="28575">
            <a:solidFill>
              <a:srgbClr val="FFB17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2ECB8D8F-4BBB-4C60-9A64-96C197D65F7B}"/>
              </a:ext>
            </a:extLst>
          </p:cNvPr>
          <p:cNvSpPr/>
          <p:nvPr/>
        </p:nvSpPr>
        <p:spPr>
          <a:xfrm>
            <a:off x="0" y="259078"/>
            <a:ext cx="1658679" cy="676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Index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5A2795-ED7A-4DDF-9C6C-89D36EC67766}"/>
              </a:ext>
            </a:extLst>
          </p:cNvPr>
          <p:cNvSpPr/>
          <p:nvPr/>
        </p:nvSpPr>
        <p:spPr>
          <a:xfrm>
            <a:off x="1658679" y="1647716"/>
            <a:ext cx="2742198" cy="926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Feedback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B7E3024-070F-4EE1-9AD8-DB3C42BFCDEF}"/>
              </a:ext>
            </a:extLst>
          </p:cNvPr>
          <p:cNvSpPr/>
          <p:nvPr/>
        </p:nvSpPr>
        <p:spPr>
          <a:xfrm>
            <a:off x="521385" y="1712184"/>
            <a:ext cx="945907" cy="759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dirty="0">
                <a:solidFill>
                  <a:srgbClr val="FFB17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B2F78E1-6F94-4071-8282-C8DDD3BC1B1C}"/>
              </a:ext>
            </a:extLst>
          </p:cNvPr>
          <p:cNvSpPr/>
          <p:nvPr/>
        </p:nvSpPr>
        <p:spPr>
          <a:xfrm>
            <a:off x="1658679" y="2952708"/>
            <a:ext cx="5061099" cy="926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Progress of Project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9B39518-EFD2-4C4E-B6EB-3C30B094EF20}"/>
              </a:ext>
            </a:extLst>
          </p:cNvPr>
          <p:cNvSpPr/>
          <p:nvPr/>
        </p:nvSpPr>
        <p:spPr>
          <a:xfrm>
            <a:off x="521385" y="3036161"/>
            <a:ext cx="945907" cy="759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dirty="0">
                <a:solidFill>
                  <a:srgbClr val="FFB17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ED38A12-990C-4C9C-88AA-CE3BCCBCEA2B}"/>
              </a:ext>
            </a:extLst>
          </p:cNvPr>
          <p:cNvSpPr/>
          <p:nvPr/>
        </p:nvSpPr>
        <p:spPr>
          <a:xfrm>
            <a:off x="1658679" y="4453549"/>
            <a:ext cx="4582634" cy="926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Further Schedule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E308788-32B8-467C-B990-A892BCFFD19E}"/>
              </a:ext>
            </a:extLst>
          </p:cNvPr>
          <p:cNvSpPr/>
          <p:nvPr/>
        </p:nvSpPr>
        <p:spPr>
          <a:xfrm>
            <a:off x="521385" y="4545584"/>
            <a:ext cx="945907" cy="759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dirty="0">
                <a:solidFill>
                  <a:srgbClr val="FFB17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43434348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/>
          <p:cNvSpPr/>
          <p:nvPr/>
        </p:nvSpPr>
        <p:spPr>
          <a:xfrm>
            <a:off x="2797909" y="1414904"/>
            <a:ext cx="4028192" cy="4028192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3929A0D-A147-4071-B5BE-03442A813A0F}"/>
              </a:ext>
            </a:extLst>
          </p:cNvPr>
          <p:cNvGrpSpPr/>
          <p:nvPr/>
        </p:nvGrpSpPr>
        <p:grpSpPr>
          <a:xfrm>
            <a:off x="3477292" y="1850022"/>
            <a:ext cx="2742198" cy="2200255"/>
            <a:chOff x="3891109" y="1255614"/>
            <a:chExt cx="2742198" cy="2200255"/>
          </a:xfrm>
        </p:grpSpPr>
        <p:sp>
          <p:nvSpPr>
            <p:cNvPr id="13" name="직사각형 12"/>
            <p:cNvSpPr/>
            <p:nvPr/>
          </p:nvSpPr>
          <p:spPr>
            <a:xfrm>
              <a:off x="3891109" y="2529012"/>
              <a:ext cx="2742198" cy="9268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4000" dirty="0">
                  <a:solidFill>
                    <a:schemeClr val="accent6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Feedback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954310" y="1255614"/>
              <a:ext cx="543024" cy="7599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3200" dirty="0">
                  <a:solidFill>
                    <a:schemeClr val="accent6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</a:p>
          </p:txBody>
        </p:sp>
      </p:grp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4276387-DC0B-4A91-B4D2-4651D5B07E02}"/>
              </a:ext>
            </a:extLst>
          </p:cNvPr>
          <p:cNvCxnSpPr>
            <a:cxnSpLocks/>
          </p:cNvCxnSpPr>
          <p:nvPr/>
        </p:nvCxnSpPr>
        <p:spPr>
          <a:xfrm>
            <a:off x="4194587" y="2742496"/>
            <a:ext cx="1190957" cy="0"/>
          </a:xfrm>
          <a:prstGeom prst="line">
            <a:avLst/>
          </a:prstGeom>
          <a:ln w="88900" cap="rnd">
            <a:solidFill>
              <a:srgbClr val="FFB17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15434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타원 15">
            <a:extLst>
              <a:ext uri="{FF2B5EF4-FFF2-40B4-BE49-F238E27FC236}">
                <a16:creationId xmlns:a16="http://schemas.microsoft.com/office/drawing/2014/main" id="{DCDC2D57-DB95-42BF-836C-FDE284C692E0}"/>
              </a:ext>
            </a:extLst>
          </p:cNvPr>
          <p:cNvSpPr/>
          <p:nvPr/>
        </p:nvSpPr>
        <p:spPr>
          <a:xfrm>
            <a:off x="5825373" y="2295310"/>
            <a:ext cx="2634494" cy="2634494"/>
          </a:xfrm>
          <a:prstGeom prst="ellipse">
            <a:avLst/>
          </a:prstGeom>
          <a:ln w="19050">
            <a:solidFill>
              <a:srgbClr val="FFB17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924A5EF-7C6D-4035-BEF7-E264AEAEA0C5}"/>
              </a:ext>
            </a:extLst>
          </p:cNvPr>
          <p:cNvSpPr/>
          <p:nvPr/>
        </p:nvSpPr>
        <p:spPr>
          <a:xfrm>
            <a:off x="875455" y="2295310"/>
            <a:ext cx="2634494" cy="2634494"/>
          </a:xfrm>
          <a:prstGeom prst="ellipse">
            <a:avLst/>
          </a:prstGeom>
          <a:ln w="19050">
            <a:solidFill>
              <a:srgbClr val="FFB17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>
            <a:cxnSpLocks/>
          </p:cNvCxnSpPr>
          <p:nvPr/>
        </p:nvCxnSpPr>
        <p:spPr>
          <a:xfrm>
            <a:off x="275759" y="1024097"/>
            <a:ext cx="2222888" cy="0"/>
          </a:xfrm>
          <a:prstGeom prst="line">
            <a:avLst/>
          </a:prstGeom>
          <a:ln w="28575">
            <a:solidFill>
              <a:srgbClr val="FFB17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0E593F-EE60-4FCA-B6D2-CF9348DBC5F1}"/>
              </a:ext>
            </a:extLst>
          </p:cNvPr>
          <p:cNvSpPr/>
          <p:nvPr/>
        </p:nvSpPr>
        <p:spPr>
          <a:xfrm>
            <a:off x="0" y="259078"/>
            <a:ext cx="2742198" cy="676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Feedback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CBFC9E0-0FA7-4E37-8E7E-B99805B373C9}"/>
              </a:ext>
            </a:extLst>
          </p:cNvPr>
          <p:cNvSpPr/>
          <p:nvPr/>
        </p:nvSpPr>
        <p:spPr>
          <a:xfrm>
            <a:off x="129505" y="2933578"/>
            <a:ext cx="9517417" cy="1357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FA5A59-3410-4A97-977F-AD32E9841227}"/>
              </a:ext>
            </a:extLst>
          </p:cNvPr>
          <p:cNvSpPr txBox="1"/>
          <p:nvPr/>
        </p:nvSpPr>
        <p:spPr>
          <a:xfrm>
            <a:off x="-194882" y="3148111"/>
            <a:ext cx="4816553" cy="1172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Providing </a:t>
            </a:r>
          </a:p>
          <a:p>
            <a:pPr algn="ctr">
              <a:lnSpc>
                <a:spcPct val="130000"/>
              </a:lnSpc>
            </a:pP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Wide Selection of Trade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5AFE6E0-05DE-4FA6-BE33-305E5E63580F}"/>
              </a:ext>
            </a:extLst>
          </p:cNvPr>
          <p:cNvSpPr/>
          <p:nvPr/>
        </p:nvSpPr>
        <p:spPr>
          <a:xfrm>
            <a:off x="4734343" y="3138847"/>
            <a:ext cx="4912579" cy="1357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245E75-5A2E-4C67-98C9-F97B72DB51C7}"/>
              </a:ext>
            </a:extLst>
          </p:cNvPr>
          <p:cNvSpPr txBox="1"/>
          <p:nvPr/>
        </p:nvSpPr>
        <p:spPr>
          <a:xfrm>
            <a:off x="4830369" y="3065219"/>
            <a:ext cx="4816553" cy="1172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Solving </a:t>
            </a:r>
          </a:p>
          <a:p>
            <a:pPr algn="ctr">
              <a:lnSpc>
                <a:spcPct val="130000"/>
              </a:lnSpc>
            </a:pP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Potential Abusing Problems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6F677C8-C740-454A-AE01-27A34D5BB2B1}"/>
              </a:ext>
            </a:extLst>
          </p:cNvPr>
          <p:cNvSpPr/>
          <p:nvPr/>
        </p:nvSpPr>
        <p:spPr>
          <a:xfrm>
            <a:off x="1974447" y="2507839"/>
            <a:ext cx="1535502" cy="505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0 1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E772041-4DE4-4C0B-A1A8-7310EFDFA515}"/>
              </a:ext>
            </a:extLst>
          </p:cNvPr>
          <p:cNvSpPr/>
          <p:nvPr/>
        </p:nvSpPr>
        <p:spPr>
          <a:xfrm>
            <a:off x="6924365" y="2507839"/>
            <a:ext cx="1535502" cy="505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0 2</a:t>
            </a:r>
          </a:p>
        </p:txBody>
      </p:sp>
    </p:spTree>
    <p:extLst>
      <p:ext uri="{BB962C8B-B14F-4D97-AF65-F5344CB8AC3E}">
        <p14:creationId xmlns:p14="http://schemas.microsoft.com/office/powerpoint/2010/main" val="45563175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6E1A6B4-86E6-4A10-A752-D6626A7D693F}"/>
              </a:ext>
            </a:extLst>
          </p:cNvPr>
          <p:cNvSpPr txBox="1"/>
          <p:nvPr/>
        </p:nvSpPr>
        <p:spPr>
          <a:xfrm flipH="1">
            <a:off x="280865" y="1640359"/>
            <a:ext cx="8413896" cy="1498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1) What about adding extra ways of 				transaction(e.g. Face to Face)?</a:t>
            </a:r>
            <a:endParaRPr lang="ko-KR" altLang="en-US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6456AC-B8A6-4FF1-AECD-E321A32E10AC}"/>
              </a:ext>
            </a:extLst>
          </p:cNvPr>
          <p:cNvSpPr txBox="1"/>
          <p:nvPr/>
        </p:nvSpPr>
        <p:spPr>
          <a:xfrm>
            <a:off x="2119502" y="4040302"/>
            <a:ext cx="7148066" cy="1400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We decide to provide</a:t>
            </a:r>
          </a:p>
          <a:p>
            <a:pPr>
              <a:lnSpc>
                <a:spcPct val="130000"/>
              </a:lnSpc>
            </a:pP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	</a:t>
            </a:r>
            <a:r>
              <a:rPr lang="en-US" altLang="ko-KR" sz="3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Book Box 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system </a:t>
            </a:r>
            <a:r>
              <a:rPr lang="en-US" altLang="ko-KR" sz="3200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exclusively</a:t>
            </a:r>
            <a:endParaRPr lang="ko-KR" altLang="en-US" sz="3200" u="sng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C30810C4-55DD-4A83-A5E1-C5FB0FF51415}"/>
              </a:ext>
            </a:extLst>
          </p:cNvPr>
          <p:cNvSpPr/>
          <p:nvPr/>
        </p:nvSpPr>
        <p:spPr>
          <a:xfrm>
            <a:off x="984200" y="4257626"/>
            <a:ext cx="874207" cy="891611"/>
          </a:xfrm>
          <a:prstGeom prst="rightArrow">
            <a:avLst/>
          </a:prstGeom>
          <a:solidFill>
            <a:srgbClr val="FFB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2D90740-9B9A-47AA-B4AF-70CD16FA3D36}"/>
              </a:ext>
            </a:extLst>
          </p:cNvPr>
          <p:cNvCxnSpPr>
            <a:cxnSpLocks/>
          </p:cNvCxnSpPr>
          <p:nvPr/>
        </p:nvCxnSpPr>
        <p:spPr>
          <a:xfrm>
            <a:off x="275759" y="1024097"/>
            <a:ext cx="2222888" cy="0"/>
          </a:xfrm>
          <a:prstGeom prst="line">
            <a:avLst/>
          </a:prstGeom>
          <a:ln w="28575">
            <a:solidFill>
              <a:srgbClr val="FFB17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4DA24A3-365E-41E0-AB63-7CAFF38C2CAE}"/>
              </a:ext>
            </a:extLst>
          </p:cNvPr>
          <p:cNvSpPr/>
          <p:nvPr/>
        </p:nvSpPr>
        <p:spPr>
          <a:xfrm>
            <a:off x="0" y="259078"/>
            <a:ext cx="2742198" cy="676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Feedback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387306-071B-422B-B998-7F61FFF2FED3}"/>
              </a:ext>
            </a:extLst>
          </p:cNvPr>
          <p:cNvSpPr txBox="1"/>
          <p:nvPr/>
        </p:nvSpPr>
        <p:spPr>
          <a:xfrm>
            <a:off x="2498647" y="486730"/>
            <a:ext cx="334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-providing wide selection of trade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C9446B-F61E-42C5-B564-2F278D176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66" y="381467"/>
            <a:ext cx="8884399" cy="333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331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EB76AFE-3F8B-48DD-B5A5-02C13B5C3F29}"/>
              </a:ext>
            </a:extLst>
          </p:cNvPr>
          <p:cNvSpPr txBox="1"/>
          <p:nvPr/>
        </p:nvSpPr>
        <p:spPr>
          <a:xfrm>
            <a:off x="356491" y="1434333"/>
            <a:ext cx="3684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&lt;Possible Abusing Situation&gt;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양쪽 중괄호 8">
            <a:extLst>
              <a:ext uri="{FF2B5EF4-FFF2-40B4-BE49-F238E27FC236}">
                <a16:creationId xmlns:a16="http://schemas.microsoft.com/office/drawing/2014/main" id="{AEBFEF39-E7C8-422B-8449-8DE444542E42}"/>
              </a:ext>
            </a:extLst>
          </p:cNvPr>
          <p:cNvSpPr/>
          <p:nvPr/>
        </p:nvSpPr>
        <p:spPr>
          <a:xfrm>
            <a:off x="979047" y="2424220"/>
            <a:ext cx="6973450" cy="1263652"/>
          </a:xfrm>
          <a:prstGeom prst="brace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래픽 9" descr="사용자">
            <a:extLst>
              <a:ext uri="{FF2B5EF4-FFF2-40B4-BE49-F238E27FC236}">
                <a16:creationId xmlns:a16="http://schemas.microsoft.com/office/drawing/2014/main" id="{BE269760-7E74-4078-9943-71F37D7BE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70442" y="2619584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AC94FDF-2EBA-48C0-ACCE-B5ED1841F96E}"/>
              </a:ext>
            </a:extLst>
          </p:cNvPr>
          <p:cNvSpPr txBox="1"/>
          <p:nvPr/>
        </p:nvSpPr>
        <p:spPr>
          <a:xfrm>
            <a:off x="2272714" y="5117742"/>
            <a:ext cx="6450805" cy="389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u="sng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Damage or change</a:t>
            </a:r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the books </a:t>
            </a:r>
            <a:r>
              <a:rPr lang="en-US" altLang="ko-KR" sz="1600" dirty="0">
                <a:solidFill>
                  <a:srgbClr val="FFB17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on purpose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and  charge off it to seller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3" name="그래픽 12" descr="사용자">
            <a:extLst>
              <a:ext uri="{FF2B5EF4-FFF2-40B4-BE49-F238E27FC236}">
                <a16:creationId xmlns:a16="http://schemas.microsoft.com/office/drawing/2014/main" id="{8400FAF1-425F-4F8A-A8AC-6A33E59512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7191" y="4875660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AA863CE-3954-49E2-9E2A-6089E27E05C2}"/>
              </a:ext>
            </a:extLst>
          </p:cNvPr>
          <p:cNvSpPr txBox="1"/>
          <p:nvPr/>
        </p:nvSpPr>
        <p:spPr>
          <a:xfrm>
            <a:off x="8208484" y="3380095"/>
            <a:ext cx="638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seller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D60CFF-0BD5-45FC-8357-144B9BF53738}"/>
              </a:ext>
            </a:extLst>
          </p:cNvPr>
          <p:cNvSpPr txBox="1"/>
          <p:nvPr/>
        </p:nvSpPr>
        <p:spPr>
          <a:xfrm>
            <a:off x="1038019" y="5790284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buyer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양쪽 중괄호 19">
            <a:extLst>
              <a:ext uri="{FF2B5EF4-FFF2-40B4-BE49-F238E27FC236}">
                <a16:creationId xmlns:a16="http://schemas.microsoft.com/office/drawing/2014/main" id="{496B677A-F00F-4F03-B523-EFC51C73180B}"/>
              </a:ext>
            </a:extLst>
          </p:cNvPr>
          <p:cNvSpPr/>
          <p:nvPr/>
        </p:nvSpPr>
        <p:spPr>
          <a:xfrm>
            <a:off x="2011392" y="4680521"/>
            <a:ext cx="6835408" cy="1263652"/>
          </a:xfrm>
          <a:prstGeom prst="brace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B73DE4-ABCB-4C24-87B2-7DF79F81F53E}"/>
              </a:ext>
            </a:extLst>
          </p:cNvPr>
          <p:cNvSpPr txBox="1"/>
          <p:nvPr/>
        </p:nvSpPr>
        <p:spPr>
          <a:xfrm>
            <a:off x="1292105" y="2553179"/>
            <a:ext cx="6347333" cy="709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u="sng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Put other books or way more damaged book</a:t>
            </a:r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instead of one he/she supposed to put in and </a:t>
            </a:r>
            <a:r>
              <a:rPr lang="en-US" altLang="ko-KR" sz="1600" dirty="0">
                <a:solidFill>
                  <a:srgbClr val="FFB17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try to get out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of what he/she did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08B515F-1674-4697-AAED-075E7BE469FF}"/>
              </a:ext>
            </a:extLst>
          </p:cNvPr>
          <p:cNvCxnSpPr>
            <a:cxnSpLocks/>
          </p:cNvCxnSpPr>
          <p:nvPr/>
        </p:nvCxnSpPr>
        <p:spPr>
          <a:xfrm>
            <a:off x="275759" y="1024097"/>
            <a:ext cx="2222888" cy="0"/>
          </a:xfrm>
          <a:prstGeom prst="line">
            <a:avLst/>
          </a:prstGeom>
          <a:ln w="28575">
            <a:solidFill>
              <a:srgbClr val="FFB17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5B38604-3E27-4689-96B5-51DE1417F51F}"/>
              </a:ext>
            </a:extLst>
          </p:cNvPr>
          <p:cNvSpPr/>
          <p:nvPr/>
        </p:nvSpPr>
        <p:spPr>
          <a:xfrm>
            <a:off x="0" y="259078"/>
            <a:ext cx="2742198" cy="676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Feedback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915AB0-2B0F-44FB-B15C-117F503D1132}"/>
              </a:ext>
            </a:extLst>
          </p:cNvPr>
          <p:cNvSpPr txBox="1"/>
          <p:nvPr/>
        </p:nvSpPr>
        <p:spPr>
          <a:xfrm>
            <a:off x="2498647" y="486730"/>
            <a:ext cx="3525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-solving potential abusing problems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219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7BEB926-1C32-4C55-AE1B-8EEC87355447}"/>
              </a:ext>
            </a:extLst>
          </p:cNvPr>
          <p:cNvGrpSpPr/>
          <p:nvPr/>
        </p:nvGrpSpPr>
        <p:grpSpPr>
          <a:xfrm>
            <a:off x="1083809" y="1912557"/>
            <a:ext cx="9403223" cy="882284"/>
            <a:chOff x="998748" y="1662955"/>
            <a:chExt cx="9403223" cy="88228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DAF30CA-63A9-48CF-A94E-8B8B06275197}"/>
                </a:ext>
              </a:extLst>
            </p:cNvPr>
            <p:cNvSpPr txBox="1"/>
            <p:nvPr/>
          </p:nvSpPr>
          <p:spPr>
            <a:xfrm>
              <a:off x="1988116" y="1662955"/>
              <a:ext cx="8413855" cy="838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800" u="sng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Shorten</a:t>
              </a:r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the confirmation period(1hr </a:t>
              </a:r>
              <a:r>
                <a: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→ </a:t>
              </a:r>
              <a:r>
                <a:rPr lang="en-US" altLang="ko-KR" sz="2000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10mins</a:t>
              </a:r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</p:txBody>
        </p:sp>
        <p:pic>
          <p:nvPicPr>
            <p:cNvPr id="3" name="그래픽 2" descr="확인 표시">
              <a:extLst>
                <a:ext uri="{FF2B5EF4-FFF2-40B4-BE49-F238E27FC236}">
                  <a16:creationId xmlns:a16="http://schemas.microsoft.com/office/drawing/2014/main" id="{FA66EFA8-573B-4964-ACFF-EDDC0F099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8748" y="1863558"/>
              <a:ext cx="681681" cy="681681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8DD3A041-879A-4234-893F-96875DF507F4}"/>
              </a:ext>
            </a:extLst>
          </p:cNvPr>
          <p:cNvGrpSpPr/>
          <p:nvPr/>
        </p:nvGrpSpPr>
        <p:grpSpPr>
          <a:xfrm>
            <a:off x="1083809" y="3266525"/>
            <a:ext cx="7967064" cy="1877437"/>
            <a:chOff x="998748" y="3016923"/>
            <a:chExt cx="7967064" cy="187743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672B63C-CD02-4208-A220-799FFEE5FFB2}"/>
                </a:ext>
              </a:extLst>
            </p:cNvPr>
            <p:cNvSpPr txBox="1"/>
            <p:nvPr/>
          </p:nvSpPr>
          <p:spPr>
            <a:xfrm>
              <a:off x="1988116" y="3016923"/>
              <a:ext cx="6977696" cy="1877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Make buyers confirm their purchase </a:t>
              </a:r>
              <a:r>
                <a:rPr lang="en-US" altLang="ko-KR" sz="2800" u="sng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right in front of</a:t>
              </a:r>
              <a:r>
                <a:rPr lang="en-US" altLang="ko-KR" sz="2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the</a:t>
              </a:r>
              <a:r>
                <a: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Book Box</a:t>
              </a:r>
            </a:p>
            <a:p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31" name="그래픽 30" descr="확인 표시">
              <a:extLst>
                <a:ext uri="{FF2B5EF4-FFF2-40B4-BE49-F238E27FC236}">
                  <a16:creationId xmlns:a16="http://schemas.microsoft.com/office/drawing/2014/main" id="{993E456E-3168-40B4-B4D3-072C1B084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8748" y="3274727"/>
              <a:ext cx="681681" cy="681681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5947BE4A-6799-47CF-AF55-75ED022513DA}"/>
              </a:ext>
            </a:extLst>
          </p:cNvPr>
          <p:cNvGrpSpPr/>
          <p:nvPr/>
        </p:nvGrpSpPr>
        <p:grpSpPr>
          <a:xfrm>
            <a:off x="1083809" y="5075865"/>
            <a:ext cx="8274752" cy="838115"/>
            <a:chOff x="998748" y="4826263"/>
            <a:chExt cx="8274752" cy="83811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DA9BFE1-6D28-4E1C-8A7A-6EE8D8354EB3}"/>
                </a:ext>
              </a:extLst>
            </p:cNvPr>
            <p:cNvSpPr/>
            <p:nvPr/>
          </p:nvSpPr>
          <p:spPr>
            <a:xfrm>
              <a:off x="1988116" y="4826263"/>
              <a:ext cx="7285384" cy="838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Install </a:t>
              </a:r>
              <a:r>
                <a:rPr lang="en-US" altLang="ko-KR" sz="2800" u="sng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CCTV</a:t>
              </a:r>
              <a:r>
                <a:rPr lang="en-US" altLang="ko-KR" sz="2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and check when buyer report the</a:t>
              </a:r>
              <a:r>
                <a: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</a:t>
              </a:r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32" name="그래픽 31" descr="확인 표시">
              <a:extLst>
                <a:ext uri="{FF2B5EF4-FFF2-40B4-BE49-F238E27FC236}">
                  <a16:creationId xmlns:a16="http://schemas.microsoft.com/office/drawing/2014/main" id="{A67AB8E6-E30A-4637-AD63-3EE848DF1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8748" y="4982697"/>
              <a:ext cx="681681" cy="681681"/>
            </a:xfrm>
            <a:prstGeom prst="rect">
              <a:avLst/>
            </a:prstGeom>
          </p:spPr>
        </p:pic>
      </p:grp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FF130A8-8C52-4465-A86C-CE50345C9933}"/>
              </a:ext>
            </a:extLst>
          </p:cNvPr>
          <p:cNvCxnSpPr>
            <a:cxnSpLocks/>
          </p:cNvCxnSpPr>
          <p:nvPr/>
        </p:nvCxnSpPr>
        <p:spPr>
          <a:xfrm>
            <a:off x="275759" y="1024097"/>
            <a:ext cx="2222888" cy="0"/>
          </a:xfrm>
          <a:prstGeom prst="line">
            <a:avLst/>
          </a:prstGeom>
          <a:ln w="28575">
            <a:solidFill>
              <a:srgbClr val="FFB17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5B8D277-5904-46B1-8E89-B6F5D5389A2D}"/>
              </a:ext>
            </a:extLst>
          </p:cNvPr>
          <p:cNvSpPr/>
          <p:nvPr/>
        </p:nvSpPr>
        <p:spPr>
          <a:xfrm>
            <a:off x="0" y="259078"/>
            <a:ext cx="2742198" cy="676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Feedback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15A86F-65A7-4E9B-96E2-4470368C7949}"/>
              </a:ext>
            </a:extLst>
          </p:cNvPr>
          <p:cNvSpPr txBox="1"/>
          <p:nvPr/>
        </p:nvSpPr>
        <p:spPr>
          <a:xfrm>
            <a:off x="2498647" y="486730"/>
            <a:ext cx="3525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-solving potential abusing problems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AE15D1-EBC6-4B46-B996-62A97166FA9F}"/>
              </a:ext>
            </a:extLst>
          </p:cNvPr>
          <p:cNvSpPr txBox="1"/>
          <p:nvPr/>
        </p:nvSpPr>
        <p:spPr>
          <a:xfrm>
            <a:off x="450617" y="1348306"/>
            <a:ext cx="1622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&lt;Solutions&gt;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9594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/>
          <p:cNvSpPr/>
          <p:nvPr/>
        </p:nvSpPr>
        <p:spPr>
          <a:xfrm>
            <a:off x="2797909" y="1414904"/>
            <a:ext cx="4028192" cy="4028192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3929A0D-A147-4071-B5BE-03442A813A0F}"/>
              </a:ext>
            </a:extLst>
          </p:cNvPr>
          <p:cNvGrpSpPr/>
          <p:nvPr/>
        </p:nvGrpSpPr>
        <p:grpSpPr>
          <a:xfrm>
            <a:off x="3440906" y="1850022"/>
            <a:ext cx="2742198" cy="3094848"/>
            <a:chOff x="3854723" y="1255614"/>
            <a:chExt cx="2742198" cy="3094848"/>
          </a:xfrm>
        </p:grpSpPr>
        <p:sp>
          <p:nvSpPr>
            <p:cNvPr id="13" name="직사각형 12"/>
            <p:cNvSpPr/>
            <p:nvPr/>
          </p:nvSpPr>
          <p:spPr>
            <a:xfrm>
              <a:off x="3854723" y="2381269"/>
              <a:ext cx="2742198" cy="19691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 dirty="0">
                  <a:solidFill>
                    <a:schemeClr val="accent6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Progress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2800" dirty="0">
                  <a:solidFill>
                    <a:schemeClr val="accent6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of 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2800" dirty="0">
                  <a:solidFill>
                    <a:schemeClr val="accent6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Project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954310" y="1255614"/>
              <a:ext cx="543024" cy="7599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3200" dirty="0">
                  <a:solidFill>
                    <a:schemeClr val="accent6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</a:p>
          </p:txBody>
        </p:sp>
      </p:grp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4276387-DC0B-4A91-B4D2-4651D5B07E02}"/>
              </a:ext>
            </a:extLst>
          </p:cNvPr>
          <p:cNvCxnSpPr>
            <a:cxnSpLocks/>
          </p:cNvCxnSpPr>
          <p:nvPr/>
        </p:nvCxnSpPr>
        <p:spPr>
          <a:xfrm>
            <a:off x="4194587" y="2742496"/>
            <a:ext cx="1190957" cy="0"/>
          </a:xfrm>
          <a:prstGeom prst="line">
            <a:avLst/>
          </a:prstGeom>
          <a:ln w="88900" cap="rnd">
            <a:solidFill>
              <a:srgbClr val="FFB17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75967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>
            <a:cxnSpLocks/>
          </p:cNvCxnSpPr>
          <p:nvPr/>
        </p:nvCxnSpPr>
        <p:spPr>
          <a:xfrm>
            <a:off x="332107" y="1017012"/>
            <a:ext cx="3123474" cy="0"/>
          </a:xfrm>
          <a:prstGeom prst="line">
            <a:avLst/>
          </a:prstGeom>
          <a:ln w="28575">
            <a:solidFill>
              <a:srgbClr val="FFB17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oogle Shape;203;p28">
            <a:extLst>
              <a:ext uri="{FF2B5EF4-FFF2-40B4-BE49-F238E27FC236}">
                <a16:creationId xmlns:a16="http://schemas.microsoft.com/office/drawing/2014/main" id="{F16816FC-7BF6-4F39-B9A1-C88B7079E806}"/>
              </a:ext>
            </a:extLst>
          </p:cNvPr>
          <p:cNvSpPr txBox="1"/>
          <p:nvPr/>
        </p:nvSpPr>
        <p:spPr>
          <a:xfrm>
            <a:off x="0" y="343475"/>
            <a:ext cx="4903754" cy="820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381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000"/>
            </a:pPr>
            <a:r>
              <a:rPr lang="en-US" sz="3000" b="1" i="0" u="none" strike="noStrike" cap="none" dirty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Progress of Project</a:t>
            </a:r>
            <a:r>
              <a:rPr lang="en-US" sz="3000" b="1" i="0" u="none" strike="noStrike" cap="none" dirty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</a:t>
            </a:r>
            <a:endParaRPr lang="en-US" sz="3000" b="0" i="0" u="none" strike="noStrike" cap="none" dirty="0">
              <a:solidFill>
                <a:schemeClr val="accent6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accent6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E47DDCA-5867-406B-A161-787726AF0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735697"/>
              </p:ext>
            </p:extLst>
          </p:nvPr>
        </p:nvGraphicFramePr>
        <p:xfrm>
          <a:off x="874823" y="2549097"/>
          <a:ext cx="7811975" cy="2309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395">
                  <a:extLst>
                    <a:ext uri="{9D8B030D-6E8A-4147-A177-3AD203B41FA5}">
                      <a16:colId xmlns:a16="http://schemas.microsoft.com/office/drawing/2014/main" val="68769937"/>
                    </a:ext>
                  </a:extLst>
                </a:gridCol>
                <a:gridCol w="1562395">
                  <a:extLst>
                    <a:ext uri="{9D8B030D-6E8A-4147-A177-3AD203B41FA5}">
                      <a16:colId xmlns:a16="http://schemas.microsoft.com/office/drawing/2014/main" val="1387474067"/>
                    </a:ext>
                  </a:extLst>
                </a:gridCol>
                <a:gridCol w="1562395">
                  <a:extLst>
                    <a:ext uri="{9D8B030D-6E8A-4147-A177-3AD203B41FA5}">
                      <a16:colId xmlns:a16="http://schemas.microsoft.com/office/drawing/2014/main" val="3550256549"/>
                    </a:ext>
                  </a:extLst>
                </a:gridCol>
                <a:gridCol w="1562395">
                  <a:extLst>
                    <a:ext uri="{9D8B030D-6E8A-4147-A177-3AD203B41FA5}">
                      <a16:colId xmlns:a16="http://schemas.microsoft.com/office/drawing/2014/main" val="3450302257"/>
                    </a:ext>
                  </a:extLst>
                </a:gridCol>
                <a:gridCol w="1562395">
                  <a:extLst>
                    <a:ext uri="{9D8B030D-6E8A-4147-A177-3AD203B41FA5}">
                      <a16:colId xmlns:a16="http://schemas.microsoft.com/office/drawing/2014/main" val="3393649416"/>
                    </a:ext>
                  </a:extLst>
                </a:gridCol>
              </a:tblGrid>
              <a:tr h="5774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4548553"/>
                  </a:ext>
                </a:extLst>
              </a:tr>
              <a:tr h="5774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4296338"/>
                  </a:ext>
                </a:extLst>
              </a:tr>
              <a:tr h="5774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8149474"/>
                  </a:ext>
                </a:extLst>
              </a:tr>
              <a:tr h="5774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458444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8D88A183-6DF4-4E6E-913D-35A410917DEE}"/>
              </a:ext>
            </a:extLst>
          </p:cNvPr>
          <p:cNvSpPr/>
          <p:nvPr/>
        </p:nvSpPr>
        <p:spPr>
          <a:xfrm>
            <a:off x="4023240" y="2549097"/>
            <a:ext cx="1558853" cy="506434"/>
          </a:xfrm>
          <a:prstGeom prst="rect">
            <a:avLst/>
          </a:prstGeom>
          <a:solidFill>
            <a:srgbClr val="6EAF05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6A27A-ABF1-4340-A538-3E927DE30EDA}"/>
              </a:ext>
            </a:extLst>
          </p:cNvPr>
          <p:cNvSpPr txBox="1"/>
          <p:nvPr/>
        </p:nvSpPr>
        <p:spPr>
          <a:xfrm>
            <a:off x="4223192" y="2602259"/>
            <a:ext cx="1158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Book Box</a:t>
            </a:r>
            <a:endParaRPr lang="ko-KR" altLang="en-US" sz="2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6517B4-070C-4C5A-805F-6FC0888C42EA}"/>
              </a:ext>
            </a:extLst>
          </p:cNvPr>
          <p:cNvSpPr/>
          <p:nvPr/>
        </p:nvSpPr>
        <p:spPr>
          <a:xfrm>
            <a:off x="4201336" y="3253563"/>
            <a:ext cx="1158947" cy="548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19FAD1-5399-481D-AE93-7B6ED9509A5C}"/>
              </a:ext>
            </a:extLst>
          </p:cNvPr>
          <p:cNvSpPr/>
          <p:nvPr/>
        </p:nvSpPr>
        <p:spPr>
          <a:xfrm>
            <a:off x="5011475" y="4000502"/>
            <a:ext cx="348808" cy="304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869290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2607</TotalTime>
  <Words>333</Words>
  <Application>Microsoft Office PowerPoint</Application>
  <PresentationFormat>A4 용지(210x297mm)</PresentationFormat>
  <Paragraphs>148</Paragraphs>
  <Slides>16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Arial</vt:lpstr>
      <vt:lpstr>나눔스퀘어</vt:lpstr>
      <vt:lpstr>Calibri Light</vt:lpstr>
      <vt:lpstr>Malgun Gothic</vt:lpstr>
      <vt:lpstr>Calibri</vt:lpstr>
      <vt:lpstr>나눔스퀘어 Bold</vt:lpstr>
      <vt:lpstr>Malgun Gothic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이 승윤</cp:lastModifiedBy>
  <cp:revision>457</cp:revision>
  <dcterms:created xsi:type="dcterms:W3CDTF">2017-09-07T10:48:07Z</dcterms:created>
  <dcterms:modified xsi:type="dcterms:W3CDTF">2019-03-31T16:45:33Z</dcterms:modified>
</cp:coreProperties>
</file>