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9E5"/>
    <a:srgbClr val="C7F5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84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15.11.2015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9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15.11.2015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8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15.11.2015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68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15.11.2015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4837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15.11.2015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45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15.11.2015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07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15.11.2015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4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15.11.2015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59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15.11.2015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15.11.2015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8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15.11.2015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2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15.11.2015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8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15.11.2015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4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15.11.2015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2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15.11.2015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5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15.11.2015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4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15.11.2015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6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Punched Tape 10"/>
          <p:cNvSpPr/>
          <p:nvPr userDrawn="1"/>
        </p:nvSpPr>
        <p:spPr>
          <a:xfrm>
            <a:off x="0" y="0"/>
            <a:ext cx="12192000" cy="6858000"/>
          </a:xfrm>
          <a:prstGeom prst="flowChartPunchedTape">
            <a:avLst/>
          </a:prstGeom>
          <a:pattFill prst="pct5">
            <a:fgClr>
              <a:schemeClr val="accent6"/>
            </a:fgClr>
            <a:bgClr>
              <a:schemeClr val="bg1"/>
            </a:bgClr>
          </a:pattFill>
          <a:ln>
            <a:noFill/>
          </a:ln>
          <a:effectLst>
            <a:glow>
              <a:schemeClr val="accent1"/>
            </a:glow>
            <a:softEdge rad="241300"/>
          </a:effectLst>
          <a:scene3d>
            <a:camera prst="orthographicFront"/>
            <a:lightRig rig="threePt" dir="t"/>
          </a:scene3d>
          <a:sp3d extrusionH="317500">
            <a:bevelT w="152400" h="50800" prst="softRound"/>
            <a:bevelB w="152400" h="50800" prst="softRound"/>
            <a:extrusionClr>
              <a:schemeClr val="tx2">
                <a:lumMod val="9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430" y="2305966"/>
            <a:ext cx="9233424" cy="3942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C29C28F-3FE5-4AC9-871C-AB4FBAE186B6}" type="datetimeFigureOut">
              <a:rPr lang="en-US" smtClean="0"/>
              <a:t>15.11.2015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09570" y="397367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2" y="4304160"/>
            <a:ext cx="2132790" cy="2117146"/>
          </a:xfrm>
          <a:prstGeom prst="rect">
            <a:avLst/>
          </a:prstGeom>
          <a:effectLst>
            <a:glow rad="63500">
              <a:schemeClr val="accent2">
                <a:satMod val="175000"/>
                <a:alpha val="32000"/>
              </a:schemeClr>
            </a:glow>
            <a:outerShdw blurRad="50800" dist="1270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127000"/>
        </p:spPr>
      </p:pic>
    </p:spTree>
    <p:extLst>
      <p:ext uri="{BB962C8B-B14F-4D97-AF65-F5344CB8AC3E}">
        <p14:creationId xmlns:p14="http://schemas.microsoft.com/office/powerpoint/2010/main" val="446153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rgbClr val="C7F5D4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rgbClr val="DBF9E5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rgbClr val="DBF9E5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rgbClr val="DBF9E5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rgbClr val="DBF9E5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rgbClr val="DBF9E5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8983579" cy="1026695"/>
          </a:xfrm>
        </p:spPr>
        <p:txBody>
          <a:bodyPr/>
          <a:lstStyle/>
          <a:p>
            <a:r>
              <a:rPr lang="en-US" sz="5400" dirty="0" smtClean="0"/>
              <a:t>Functional Interoperability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866274" y="1748589"/>
            <a:ext cx="9127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DBF9E5"/>
                </a:solidFill>
              </a:rPr>
              <a:t>Do Separate Systems Speak The Same Language</a:t>
            </a:r>
            <a:r>
              <a:rPr lang="en-US" sz="2800" dirty="0" smtClean="0">
                <a:solidFill>
                  <a:srgbClr val="DBF9E5"/>
                </a:solidFill>
              </a:rPr>
              <a:t>?</a:t>
            </a:r>
            <a:endParaRPr lang="en-US" sz="2800" dirty="0">
              <a:solidFill>
                <a:srgbClr val="DBF9E5"/>
              </a:solidFill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45267" y="2993703"/>
            <a:ext cx="2545933" cy="197684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385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936" y="1503861"/>
            <a:ext cx="9233424" cy="394243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rgbClr val="C7F5D4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Functional interoperability</a:t>
            </a:r>
          </a:p>
          <a:p>
            <a:pPr lvl="1">
              <a:lnSpc>
                <a:spcPct val="100000"/>
              </a:lnSpc>
              <a:buClr>
                <a:srgbClr val="C7F5D4"/>
              </a:buClr>
              <a:buFont typeface="Century Gothic" panose="020B0502020202020204" pitchFamily="34" charset="0"/>
              <a:buChar char="►"/>
            </a:pPr>
            <a:r>
              <a:rPr lang="en-US" sz="2400" dirty="0"/>
              <a:t>Is an application able to function correctly in all intended target environments</a:t>
            </a:r>
          </a:p>
          <a:p>
            <a:pPr lvl="2">
              <a:lnSpc>
                <a:spcPct val="100000"/>
              </a:lnSpc>
              <a:buClr>
                <a:srgbClr val="C7F5D4"/>
              </a:buClr>
              <a:buFont typeface="Century Gothic" panose="020B0502020202020204" pitchFamily="34" charset="0"/>
              <a:buChar char="&gt;"/>
            </a:pPr>
            <a:r>
              <a:rPr lang="en-US" sz="2400" dirty="0"/>
              <a:t>Hardware</a:t>
            </a:r>
          </a:p>
          <a:p>
            <a:pPr lvl="2">
              <a:lnSpc>
                <a:spcPct val="100000"/>
              </a:lnSpc>
              <a:buClr>
                <a:srgbClr val="C7F5D4"/>
              </a:buClr>
              <a:buFont typeface="Century Gothic" panose="020B0502020202020204" pitchFamily="34" charset="0"/>
              <a:buChar char="&gt;"/>
            </a:pPr>
            <a:r>
              <a:rPr lang="en-US" sz="2400" dirty="0"/>
              <a:t>Software</a:t>
            </a:r>
          </a:p>
          <a:p>
            <a:pPr lvl="2">
              <a:lnSpc>
                <a:spcPct val="100000"/>
              </a:lnSpc>
              <a:buClr>
                <a:srgbClr val="C7F5D4"/>
              </a:buClr>
              <a:buFont typeface="Century Gothic" panose="020B0502020202020204" pitchFamily="34" charset="0"/>
              <a:buChar char="&gt;"/>
            </a:pPr>
            <a:r>
              <a:rPr lang="en-US" sz="2400" dirty="0"/>
              <a:t>Connectivity infrastructure</a:t>
            </a:r>
          </a:p>
          <a:p>
            <a:pPr lvl="2">
              <a:lnSpc>
                <a:spcPct val="100000"/>
              </a:lnSpc>
              <a:buClr>
                <a:srgbClr val="C7F5D4"/>
              </a:buClr>
              <a:buFont typeface="Century Gothic" panose="020B0502020202020204" pitchFamily="34" charset="0"/>
              <a:buChar char="&gt;"/>
            </a:pPr>
            <a:r>
              <a:rPr lang="en-US" sz="2400" dirty="0"/>
              <a:t>Database systems</a:t>
            </a:r>
          </a:p>
          <a:p>
            <a:pPr lvl="2">
              <a:lnSpc>
                <a:spcPct val="100000"/>
              </a:lnSpc>
              <a:buClr>
                <a:srgbClr val="C7F5D4"/>
              </a:buClr>
              <a:buFont typeface="Century Gothic" panose="020B0502020202020204" pitchFamily="34" charset="0"/>
              <a:buChar char="&gt;"/>
            </a:pPr>
            <a:r>
              <a:rPr lang="en-US" sz="2400" dirty="0"/>
              <a:t>Operating </a:t>
            </a:r>
            <a:r>
              <a:rPr lang="en-US" sz="2400" dirty="0" smtClean="0"/>
              <a:t>systems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8983579" cy="10266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rgbClr val="C7F5D4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/>
              <a:t>Functional Interoperability</a:t>
            </a:r>
            <a:endParaRPr lang="en-US" sz="5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48274" y="2855494"/>
            <a:ext cx="2309191" cy="2590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830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756" y="1471778"/>
            <a:ext cx="8792791" cy="38862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C7F5D4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Functional interoperability relates to:</a:t>
            </a:r>
          </a:p>
          <a:p>
            <a:pPr lvl="1">
              <a:lnSpc>
                <a:spcPct val="100000"/>
              </a:lnSpc>
              <a:buClr>
                <a:srgbClr val="C7F5D4"/>
              </a:buClr>
              <a:buFont typeface="Century Gothic" panose="020B0502020202020204" pitchFamily="34" charset="0"/>
              <a:buChar char="►"/>
            </a:pPr>
            <a:r>
              <a:rPr lang="en-US" sz="2800" dirty="0"/>
              <a:t>Elements of the environment that the system must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interoperate directly </a:t>
            </a:r>
            <a:r>
              <a:rPr lang="en-US" sz="2800" dirty="0"/>
              <a:t>with</a:t>
            </a:r>
          </a:p>
          <a:p>
            <a:pPr lvl="1">
              <a:lnSpc>
                <a:spcPct val="100000"/>
              </a:lnSpc>
              <a:buClr>
                <a:srgbClr val="C7F5D4"/>
              </a:buClr>
              <a:buFont typeface="Century Gothic" panose="020B0502020202020204" pitchFamily="34" charset="0"/>
              <a:buChar char="►"/>
            </a:pPr>
            <a:r>
              <a:rPr lang="en-US" sz="2800" dirty="0"/>
              <a:t>Elements that it interoperates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indirectly</a:t>
            </a:r>
            <a:r>
              <a:rPr lang="en-US" sz="2800" dirty="0"/>
              <a:t> with </a:t>
            </a:r>
          </a:p>
          <a:p>
            <a:pPr lvl="1">
              <a:lnSpc>
                <a:spcPct val="100000"/>
              </a:lnSpc>
              <a:buClr>
                <a:srgbClr val="C7F5D4"/>
              </a:buClr>
              <a:buFont typeface="Century Gothic" panose="020B0502020202020204" pitchFamily="34" charset="0"/>
              <a:buChar char="►"/>
            </a:pPr>
            <a:r>
              <a:rPr lang="en-US" sz="2800" dirty="0"/>
              <a:t>Elements the system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cohabitates</a:t>
            </a:r>
            <a:r>
              <a:rPr lang="en-US" sz="2800" dirty="0"/>
              <a:t> </a:t>
            </a:r>
            <a:r>
              <a:rPr lang="en-US" sz="2800" dirty="0" smtClean="0"/>
              <a:t>with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983579" cy="10266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rgbClr val="C7F5D4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/>
              <a:t>Functional Interoperability</a:t>
            </a:r>
            <a:endParaRPr lang="en-US" sz="5400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09221" y="2943477"/>
            <a:ext cx="1984618" cy="2414587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891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7940842" cy="1010653"/>
          </a:xfrm>
        </p:spPr>
        <p:txBody>
          <a:bodyPr/>
          <a:lstStyle/>
          <a:p>
            <a:r>
              <a:rPr lang="en-US" sz="5400" dirty="0"/>
              <a:t>Cohabitation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019" y="1535945"/>
            <a:ext cx="9233424" cy="394243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C7F5D4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What do we mean by </a:t>
            </a:r>
            <a:r>
              <a:rPr lang="en-US" sz="2800" b="1" dirty="0"/>
              <a:t>cohabitating</a:t>
            </a:r>
            <a:r>
              <a:rPr lang="en-US" sz="2800" dirty="0"/>
              <a:t> elements?</a:t>
            </a:r>
          </a:p>
          <a:p>
            <a:pPr lvl="1">
              <a:lnSpc>
                <a:spcPct val="100000"/>
              </a:lnSpc>
              <a:buClr>
                <a:srgbClr val="C7F5D4"/>
              </a:buClr>
              <a:buFont typeface="Century Gothic" panose="020B0502020202020204" pitchFamily="34" charset="0"/>
              <a:buChar char="►"/>
            </a:pPr>
            <a:r>
              <a:rPr lang="en-US" sz="2800" dirty="0"/>
              <a:t>Applications sharing common resources but without working together</a:t>
            </a:r>
          </a:p>
          <a:p>
            <a:pPr lvl="2">
              <a:lnSpc>
                <a:spcPct val="100000"/>
              </a:lnSpc>
              <a:buClr>
                <a:srgbClr val="C7F5D4"/>
              </a:buClr>
              <a:buFont typeface="Century Gothic" panose="020B0502020202020204" pitchFamily="34" charset="0"/>
              <a:buChar char="&gt;"/>
            </a:pPr>
            <a:r>
              <a:rPr lang="en-US" sz="2800" dirty="0"/>
              <a:t>Network infrastructure</a:t>
            </a:r>
          </a:p>
          <a:p>
            <a:pPr lvl="2">
              <a:lnSpc>
                <a:spcPct val="100000"/>
              </a:lnSpc>
              <a:buClr>
                <a:srgbClr val="C7F5D4"/>
              </a:buClr>
              <a:buFont typeface="Century Gothic" panose="020B0502020202020204" pitchFamily="34" charset="0"/>
              <a:buChar char="&gt;"/>
            </a:pPr>
            <a:r>
              <a:rPr lang="en-US" sz="2800" dirty="0"/>
              <a:t>CPU capability</a:t>
            </a:r>
          </a:p>
          <a:p>
            <a:pPr lvl="2">
              <a:lnSpc>
                <a:spcPct val="100000"/>
              </a:lnSpc>
              <a:buClr>
                <a:srgbClr val="C7F5D4"/>
              </a:buClr>
              <a:buFont typeface="Century Gothic" panose="020B0502020202020204" pitchFamily="34" charset="0"/>
              <a:buChar char="&gt;"/>
            </a:pPr>
            <a:r>
              <a:rPr lang="en-US" sz="2800" dirty="0"/>
              <a:t>Memory space</a:t>
            </a:r>
          </a:p>
          <a:p>
            <a:pPr lvl="2">
              <a:lnSpc>
                <a:spcPct val="100000"/>
              </a:lnSpc>
              <a:buClr>
                <a:srgbClr val="C7F5D4"/>
              </a:buClr>
              <a:buFont typeface="Century Gothic" panose="020B0502020202020204" pitchFamily="34" charset="0"/>
              <a:buChar char="&gt;"/>
            </a:pPr>
            <a:r>
              <a:rPr lang="en-US" sz="2800" dirty="0"/>
              <a:t>Etc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254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12296"/>
            <a:ext cx="11197389" cy="882316"/>
          </a:xfrm>
        </p:spPr>
        <p:txBody>
          <a:bodyPr/>
          <a:lstStyle/>
          <a:p>
            <a:r>
              <a:rPr lang="en-US" sz="5400" dirty="0"/>
              <a:t>What is a Good Interoperability?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556" y="1551987"/>
            <a:ext cx="9233424" cy="394243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C7F5D4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Good interoperability implies ease of integration with other systems </a:t>
            </a:r>
          </a:p>
          <a:p>
            <a:pPr lvl="1">
              <a:lnSpc>
                <a:spcPct val="100000"/>
              </a:lnSpc>
              <a:buClr>
                <a:srgbClr val="C7F5D4"/>
              </a:buClr>
            </a:pPr>
            <a:r>
              <a:rPr lang="en-US" sz="2800" dirty="0"/>
              <a:t>With few if any major changes</a:t>
            </a:r>
            <a:endParaRPr lang="en-US" sz="2800" dirty="0"/>
          </a:p>
        </p:txBody>
      </p:sp>
      <p:pic>
        <p:nvPicPr>
          <p:cNvPr id="4" name="Picture 9" descr="http://www.cenelec.eu/images/Interoperabilit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30741" y="2620157"/>
            <a:ext cx="3732370" cy="2486025"/>
          </a:xfrm>
          <a:prstGeom prst="round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819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</TotalTime>
  <Words>109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Ion</vt:lpstr>
      <vt:lpstr>Functional Interoperability</vt:lpstr>
      <vt:lpstr>PowerPoint Presentation</vt:lpstr>
      <vt:lpstr>PowerPoint Presentation</vt:lpstr>
      <vt:lpstr>Cohabitation</vt:lpstr>
      <vt:lpstr>What is a Good Interoperability?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SashKo</dc:creator>
  <cp:lastModifiedBy>SashKo</cp:lastModifiedBy>
  <cp:revision>13</cp:revision>
  <dcterms:created xsi:type="dcterms:W3CDTF">2015-11-13T05:35:59Z</dcterms:created>
  <dcterms:modified xsi:type="dcterms:W3CDTF">2015-11-15T20:03:58Z</dcterms:modified>
</cp:coreProperties>
</file>