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9E5"/>
    <a:srgbClr val="C7F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19" autoAdjust="0"/>
    <p:restoredTop sz="94660"/>
  </p:normalViewPr>
  <p:slideViewPr>
    <p:cSldViewPr snapToGrid="0">
      <p:cViewPr>
        <p:scale>
          <a:sx n="100" d="100"/>
          <a:sy n="100" d="100"/>
        </p:scale>
        <p:origin x="123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9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8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4837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45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7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4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59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8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4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6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unched Tape 10"/>
          <p:cNvSpPr/>
          <p:nvPr userDrawn="1"/>
        </p:nvSpPr>
        <p:spPr>
          <a:xfrm>
            <a:off x="0" y="0"/>
            <a:ext cx="12192000" cy="6858000"/>
          </a:xfrm>
          <a:prstGeom prst="flowChartPunchedTape">
            <a:avLst/>
          </a:prstGeom>
          <a:pattFill prst="pct5">
            <a:fgClr>
              <a:schemeClr val="accent6"/>
            </a:fgClr>
            <a:bgClr>
              <a:schemeClr val="bg1"/>
            </a:bgClr>
          </a:pattFill>
          <a:ln>
            <a:noFill/>
          </a:ln>
          <a:effectLst>
            <a:glow>
              <a:schemeClr val="accent1"/>
            </a:glow>
            <a:softEdge rad="241300"/>
          </a:effectLst>
          <a:scene3d>
            <a:camera prst="orthographicFront"/>
            <a:lightRig rig="threePt" dir="t"/>
          </a:scene3d>
          <a:sp3d extrusionH="317500">
            <a:bevelT w="152400" h="50800" prst="softRound"/>
            <a:bevelB w="152400" h="50800" prst="softRound"/>
            <a:extrusionClr>
              <a:schemeClr val="tx2">
                <a:lumMod val="9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430" y="2305966"/>
            <a:ext cx="9233424" cy="39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29C28F-3FE5-4AC9-871C-AB4FBAE186B6}" type="datetimeFigureOut">
              <a:rPr lang="en-US" smtClean="0"/>
              <a:t>13.11.2015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09570" y="39736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519B-8B6B-43CB-B03D-37A175F56E23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2" y="4304160"/>
            <a:ext cx="2132790" cy="2117146"/>
          </a:xfrm>
          <a:prstGeom prst="rect">
            <a:avLst/>
          </a:prstGeom>
          <a:effectLst>
            <a:glow rad="63500">
              <a:schemeClr val="accent2">
                <a:satMod val="175000"/>
                <a:alpha val="32000"/>
              </a:schemeClr>
            </a:glow>
            <a:outerShdw blurRad="50800" dist="1270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127000"/>
        </p:spPr>
      </p:pic>
    </p:spTree>
    <p:extLst>
      <p:ext uri="{BB962C8B-B14F-4D97-AF65-F5344CB8AC3E}">
        <p14:creationId xmlns:p14="http://schemas.microsoft.com/office/powerpoint/2010/main" val="446153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rgbClr val="C7F5D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rgbClr val="DBF9E5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rgbClr val="DBF9E5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rgbClr val="DBF9E5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rgbClr val="DBF9E5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218045"/>
            <a:ext cx="6010275" cy="770496"/>
          </a:xfrm>
        </p:spPr>
        <p:txBody>
          <a:bodyPr/>
          <a:lstStyle/>
          <a:p>
            <a:pPr algn="ctr"/>
            <a:r>
              <a:rPr lang="en-US" sz="5400" dirty="0" smtClean="0"/>
              <a:t>Team Griffin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2" y="1547941"/>
            <a:ext cx="1283558" cy="12835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76069" y="2007371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BF9E5"/>
                </a:solidFill>
              </a:rPr>
              <a:t>Lyudmil Nikodimov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4" y="3049545"/>
            <a:ext cx="1291796" cy="1291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12324" y="3510777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BF9E5"/>
                </a:solidFill>
              </a:rPr>
              <a:t>Nikola Bogomirov</a:t>
            </a:r>
            <a:endParaRPr lang="en-US" dirty="0">
              <a:solidFill>
                <a:srgbClr val="DBF9E5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24" y="1547942"/>
            <a:ext cx="1276866" cy="12835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314521" y="2007371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BF9E5"/>
                </a:solidFill>
              </a:rPr>
              <a:t>Nikola Nenov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24" y="3019940"/>
            <a:ext cx="1276867" cy="12917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14521" y="3515669"/>
            <a:ext cx="195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BF9E5"/>
                </a:solidFill>
              </a:rPr>
              <a:t>Plamen Paunov</a:t>
            </a:r>
            <a:endParaRPr lang="en-US" dirty="0">
              <a:solidFill>
                <a:srgbClr val="DBF9E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917" y="1547941"/>
            <a:ext cx="1301579" cy="128355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872227" y="2005054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BF9E5"/>
                </a:solidFill>
              </a:rPr>
              <a:t>Emiliya Georgieva</a:t>
            </a:r>
            <a:endParaRPr lang="en-US" dirty="0">
              <a:solidFill>
                <a:srgbClr val="DBF9E5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015419" y="317155"/>
            <a:ext cx="3080949" cy="6713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00950" y="223364"/>
            <a:ext cx="3714750" cy="7550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/>
              <a:t>Members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385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0425" y="370572"/>
            <a:ext cx="4247893" cy="671386"/>
          </a:xfrm>
        </p:spPr>
        <p:txBody>
          <a:bodyPr/>
          <a:lstStyle/>
          <a:p>
            <a:pPr algn="ctr"/>
            <a:r>
              <a:rPr lang="en-US" sz="4000" dirty="0"/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50" y="1545637"/>
            <a:ext cx="7973793" cy="3773559"/>
          </a:xfrm>
        </p:spPr>
        <p:txBody>
          <a:bodyPr>
            <a:noAutofit/>
          </a:bodyPr>
          <a:lstStyle/>
          <a:p>
            <a:pPr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Mariner 1 was the first spacecraft in the </a:t>
            </a:r>
            <a:r>
              <a:rPr lang="en-US" sz="2800" dirty="0" smtClean="0"/>
              <a:t>American </a:t>
            </a:r>
            <a:r>
              <a:rPr lang="en-US" sz="2800" dirty="0"/>
              <a:t>Mariner program.</a:t>
            </a:r>
          </a:p>
          <a:p>
            <a:pPr>
              <a:buClr>
                <a:srgbClr val="C7F5D4"/>
              </a:buCl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It was launched on July 22, 1962 from Cape </a:t>
            </a:r>
            <a:r>
              <a:rPr lang="en-US" sz="2800" dirty="0" smtClean="0"/>
              <a:t>Canaveral</a:t>
            </a:r>
            <a:r>
              <a:rPr lang="en-US" sz="2800" dirty="0"/>
              <a:t>, on a mission to collect a variety of </a:t>
            </a:r>
            <a:r>
              <a:rPr lang="en-US" sz="2800" dirty="0" smtClean="0"/>
              <a:t>scientific </a:t>
            </a:r>
            <a:r>
              <a:rPr lang="en-US" sz="2800" dirty="0"/>
              <a:t>data about Venus during a flyby.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0025" y="200025"/>
            <a:ext cx="5915025" cy="8419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/>
              <a:t>Mariner 1 crash</a:t>
            </a:r>
            <a:endParaRPr lang="en-US" sz="5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991" y="1545637"/>
            <a:ext cx="33337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3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294" y="1448882"/>
            <a:ext cx="10967485" cy="383749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Just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293 seconds </a:t>
            </a:r>
            <a:r>
              <a:rPr lang="en-US" sz="2800" dirty="0"/>
              <a:t>after launch, a range safety officer ordered a destructive abort when it veered off course after an unscheduled yaw-lift maneuver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spcAft>
                <a:spcPts val="600"/>
              </a:spcAft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The destruct command was sent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6 seconds </a:t>
            </a:r>
            <a:r>
              <a:rPr lang="en-US" sz="2800" dirty="0"/>
              <a:t>before separation, after which it could not have been destroyed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Faulty application of guidance commands made steering impossible, and were directing the spacecraft toward a crash.</a:t>
            </a:r>
          </a:p>
          <a:p>
            <a:pPr>
              <a:buClr>
                <a:srgbClr val="C7F5D4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8125" y="243015"/>
            <a:ext cx="5572125" cy="8047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/>
              <a:t>Mariner 1 crash</a:t>
            </a:r>
            <a:endParaRPr lang="en-US" sz="5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324725" y="280084"/>
            <a:ext cx="4402054" cy="767666"/>
          </a:xfrm>
        </p:spPr>
        <p:txBody>
          <a:bodyPr/>
          <a:lstStyle/>
          <a:p>
            <a:pPr algn="ctr"/>
            <a:r>
              <a:rPr lang="en-US" sz="4000" dirty="0" smtClean="0"/>
              <a:t>Description(2)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3436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28" y="1515392"/>
            <a:ext cx="10765971" cy="3751934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 </a:t>
            </a:r>
            <a:r>
              <a:rPr lang="en-US" sz="2800" dirty="0" smtClean="0"/>
              <a:t>This shutdown occurred 36.7 seconds after launch, when the guidance system's own computer tried to convert one piece of data -- </a:t>
            </a:r>
            <a:r>
              <a:rPr lang="en-US" sz="2600" dirty="0" smtClean="0"/>
              <a:t>the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sideways velocity </a:t>
            </a:r>
            <a:r>
              <a:rPr lang="en-US" sz="2600" dirty="0" smtClean="0"/>
              <a:t>of the rocket -- from a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64-bit</a:t>
            </a:r>
            <a:r>
              <a:rPr lang="en-US" sz="2600" dirty="0" smtClean="0"/>
              <a:t> format to a </a:t>
            </a:r>
            <a:r>
              <a:rPr lang="en-US" sz="2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16-bit </a:t>
            </a:r>
            <a:r>
              <a:rPr lang="en-US" sz="2600" dirty="0" smtClean="0"/>
              <a:t>format.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The number was too big, and an overflow error resulted. 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When the guidance system shut down, it passed control to an identical, redundant unit, which was there to provide backup in case of just such a failure. But the second unit had failed in the identical manner a few milliseconds before. </a:t>
            </a:r>
            <a:br>
              <a:rPr lang="en-US" sz="2600" dirty="0" smtClean="0"/>
            </a:b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And why not? It was running the same software.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581901" y="236320"/>
            <a:ext cx="3667124" cy="828417"/>
          </a:xfrm>
        </p:spPr>
        <p:txBody>
          <a:bodyPr/>
          <a:lstStyle/>
          <a:p>
            <a:pPr algn="ctr"/>
            <a:r>
              <a:rPr lang="en-US" sz="4000" dirty="0"/>
              <a:t>Cause</a:t>
            </a:r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7650" y="222935"/>
            <a:ext cx="5619750" cy="8248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/>
              <a:t>Mariner 1 crash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352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855" y="1505866"/>
            <a:ext cx="10061120" cy="38567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In </a:t>
            </a:r>
            <a:r>
              <a:rPr lang="en-US" sz="2800" dirty="0"/>
              <a:t>this case, the programmers had decided that this particular velocity figure would never be large enough to cause </a:t>
            </a:r>
            <a:r>
              <a:rPr lang="en-US" sz="2800" dirty="0" smtClean="0"/>
              <a:t>trouble.</a:t>
            </a:r>
            <a:endParaRPr lang="en-US" sz="2800" dirty="0"/>
          </a:p>
          <a:p>
            <a:pPr>
              <a:lnSpc>
                <a:spcPct val="100000"/>
              </a:lnSpc>
              <a:spcAft>
                <a:spcPts val="600"/>
              </a:spcAft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The calculation containing the bug actually served no purpose once the rocket was in the </a:t>
            </a:r>
            <a:r>
              <a:rPr lang="en-US" sz="2800" dirty="0" smtClean="0"/>
              <a:t>air.</a:t>
            </a:r>
            <a:endParaRPr lang="en-US" sz="2800" dirty="0"/>
          </a:p>
          <a:p>
            <a:pPr>
              <a:lnSpc>
                <a:spcPct val="100000"/>
              </a:lnSpc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It should have been turned off. But engineers chose long ago, in an earlier version of the Arianne, to leave this function running for the first 40 seconds of flight -- a "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special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feature</a:t>
            </a:r>
            <a:r>
              <a:rPr lang="en-US" sz="2800" dirty="0" smtClean="0"/>
              <a:t>“.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10425" y="232459"/>
            <a:ext cx="4630654" cy="900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/>
              <a:t>Additional Details</a:t>
            </a:r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8960" y="222934"/>
            <a:ext cx="5453189" cy="91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/>
              <a:t>Mariner 1 crash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3455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204" y="1515392"/>
            <a:ext cx="9537245" cy="3866234"/>
          </a:xfrm>
        </p:spPr>
        <p:txBody>
          <a:bodyPr/>
          <a:lstStyle/>
          <a:p>
            <a:pPr>
              <a:spcAft>
                <a:spcPts val="600"/>
              </a:spcAft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The bug affected the guidance commands  sent from the guidance computer and made steering impossible.</a:t>
            </a:r>
          </a:p>
          <a:p>
            <a:pPr>
              <a:spcAft>
                <a:spcPts val="600"/>
              </a:spcAft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For safety reasons the spacecraft was destroyed 293 seconds after launch.</a:t>
            </a:r>
          </a:p>
          <a:p>
            <a:pPr>
              <a:buClr>
                <a:srgbClr val="C7F5D4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This bug cost $18.5 million dollars in 1962 which is approximately $135 million in today’s dollars.</a:t>
            </a:r>
            <a:endParaRPr lang="bg-BG" sz="2800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72349" y="232459"/>
            <a:ext cx="4430629" cy="910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 smtClean="0"/>
              <a:t>Impact</a:t>
            </a:r>
            <a:endParaRPr lang="en-US" sz="4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8960" y="222934"/>
            <a:ext cx="5453189" cy="910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rgbClr val="C7F5D4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 smtClean="0"/>
              <a:t>Mariner 1 crash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8062331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262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Ion</vt:lpstr>
      <vt:lpstr>Team Griffin</vt:lpstr>
      <vt:lpstr>Description</vt:lpstr>
      <vt:lpstr>Description(2)</vt:lpstr>
      <vt:lpstr>Cause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SashKo</dc:creator>
  <cp:lastModifiedBy>SashKo</cp:lastModifiedBy>
  <cp:revision>19</cp:revision>
  <dcterms:created xsi:type="dcterms:W3CDTF">2015-11-13T05:35:59Z</dcterms:created>
  <dcterms:modified xsi:type="dcterms:W3CDTF">2015-11-13T08:47:47Z</dcterms:modified>
</cp:coreProperties>
</file>