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F9E5"/>
    <a:srgbClr val="C7F5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9" autoAdjust="0"/>
    <p:restoredTop sz="94660"/>
  </p:normalViewPr>
  <p:slideViewPr>
    <p:cSldViewPr snapToGrid="0">
      <p:cViewPr>
        <p:scale>
          <a:sx n="76" d="100"/>
          <a:sy n="76" d="100"/>
        </p:scale>
        <p:origin x="-672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FCDF5-A7A9-401B-8422-0D440CDC7EE7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32078-15AB-4F11-9D2B-AE38CCCBC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90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13138-6909-49FB-B163-F94A378E64C4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69482-4354-4DC9-8993-F59B3125D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4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9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8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68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4837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45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07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4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59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8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2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8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4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2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5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4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6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Punched Tape 10"/>
          <p:cNvSpPr/>
          <p:nvPr userDrawn="1"/>
        </p:nvSpPr>
        <p:spPr>
          <a:xfrm>
            <a:off x="0" y="0"/>
            <a:ext cx="12192000" cy="6858000"/>
          </a:xfrm>
          <a:prstGeom prst="flowChartPunchedTape">
            <a:avLst/>
          </a:prstGeom>
          <a:pattFill prst="pct5">
            <a:fgClr>
              <a:schemeClr val="accent6"/>
            </a:fgClr>
            <a:bgClr>
              <a:schemeClr val="bg1"/>
            </a:bgClr>
          </a:pattFill>
          <a:ln>
            <a:noFill/>
          </a:ln>
          <a:effectLst>
            <a:glow>
              <a:schemeClr val="accent1"/>
            </a:glow>
            <a:softEdge rad="241300"/>
          </a:effectLst>
          <a:scene3d>
            <a:camera prst="orthographicFront"/>
            <a:lightRig rig="threePt" dir="t"/>
          </a:scene3d>
          <a:sp3d extrusionH="317500">
            <a:bevelT w="152400" h="50800" prst="softRound"/>
            <a:bevelB w="152400" h="50800" prst="softRound"/>
            <a:extrusionClr>
              <a:schemeClr val="tx2">
                <a:lumMod val="9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430" y="2305966"/>
            <a:ext cx="9233424" cy="3942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C29C28F-3FE5-4AC9-871C-AB4FBAE186B6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09570" y="397367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2" y="4304160"/>
            <a:ext cx="2132790" cy="2117146"/>
          </a:xfrm>
          <a:prstGeom prst="rect">
            <a:avLst/>
          </a:prstGeom>
          <a:effectLst>
            <a:glow rad="63500">
              <a:schemeClr val="accent2">
                <a:satMod val="175000"/>
                <a:alpha val="32000"/>
              </a:schemeClr>
            </a:glow>
            <a:outerShdw blurRad="50800" dist="1270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127000"/>
        </p:spPr>
      </p:pic>
    </p:spTree>
    <p:extLst>
      <p:ext uri="{BB962C8B-B14F-4D97-AF65-F5344CB8AC3E}">
        <p14:creationId xmlns:p14="http://schemas.microsoft.com/office/powerpoint/2010/main" val="446153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rgbClr val="C7F5D4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rgbClr val="DBF9E5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rgbClr val="DBF9E5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rgbClr val="DBF9E5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rgbClr val="DBF9E5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rgbClr val="DBF9E5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" y="218045"/>
            <a:ext cx="6010275" cy="770496"/>
          </a:xfrm>
        </p:spPr>
        <p:txBody>
          <a:bodyPr/>
          <a:lstStyle/>
          <a:p>
            <a:pPr algn="ctr"/>
            <a:r>
              <a:rPr lang="en-US" sz="5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Griffin</a:t>
            </a:r>
            <a:endParaRPr lang="en-US" sz="5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2" y="1547941"/>
            <a:ext cx="1283558" cy="12835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6069" y="200737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DBF9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Lyudmil Nikodimov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4" y="3049545"/>
            <a:ext cx="1291796" cy="12917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12324" y="3510777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DBF9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Nikola Bogomirov</a:t>
            </a:r>
            <a:endParaRPr lang="en-US" b="1">
              <a:solidFill>
                <a:srgbClr val="DBF9E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24" y="1547942"/>
            <a:ext cx="1276866" cy="12835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14521" y="200737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DBF9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Nikola Nenov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24" y="3019940"/>
            <a:ext cx="1276867" cy="12917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14521" y="3515669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DBF9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Plamen Paunov</a:t>
            </a:r>
            <a:endParaRPr lang="en-US" b="1">
              <a:solidFill>
                <a:srgbClr val="DBF9E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917" y="1547941"/>
            <a:ext cx="1301579" cy="12835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872227" y="2005054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DBF9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Emiliya Georgieva</a:t>
            </a:r>
            <a:endParaRPr lang="en-US" b="1">
              <a:solidFill>
                <a:srgbClr val="DBF9E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015419" y="317155"/>
            <a:ext cx="3080949" cy="6713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rgbClr val="C7F5D4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7600950" y="223364"/>
            <a:ext cx="3714750" cy="755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rgbClr val="C7F5D4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Members</a:t>
            </a:r>
            <a:endParaRPr lang="en-US" sz="4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385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Stress Testing</a:t>
            </a:r>
            <a:endParaRPr lang="bg-BG" b="1" dirty="0"/>
          </a:p>
        </p:txBody>
      </p:sp>
      <p:pic>
        <p:nvPicPr>
          <p:cNvPr id="1026" name="Picture 2" descr="http://www.haartfelt.com/wp-content/uploads/2015/04/str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720" y="-106865"/>
            <a:ext cx="4475967" cy="281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67991" y="2006518"/>
            <a:ext cx="9233424" cy="3942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rgbClr val="DBF9E5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rgbClr val="DBF9E5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rgbClr val="DBF9E5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rgbClr val="DBF9E5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rgbClr val="DBF9E5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Stress testing</a:t>
            </a:r>
          </a:p>
          <a:p>
            <a:pPr lvl="1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Checks the system behavior when reaching and exceeding the maximum capacity and volume of the software</a:t>
            </a:r>
          </a:p>
          <a:p>
            <a:pPr lvl="1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Ensuring that response times, reliability, and functionality </a:t>
            </a:r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decrease </a:t>
            </a:r>
            <a:r>
              <a:rPr lang="en-US" sz="2800" b="1" dirty="0" smtClean="0">
                <a:solidFill>
                  <a:srgbClr val="00B0F0"/>
                </a:solidFill>
              </a:rPr>
              <a:t>insensibly</a:t>
            </a:r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predictably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967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Efficiency Testing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734" y="3559715"/>
            <a:ext cx="4587081" cy="29535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1438307"/>
            <a:ext cx="4718304" cy="295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3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ISTQB Glossary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50" y="1629310"/>
            <a:ext cx="9233424" cy="3942433"/>
          </a:xfrm>
        </p:spPr>
        <p:txBody>
          <a:bodyPr>
            <a:normAutofit/>
          </a:bodyPr>
          <a:lstStyle/>
          <a:p>
            <a:r>
              <a:rPr lang="de-DE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Efficiency: </a:t>
            </a:r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capability of the software product to </a:t>
            </a:r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 appropriate </a:t>
            </a:r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performance, relative to the amount of resources </a:t>
            </a:r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under </a:t>
            </a:r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stated conditions.</a:t>
            </a:r>
            <a:endParaRPr lang="de-DE" sz="28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Efficiency Testing: </a:t>
            </a:r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of testing to determine </a:t>
            </a:r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efficiency </a:t>
            </a:r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 software </a:t>
            </a:r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product.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881" y="4551235"/>
            <a:ext cx="26479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4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Effectiveness vs. Efficiency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Effectiveness is about doing or using the right things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things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yield positive results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Efficiency is simply about doing things right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i.e., completing a task cheaper or faster.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888" y="4211574"/>
            <a:ext cx="29241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6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Efficiency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26" y="1693318"/>
            <a:ext cx="9233424" cy="3942433"/>
          </a:xfrm>
        </p:spPr>
        <p:txBody>
          <a:bodyPr>
            <a:normAutofit fontScale="92500" lnSpcReduction="10000"/>
          </a:bodyPr>
          <a:lstStyle/>
          <a:p>
            <a:r>
              <a:rPr lang="de-D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Efficiency is important in a number of situations:</a:t>
            </a:r>
          </a:p>
          <a:p>
            <a:pPr lvl="1"/>
            <a:r>
              <a:rPr lang="de-D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Time-critical systems such as:</a:t>
            </a:r>
          </a:p>
          <a:p>
            <a:pPr lvl="2"/>
            <a:r>
              <a:rPr lang="de-D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safety-critical systems</a:t>
            </a:r>
          </a:p>
          <a:p>
            <a:pPr lvl="2"/>
            <a:r>
              <a:rPr lang="de-D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Real-time systems</a:t>
            </a:r>
          </a:p>
          <a:p>
            <a:pPr lvl="2"/>
            <a:r>
              <a:rPr lang="de-D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Mission-critical systems</a:t>
            </a:r>
          </a:p>
          <a:p>
            <a:pPr lvl="1"/>
            <a:r>
              <a:rPr lang="de-D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 less critical systems like:</a:t>
            </a:r>
          </a:p>
          <a:p>
            <a:pPr lvl="2"/>
            <a:r>
              <a:rPr lang="de-D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E-commerce systems</a:t>
            </a:r>
          </a:p>
          <a:p>
            <a:pPr lvl="2"/>
            <a:r>
              <a:rPr lang="de-D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Point-of-sales systems</a:t>
            </a:r>
          </a:p>
          <a:p>
            <a:pPr lvl="2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744" y="3181731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3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smtClean="0"/>
              <a:t>Efficiency Failures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Efficiency failures can include:</a:t>
            </a:r>
          </a:p>
          <a:p>
            <a:pPr lvl="1"/>
            <a:r>
              <a:rPr lang="de-DE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Slow </a:t>
            </a:r>
            <a:r>
              <a:rPr lang="de-DE" sz="2800" b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 times</a:t>
            </a:r>
          </a:p>
          <a:p>
            <a:pPr lvl="1"/>
            <a:r>
              <a:rPr lang="de-DE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Inadequate </a:t>
            </a:r>
            <a:r>
              <a:rPr lang="de-DE" sz="2800" b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throughput (rate of generating output)</a:t>
            </a:r>
          </a:p>
          <a:p>
            <a:pPr lvl="1"/>
            <a:r>
              <a:rPr lang="de-DE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Reliability failures under conditions of </a:t>
            </a:r>
            <a:r>
              <a:rPr lang="de-DE" sz="2800" b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</a:t>
            </a:r>
            <a:r>
              <a:rPr lang="de-DE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excessive resource requirements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88" y="342577"/>
            <a:ext cx="4884420" cy="315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80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is Efficiency Testing necessary?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Efficiency defects are often </a:t>
            </a:r>
            <a:r>
              <a:rPr lang="de-DE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flaws</a:t>
            </a:r>
          </a:p>
          <a:p>
            <a:pPr lvl="1"/>
            <a:r>
              <a:rPr lang="de-DE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 to fix during late-stage testing</a:t>
            </a:r>
          </a:p>
          <a:p>
            <a:r>
              <a:rPr lang="de-D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Efficiency testing should be done at every test level</a:t>
            </a:r>
          </a:p>
          <a:p>
            <a:pPr lvl="1"/>
            <a:r>
              <a:rPr lang="de-DE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Particularly during design stage</a:t>
            </a:r>
          </a:p>
          <a:p>
            <a:pPr lvl="2"/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 reviews and static analysis tools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28" y="3912027"/>
            <a:ext cx="3778758" cy="257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9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</a:t>
            </a:r>
            <a:r>
              <a:rPr lang="en-US" dirty="0"/>
              <a:t> </a:t>
            </a:r>
            <a:r>
              <a:rPr lang="en-US" b="1" dirty="0"/>
              <a:t>Testing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674" y="1490597"/>
            <a:ext cx="9233424" cy="4244235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Checks the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ability of a component or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system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respond to user or system inputs</a:t>
            </a:r>
          </a:p>
          <a:p>
            <a:pPr lvl="2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Within a specified period of </a:t>
            </a:r>
            <a:r>
              <a:rPr 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</a:p>
          <a:p>
            <a:pPr lvl="2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legal </a:t>
            </a:r>
            <a:r>
              <a:rPr 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conditions</a:t>
            </a:r>
            <a:endParaRPr lang="en-US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count the number of functions, records, or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 that can be processed for a given time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Often called </a:t>
            </a:r>
            <a:r>
              <a:rPr 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throughput</a:t>
            </a:r>
          </a:p>
          <a:p>
            <a:endParaRPr lang="bg-BG" dirty="0"/>
          </a:p>
        </p:txBody>
      </p:sp>
      <p:pic>
        <p:nvPicPr>
          <p:cNvPr id="3074" name="Picture 2" descr="http://www.nunnovation.com/wp-content/uploads/2015/07/tumblr_inline_myugu5RU6s1s523b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935" y="219208"/>
            <a:ext cx="2379948" cy="1784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03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Load Testing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272" y="1667139"/>
            <a:ext cx="9233424" cy="3942433"/>
          </a:xfrm>
        </p:spPr>
        <p:txBody>
          <a:bodyPr/>
          <a:lstStyle/>
          <a:p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 testing</a:t>
            </a:r>
          </a:p>
          <a:p>
            <a:pPr lvl="1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Checks the behavior of the system in various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mixes and levels of load</a:t>
            </a:r>
          </a:p>
          <a:p>
            <a:pPr lvl="1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Usually focused on </a:t>
            </a:r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anticipated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realistic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loads</a:t>
            </a:r>
          </a:p>
          <a:p>
            <a:pPr lvl="1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Simulates transaction requests generated by certain numbers of parallel users</a:t>
            </a:r>
          </a:p>
          <a:p>
            <a:endParaRPr lang="bg-BG" dirty="0"/>
          </a:p>
        </p:txBody>
      </p:sp>
      <p:pic>
        <p:nvPicPr>
          <p:cNvPr id="2052" name="Picture 4" descr="http://megaanswers.com/images_uploaded/How%20does%20a%20speedometer%20calculate%20the%20speed%20of%20a%20vehic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180" y="212943"/>
            <a:ext cx="2763033" cy="20722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054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377</TotalTime>
  <Words>311</Words>
  <Application>Microsoft Office PowerPoint</Application>
  <PresentationFormat>Custom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</vt:lpstr>
      <vt:lpstr>Team Griffin</vt:lpstr>
      <vt:lpstr>Efficiency Testing</vt:lpstr>
      <vt:lpstr>ISTQB Glossary</vt:lpstr>
      <vt:lpstr>Effectiveness vs. Efficiency</vt:lpstr>
      <vt:lpstr>Efficiency</vt:lpstr>
      <vt:lpstr>Efficiency Failures</vt:lpstr>
      <vt:lpstr>When is Efficiency Testing necessary?</vt:lpstr>
      <vt:lpstr>Performance Testing</vt:lpstr>
      <vt:lpstr>Load Testing</vt:lpstr>
      <vt:lpstr>Stress Testing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SashKo</dc:creator>
  <cp:lastModifiedBy>Niki</cp:lastModifiedBy>
  <cp:revision>62</cp:revision>
  <dcterms:created xsi:type="dcterms:W3CDTF">2015-11-13T05:35:59Z</dcterms:created>
  <dcterms:modified xsi:type="dcterms:W3CDTF">2015-11-15T23:24:48Z</dcterms:modified>
</cp:coreProperties>
</file>