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8"/>
  </p:handout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9E5"/>
    <a:srgbClr val="C7F5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9" autoAdjust="0"/>
    <p:restoredTop sz="94660"/>
  </p:normalViewPr>
  <p:slideViewPr>
    <p:cSldViewPr snapToGrid="0">
      <p:cViewPr varScale="1">
        <p:scale>
          <a:sx n="116" d="100"/>
          <a:sy n="116" d="100"/>
        </p:scale>
        <p:origin x="630" y="108"/>
      </p:cViewPr>
      <p:guideLst/>
    </p:cSldViewPr>
  </p:slid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BFCDF5-A7A9-401B-8422-0D440CDC7EE7}" type="datetimeFigureOut">
              <a:rPr lang="en-US" smtClean="0"/>
              <a:t>13.11.2015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A32078-15AB-4F11-9D2B-AE38CCCBCA4E}" type="slidenum">
              <a:rPr lang="en-US" smtClean="0"/>
              <a:t>‹#›</a:t>
            </a:fld>
            <a:endParaRPr lang="en-US"/>
          </a:p>
        </p:txBody>
      </p:sp>
    </p:spTree>
    <p:extLst>
      <p:ext uri="{BB962C8B-B14F-4D97-AF65-F5344CB8AC3E}">
        <p14:creationId xmlns:p14="http://schemas.microsoft.com/office/powerpoint/2010/main" val="212499041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89629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9C28F-3FE5-4AC9-871C-AB4FBAE186B6}" type="datetimeFigureOut">
              <a:rPr lang="en-US" smtClean="0"/>
              <a:t>13.11.2015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368778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1896968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4837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166045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172510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5450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4133759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7666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183708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50242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29C28F-3FE5-4AC9-871C-AB4FBAE186B6}" type="datetimeFigureOut">
              <a:rPr lang="en-US" smtClean="0"/>
              <a:t>13.11.2015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6259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29C28F-3FE5-4AC9-871C-AB4FBAE186B6}" type="datetimeFigureOut">
              <a:rPr lang="en-US" smtClean="0"/>
              <a:t>13.11.2015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332804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36972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104405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C29C28F-3FE5-4AC9-871C-AB4FBAE186B6}" type="datetimeFigureOut">
              <a:rPr lang="en-US" smtClean="0"/>
              <a:t>13.11.2015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04824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9C28F-3FE5-4AC9-871C-AB4FBAE186B6}" type="datetimeFigureOut">
              <a:rPr lang="en-US" smtClean="0"/>
              <a:t>13.11.2015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5143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Flowchart: Punched Tape 10"/>
          <p:cNvSpPr/>
          <p:nvPr userDrawn="1"/>
        </p:nvSpPr>
        <p:spPr>
          <a:xfrm>
            <a:off x="0" y="0"/>
            <a:ext cx="12192000" cy="6858000"/>
          </a:xfrm>
          <a:prstGeom prst="flowChartPunchedTape">
            <a:avLst/>
          </a:prstGeom>
          <a:pattFill prst="pct5">
            <a:fgClr>
              <a:schemeClr val="accent6"/>
            </a:fgClr>
            <a:bgClr>
              <a:schemeClr val="bg1"/>
            </a:bgClr>
          </a:pattFill>
          <a:ln>
            <a:noFill/>
          </a:ln>
          <a:effectLst>
            <a:glow>
              <a:schemeClr val="accent1"/>
            </a:glow>
            <a:softEdge rad="241300"/>
          </a:effectLst>
          <a:scene3d>
            <a:camera prst="orthographicFront"/>
            <a:lightRig rig="threePt" dir="t"/>
          </a:scene3d>
          <a:sp3d extrusionH="317500">
            <a:bevelT w="152400" h="50800" prst="softRound"/>
            <a:bevelB w="152400" h="50800" prst="softRound"/>
            <a:extrusionClr>
              <a:schemeClr val="tx2">
                <a:lumMod val="9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16430" y="2305966"/>
            <a:ext cx="9233424" cy="394243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29C28F-3FE5-4AC9-871C-AB4FBAE186B6}" type="datetimeFigureOut">
              <a:rPr lang="en-US" smtClean="0"/>
              <a:t>13.11.2015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1109570" y="397367"/>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FD519B-8B6B-43CB-B03D-37A175F56E23}" type="slidenum">
              <a:rPr lang="en-US" smtClean="0"/>
              <a:t>‹#›</a:t>
            </a:fld>
            <a:endParaRPr lang="en-US"/>
          </a:p>
        </p:txBody>
      </p:sp>
      <p:pic>
        <p:nvPicPr>
          <p:cNvPr id="13" name="Picture 12"/>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86612" y="4304160"/>
            <a:ext cx="2132790" cy="2117146"/>
          </a:xfrm>
          <a:prstGeom prst="rect">
            <a:avLst/>
          </a:prstGeom>
          <a:effectLst>
            <a:glow rad="63500">
              <a:schemeClr val="accent2">
                <a:satMod val="175000"/>
                <a:alpha val="32000"/>
              </a:schemeClr>
            </a:glow>
            <a:outerShdw blurRad="50800" dist="127000" dir="18900000" algn="bl" rotWithShape="0">
              <a:prstClr val="black">
                <a:alpha val="40000"/>
              </a:prstClr>
            </a:outerShdw>
          </a:effectLst>
          <a:scene3d>
            <a:camera prst="orthographicFront"/>
            <a:lightRig rig="threePt" dir="t"/>
          </a:scene3d>
          <a:sp3d extrusionH="127000"/>
        </p:spPr>
      </p:pic>
    </p:spTree>
    <p:extLst>
      <p:ext uri="{BB962C8B-B14F-4D97-AF65-F5344CB8AC3E}">
        <p14:creationId xmlns:p14="http://schemas.microsoft.com/office/powerpoint/2010/main" val="4461532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rgbClr val="DBF9E5"/>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rgbClr val="DBF9E5"/>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rgbClr val="DBF9E5"/>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rgbClr val="DBF9E5"/>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rgbClr val="DBF9E5"/>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218045"/>
            <a:ext cx="6010275" cy="770496"/>
          </a:xfrm>
        </p:spPr>
        <p:txBody>
          <a:bodyPr/>
          <a:lstStyle/>
          <a:p>
            <a:pPr algn="ctr"/>
            <a:r>
              <a:rPr lang="en-US" sz="5400" dirty="0" smtClean="0"/>
              <a:t>Team Griffin</a:t>
            </a:r>
            <a:endParaRPr lang="en-US" sz="5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02" y="1547941"/>
            <a:ext cx="1283558" cy="1283558"/>
          </a:xfrm>
          <a:prstGeom prst="rect">
            <a:avLst/>
          </a:prstGeom>
        </p:spPr>
      </p:pic>
      <p:sp>
        <p:nvSpPr>
          <p:cNvPr id="6" name="TextBox 5"/>
          <p:cNvSpPr txBox="1"/>
          <p:nvPr/>
        </p:nvSpPr>
        <p:spPr>
          <a:xfrm>
            <a:off x="1676069" y="2007371"/>
            <a:ext cx="2273379" cy="369332"/>
          </a:xfrm>
          <a:prstGeom prst="rect">
            <a:avLst/>
          </a:prstGeom>
          <a:noFill/>
        </p:spPr>
        <p:txBody>
          <a:bodyPr wrap="none" rtlCol="0">
            <a:spAutoFit/>
          </a:bodyPr>
          <a:lstStyle/>
          <a:p>
            <a:r>
              <a:rPr lang="en-US" dirty="0">
                <a:solidFill>
                  <a:srgbClr val="DBF9E5"/>
                </a:solidFill>
              </a:rPr>
              <a:t>Lyudmil Nikodimov</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4" y="3049545"/>
            <a:ext cx="1291796" cy="1291796"/>
          </a:xfrm>
          <a:prstGeom prst="rect">
            <a:avLst/>
          </a:prstGeom>
        </p:spPr>
      </p:pic>
      <p:sp>
        <p:nvSpPr>
          <p:cNvPr id="8" name="TextBox 7"/>
          <p:cNvSpPr txBox="1"/>
          <p:nvPr/>
        </p:nvSpPr>
        <p:spPr>
          <a:xfrm>
            <a:off x="1812324" y="3510777"/>
            <a:ext cx="2137124" cy="369332"/>
          </a:xfrm>
          <a:prstGeom prst="rect">
            <a:avLst/>
          </a:prstGeom>
          <a:noFill/>
        </p:spPr>
        <p:txBody>
          <a:bodyPr wrap="none" rtlCol="0">
            <a:spAutoFit/>
          </a:bodyPr>
          <a:lstStyle/>
          <a:p>
            <a:r>
              <a:rPr lang="en-US" dirty="0" smtClean="0">
                <a:solidFill>
                  <a:srgbClr val="DBF9E5"/>
                </a:solidFill>
              </a:rPr>
              <a:t>Nikola Bogomirov</a:t>
            </a:r>
            <a:endParaRPr lang="en-US" dirty="0">
              <a:solidFill>
                <a:srgbClr val="DBF9E5"/>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924" y="1547942"/>
            <a:ext cx="1276866" cy="1283557"/>
          </a:xfrm>
          <a:prstGeom prst="rect">
            <a:avLst/>
          </a:prstGeom>
        </p:spPr>
      </p:pic>
      <p:sp>
        <p:nvSpPr>
          <p:cNvPr id="10" name="TextBox 9"/>
          <p:cNvSpPr txBox="1"/>
          <p:nvPr/>
        </p:nvSpPr>
        <p:spPr>
          <a:xfrm>
            <a:off x="6314521" y="2007371"/>
            <a:ext cx="1678665" cy="369332"/>
          </a:xfrm>
          <a:prstGeom prst="rect">
            <a:avLst/>
          </a:prstGeom>
          <a:noFill/>
        </p:spPr>
        <p:txBody>
          <a:bodyPr wrap="none" rtlCol="0">
            <a:spAutoFit/>
          </a:bodyPr>
          <a:lstStyle/>
          <a:p>
            <a:r>
              <a:rPr lang="en-US" dirty="0" smtClean="0">
                <a:solidFill>
                  <a:srgbClr val="DBF9E5"/>
                </a:solidFill>
              </a:rPr>
              <a:t>Nikola Nenov</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8924" y="3019940"/>
            <a:ext cx="1276867" cy="1291796"/>
          </a:xfrm>
          <a:prstGeom prst="rect">
            <a:avLst/>
          </a:prstGeom>
        </p:spPr>
      </p:pic>
      <p:sp>
        <p:nvSpPr>
          <p:cNvPr id="12" name="TextBox 11"/>
          <p:cNvSpPr txBox="1"/>
          <p:nvPr/>
        </p:nvSpPr>
        <p:spPr>
          <a:xfrm>
            <a:off x="6314521" y="3515669"/>
            <a:ext cx="1951175" cy="369332"/>
          </a:xfrm>
          <a:prstGeom prst="rect">
            <a:avLst/>
          </a:prstGeom>
          <a:noFill/>
        </p:spPr>
        <p:txBody>
          <a:bodyPr wrap="none" rtlCol="0">
            <a:spAutoFit/>
          </a:bodyPr>
          <a:lstStyle/>
          <a:p>
            <a:r>
              <a:rPr lang="en-US" dirty="0" smtClean="0">
                <a:solidFill>
                  <a:srgbClr val="DBF9E5"/>
                </a:solidFill>
              </a:rPr>
              <a:t>Plamen Paunov</a:t>
            </a:r>
            <a:endParaRPr lang="en-US" dirty="0">
              <a:solidFill>
                <a:srgbClr val="DBF9E5"/>
              </a:solidFill>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1917" y="1547941"/>
            <a:ext cx="1301579" cy="1283558"/>
          </a:xfrm>
          <a:prstGeom prst="rect">
            <a:avLst/>
          </a:prstGeom>
        </p:spPr>
      </p:pic>
      <p:sp>
        <p:nvSpPr>
          <p:cNvPr id="14" name="TextBox 13"/>
          <p:cNvSpPr txBox="1"/>
          <p:nvPr/>
        </p:nvSpPr>
        <p:spPr>
          <a:xfrm>
            <a:off x="9872227" y="2005054"/>
            <a:ext cx="2218877" cy="369332"/>
          </a:xfrm>
          <a:prstGeom prst="rect">
            <a:avLst/>
          </a:prstGeom>
          <a:noFill/>
        </p:spPr>
        <p:txBody>
          <a:bodyPr wrap="none" rtlCol="0">
            <a:spAutoFit/>
          </a:bodyPr>
          <a:lstStyle/>
          <a:p>
            <a:r>
              <a:rPr lang="en-US" dirty="0" smtClean="0">
                <a:solidFill>
                  <a:srgbClr val="DBF9E5"/>
                </a:solidFill>
              </a:rPr>
              <a:t>Emiliya Georgieva</a:t>
            </a:r>
            <a:endParaRPr lang="en-US" dirty="0">
              <a:solidFill>
                <a:srgbClr val="DBF9E5"/>
              </a:solidFill>
            </a:endParaRPr>
          </a:p>
        </p:txBody>
      </p:sp>
      <p:sp>
        <p:nvSpPr>
          <p:cNvPr id="15" name="Title 1"/>
          <p:cNvSpPr txBox="1">
            <a:spLocks/>
          </p:cNvSpPr>
          <p:nvPr/>
        </p:nvSpPr>
        <p:spPr>
          <a:xfrm>
            <a:off x="8015419" y="317155"/>
            <a:ext cx="3080949" cy="67138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6" name="Title 1"/>
          <p:cNvSpPr txBox="1">
            <a:spLocks/>
          </p:cNvSpPr>
          <p:nvPr/>
        </p:nvSpPr>
        <p:spPr>
          <a:xfrm>
            <a:off x="7600950" y="223364"/>
            <a:ext cx="3714750" cy="75509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t>Members</a:t>
            </a:r>
            <a:endParaRPr lang="en-US" sz="4000" dirty="0"/>
          </a:p>
        </p:txBody>
      </p:sp>
    </p:spTree>
    <p:extLst>
      <p:ext uri="{BB962C8B-B14F-4D97-AF65-F5344CB8AC3E}">
        <p14:creationId xmlns:p14="http://schemas.microsoft.com/office/powerpoint/2010/main" val="320385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0425" y="370572"/>
            <a:ext cx="4247893" cy="671386"/>
          </a:xfrm>
        </p:spPr>
        <p:txBody>
          <a:bodyPr/>
          <a:lstStyle/>
          <a:p>
            <a:pPr algn="ctr"/>
            <a:r>
              <a:rPr lang="en-US" sz="4000" dirty="0"/>
              <a:t>Description</a:t>
            </a:r>
          </a:p>
        </p:txBody>
      </p:sp>
      <p:sp>
        <p:nvSpPr>
          <p:cNvPr id="3" name="Content Placeholder 2"/>
          <p:cNvSpPr>
            <a:spLocks noGrp="1"/>
          </p:cNvSpPr>
          <p:nvPr>
            <p:ph idx="1"/>
          </p:nvPr>
        </p:nvSpPr>
        <p:spPr>
          <a:xfrm>
            <a:off x="700650" y="1545637"/>
            <a:ext cx="7973793" cy="3773559"/>
          </a:xfrm>
        </p:spPr>
        <p:txBody>
          <a:bodyPr>
            <a:noAutofit/>
          </a:bodyPr>
          <a:lstStyle/>
          <a:p>
            <a:pPr>
              <a:buClr>
                <a:srgbClr val="C7F5D4"/>
              </a:buClr>
              <a:buFont typeface="Wingdings" panose="05000000000000000000" pitchFamily="2" charset="2"/>
              <a:buChar char="Ø"/>
            </a:pPr>
            <a:r>
              <a:rPr lang="en-US" sz="2800" dirty="0"/>
              <a:t>Mariner 1 was the first spacecraft in the </a:t>
            </a:r>
            <a:r>
              <a:rPr lang="en-US" sz="2800" dirty="0" smtClean="0"/>
              <a:t>American </a:t>
            </a:r>
            <a:r>
              <a:rPr lang="en-US" sz="2800" dirty="0"/>
              <a:t>Mariner program.</a:t>
            </a:r>
          </a:p>
          <a:p>
            <a:pPr>
              <a:buClr>
                <a:srgbClr val="C7F5D4"/>
              </a:buClr>
              <a:buFont typeface="Wingdings" panose="05000000000000000000" pitchFamily="2" charset="2"/>
              <a:buChar char="Ø"/>
            </a:pPr>
            <a:endParaRPr lang="en-US" sz="2800" dirty="0"/>
          </a:p>
          <a:p>
            <a:pPr>
              <a:buClr>
                <a:srgbClr val="C7F5D4"/>
              </a:buClr>
              <a:buFont typeface="Wingdings" panose="05000000000000000000" pitchFamily="2" charset="2"/>
              <a:buChar char="Ø"/>
            </a:pPr>
            <a:r>
              <a:rPr lang="en-US" sz="2800" dirty="0"/>
              <a:t>It was launched on July 22, 1962 from Cape </a:t>
            </a:r>
            <a:r>
              <a:rPr lang="en-US" sz="2800" dirty="0" smtClean="0"/>
              <a:t>Canaveral</a:t>
            </a:r>
            <a:r>
              <a:rPr lang="en-US" sz="2800" dirty="0"/>
              <a:t>, on a mission to collect a variety of </a:t>
            </a:r>
            <a:r>
              <a:rPr lang="en-US" sz="2800" dirty="0" smtClean="0"/>
              <a:t>scientific </a:t>
            </a:r>
            <a:r>
              <a:rPr lang="en-US" sz="2800" dirty="0"/>
              <a:t>data about Venus during a flyby.</a:t>
            </a:r>
          </a:p>
        </p:txBody>
      </p:sp>
      <p:sp>
        <p:nvSpPr>
          <p:cNvPr id="4" name="Title 1"/>
          <p:cNvSpPr txBox="1">
            <a:spLocks/>
          </p:cNvSpPr>
          <p:nvPr/>
        </p:nvSpPr>
        <p:spPr>
          <a:xfrm>
            <a:off x="200025" y="200025"/>
            <a:ext cx="5915025" cy="8419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991" y="1545637"/>
            <a:ext cx="3333750" cy="2962275"/>
          </a:xfrm>
          <a:prstGeom prst="rect">
            <a:avLst/>
          </a:prstGeom>
        </p:spPr>
      </p:pic>
    </p:spTree>
    <p:extLst>
      <p:ext uri="{BB962C8B-B14F-4D97-AF65-F5344CB8AC3E}">
        <p14:creationId xmlns:p14="http://schemas.microsoft.com/office/powerpoint/2010/main" val="48323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294" y="1448882"/>
            <a:ext cx="10967485" cy="3837493"/>
          </a:xfrm>
        </p:spPr>
        <p:txBody>
          <a:bodyPr>
            <a:normAutofit lnSpcReduction="10000"/>
          </a:bodyPr>
          <a:lstStyle/>
          <a:p>
            <a:pPr>
              <a:spcAft>
                <a:spcPts val="600"/>
              </a:spcAft>
              <a:buClr>
                <a:srgbClr val="C7F5D4"/>
              </a:buClr>
              <a:buFont typeface="Wingdings" panose="05000000000000000000" pitchFamily="2" charset="2"/>
              <a:buChar char="Ø"/>
            </a:pPr>
            <a:r>
              <a:rPr lang="en-US" sz="2800" dirty="0"/>
              <a:t>Just </a:t>
            </a:r>
            <a:r>
              <a:rPr lang="en-US" sz="2800" b="1" dirty="0">
                <a:solidFill>
                  <a:schemeClr val="accent5">
                    <a:lumMod val="20000"/>
                    <a:lumOff val="80000"/>
                  </a:schemeClr>
                </a:solidFill>
              </a:rPr>
              <a:t>293 seconds </a:t>
            </a:r>
            <a:r>
              <a:rPr lang="en-US" sz="2800" dirty="0"/>
              <a:t>after launch, a range safety officer ordered a destructive abort when it veered off course after an unscheduled yaw-lift maneuver</a:t>
            </a:r>
            <a:r>
              <a:rPr lang="en-US" sz="2800" dirty="0" smtClean="0"/>
              <a:t>.</a:t>
            </a:r>
            <a:endParaRPr lang="en-US" sz="2800" dirty="0"/>
          </a:p>
          <a:p>
            <a:pPr>
              <a:spcAft>
                <a:spcPts val="600"/>
              </a:spcAft>
              <a:buClr>
                <a:srgbClr val="C7F5D4"/>
              </a:buClr>
              <a:buFont typeface="Wingdings" panose="05000000000000000000" pitchFamily="2" charset="2"/>
              <a:buChar char="Ø"/>
            </a:pPr>
            <a:r>
              <a:rPr lang="en-US" sz="2800" dirty="0"/>
              <a:t>The destruct command was sent </a:t>
            </a:r>
            <a:r>
              <a:rPr lang="en-US" sz="2800" b="1" dirty="0">
                <a:solidFill>
                  <a:schemeClr val="accent5">
                    <a:lumMod val="20000"/>
                    <a:lumOff val="80000"/>
                  </a:schemeClr>
                </a:solidFill>
              </a:rPr>
              <a:t>6 seconds </a:t>
            </a:r>
            <a:r>
              <a:rPr lang="en-US" sz="2800" dirty="0"/>
              <a:t>before separation, after which it could not have been destroyed</a:t>
            </a:r>
            <a:r>
              <a:rPr lang="en-US" sz="2800" dirty="0" smtClean="0"/>
              <a:t>.</a:t>
            </a:r>
            <a:endParaRPr lang="en-US" sz="2800" dirty="0"/>
          </a:p>
          <a:p>
            <a:pPr>
              <a:buClr>
                <a:srgbClr val="C7F5D4"/>
              </a:buClr>
              <a:buFont typeface="Wingdings" panose="05000000000000000000" pitchFamily="2" charset="2"/>
              <a:buChar char="Ø"/>
            </a:pPr>
            <a:r>
              <a:rPr lang="en-US" sz="2800" dirty="0"/>
              <a:t>Faulty application of guidance commands made steering impossible, and were directing the spacecraft toward a crash.</a:t>
            </a:r>
          </a:p>
          <a:p>
            <a:pPr>
              <a:buClr>
                <a:srgbClr val="C7F5D4"/>
              </a:buClr>
              <a:buFont typeface="Wingdings" panose="05000000000000000000" pitchFamily="2" charset="2"/>
              <a:buChar char="Ø"/>
            </a:pPr>
            <a:endParaRPr lang="en-US" dirty="0"/>
          </a:p>
        </p:txBody>
      </p:sp>
      <p:sp>
        <p:nvSpPr>
          <p:cNvPr id="4" name="Title 1"/>
          <p:cNvSpPr txBox="1">
            <a:spLocks/>
          </p:cNvSpPr>
          <p:nvPr/>
        </p:nvSpPr>
        <p:spPr>
          <a:xfrm>
            <a:off x="238125" y="243015"/>
            <a:ext cx="5572125" cy="8047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sp>
        <p:nvSpPr>
          <p:cNvPr id="5" name="Title 1"/>
          <p:cNvSpPr>
            <a:spLocks noGrp="1"/>
          </p:cNvSpPr>
          <p:nvPr>
            <p:ph type="title"/>
          </p:nvPr>
        </p:nvSpPr>
        <p:spPr>
          <a:xfrm>
            <a:off x="7324725" y="280084"/>
            <a:ext cx="4402054" cy="767666"/>
          </a:xfrm>
        </p:spPr>
        <p:txBody>
          <a:bodyPr/>
          <a:lstStyle/>
          <a:p>
            <a:pPr algn="ctr"/>
            <a:r>
              <a:rPr lang="en-US" sz="4000" dirty="0" smtClean="0"/>
              <a:t>Description(2)</a:t>
            </a:r>
            <a:endParaRPr lang="en-US" sz="4000" dirty="0"/>
          </a:p>
        </p:txBody>
      </p:sp>
    </p:spTree>
    <p:extLst>
      <p:ext uri="{BB962C8B-B14F-4D97-AF65-F5344CB8AC3E}">
        <p14:creationId xmlns:p14="http://schemas.microsoft.com/office/powerpoint/2010/main" val="133436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1080" y="1515392"/>
            <a:ext cx="9949703" cy="3772888"/>
          </a:xfrm>
        </p:spPr>
        <p:txBody>
          <a:bodyPr>
            <a:normAutofit fontScale="70000" lnSpcReduction="20000"/>
          </a:bodyPr>
          <a:lstStyle/>
          <a:p>
            <a:pPr>
              <a:spcAft>
                <a:spcPts val="600"/>
              </a:spcAft>
              <a:buClr>
                <a:srgbClr val="C7F5D4"/>
              </a:buClr>
              <a:buFont typeface="Wingdings" panose="05000000000000000000" pitchFamily="2" charset="2"/>
              <a:buChar char="Ø"/>
            </a:pPr>
            <a:r>
              <a:rPr lang="en-US" sz="2800" dirty="0"/>
              <a:t>The launch was aborted due to a combination of two failures, an antenna hardware failure and an onboard guidance system software failure.</a:t>
            </a:r>
            <a:endParaRPr lang="en-US" sz="2800" dirty="0" smtClean="0"/>
          </a:p>
          <a:p>
            <a:pPr>
              <a:spcAft>
                <a:spcPts val="600"/>
              </a:spcAft>
              <a:buClr>
                <a:srgbClr val="C7F5D4"/>
              </a:buClr>
              <a:buFont typeface="Wingdings" panose="05000000000000000000" pitchFamily="2" charset="2"/>
              <a:buChar char="Ø"/>
            </a:pPr>
            <a:r>
              <a:rPr lang="en-US" sz="2800" dirty="0" smtClean="0"/>
              <a:t>The </a:t>
            </a:r>
            <a:r>
              <a:rPr lang="en-US" sz="2800" dirty="0"/>
              <a:t>error was in hand-transcription of a mathematical symbol in the program specification for the guidance system, in particular a missing </a:t>
            </a:r>
            <a:r>
              <a:rPr lang="en-US" sz="2800" dirty="0" smtClean="0"/>
              <a:t>overbar.</a:t>
            </a:r>
          </a:p>
          <a:p>
            <a:pPr>
              <a:spcAft>
                <a:spcPts val="600"/>
              </a:spcAft>
              <a:buClr>
                <a:srgbClr val="C7F5D4"/>
              </a:buClr>
              <a:buFont typeface="Wingdings" panose="05000000000000000000" pitchFamily="2" charset="2"/>
              <a:buChar char="Ø"/>
            </a:pPr>
            <a:r>
              <a:rPr lang="en-US" sz="2800" dirty="0" smtClean="0"/>
              <a:t> A </a:t>
            </a:r>
            <a:r>
              <a:rPr lang="en-US" sz="2800" dirty="0"/>
              <a:t>symbol was being transcribed by hand in the specification for the guidance program. The writer missed the superscript </a:t>
            </a:r>
            <a:r>
              <a:rPr lang="en-US" sz="2800" dirty="0" smtClean="0"/>
              <a:t>bar </a:t>
            </a:r>
            <a:r>
              <a:rPr lang="en-US" sz="2800" dirty="0"/>
              <a:t>by which was meant "the </a:t>
            </a:r>
            <a:r>
              <a:rPr lang="en-US" sz="2800" i="1" dirty="0"/>
              <a:t>n</a:t>
            </a:r>
            <a:r>
              <a:rPr lang="en-US" sz="2800" dirty="0"/>
              <a:t>th smoothed value of the time derivative of a radius </a:t>
            </a:r>
            <a:r>
              <a:rPr lang="en-US" sz="2800" dirty="0" smtClean="0"/>
              <a:t>R“.</a:t>
            </a:r>
          </a:p>
          <a:p>
            <a:pPr>
              <a:buClr>
                <a:srgbClr val="C7F5D4"/>
              </a:buClr>
              <a:buFont typeface="Wingdings" panose="05000000000000000000" pitchFamily="2" charset="2"/>
              <a:buChar char="Ø"/>
            </a:pPr>
            <a:r>
              <a:rPr lang="en-US" sz="2800" dirty="0" smtClean="0"/>
              <a:t>Since </a:t>
            </a:r>
            <a:r>
              <a:rPr lang="en-US" sz="2800" dirty="0"/>
              <a:t>the smoothing function indicated by the bar was left out of the specification for the program, the implementation treated normal minor variations of velocity as if they were serious, causing spurious corrections that sent the rocket off course.</a:t>
            </a:r>
            <a:endParaRPr lang="en-US" sz="2800" dirty="0" smtClean="0"/>
          </a:p>
        </p:txBody>
      </p:sp>
      <p:sp>
        <p:nvSpPr>
          <p:cNvPr id="4" name="Title 1"/>
          <p:cNvSpPr>
            <a:spLocks noGrp="1"/>
          </p:cNvSpPr>
          <p:nvPr>
            <p:ph type="title"/>
          </p:nvPr>
        </p:nvSpPr>
        <p:spPr>
          <a:xfrm>
            <a:off x="7581901" y="236320"/>
            <a:ext cx="3667124" cy="828417"/>
          </a:xfrm>
        </p:spPr>
        <p:txBody>
          <a:bodyPr/>
          <a:lstStyle/>
          <a:p>
            <a:pPr algn="ctr"/>
            <a:r>
              <a:rPr lang="en-US" sz="4000" dirty="0"/>
              <a:t>Cause</a:t>
            </a:r>
          </a:p>
        </p:txBody>
      </p:sp>
      <p:sp>
        <p:nvSpPr>
          <p:cNvPr id="5" name="Title 1"/>
          <p:cNvSpPr txBox="1">
            <a:spLocks/>
          </p:cNvSpPr>
          <p:nvPr/>
        </p:nvSpPr>
        <p:spPr>
          <a:xfrm>
            <a:off x="247650" y="222935"/>
            <a:ext cx="5619750" cy="82481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0783" y="2378157"/>
            <a:ext cx="1001062" cy="887734"/>
          </a:xfrm>
          <a:prstGeom prst="rect">
            <a:avLst/>
          </a:prstGeom>
        </p:spPr>
      </p:pic>
    </p:spTree>
    <p:extLst>
      <p:ext uri="{BB962C8B-B14F-4D97-AF65-F5344CB8AC3E}">
        <p14:creationId xmlns:p14="http://schemas.microsoft.com/office/powerpoint/2010/main" val="12352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855" y="1505866"/>
            <a:ext cx="10061120" cy="3856709"/>
          </a:xfrm>
        </p:spPr>
        <p:txBody>
          <a:bodyPr>
            <a:normAutofit fontScale="85000" lnSpcReduction="20000"/>
          </a:bodyPr>
          <a:lstStyle/>
          <a:p>
            <a:pPr>
              <a:lnSpc>
                <a:spcPct val="100000"/>
              </a:lnSpc>
              <a:spcAft>
                <a:spcPts val="600"/>
              </a:spcAft>
              <a:buClr>
                <a:srgbClr val="C7F5D4"/>
              </a:buClr>
              <a:buFont typeface="Wingdings" panose="05000000000000000000" pitchFamily="2" charset="2"/>
              <a:buChar char="Ø"/>
            </a:pPr>
            <a:r>
              <a:rPr lang="en-US" sz="2800" dirty="0" smtClean="0"/>
              <a:t>The omission </a:t>
            </a:r>
            <a:r>
              <a:rPr lang="en-US" sz="2800" dirty="0"/>
              <a:t>of a hyphen </a:t>
            </a:r>
            <a:r>
              <a:rPr lang="en-US" sz="2800" i="1" dirty="0"/>
              <a:t>in coded computer instructions in the data-editing program</a:t>
            </a:r>
            <a:r>
              <a:rPr lang="en-US" sz="2800" dirty="0"/>
              <a:t> allowed transmission of incorrect guidance signals to the spacecraft. </a:t>
            </a:r>
            <a:endParaRPr lang="en-US" sz="2800" dirty="0" smtClean="0"/>
          </a:p>
          <a:p>
            <a:pPr>
              <a:lnSpc>
                <a:spcPct val="100000"/>
              </a:lnSpc>
              <a:spcAft>
                <a:spcPts val="600"/>
              </a:spcAft>
              <a:buClr>
                <a:srgbClr val="C7F5D4"/>
              </a:buClr>
              <a:buFont typeface="Wingdings" panose="05000000000000000000" pitchFamily="2" charset="2"/>
              <a:buChar char="Ø"/>
            </a:pPr>
            <a:r>
              <a:rPr lang="en-US" sz="2800" dirty="0" smtClean="0"/>
              <a:t>The omission </a:t>
            </a:r>
            <a:r>
              <a:rPr lang="en-US" sz="2800" dirty="0"/>
              <a:t>of the hyphen </a:t>
            </a:r>
            <a:r>
              <a:rPr lang="en-US" sz="2800" i="1" dirty="0"/>
              <a:t>in the data-editing program</a:t>
            </a:r>
            <a:r>
              <a:rPr lang="en-US" sz="2800" dirty="0"/>
              <a:t> caused the computer to incorrectly accept the sweep frequency of the ground receiver as it sought the vehicle beacon signal and combined this data with the tracking data sent to the remaining guidance </a:t>
            </a:r>
            <a:r>
              <a:rPr lang="en-US" sz="2800" dirty="0" smtClean="0"/>
              <a:t>computation.</a:t>
            </a:r>
          </a:p>
          <a:p>
            <a:pPr>
              <a:lnSpc>
                <a:spcPct val="100000"/>
              </a:lnSpc>
              <a:spcAft>
                <a:spcPts val="600"/>
              </a:spcAft>
              <a:buClr>
                <a:srgbClr val="C7F5D4"/>
              </a:buClr>
              <a:buFont typeface="Wingdings" panose="05000000000000000000" pitchFamily="2" charset="2"/>
              <a:buChar char="Ø"/>
            </a:pPr>
            <a:r>
              <a:rPr lang="en-US" sz="2800" dirty="0" smtClean="0"/>
              <a:t>This </a:t>
            </a:r>
            <a:r>
              <a:rPr lang="en-US" sz="2800" dirty="0"/>
              <a:t>caused the computer to swing automatically into a series of unnecessary course corrections with erroneous steering commands which finally threw the spacecraft off course.</a:t>
            </a:r>
            <a:endParaRPr lang="en-US" sz="2800" dirty="0"/>
          </a:p>
        </p:txBody>
      </p:sp>
      <p:sp>
        <p:nvSpPr>
          <p:cNvPr id="4" name="Title 1"/>
          <p:cNvSpPr txBox="1">
            <a:spLocks/>
          </p:cNvSpPr>
          <p:nvPr/>
        </p:nvSpPr>
        <p:spPr>
          <a:xfrm>
            <a:off x="7210425" y="232459"/>
            <a:ext cx="4630654" cy="9007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t>Additional Details</a:t>
            </a:r>
            <a:endParaRPr lang="en-US" sz="4000" dirty="0"/>
          </a:p>
        </p:txBody>
      </p:sp>
      <p:sp>
        <p:nvSpPr>
          <p:cNvPr id="5" name="Title 1"/>
          <p:cNvSpPr txBox="1">
            <a:spLocks/>
          </p:cNvSpPr>
          <p:nvPr/>
        </p:nvSpPr>
        <p:spPr>
          <a:xfrm>
            <a:off x="318960" y="222934"/>
            <a:ext cx="5453189" cy="910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spTree>
    <p:extLst>
      <p:ext uri="{BB962C8B-B14F-4D97-AF65-F5344CB8AC3E}">
        <p14:creationId xmlns:p14="http://schemas.microsoft.com/office/powerpoint/2010/main" val="393455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204" y="1515392"/>
            <a:ext cx="9537245" cy="3866234"/>
          </a:xfrm>
        </p:spPr>
        <p:txBody>
          <a:bodyPr/>
          <a:lstStyle/>
          <a:p>
            <a:pPr>
              <a:spcAft>
                <a:spcPts val="600"/>
              </a:spcAft>
              <a:buClr>
                <a:srgbClr val="C7F5D4"/>
              </a:buClr>
              <a:buFont typeface="Wingdings" panose="05000000000000000000" pitchFamily="2" charset="2"/>
              <a:buChar char="Ø"/>
            </a:pPr>
            <a:r>
              <a:rPr lang="en-US" sz="2800" dirty="0"/>
              <a:t>The bug affected the guidance commands  sent from the guidance computer and made steering impossible.</a:t>
            </a:r>
          </a:p>
          <a:p>
            <a:pPr>
              <a:spcAft>
                <a:spcPts val="600"/>
              </a:spcAft>
              <a:buClr>
                <a:srgbClr val="C7F5D4"/>
              </a:buClr>
              <a:buFont typeface="Wingdings" panose="05000000000000000000" pitchFamily="2" charset="2"/>
              <a:buChar char="Ø"/>
            </a:pPr>
            <a:r>
              <a:rPr lang="en-US" sz="2800" dirty="0"/>
              <a:t>For safety reasons the spacecraft was destroyed 293 seconds after launch.</a:t>
            </a:r>
          </a:p>
          <a:p>
            <a:pPr>
              <a:buClr>
                <a:srgbClr val="C7F5D4"/>
              </a:buClr>
              <a:buFont typeface="Wingdings" panose="05000000000000000000" pitchFamily="2" charset="2"/>
              <a:buChar char="Ø"/>
            </a:pPr>
            <a:r>
              <a:rPr lang="en-US" sz="2800" dirty="0"/>
              <a:t>This bug cost $18.5 million dollars in 1962 which is approximately $135 million in today’s dollars.</a:t>
            </a:r>
            <a:endParaRPr lang="bg-BG" sz="2800" dirty="0"/>
          </a:p>
          <a:p>
            <a:endParaRPr lang="en-US" dirty="0"/>
          </a:p>
        </p:txBody>
      </p:sp>
      <p:sp>
        <p:nvSpPr>
          <p:cNvPr id="4" name="Title 1"/>
          <p:cNvSpPr txBox="1">
            <a:spLocks/>
          </p:cNvSpPr>
          <p:nvPr/>
        </p:nvSpPr>
        <p:spPr>
          <a:xfrm>
            <a:off x="7372349" y="232459"/>
            <a:ext cx="4430629" cy="91054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t>Impact</a:t>
            </a:r>
            <a:endParaRPr lang="en-US" sz="4000" dirty="0"/>
          </a:p>
        </p:txBody>
      </p:sp>
      <p:sp>
        <p:nvSpPr>
          <p:cNvPr id="5" name="Title 1"/>
          <p:cNvSpPr txBox="1">
            <a:spLocks/>
          </p:cNvSpPr>
          <p:nvPr/>
        </p:nvSpPr>
        <p:spPr>
          <a:xfrm>
            <a:off x="318960" y="222934"/>
            <a:ext cx="5453189" cy="910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spTree>
    <p:extLst>
      <p:ext uri="{BB962C8B-B14F-4D97-AF65-F5344CB8AC3E}">
        <p14:creationId xmlns:p14="http://schemas.microsoft.com/office/powerpoint/2010/main" val="3806233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193</TotalTime>
  <Words>235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vt:lpstr>
      <vt:lpstr>Team Griffin</vt:lpstr>
      <vt:lpstr>Description</vt:lpstr>
      <vt:lpstr>Description(2)</vt:lpstr>
      <vt:lpstr>Cause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SashKo</dc:creator>
  <cp:lastModifiedBy>SashKo</cp:lastModifiedBy>
  <cp:revision>25</cp:revision>
  <dcterms:created xsi:type="dcterms:W3CDTF">2015-11-13T05:35:59Z</dcterms:created>
  <dcterms:modified xsi:type="dcterms:W3CDTF">2015-11-13T12:01:06Z</dcterms:modified>
</cp:coreProperties>
</file>