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8" r:id="rId4"/>
    <p:sldId id="258" r:id="rId5"/>
    <p:sldId id="266" r:id="rId6"/>
    <p:sldId id="289" r:id="rId7"/>
    <p:sldId id="259" r:id="rId8"/>
    <p:sldId id="290" r:id="rId9"/>
    <p:sldId id="267" r:id="rId10"/>
    <p:sldId id="260" r:id="rId11"/>
    <p:sldId id="268" r:id="rId12"/>
    <p:sldId id="27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1" r:id="rId32"/>
    <p:sldId id="292" r:id="rId33"/>
    <p:sldId id="295" r:id="rId34"/>
    <p:sldId id="296" r:id="rId35"/>
    <p:sldId id="297" r:id="rId36"/>
    <p:sldId id="298" r:id="rId37"/>
    <p:sldId id="302" r:id="rId38"/>
    <p:sldId id="299" r:id="rId39"/>
    <p:sldId id="30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FFF8"/>
    <a:srgbClr val="212121"/>
    <a:srgbClr val="00706B"/>
    <a:srgbClr val="007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3AFD4-331B-4FDB-A19B-320B1CC5DC2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56E67-9A02-4869-9A00-E3E96EFF8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8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5398" y="0"/>
            <a:ext cx="12192000" cy="99920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98" y="0"/>
            <a:ext cx="10571998" cy="83852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14" y="1124676"/>
            <a:ext cx="11288972" cy="463053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D5DA4-59ED-4E8B-A719-E4BD4FE19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51" y="1943474"/>
            <a:ext cx="10572000" cy="2971051"/>
          </a:xfrm>
        </p:spPr>
        <p:txBody>
          <a:bodyPr/>
          <a:lstStyle/>
          <a:p>
            <a:pPr algn="ctr"/>
            <a:r>
              <a:rPr lang="en-US" altLang="ko-KR" dirty="0"/>
              <a:t>Web Crawling &amp; Word Cloud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EE86B-0F66-4B63-B418-CE761085E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31849"/>
            <a:ext cx="10572000" cy="434974"/>
          </a:xfrm>
        </p:spPr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네이버 </a:t>
            </a:r>
            <a:r>
              <a:rPr lang="en-US" altLang="ko-KR" dirty="0"/>
              <a:t>140</a:t>
            </a:r>
            <a:r>
              <a:rPr lang="ko-KR" altLang="en-US" dirty="0"/>
              <a:t>자 평론 댓글을 모아서 </a:t>
            </a:r>
            <a:r>
              <a:rPr lang="en-US" altLang="ko-KR" dirty="0"/>
              <a:t>Word Cloud </a:t>
            </a:r>
            <a:r>
              <a:rPr lang="ko-KR" altLang="en-US" dirty="0"/>
              <a:t>만든 후 에 분석하기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7BE593C-A26E-45B4-9B40-3FE2A0AC6EEC}"/>
              </a:ext>
            </a:extLst>
          </p:cNvPr>
          <p:cNvSpPr txBox="1">
            <a:spLocks/>
          </p:cNvSpPr>
          <p:nvPr/>
        </p:nvSpPr>
        <p:spPr>
          <a:xfrm>
            <a:off x="810000" y="586682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# </a:t>
            </a:r>
            <a:r>
              <a:rPr lang="ko-KR" altLang="en-US" dirty="0"/>
              <a:t>한국교통대학교 소프트웨어전공 </a:t>
            </a:r>
            <a:r>
              <a:rPr lang="en-US" altLang="ko-KR" dirty="0"/>
              <a:t>18</a:t>
            </a:r>
            <a:r>
              <a:rPr lang="ko-KR" altLang="en-US" dirty="0"/>
              <a:t>학번 이철현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860B9EB-A5DC-434F-9D42-A0A8A2772F43}"/>
              </a:ext>
            </a:extLst>
          </p:cNvPr>
          <p:cNvGrpSpPr/>
          <p:nvPr/>
        </p:nvGrpSpPr>
        <p:grpSpPr>
          <a:xfrm>
            <a:off x="887110" y="1800944"/>
            <a:ext cx="7883666" cy="2484730"/>
            <a:chOff x="523216" y="1049345"/>
            <a:chExt cx="9730043" cy="306666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61ABC3B-4360-4C17-83BC-3F1552F23ABA}"/>
                </a:ext>
              </a:extLst>
            </p:cNvPr>
            <p:cNvGrpSpPr/>
            <p:nvPr/>
          </p:nvGrpSpPr>
          <p:grpSpPr>
            <a:xfrm>
              <a:off x="523216" y="1854945"/>
              <a:ext cx="6801411" cy="2245123"/>
              <a:chOff x="1229450" y="825163"/>
              <a:chExt cx="10310829" cy="3403571"/>
            </a:xfrm>
          </p:grpSpPr>
          <p:pic>
            <p:nvPicPr>
              <p:cNvPr id="30" name="그래픽 29" descr="지구본 아메리카">
                <a:extLst>
                  <a:ext uri="{FF2B5EF4-FFF2-40B4-BE49-F238E27FC236}">
                    <a16:creationId xmlns:a16="http://schemas.microsoft.com/office/drawing/2014/main" id="{72B133C8-2632-4431-89A7-35DDCB5F4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9450" y="850232"/>
                <a:ext cx="2936770" cy="2953110"/>
              </a:xfrm>
              <a:prstGeom prst="rect">
                <a:avLst/>
              </a:prstGeom>
            </p:spPr>
          </p:pic>
          <p:pic>
            <p:nvPicPr>
              <p:cNvPr id="22" name="그래픽 21" descr="시계 방향으로 굽은 화살표">
                <a:extLst>
                  <a:ext uri="{FF2B5EF4-FFF2-40B4-BE49-F238E27FC236}">
                    <a16:creationId xmlns:a16="http://schemas.microsoft.com/office/drawing/2014/main" id="{D3AE4386-BF80-4EC5-BCDD-117FD6810C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4117538" y="531148"/>
                <a:ext cx="3378502" cy="4016670"/>
              </a:xfrm>
              <a:prstGeom prst="rect">
                <a:avLst/>
              </a:prstGeom>
            </p:spPr>
          </p:pic>
          <p:pic>
            <p:nvPicPr>
              <p:cNvPr id="10" name="그래픽 9" descr="데이터베이스">
                <a:extLst>
                  <a:ext uri="{FF2B5EF4-FFF2-40B4-BE49-F238E27FC236}">
                    <a16:creationId xmlns:a16="http://schemas.microsoft.com/office/drawing/2014/main" id="{BE80A8CB-A4AA-46B3-B07C-775DC91FF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32138" y="2750772"/>
                <a:ext cx="1132632" cy="1138933"/>
              </a:xfrm>
              <a:prstGeom prst="rect">
                <a:avLst/>
              </a:prstGeom>
            </p:spPr>
          </p:pic>
          <p:pic>
            <p:nvPicPr>
              <p:cNvPr id="26" name="그래픽 25" descr="문서">
                <a:extLst>
                  <a:ext uri="{FF2B5EF4-FFF2-40B4-BE49-F238E27FC236}">
                    <a16:creationId xmlns:a16="http://schemas.microsoft.com/office/drawing/2014/main" id="{61E8FA90-B1DE-4153-805B-B09137A65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17823" y="1230672"/>
                <a:ext cx="1524000" cy="153247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4869792-1472-4658-B1E5-D09E64D3A866}"/>
                  </a:ext>
                </a:extLst>
              </p:cNvPr>
              <p:cNvSpPr txBox="1"/>
              <p:nvPr/>
            </p:nvSpPr>
            <p:spPr>
              <a:xfrm>
                <a:off x="7517823" y="2654523"/>
                <a:ext cx="1524000" cy="748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HTML</a:t>
                </a:r>
                <a:endParaRPr lang="ko-KR" altLang="en-US" b="1" dirty="0"/>
              </a:p>
            </p:txBody>
          </p:sp>
          <p:pic>
            <p:nvPicPr>
              <p:cNvPr id="40" name="그래픽 39" descr="시계 방향으로 굽은 화살표">
                <a:extLst>
                  <a:ext uri="{FF2B5EF4-FFF2-40B4-BE49-F238E27FC236}">
                    <a16:creationId xmlns:a16="http://schemas.microsoft.com/office/drawing/2014/main" id="{331FAD1A-96F0-4C71-AB11-F2353BB61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8979395" y="604170"/>
                <a:ext cx="2339892" cy="2781877"/>
              </a:xfrm>
              <a:prstGeom prst="rect">
                <a:avLst/>
              </a:prstGeom>
            </p:spPr>
          </p:pic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C126D62-6B6B-4F3E-B4DC-F83CD800E866}"/>
                </a:ext>
              </a:extLst>
            </p:cNvPr>
            <p:cNvGrpSpPr/>
            <p:nvPr/>
          </p:nvGrpSpPr>
          <p:grpSpPr>
            <a:xfrm>
              <a:off x="7186598" y="1049345"/>
              <a:ext cx="3066661" cy="3066661"/>
              <a:chOff x="7186598" y="1049345"/>
              <a:chExt cx="3066661" cy="3066661"/>
            </a:xfrm>
          </p:grpSpPr>
          <p:pic>
            <p:nvPicPr>
              <p:cNvPr id="39" name="그래픽 38" descr="랩톱">
                <a:extLst>
                  <a:ext uri="{FF2B5EF4-FFF2-40B4-BE49-F238E27FC236}">
                    <a16:creationId xmlns:a16="http://schemas.microsoft.com/office/drawing/2014/main" id="{D9F35BA9-B493-494D-AD16-C5D4914BFF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86598" y="1049345"/>
                <a:ext cx="3066661" cy="3066661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A8F4D9D3-EF64-4447-B688-3A7038135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393000"/>
                        </a14:imgEffect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110329" y="1804652"/>
                <a:ext cx="1219200" cy="1219200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150357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FB8B9C-5165-40F7-AC4A-BC83C668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5" y="1560350"/>
            <a:ext cx="10738888" cy="444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8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F3DF98D-E616-453F-8ECE-84DB4ED1083D}"/>
              </a:ext>
            </a:extLst>
          </p:cNvPr>
          <p:cNvGrpSpPr/>
          <p:nvPr/>
        </p:nvGrpSpPr>
        <p:grpSpPr>
          <a:xfrm>
            <a:off x="363895" y="1313506"/>
            <a:ext cx="11457991" cy="5094513"/>
            <a:chOff x="382555" y="1164214"/>
            <a:chExt cx="11457991" cy="509451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5D3D98C-9078-4514-8DF4-8FA3C98E5650}"/>
                </a:ext>
              </a:extLst>
            </p:cNvPr>
            <p:cNvSpPr/>
            <p:nvPr/>
          </p:nvSpPr>
          <p:spPr>
            <a:xfrm>
              <a:off x="382555" y="1688841"/>
              <a:ext cx="11457991" cy="132494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Python </a:t>
              </a:r>
              <a:r>
                <a:rPr lang="ko-KR" altLang="en-US" sz="3600" dirty="0"/>
                <a:t>에서 </a:t>
              </a:r>
              <a:r>
                <a:rPr lang="en-US" altLang="ko-KR" sz="3600" dirty="0"/>
                <a:t>HTTP </a:t>
              </a:r>
              <a:r>
                <a:rPr lang="ko-KR" altLang="en-US" sz="3600" dirty="0"/>
                <a:t>요청을 보내는 라이브러리</a:t>
              </a:r>
              <a:endParaRPr lang="en-US" altLang="ko-KR" sz="3600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[ HTTP</a:t>
              </a:r>
              <a:r>
                <a:rPr lang="ko-KR" altLang="en-US" dirty="0"/>
                <a:t>는 </a:t>
              </a:r>
              <a:r>
                <a:rPr lang="en-US" altLang="ko-KR" sz="1100" dirty="0"/>
                <a:t>(Hyper Text Transfer Protocol)  </a:t>
              </a:r>
              <a:r>
                <a:rPr lang="en-US" altLang="ko-KR" dirty="0"/>
                <a:t>WWW </a:t>
              </a:r>
              <a:r>
                <a:rPr lang="ko-KR" altLang="en-US" dirty="0"/>
                <a:t>상에서 정보를 주고받을 수 있는 프로토콜이다</a:t>
              </a:r>
              <a:r>
                <a:rPr lang="en-US" altLang="ko-KR" dirty="0"/>
                <a:t>. ]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C1DD875-D778-4E4E-AF02-653E30E3EDEC}"/>
                </a:ext>
              </a:extLst>
            </p:cNvPr>
            <p:cNvSpPr/>
            <p:nvPr/>
          </p:nvSpPr>
          <p:spPr>
            <a:xfrm>
              <a:off x="382555" y="1164214"/>
              <a:ext cx="11457991" cy="524627"/>
            </a:xfrm>
            <a:prstGeom prst="rect">
              <a:avLst/>
            </a:prstGeom>
            <a:solidFill>
              <a:srgbClr val="00706B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requests</a:t>
              </a:r>
              <a:endParaRPr lang="ko-KR" altLang="en-US" sz="2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AAD2E6A-E7AB-4A6A-A4B1-654BD61D3452}"/>
                </a:ext>
              </a:extLst>
            </p:cNvPr>
            <p:cNvSpPr/>
            <p:nvPr/>
          </p:nvSpPr>
          <p:spPr>
            <a:xfrm>
              <a:off x="382556" y="3844213"/>
              <a:ext cx="11457990" cy="2414514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request </a:t>
              </a:r>
              <a:r>
                <a:rPr lang="ko-KR" altLang="en-US" sz="2800" dirty="0"/>
                <a:t>라이브러리 를 통해서 </a:t>
              </a:r>
              <a:r>
                <a:rPr lang="en-US" altLang="ko-KR" sz="2800" dirty="0"/>
                <a:t>Crawling</a:t>
              </a:r>
              <a:r>
                <a:rPr lang="ko-KR" altLang="en-US" sz="2800" dirty="0"/>
                <a:t> 해온 소스코드 중 </a:t>
              </a:r>
              <a:endParaRPr lang="en-US" altLang="ko-KR" sz="2800" dirty="0"/>
            </a:p>
            <a:p>
              <a:pPr algn="ctr"/>
              <a:r>
                <a:rPr lang="en-US" altLang="ko-KR" sz="3600" dirty="0"/>
                <a:t>“</a:t>
              </a:r>
              <a:r>
                <a:rPr lang="ko-KR" altLang="en-US" sz="3600" dirty="0"/>
                <a:t>내가 원하는 데이터만 뽑아내는 것</a:t>
              </a:r>
              <a:r>
                <a:rPr lang="en-US" altLang="ko-KR" sz="3600" dirty="0"/>
                <a:t>(Parsing)”</a:t>
              </a:r>
              <a:r>
                <a:rPr lang="ko-KR" altLang="en-US" sz="2800" dirty="0"/>
                <a:t>을 </a:t>
              </a:r>
              <a:endParaRPr lang="en-US" altLang="ko-KR" sz="2800" dirty="0"/>
            </a:p>
            <a:p>
              <a:pPr algn="ctr"/>
              <a:r>
                <a:rPr lang="ko-KR" altLang="en-US" sz="2800" dirty="0"/>
                <a:t>도와주는  소스코드 파싱 라이브러리 이다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AB9A812-AC19-440C-91AE-114E958868F6}"/>
                </a:ext>
              </a:extLst>
            </p:cNvPr>
            <p:cNvSpPr/>
            <p:nvPr/>
          </p:nvSpPr>
          <p:spPr>
            <a:xfrm>
              <a:off x="382556" y="3284376"/>
              <a:ext cx="11457990" cy="559837"/>
            </a:xfrm>
            <a:prstGeom prst="rect">
              <a:avLst/>
            </a:prstGeom>
            <a:solidFill>
              <a:srgbClr val="00706B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Beautiful Soup 4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41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500A67-5B5D-4B3B-9F9A-417A3147250D}"/>
              </a:ext>
            </a:extLst>
          </p:cNvPr>
          <p:cNvSpPr/>
          <p:nvPr/>
        </p:nvSpPr>
        <p:spPr>
          <a:xfrm>
            <a:off x="367004" y="3125758"/>
            <a:ext cx="11457991" cy="1324947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Python </a:t>
            </a:r>
            <a:r>
              <a:rPr lang="ko-KR" altLang="en-US" sz="3600" dirty="0"/>
              <a:t>에서 </a:t>
            </a:r>
            <a:r>
              <a:rPr lang="en-US" altLang="ko-KR" sz="3600" dirty="0"/>
              <a:t>HTTP </a:t>
            </a:r>
            <a:r>
              <a:rPr lang="ko-KR" altLang="en-US" sz="3600" dirty="0"/>
              <a:t>요청을 보내는 라이브러리</a:t>
            </a:r>
            <a:endParaRPr lang="en-US" altLang="ko-KR" sz="3600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[ HTTP</a:t>
            </a:r>
            <a:r>
              <a:rPr lang="ko-KR" altLang="en-US" dirty="0"/>
              <a:t>는 </a:t>
            </a:r>
            <a:r>
              <a:rPr lang="en-US" altLang="ko-KR" sz="1100" dirty="0"/>
              <a:t>(Hyper Text Transfer Protocol)  </a:t>
            </a:r>
            <a:r>
              <a:rPr lang="en-US" altLang="ko-KR" dirty="0"/>
              <a:t>WWW </a:t>
            </a:r>
            <a:r>
              <a:rPr lang="ko-KR" altLang="en-US" dirty="0"/>
              <a:t>상에서 정보를 주고받을 수 있는 프로토콜이다</a:t>
            </a:r>
            <a:r>
              <a:rPr lang="en-US" altLang="ko-KR" dirty="0"/>
              <a:t>. ]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FEBF2B-1FFC-4A91-B9D9-2919FE2EA175}"/>
              </a:ext>
            </a:extLst>
          </p:cNvPr>
          <p:cNvSpPr/>
          <p:nvPr/>
        </p:nvSpPr>
        <p:spPr>
          <a:xfrm>
            <a:off x="367004" y="2601131"/>
            <a:ext cx="11457991" cy="524627"/>
          </a:xfrm>
          <a:prstGeom prst="rect">
            <a:avLst/>
          </a:prstGeom>
          <a:solidFill>
            <a:srgbClr val="00706B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requests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832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DA2E7BD-BA05-453C-91DD-716A16A05C02}"/>
              </a:ext>
            </a:extLst>
          </p:cNvPr>
          <p:cNvGrpSpPr/>
          <p:nvPr/>
        </p:nvGrpSpPr>
        <p:grpSpPr>
          <a:xfrm>
            <a:off x="582843" y="1421421"/>
            <a:ext cx="10328988" cy="3847207"/>
            <a:chOff x="237612" y="1147665"/>
            <a:chExt cx="10328988" cy="38472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B752F7-0CFB-41C4-A6EB-EA6AAD2AC14D}"/>
                </a:ext>
              </a:extLst>
            </p:cNvPr>
            <p:cNvSpPr txBox="1"/>
            <p:nvPr/>
          </p:nvSpPr>
          <p:spPr>
            <a:xfrm>
              <a:off x="237612" y="1147665"/>
              <a:ext cx="10328988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3200" dirty="0">
                  <a:solidFill>
                    <a:schemeClr val="accent3">
                      <a:lumMod val="75000"/>
                    </a:schemeClr>
                  </a:solidFill>
                </a:rPr>
                <a:t>요청을 저장할 변수 </a:t>
              </a:r>
              <a:r>
                <a:rPr lang="en-US" altLang="ko-KR" sz="3200" dirty="0">
                  <a:solidFill>
                    <a:schemeClr val="accent3">
                      <a:lumMod val="75000"/>
                    </a:schemeClr>
                  </a:solidFill>
                </a:rPr>
                <a:t>= </a:t>
              </a:r>
              <a:r>
                <a:rPr lang="en-US" altLang="ko-KR" sz="3200" dirty="0" err="1">
                  <a:solidFill>
                    <a:schemeClr val="accent3">
                      <a:lumMod val="75000"/>
                    </a:schemeClr>
                  </a:solidFill>
                </a:rPr>
                <a:t>request.get</a:t>
              </a:r>
              <a:r>
                <a:rPr lang="en-US" altLang="ko-KR" sz="3200" dirty="0">
                  <a:solidFill>
                    <a:schemeClr val="accent3">
                      <a:lumMod val="75000"/>
                    </a:schemeClr>
                  </a:solidFill>
                </a:rPr>
                <a:t>(URL)</a:t>
              </a:r>
            </a:p>
            <a:p>
              <a:pPr marL="342900" indent="-342900">
                <a:buAutoNum type="arabicPeriod"/>
              </a:pPr>
              <a:endParaRPr lang="en-US" altLang="ko-KR" sz="32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- </a:t>
              </a:r>
              <a:r>
                <a:rPr lang="ko-KR" altLang="en-US" dirty="0"/>
                <a:t>해당 </a:t>
              </a:r>
              <a:r>
                <a:rPr lang="en-US" altLang="ko-KR" dirty="0"/>
                <a:t>URL</a:t>
              </a:r>
              <a:r>
                <a:rPr lang="ko-KR" altLang="en-US" dirty="0"/>
                <a:t>의 서버와의 </a:t>
              </a:r>
              <a:r>
                <a:rPr lang="en-US" altLang="ko-KR" dirty="0"/>
                <a:t>HTTP</a:t>
              </a:r>
              <a:r>
                <a:rPr lang="ko-KR" altLang="en-US" dirty="0"/>
                <a:t>요청 허가를 가져온다</a:t>
              </a:r>
            </a:p>
            <a:p>
              <a:r>
                <a:rPr lang="en-US" altLang="ko-KR" dirty="0"/>
                <a:t>- </a:t>
              </a:r>
              <a:r>
                <a:rPr lang="ko-KR" altLang="en-US" dirty="0"/>
                <a:t>출력하면 </a:t>
              </a:r>
              <a:r>
                <a:rPr lang="en-US" altLang="ko-KR" dirty="0"/>
                <a:t>&lt;Response [200]&gt;</a:t>
              </a:r>
              <a:r>
                <a:rPr lang="ko-KR" altLang="en-US" dirty="0"/>
                <a:t>을 출력한다</a:t>
              </a:r>
              <a:r>
                <a:rPr lang="en-US" altLang="ko-KR" dirty="0"/>
                <a:t>.</a:t>
              </a:r>
            </a:p>
            <a:p>
              <a:r>
                <a:rPr lang="en-US" altLang="ko-KR" dirty="0"/>
                <a:t>- </a:t>
              </a:r>
              <a:r>
                <a:rPr lang="ko-KR" altLang="en-US" dirty="0"/>
                <a:t>위의 소스코드를 보면 </a:t>
              </a:r>
              <a:r>
                <a:rPr lang="en-US" altLang="ko-KR" dirty="0"/>
                <a:t>connect</a:t>
              </a:r>
              <a:r>
                <a:rPr lang="ko-KR" altLang="en-US" dirty="0"/>
                <a:t>라는 변수에다가 요청허가를 저장해 두었다</a:t>
              </a:r>
              <a:r>
                <a:rPr lang="en-US" altLang="ko-KR" dirty="0"/>
                <a:t>.</a:t>
              </a:r>
            </a:p>
            <a:p>
              <a:r>
                <a:rPr lang="en-US" altLang="ko-KR" dirty="0"/>
                <a:t>- </a:t>
              </a:r>
              <a:r>
                <a:rPr lang="ko-KR" altLang="en-US" dirty="0"/>
                <a:t>이후 </a:t>
              </a:r>
              <a:r>
                <a:rPr lang="en-US" altLang="ko-KR" dirty="0"/>
                <a:t>"connect.~~~" </a:t>
              </a:r>
              <a:r>
                <a:rPr lang="ko-KR" altLang="en-US" dirty="0"/>
                <a:t>를 해석할 때는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</a:rPr>
                <a:t>"~(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</a:rPr>
                <a:t>을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</a:rPr>
                <a:t>를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</a:rPr>
                <a:t>HTTP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</a:rPr>
                <a:t>에 요청합니다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</a:rPr>
                <a:t>" </a:t>
              </a:r>
              <a:r>
                <a:rPr lang="ko-KR" altLang="en-US" dirty="0"/>
                <a:t>로 해석하면 이해하기 쉽다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9B321B-F4EC-48EC-887F-0AEAD3A95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954" y="1900528"/>
              <a:ext cx="5933823" cy="1567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005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33840-2711-45D6-B767-FAFDC57A3240}"/>
              </a:ext>
            </a:extLst>
          </p:cNvPr>
          <p:cNvSpPr txBox="1"/>
          <p:nvPr/>
        </p:nvSpPr>
        <p:spPr>
          <a:xfrm>
            <a:off x="460310" y="1404257"/>
            <a:ext cx="1127137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2.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소스코드를 저장할 변수 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= </a:t>
            </a:r>
            <a:r>
              <a:rPr lang="en-US" altLang="ko-KR" sz="3200" dirty="0" err="1">
                <a:solidFill>
                  <a:schemeClr val="accent3">
                    <a:lumMod val="75000"/>
                  </a:schemeClr>
                </a:solidFill>
              </a:rPr>
              <a:t>connect.text</a:t>
            </a:r>
            <a:endParaRPr lang="en-US" altLang="ko-KR" sz="32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받아온 </a:t>
            </a:r>
            <a:r>
              <a:rPr lang="en-US" altLang="ko-KR" dirty="0"/>
              <a:t>URL</a:t>
            </a:r>
            <a:r>
              <a:rPr lang="ko-KR" altLang="en-US" dirty="0"/>
              <a:t>의 </a:t>
            </a:r>
            <a:r>
              <a:rPr lang="en-US" altLang="ko-KR" dirty="0"/>
              <a:t>HTML</a:t>
            </a:r>
            <a:r>
              <a:rPr lang="ko-KR" altLang="en-US" dirty="0"/>
              <a:t>소스코드를 </a:t>
            </a:r>
            <a:r>
              <a:rPr lang="en-US" altLang="ko-KR" dirty="0"/>
              <a:t>HTTP</a:t>
            </a:r>
            <a:r>
              <a:rPr lang="ko-KR" altLang="en-US" dirty="0"/>
              <a:t>에게 요청하는 함수이다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정상적으로 작동한다면 크롬에서 </a:t>
            </a:r>
            <a:r>
              <a:rPr lang="en-US" altLang="ko-KR" dirty="0"/>
              <a:t>"</a:t>
            </a:r>
            <a:r>
              <a:rPr lang="ko-KR" altLang="en-US" dirty="0"/>
              <a:t>소스보기</a:t>
            </a:r>
            <a:r>
              <a:rPr lang="en-US" altLang="ko-KR" dirty="0"/>
              <a:t>"</a:t>
            </a:r>
            <a:r>
              <a:rPr lang="ko-KR" altLang="en-US" dirty="0"/>
              <a:t>를 했을 때와 같은 결과 값이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위 소스코드를 보면 </a:t>
            </a:r>
            <a:r>
              <a:rPr lang="en-US" altLang="ko-KR" dirty="0"/>
              <a:t>html</a:t>
            </a:r>
            <a:r>
              <a:rPr lang="ko-KR" altLang="en-US" dirty="0"/>
              <a:t>이라는 변수에다가  받아온 </a:t>
            </a:r>
            <a:r>
              <a:rPr lang="en-US" altLang="ko-KR" dirty="0"/>
              <a:t>URL</a:t>
            </a:r>
            <a:r>
              <a:rPr lang="ko-KR" altLang="en-US" dirty="0"/>
              <a:t>의 </a:t>
            </a:r>
            <a:r>
              <a:rPr lang="en-US" altLang="ko-KR" dirty="0"/>
              <a:t>HTML</a:t>
            </a:r>
            <a:r>
              <a:rPr lang="ko-KR" altLang="en-US" dirty="0"/>
              <a:t>소스코드 를 </a:t>
            </a:r>
            <a:r>
              <a:rPr lang="en-US" altLang="ko-KR" dirty="0"/>
              <a:t>txt</a:t>
            </a:r>
            <a:r>
              <a:rPr lang="ko-KR" altLang="en-US" dirty="0"/>
              <a:t>형태로 저장했다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이때 </a:t>
            </a:r>
            <a:r>
              <a:rPr lang="en-US" altLang="ko-KR" dirty="0"/>
              <a:t>type(html)</a:t>
            </a:r>
            <a:r>
              <a:rPr lang="ko-KR" altLang="en-US" dirty="0"/>
              <a:t>을 해보면 </a:t>
            </a:r>
            <a:r>
              <a:rPr lang="en-US" altLang="ko-KR" dirty="0"/>
              <a:t>string </a:t>
            </a:r>
            <a:r>
              <a:rPr lang="ko-KR" altLang="en-US" dirty="0"/>
              <a:t>타입으로 저장 됨을 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"HTML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로 된 소스코드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text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타입 데이터를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HTTP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에 요청합니다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8060ED-20EF-45D3-B51B-B027D733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8" y="2255286"/>
            <a:ext cx="3388525" cy="10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7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58FE5-18D9-4F9C-A5FE-3F5028731AB4}"/>
              </a:ext>
            </a:extLst>
          </p:cNvPr>
          <p:cNvSpPr txBox="1"/>
          <p:nvPr/>
        </p:nvSpPr>
        <p:spPr>
          <a:xfrm>
            <a:off x="292359" y="1161661"/>
            <a:ext cx="11271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75000"/>
                  </a:schemeClr>
                </a:solidFill>
              </a:rPr>
              <a:t>중간 점검</a:t>
            </a:r>
            <a:endParaRPr lang="en-US" altLang="ko-K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C1AA26-08E2-4BE1-8127-6588D614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16" y="2148082"/>
            <a:ext cx="7336167" cy="25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5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F6A4F-ADD2-4D67-BA0D-19EFC507BC4F}"/>
              </a:ext>
            </a:extLst>
          </p:cNvPr>
          <p:cNvSpPr txBox="1"/>
          <p:nvPr/>
        </p:nvSpPr>
        <p:spPr>
          <a:xfrm>
            <a:off x="460310" y="1404257"/>
            <a:ext cx="1127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3.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내가 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Crawling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할 사이트 정하기 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( 1 )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37D15B-2B83-458F-8734-8F312CC6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62" y="2554768"/>
            <a:ext cx="9809972" cy="24524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098827-EE42-49F4-9B49-446BB0DA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62" y="5572997"/>
            <a:ext cx="2628900" cy="514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B930B-C555-4265-A107-39F26EFF05A1}"/>
              </a:ext>
            </a:extLst>
          </p:cNvPr>
          <p:cNvSpPr txBox="1"/>
          <p:nvPr/>
        </p:nvSpPr>
        <p:spPr>
          <a:xfrm>
            <a:off x="3909527" y="5631602"/>
            <a:ext cx="50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 </a:t>
            </a:r>
            <a:r>
              <a:rPr lang="ko-KR" altLang="en-US" dirty="0"/>
              <a:t>바로 이 배너 오른쪽 클릭하고 검사</a:t>
            </a:r>
          </a:p>
        </p:txBody>
      </p:sp>
    </p:spTree>
    <p:extLst>
      <p:ext uri="{BB962C8B-B14F-4D97-AF65-F5344CB8AC3E}">
        <p14:creationId xmlns:p14="http://schemas.microsoft.com/office/powerpoint/2010/main" val="2629117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24CB9-8D99-4785-A4A5-FD0EE56A37DB}"/>
              </a:ext>
            </a:extLst>
          </p:cNvPr>
          <p:cNvSpPr txBox="1"/>
          <p:nvPr/>
        </p:nvSpPr>
        <p:spPr>
          <a:xfrm>
            <a:off x="68424" y="984380"/>
            <a:ext cx="1127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3.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내가 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Crawling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할 사이트 정하기 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( 2 )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3019F7-0D91-4E58-AA92-0895B188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53" y="1715014"/>
            <a:ext cx="8506351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1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58FE5-18D9-4F9C-A5FE-3F5028731AB4}"/>
              </a:ext>
            </a:extLst>
          </p:cNvPr>
          <p:cNvSpPr txBox="1"/>
          <p:nvPr/>
        </p:nvSpPr>
        <p:spPr>
          <a:xfrm>
            <a:off x="292359" y="1096347"/>
            <a:ext cx="11271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3">
                    <a:lumMod val="75000"/>
                  </a:schemeClr>
                </a:solidFill>
              </a:rPr>
              <a:t>Request</a:t>
            </a:r>
            <a:r>
              <a:rPr lang="ko-KR" altLang="en-US" sz="4000" dirty="0">
                <a:solidFill>
                  <a:schemeClr val="accent3">
                    <a:lumMod val="75000"/>
                  </a:schemeClr>
                </a:solidFill>
              </a:rPr>
              <a:t> 후</a:t>
            </a:r>
            <a:endParaRPr lang="en-US" altLang="ko-K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6DBC07-3167-46FC-9463-9164DC48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9" y="1869547"/>
            <a:ext cx="11756571" cy="2114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C20CF5-27F7-478D-914A-12560C29FC0C}"/>
              </a:ext>
            </a:extLst>
          </p:cNvPr>
          <p:cNvSpPr txBox="1"/>
          <p:nvPr/>
        </p:nvSpPr>
        <p:spPr>
          <a:xfrm>
            <a:off x="292359" y="4049513"/>
            <a:ext cx="11271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75000"/>
                  </a:schemeClr>
                </a:solidFill>
              </a:rPr>
              <a:t>결과 중</a:t>
            </a:r>
            <a:r>
              <a:rPr lang="en-US" altLang="ko-KR" sz="4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r>
              <a:rPr lang="ko-KR" altLang="en-US" sz="4000" dirty="0">
                <a:solidFill>
                  <a:schemeClr val="accent3">
                    <a:lumMod val="75000"/>
                  </a:schemeClr>
                </a:solidFill>
              </a:rPr>
              <a:t>중간</a:t>
            </a:r>
            <a:endParaRPr lang="en-US" altLang="ko-K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B343A0-865E-4030-ADF7-FEFEA5B5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1" y="4822713"/>
            <a:ext cx="9797143" cy="16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99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011919-7D8D-44E9-8506-ED7DB6EF6BA9}"/>
              </a:ext>
            </a:extLst>
          </p:cNvPr>
          <p:cNvSpPr/>
          <p:nvPr/>
        </p:nvSpPr>
        <p:spPr>
          <a:xfrm>
            <a:off x="367005" y="2817847"/>
            <a:ext cx="11457990" cy="241451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request </a:t>
            </a:r>
            <a:r>
              <a:rPr lang="ko-KR" altLang="en-US" sz="2800" dirty="0"/>
              <a:t>라이브러리 를 통해서 </a:t>
            </a:r>
            <a:r>
              <a:rPr lang="en-US" altLang="ko-KR" sz="2800" dirty="0"/>
              <a:t>Crawling</a:t>
            </a:r>
            <a:r>
              <a:rPr lang="ko-KR" altLang="en-US" sz="2800" dirty="0"/>
              <a:t> 해온 소스코드 중 </a:t>
            </a:r>
            <a:endParaRPr lang="en-US" altLang="ko-KR" sz="2800" dirty="0"/>
          </a:p>
          <a:p>
            <a:pPr algn="ctr"/>
            <a:r>
              <a:rPr lang="en-US" altLang="ko-KR" sz="3600" dirty="0"/>
              <a:t>“</a:t>
            </a:r>
            <a:r>
              <a:rPr lang="ko-KR" altLang="en-US" sz="3600" dirty="0"/>
              <a:t>내가 원하는 데이터만 뽑아내는 것</a:t>
            </a:r>
            <a:r>
              <a:rPr lang="en-US" altLang="ko-KR" sz="3600" dirty="0"/>
              <a:t>(Parsing)”</a:t>
            </a:r>
            <a:r>
              <a:rPr lang="ko-KR" altLang="en-US" sz="2800" dirty="0"/>
              <a:t>을 </a:t>
            </a:r>
            <a:endParaRPr lang="en-US" altLang="ko-KR" sz="2800" dirty="0"/>
          </a:p>
          <a:p>
            <a:pPr algn="ctr"/>
            <a:r>
              <a:rPr lang="ko-KR" altLang="en-US" sz="2800" dirty="0"/>
              <a:t>도와주는  소스코드 파싱 라이브러리 이다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7AB8D0-673E-4270-A319-64F1109EFAC0}"/>
              </a:ext>
            </a:extLst>
          </p:cNvPr>
          <p:cNvSpPr/>
          <p:nvPr/>
        </p:nvSpPr>
        <p:spPr>
          <a:xfrm>
            <a:off x="367005" y="2258010"/>
            <a:ext cx="11457990" cy="559837"/>
          </a:xfrm>
          <a:prstGeom prst="rect">
            <a:avLst/>
          </a:prstGeom>
          <a:solidFill>
            <a:srgbClr val="00706B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Beautiful Soup 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923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6143B53-49E6-4262-B4D1-9A8BB4B96FE7}"/>
              </a:ext>
            </a:extLst>
          </p:cNvPr>
          <p:cNvGrpSpPr/>
          <p:nvPr/>
        </p:nvGrpSpPr>
        <p:grpSpPr>
          <a:xfrm>
            <a:off x="1625400" y="4034589"/>
            <a:ext cx="8625504" cy="838521"/>
            <a:chOff x="1625400" y="1892968"/>
            <a:chExt cx="8625504" cy="83852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9A3097-A230-4098-B371-FED9443CC5D8}"/>
                </a:ext>
              </a:extLst>
            </p:cNvPr>
            <p:cNvSpPr/>
            <p:nvPr/>
          </p:nvSpPr>
          <p:spPr>
            <a:xfrm>
              <a:off x="1625400" y="1892968"/>
              <a:ext cx="813000" cy="838521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212121"/>
                  </a:solidFill>
                </a:rPr>
                <a:t>3</a:t>
              </a:r>
              <a:endParaRPr lang="ko-KR" altLang="en-US" sz="4800" dirty="0">
                <a:solidFill>
                  <a:srgbClr val="21212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C1AA01-82FF-4BC0-A0AC-6DFC6D26F97B}"/>
                </a:ext>
              </a:extLst>
            </p:cNvPr>
            <p:cNvSpPr/>
            <p:nvPr/>
          </p:nvSpPr>
          <p:spPr>
            <a:xfrm>
              <a:off x="2438399" y="1892968"/>
              <a:ext cx="7812505" cy="838521"/>
            </a:xfrm>
            <a:prstGeom prst="rect">
              <a:avLst/>
            </a:prstGeom>
            <a:solidFill>
              <a:srgbClr val="21212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PyCharm </a:t>
              </a:r>
              <a:r>
                <a:rPr lang="ko-KR" altLang="en-US" sz="3200" dirty="0"/>
                <a:t>으로 데이터 모으기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7AAC48-0EA7-49BB-A005-3A53FD9EECF2}"/>
              </a:ext>
            </a:extLst>
          </p:cNvPr>
          <p:cNvGrpSpPr/>
          <p:nvPr/>
        </p:nvGrpSpPr>
        <p:grpSpPr>
          <a:xfrm>
            <a:off x="1625400" y="5309936"/>
            <a:ext cx="8625504" cy="838521"/>
            <a:chOff x="1625400" y="1892968"/>
            <a:chExt cx="8625504" cy="83852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2803A2A-4931-4A3B-9F11-2E8894A797B1}"/>
                </a:ext>
              </a:extLst>
            </p:cNvPr>
            <p:cNvSpPr/>
            <p:nvPr/>
          </p:nvSpPr>
          <p:spPr>
            <a:xfrm>
              <a:off x="1625400" y="1892968"/>
              <a:ext cx="813000" cy="838521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212121"/>
                  </a:solidFill>
                </a:rPr>
                <a:t>4</a:t>
              </a:r>
              <a:endParaRPr lang="ko-KR" altLang="en-US" sz="4800" dirty="0">
                <a:solidFill>
                  <a:srgbClr val="21212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601C04-FD44-4136-A3AD-0D1A080B7C4E}"/>
                </a:ext>
              </a:extLst>
            </p:cNvPr>
            <p:cNvSpPr/>
            <p:nvPr/>
          </p:nvSpPr>
          <p:spPr>
            <a:xfrm>
              <a:off x="2438399" y="1892968"/>
              <a:ext cx="7812505" cy="838521"/>
            </a:xfrm>
            <a:prstGeom prst="rect">
              <a:avLst/>
            </a:prstGeom>
            <a:solidFill>
              <a:srgbClr val="21212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R Studio </a:t>
              </a:r>
              <a:r>
                <a:rPr lang="ko-KR" altLang="en-US" sz="3200" dirty="0"/>
                <a:t>로 시각화 하기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E8D793A-30BB-424F-AAE0-115683CD14D3}"/>
              </a:ext>
            </a:extLst>
          </p:cNvPr>
          <p:cNvGrpSpPr/>
          <p:nvPr/>
        </p:nvGrpSpPr>
        <p:grpSpPr>
          <a:xfrm>
            <a:off x="1625400" y="1585121"/>
            <a:ext cx="8625504" cy="838521"/>
            <a:chOff x="1625400" y="1892968"/>
            <a:chExt cx="8625504" cy="83852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28E42A9-3DC4-4520-951A-286EF81914FD}"/>
                </a:ext>
              </a:extLst>
            </p:cNvPr>
            <p:cNvSpPr/>
            <p:nvPr/>
          </p:nvSpPr>
          <p:spPr>
            <a:xfrm>
              <a:off x="1625400" y="1892968"/>
              <a:ext cx="813000" cy="838521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212121"/>
                  </a:solidFill>
                </a:rPr>
                <a:t>1</a:t>
              </a:r>
              <a:endParaRPr lang="ko-KR" altLang="en-US" sz="4800" dirty="0">
                <a:solidFill>
                  <a:srgbClr val="21212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8E14398-17F2-4065-B14C-CD2D4D8B2786}"/>
                </a:ext>
              </a:extLst>
            </p:cNvPr>
            <p:cNvSpPr/>
            <p:nvPr/>
          </p:nvSpPr>
          <p:spPr>
            <a:xfrm>
              <a:off x="2438399" y="1892968"/>
              <a:ext cx="7812505" cy="838521"/>
            </a:xfrm>
            <a:prstGeom prst="rect">
              <a:avLst/>
            </a:prstGeom>
            <a:solidFill>
              <a:srgbClr val="21212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도대체 어떻게 할 생각인데</a:t>
              </a:r>
              <a:r>
                <a:rPr lang="en-US" altLang="ko-KR" sz="3200" dirty="0"/>
                <a:t>?</a:t>
              </a:r>
              <a:endParaRPr lang="ko-KR" altLang="en-US" sz="32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E24EFC7-400B-4A56-BA4A-F9E49CAF6C90}"/>
              </a:ext>
            </a:extLst>
          </p:cNvPr>
          <p:cNvGrpSpPr/>
          <p:nvPr/>
        </p:nvGrpSpPr>
        <p:grpSpPr>
          <a:xfrm>
            <a:off x="1625400" y="2811700"/>
            <a:ext cx="8625504" cy="838521"/>
            <a:chOff x="1625400" y="1892968"/>
            <a:chExt cx="8625504" cy="83852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823B58E-60E9-42A1-80AE-D6614E976A6F}"/>
                </a:ext>
              </a:extLst>
            </p:cNvPr>
            <p:cNvSpPr/>
            <p:nvPr/>
          </p:nvSpPr>
          <p:spPr>
            <a:xfrm>
              <a:off x="1625400" y="1892968"/>
              <a:ext cx="813000" cy="838521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212121"/>
                  </a:solidFill>
                </a:rPr>
                <a:t>2</a:t>
              </a:r>
              <a:endParaRPr lang="ko-KR" altLang="en-US" sz="4800" dirty="0">
                <a:solidFill>
                  <a:srgbClr val="21212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5809695-CE3A-406F-B6C8-64A13ACFA16C}"/>
                </a:ext>
              </a:extLst>
            </p:cNvPr>
            <p:cNvSpPr/>
            <p:nvPr/>
          </p:nvSpPr>
          <p:spPr>
            <a:xfrm>
              <a:off x="2438399" y="1892968"/>
              <a:ext cx="7812505" cy="838521"/>
            </a:xfrm>
            <a:prstGeom prst="rect">
              <a:avLst/>
            </a:prstGeom>
            <a:solidFill>
              <a:srgbClr val="21212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준비하기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052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39C83-FCA3-42A7-91CE-E8C3583DAC22}"/>
              </a:ext>
            </a:extLst>
          </p:cNvPr>
          <p:cNvSpPr txBox="1"/>
          <p:nvPr/>
        </p:nvSpPr>
        <p:spPr>
          <a:xfrm>
            <a:off x="746449" y="1474235"/>
            <a:ext cx="1068355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500" dirty="0" err="1">
                <a:solidFill>
                  <a:schemeClr val="accent3">
                    <a:lumMod val="75000"/>
                  </a:schemeClr>
                </a:solidFill>
              </a:rPr>
              <a:t>객체용</a:t>
            </a:r>
            <a:r>
              <a:rPr lang="ko-KR" altLang="en-US" sz="2500" dirty="0">
                <a:solidFill>
                  <a:schemeClr val="accent3">
                    <a:lumMod val="75000"/>
                  </a:schemeClr>
                </a:solidFill>
              </a:rPr>
              <a:t> 변수 </a:t>
            </a:r>
            <a:r>
              <a:rPr lang="en-US" altLang="ko-KR" sz="2500" dirty="0">
                <a:solidFill>
                  <a:schemeClr val="accent3">
                    <a:lumMod val="75000"/>
                  </a:schemeClr>
                </a:solidFill>
              </a:rPr>
              <a:t>= BeautifulSoup(</a:t>
            </a:r>
            <a:r>
              <a:rPr lang="ko-KR" altLang="en-US" sz="2500" dirty="0">
                <a:solidFill>
                  <a:schemeClr val="accent3">
                    <a:lumMod val="75000"/>
                  </a:schemeClr>
                </a:solidFill>
              </a:rPr>
              <a:t>소스코드가 저장된 변수 </a:t>
            </a:r>
            <a:r>
              <a:rPr lang="en-US" altLang="ko-KR" sz="2500" dirty="0">
                <a:solidFill>
                  <a:schemeClr val="accent3">
                    <a:lumMod val="75000"/>
                  </a:schemeClr>
                </a:solidFill>
              </a:rPr>
              <a:t>, '</a:t>
            </a:r>
            <a:r>
              <a:rPr lang="en-US" altLang="ko-KR" sz="2500" dirty="0" err="1">
                <a:solidFill>
                  <a:schemeClr val="accent3">
                    <a:lumMod val="75000"/>
                  </a:schemeClr>
                </a:solidFill>
              </a:rPr>
              <a:t>html.parser</a:t>
            </a:r>
            <a:r>
              <a:rPr lang="en-US" altLang="ko-KR" sz="2500" dirty="0">
                <a:solidFill>
                  <a:schemeClr val="accent3">
                    <a:lumMod val="75000"/>
                  </a:schemeClr>
                </a:solidFill>
              </a:rPr>
              <a:t>’)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위 작업은 </a:t>
            </a:r>
            <a:r>
              <a:rPr lang="en-US" altLang="ko-KR" dirty="0"/>
              <a:t>"</a:t>
            </a:r>
            <a:r>
              <a:rPr lang="ko-KR" altLang="en-US" dirty="0"/>
              <a:t>소스코드가 저장된 변수</a:t>
            </a:r>
            <a:r>
              <a:rPr lang="en-US" altLang="ko-KR" dirty="0"/>
              <a:t>" </a:t>
            </a:r>
            <a:r>
              <a:rPr lang="ko-KR" altLang="en-US" dirty="0"/>
              <a:t>로부터 소스코드를 받아서 </a:t>
            </a:r>
            <a:r>
              <a:rPr lang="en-US" altLang="ko-KR" dirty="0"/>
              <a:t>BeautifulSoup</a:t>
            </a:r>
            <a:r>
              <a:rPr lang="ko-KR" altLang="en-US" dirty="0"/>
              <a:t>의 함수들을 사용하여 편집할 수 있는 하나의 객체로 전환 시켜주는 작업이다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또한 </a:t>
            </a:r>
            <a:r>
              <a:rPr lang="en-US" altLang="ko-KR" dirty="0" err="1"/>
              <a:t>html.parser</a:t>
            </a:r>
            <a:r>
              <a:rPr lang="ko-KR" altLang="en-US" dirty="0"/>
              <a:t>이란 </a:t>
            </a:r>
            <a:r>
              <a:rPr lang="en-US" altLang="ko-KR" dirty="0"/>
              <a:t>python </a:t>
            </a:r>
            <a:r>
              <a:rPr lang="ko-KR" altLang="en-US" dirty="0"/>
              <a:t>내부에 있는 </a:t>
            </a:r>
            <a:r>
              <a:rPr lang="en-US" altLang="ko-KR" dirty="0"/>
              <a:t>html</a:t>
            </a:r>
            <a:r>
              <a:rPr lang="ko-KR" altLang="en-US" dirty="0"/>
              <a:t>을 건드릴 수 있는 함수로 이부분을 뒤로 내가 선언한 변수를 통해서 </a:t>
            </a:r>
            <a:r>
              <a:rPr lang="en-US" altLang="ko-KR" dirty="0"/>
              <a:t>html</a:t>
            </a:r>
            <a:r>
              <a:rPr lang="ko-KR" altLang="en-US" dirty="0"/>
              <a:t>을 터치할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60284C-B767-433A-9E81-60C2D19E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20" y="2099096"/>
            <a:ext cx="5015008" cy="1250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B9C52-F2FC-477B-A636-3DC6E8A17548}"/>
              </a:ext>
            </a:extLst>
          </p:cNvPr>
          <p:cNvSpPr txBox="1"/>
          <p:nvPr/>
        </p:nvSpPr>
        <p:spPr>
          <a:xfrm>
            <a:off x="6096000" y="5383765"/>
            <a:ext cx="7147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) </a:t>
            </a:r>
            <a:r>
              <a:rPr lang="ko-KR" altLang="en-US" dirty="0"/>
              <a:t>왜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 </a:t>
            </a:r>
            <a:r>
              <a:rPr lang="ko-KR" altLang="en-US" dirty="0"/>
              <a:t>가 아니라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~ Import</a:t>
            </a:r>
            <a:r>
              <a:rPr lang="en-US" altLang="ko-KR" dirty="0"/>
              <a:t> </a:t>
            </a:r>
            <a:r>
              <a:rPr lang="ko-KR" altLang="en-US" dirty="0"/>
              <a:t>인가요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	A )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</a:t>
            </a:r>
            <a:r>
              <a:rPr lang="en-US" altLang="ko-KR" dirty="0"/>
              <a:t> </a:t>
            </a:r>
            <a:r>
              <a:rPr lang="ko-KR" altLang="en-US" dirty="0"/>
              <a:t>라이브러리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2248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1F067-1A98-48C2-892C-C6817D790CF0}"/>
              </a:ext>
            </a:extLst>
          </p:cNvPr>
          <p:cNvSpPr txBox="1"/>
          <p:nvPr/>
        </p:nvSpPr>
        <p:spPr>
          <a:xfrm>
            <a:off x="830424" y="1483567"/>
            <a:ext cx="1100079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2. 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</a:rPr>
              <a:t>선택된 것들을 모을 변수 </a:t>
            </a: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= </a:t>
            </a:r>
            <a:r>
              <a:rPr lang="ko-KR" altLang="en-US" sz="2800" dirty="0" err="1">
                <a:solidFill>
                  <a:schemeClr val="accent3">
                    <a:lumMod val="75000"/>
                  </a:schemeClr>
                </a:solidFill>
              </a:rPr>
              <a:t>객체용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</a:rPr>
              <a:t> 변수</a:t>
            </a: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.select(' CSS selector ‘)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위 작업은 앞서 선언해준 </a:t>
            </a:r>
            <a:r>
              <a:rPr lang="ko-KR" altLang="en-US" dirty="0" err="1"/>
              <a:t>객체용</a:t>
            </a:r>
            <a:r>
              <a:rPr lang="ko-KR" altLang="en-US" dirty="0"/>
              <a:t> 변수</a:t>
            </a:r>
            <a:r>
              <a:rPr lang="en-US" altLang="ko-KR" dirty="0"/>
              <a:t>"</a:t>
            </a:r>
            <a:r>
              <a:rPr lang="ko-KR" altLang="en-US" dirty="0"/>
              <a:t>소스코드가 저장된 변수</a:t>
            </a:r>
            <a:r>
              <a:rPr lang="en-US" altLang="ko-KR" dirty="0"/>
              <a:t>"</a:t>
            </a:r>
            <a:r>
              <a:rPr lang="ko-KR" altLang="en-US" dirty="0"/>
              <a:t>에서</a:t>
            </a:r>
            <a:r>
              <a:rPr lang="en-US" altLang="ko-KR" dirty="0"/>
              <a:t>!! select</a:t>
            </a:r>
            <a:r>
              <a:rPr lang="ko-KR" altLang="en-US" dirty="0"/>
              <a:t>라는 기능을 사용할 수 있도록 허가를 후는 것이다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select</a:t>
            </a: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뒤에 있는 </a:t>
            </a:r>
            <a:r>
              <a:rPr lang="en-US" altLang="ko-KR" dirty="0"/>
              <a:t>CSS selector</a:t>
            </a:r>
            <a:r>
              <a:rPr lang="ko-KR" altLang="en-US" dirty="0"/>
              <a:t>을 갖는 </a:t>
            </a:r>
            <a:r>
              <a:rPr lang="en-US" altLang="ko-KR" dirty="0"/>
              <a:t>html </a:t>
            </a:r>
            <a:r>
              <a:rPr lang="ko-KR" altLang="en-US" dirty="0"/>
              <a:t>소스코드를 추출해준다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예를 들어 </a:t>
            </a:r>
            <a:r>
              <a:rPr lang="en-US" altLang="ko-KR" dirty="0"/>
              <a:t>body &gt; div &gt; p </a:t>
            </a:r>
            <a:r>
              <a:rPr lang="ko-KR" altLang="en-US" dirty="0"/>
              <a:t>를  적으면 소스코드 전체중에 저 스타일을 갖는 소스코드를 </a:t>
            </a:r>
            <a:r>
              <a:rPr lang="en-US" altLang="ko-KR" dirty="0"/>
              <a:t>&lt;p&gt;~&lt;/p&gt;</a:t>
            </a:r>
            <a:r>
              <a:rPr lang="ko-KR" altLang="en-US" dirty="0"/>
              <a:t>까지 추출해준다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9AB8BF-1D96-4748-BCB3-B6547838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55" y="2261799"/>
            <a:ext cx="6301478" cy="18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56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58FE5-18D9-4F9C-A5FE-3F5028731AB4}"/>
              </a:ext>
            </a:extLst>
          </p:cNvPr>
          <p:cNvSpPr txBox="1"/>
          <p:nvPr/>
        </p:nvSpPr>
        <p:spPr>
          <a:xfrm>
            <a:off x="292359" y="1161661"/>
            <a:ext cx="11271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75000"/>
                  </a:schemeClr>
                </a:solidFill>
              </a:rPr>
              <a:t>중간 점검</a:t>
            </a:r>
            <a:endParaRPr lang="en-US" altLang="ko-K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A13616-4CCD-4885-BA58-5AF64A962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261" y="1161661"/>
            <a:ext cx="4173996" cy="12026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7A5EB70-5155-4AC1-8089-C884A2B2C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6"/>
          <a:stretch/>
        </p:blipFill>
        <p:spPr>
          <a:xfrm>
            <a:off x="292359" y="2509499"/>
            <a:ext cx="11538859" cy="420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11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113B7-259D-4C63-A717-45DBE98CDC9D}"/>
              </a:ext>
            </a:extLst>
          </p:cNvPr>
          <p:cNvSpPr txBox="1"/>
          <p:nvPr/>
        </p:nvSpPr>
        <p:spPr>
          <a:xfrm>
            <a:off x="587829" y="1334277"/>
            <a:ext cx="620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3">
                    <a:lumMod val="75000"/>
                  </a:schemeClr>
                </a:solidFill>
              </a:rPr>
              <a:t>3. CSS Selector </a:t>
            </a:r>
            <a:r>
              <a:rPr lang="ko-KR" altLang="en-US" sz="3600" dirty="0" err="1">
                <a:solidFill>
                  <a:schemeClr val="accent3">
                    <a:lumMod val="75000"/>
                  </a:schemeClr>
                </a:solidFill>
              </a:rPr>
              <a:t>뽑아내기</a:t>
            </a:r>
            <a:endParaRPr lang="ko-KR" alt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77CB49-B2D8-4116-84F1-0F66EE34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54" y="2085974"/>
            <a:ext cx="10044891" cy="3518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6905F6-7DED-4ACD-A5E1-E0291EB6D7EB}"/>
              </a:ext>
            </a:extLst>
          </p:cNvPr>
          <p:cNvSpPr txBox="1"/>
          <p:nvPr/>
        </p:nvSpPr>
        <p:spPr>
          <a:xfrm>
            <a:off x="1166327" y="5943600"/>
            <a:ext cx="845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영화 평론의 경우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: ‘ </a:t>
            </a:r>
            <a:r>
              <a:rPr lang="pl-PL" altLang="ko-KR" dirty="0">
                <a:solidFill>
                  <a:schemeClr val="accent3">
                    <a:lumMod val="75000"/>
                  </a:schemeClr>
                </a:solidFill>
              </a:rPr>
              <a:t>body &gt; div &gt; div &gt; div &gt; ul &gt; li &gt; div &gt; p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 ’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5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D344F-537E-43C6-AD32-B5A3C1AB4FE7}"/>
              </a:ext>
            </a:extLst>
          </p:cNvPr>
          <p:cNvSpPr txBox="1"/>
          <p:nvPr/>
        </p:nvSpPr>
        <p:spPr>
          <a:xfrm>
            <a:off x="111966" y="1052427"/>
            <a:ext cx="909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3. CSS Selector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까지 대입 한 후의 소스코드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B4A54-D81E-4350-8A66-6CDE3C95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1" y="1421759"/>
            <a:ext cx="9217880" cy="3569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78CEEA-D9CD-438D-9594-F7587C5266D3}"/>
              </a:ext>
            </a:extLst>
          </p:cNvPr>
          <p:cNvSpPr txBox="1"/>
          <p:nvPr/>
        </p:nvSpPr>
        <p:spPr>
          <a:xfrm>
            <a:off x="111966" y="5066909"/>
            <a:ext cx="909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D8448E-5062-48FB-8E85-CF9B7587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3" y="5436241"/>
            <a:ext cx="9302622" cy="132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260508-A21D-4BBD-8E07-82B20C251344}"/>
              </a:ext>
            </a:extLst>
          </p:cNvPr>
          <p:cNvSpPr txBox="1"/>
          <p:nvPr/>
        </p:nvSpPr>
        <p:spPr>
          <a:xfrm>
            <a:off x="4217436" y="1771152"/>
            <a:ext cx="1019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&lt;p&gt;&lt;span class="</a:t>
            </a:r>
            <a:r>
              <a:rPr lang="en-US" altLang="ko-KR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ico_viewer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"&gt;</a:t>
            </a: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관람객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&lt;/span&gt;</a:t>
            </a:r>
            <a:r>
              <a:rPr lang="ko-KR" altLang="en-US" sz="1400" dirty="0" err="1"/>
              <a:t>꿀잼ㅠㅠㅠ미쳤어요ㅠㅠㅠ류준열짱</a:t>
            </a:r>
            <a:r>
              <a:rPr lang="en-US" altLang="ko-KR" sz="1400" dirty="0"/>
              <a:t>!!  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&lt;/p&gt;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859E8-DB9C-46E5-9FA9-80F778EDEC8E}"/>
              </a:ext>
            </a:extLst>
          </p:cNvPr>
          <p:cNvSpPr txBox="1"/>
          <p:nvPr/>
        </p:nvSpPr>
        <p:spPr>
          <a:xfrm>
            <a:off x="205273" y="1184988"/>
            <a:ext cx="40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원하는 문장만 추출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65FFA-CCF5-4695-A9DA-4FF5D2F7BBE2}"/>
              </a:ext>
            </a:extLst>
          </p:cNvPr>
          <p:cNvSpPr txBox="1"/>
          <p:nvPr/>
        </p:nvSpPr>
        <p:spPr>
          <a:xfrm>
            <a:off x="578497" y="1760779"/>
            <a:ext cx="48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DFFF8"/>
                </a:solidFill>
              </a:rPr>
              <a:t>ABCDEF</a:t>
            </a:r>
            <a:r>
              <a:rPr lang="ko-KR" altLang="en-US" dirty="0"/>
              <a:t>안녕하세요</a:t>
            </a:r>
            <a:r>
              <a:rPr lang="en-US" altLang="ko-KR" dirty="0">
                <a:solidFill>
                  <a:srgbClr val="6DFFF8"/>
                </a:solidFill>
              </a:rPr>
              <a:t>HIJK</a:t>
            </a:r>
            <a:endParaRPr lang="ko-KR" altLang="en-US" dirty="0">
              <a:solidFill>
                <a:srgbClr val="6DFFF8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18E52F-336A-4B0F-8B87-8802AE1B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" y="2335524"/>
            <a:ext cx="3463990" cy="22437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1DFFF3-6AB9-4ADE-8AA2-8D65D6E7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592" y="2492686"/>
            <a:ext cx="5759038" cy="340412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3E2E51-DC1C-4E7F-BE34-8E393EF3350A}"/>
              </a:ext>
            </a:extLst>
          </p:cNvPr>
          <p:cNvCxnSpPr/>
          <p:nvPr/>
        </p:nvCxnSpPr>
        <p:spPr>
          <a:xfrm>
            <a:off x="4040155" y="1101012"/>
            <a:ext cx="0" cy="52251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16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0BB55-C39B-4E58-A90B-A38CF691237C}"/>
              </a:ext>
            </a:extLst>
          </p:cNvPr>
          <p:cNvSpPr txBox="1"/>
          <p:nvPr/>
        </p:nvSpPr>
        <p:spPr>
          <a:xfrm>
            <a:off x="205273" y="1184988"/>
            <a:ext cx="958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4.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</a:rPr>
              <a:t>Sentence_array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에서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개의 데이터를 모두 원하는 문장으로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</a:rPr>
              <a:t>바꿔주기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480A6-2B2E-4EF2-B415-444822625D77}"/>
              </a:ext>
            </a:extLst>
          </p:cNvPr>
          <p:cNvSpPr txBox="1"/>
          <p:nvPr/>
        </p:nvSpPr>
        <p:spPr>
          <a:xfrm>
            <a:off x="984061" y="4670234"/>
            <a:ext cx="958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결과물 배열을 하나 만들어 준 다음 간단한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반복문을 통해서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개의 배열 요소에 저장된 파싱 되지않은 문장들을 각각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</a:rPr>
              <a:t>파싱한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 후에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만들어 둔 결과물 배열에 차곡차곡 쌓아준다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51C540-8749-457F-BB33-B630FA96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3" y="1897839"/>
            <a:ext cx="48672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32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6F4C87-677F-48FA-A707-4FCFB2B8CB68}"/>
              </a:ext>
            </a:extLst>
          </p:cNvPr>
          <p:cNvSpPr txBox="1"/>
          <p:nvPr/>
        </p:nvSpPr>
        <p:spPr>
          <a:xfrm>
            <a:off x="410545" y="1343608"/>
            <a:ext cx="11118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3">
                    <a:lumMod val="75000"/>
                  </a:schemeClr>
                </a:solidFill>
              </a:rPr>
              <a:t>5. </a:t>
            </a: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</a:rPr>
              <a:t>페이지에 있는 </a:t>
            </a: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</a:rPr>
              <a:t>개의 평점 글 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</a:rPr>
              <a:t>데이터 모아서  하나의 문장으로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6BBD8A-EB29-482C-9581-778229ECF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84" y="2412546"/>
            <a:ext cx="5982774" cy="25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39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00731-BE89-4AA7-BF72-A384DB7B58AF}"/>
              </a:ext>
            </a:extLst>
          </p:cNvPr>
          <p:cNvSpPr txBox="1"/>
          <p:nvPr/>
        </p:nvSpPr>
        <p:spPr>
          <a:xfrm>
            <a:off x="0" y="925546"/>
            <a:ext cx="1111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</a:rPr>
              <a:t>중간점검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0E137C-DC7D-4DC0-BF2D-59B56553B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236"/>
            <a:ext cx="2920482" cy="19818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AB16F4-2B4E-4AD7-8152-5233A470F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333" y="867748"/>
            <a:ext cx="9126117" cy="59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47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CCC10D8-3F3C-49D9-B431-1241F86DAAF0}"/>
              </a:ext>
            </a:extLst>
          </p:cNvPr>
          <p:cNvGrpSpPr/>
          <p:nvPr/>
        </p:nvGrpSpPr>
        <p:grpSpPr>
          <a:xfrm>
            <a:off x="536509" y="2438280"/>
            <a:ext cx="11224518" cy="2170989"/>
            <a:chOff x="536509" y="1169315"/>
            <a:chExt cx="11224518" cy="21709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D81C2E-AD95-4B7A-862F-C1B8D1BD8F01}"/>
                </a:ext>
              </a:extLst>
            </p:cNvPr>
            <p:cNvSpPr txBox="1"/>
            <p:nvPr/>
          </p:nvSpPr>
          <p:spPr>
            <a:xfrm>
              <a:off x="536509" y="1169315"/>
              <a:ext cx="1111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3">
                      <a:lumMod val="75000"/>
                    </a:schemeClr>
                  </a:solidFill>
                </a:rPr>
                <a:t>6. 9</a:t>
              </a:r>
              <a:r>
                <a:rPr lang="ko-KR" altLang="en-US" sz="2400" dirty="0">
                  <a:solidFill>
                    <a:schemeClr val="accent3">
                      <a:lumMod val="75000"/>
                    </a:schemeClr>
                  </a:solidFill>
                </a:rPr>
                <a:t>개의 페이지 </a:t>
              </a:r>
              <a:r>
                <a:rPr lang="ko-KR" altLang="en-US" sz="2400" dirty="0" err="1">
                  <a:solidFill>
                    <a:schemeClr val="accent3">
                      <a:lumMod val="75000"/>
                    </a:schemeClr>
                  </a:solidFill>
                </a:rPr>
                <a:t>크롤링</a:t>
              </a:r>
              <a:r>
                <a:rPr lang="ko-KR" altLang="en-US" sz="2400" dirty="0">
                  <a:solidFill>
                    <a:schemeClr val="accent3">
                      <a:lumMod val="75000"/>
                    </a:schemeClr>
                  </a:solidFill>
                </a:rPr>
                <a:t> 하기 </a:t>
              </a:r>
              <a:r>
                <a:rPr lang="en-US" altLang="ko-KR" sz="2400" dirty="0">
                  <a:solidFill>
                    <a:schemeClr val="accent3">
                      <a:lumMod val="75000"/>
                    </a:schemeClr>
                  </a:solidFill>
                </a:rPr>
                <a:t>( for </a:t>
              </a:r>
              <a:r>
                <a:rPr lang="ko-KR" altLang="en-US" sz="2400" dirty="0">
                  <a:solidFill>
                    <a:schemeClr val="accent3">
                      <a:lumMod val="75000"/>
                    </a:schemeClr>
                  </a:solidFill>
                </a:rPr>
                <a:t>단순 </a:t>
              </a:r>
              <a:r>
                <a:rPr lang="ko-KR" altLang="en-US" sz="2400" dirty="0" err="1">
                  <a:solidFill>
                    <a:schemeClr val="accent3">
                      <a:lumMod val="75000"/>
                    </a:schemeClr>
                  </a:solidFill>
                </a:rPr>
                <a:t>반복문</a:t>
              </a:r>
              <a:r>
                <a:rPr lang="ko-KR" altLang="en-US" sz="240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altLang="ko-KR" sz="240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  <a:r>
                <a:rPr lang="ko-KR" altLang="en-US" sz="240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614A07-C3FC-4595-AC7B-0C715D9E0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283" y="1866997"/>
              <a:ext cx="10753434" cy="731469"/>
            </a:xfrm>
            <a:prstGeom prst="rect">
              <a:avLst/>
            </a:prstGeom>
          </p:spPr>
        </p:pic>
        <p:sp>
          <p:nvSpPr>
            <p:cNvPr id="6" name="원형: 비어 있음 5">
              <a:extLst>
                <a:ext uri="{FF2B5EF4-FFF2-40B4-BE49-F238E27FC236}">
                  <a16:creationId xmlns:a16="http://schemas.microsoft.com/office/drawing/2014/main" id="{18461EE9-088C-402D-9BC2-35456F06E94B}"/>
                </a:ext>
              </a:extLst>
            </p:cNvPr>
            <p:cNvSpPr/>
            <p:nvPr/>
          </p:nvSpPr>
          <p:spPr>
            <a:xfrm>
              <a:off x="10277350" y="1856627"/>
              <a:ext cx="1483677" cy="1483677"/>
            </a:xfrm>
            <a:prstGeom prst="donut">
              <a:avLst>
                <a:gd name="adj" fmla="val 6335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61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28C052A-8916-4875-BE2C-486FAA23AB77}"/>
              </a:ext>
            </a:extLst>
          </p:cNvPr>
          <p:cNvGrpSpPr/>
          <p:nvPr/>
        </p:nvGrpSpPr>
        <p:grpSpPr>
          <a:xfrm>
            <a:off x="1780138" y="3009739"/>
            <a:ext cx="8625504" cy="838521"/>
            <a:chOff x="1625400" y="1892968"/>
            <a:chExt cx="8625504" cy="83852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A16331C-246C-4CB0-A6D3-84A44B506CC0}"/>
                </a:ext>
              </a:extLst>
            </p:cNvPr>
            <p:cNvSpPr/>
            <p:nvPr/>
          </p:nvSpPr>
          <p:spPr>
            <a:xfrm>
              <a:off x="1625400" y="1892968"/>
              <a:ext cx="813000" cy="838521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212121"/>
                  </a:solidFill>
                </a:rPr>
                <a:t>1</a:t>
              </a:r>
              <a:endParaRPr lang="ko-KR" altLang="en-US" sz="4800" dirty="0">
                <a:solidFill>
                  <a:srgbClr val="21212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55EFF9B-4D55-4335-8E58-9A3E3B402303}"/>
                </a:ext>
              </a:extLst>
            </p:cNvPr>
            <p:cNvSpPr/>
            <p:nvPr/>
          </p:nvSpPr>
          <p:spPr>
            <a:xfrm>
              <a:off x="2438399" y="1892968"/>
              <a:ext cx="7812505" cy="838521"/>
            </a:xfrm>
            <a:prstGeom prst="rect">
              <a:avLst/>
            </a:prstGeom>
            <a:solidFill>
              <a:srgbClr val="21212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도대체 어떻게 할 생각인데</a:t>
              </a:r>
              <a:r>
                <a:rPr lang="en-US" altLang="ko-KR" sz="3200" dirty="0"/>
                <a:t>?</a:t>
              </a:r>
              <a:endParaRPr lang="ko-KR" altLang="en-US" sz="3200" dirty="0"/>
            </a:p>
          </p:txBody>
        </p:sp>
      </p:grp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EE83BCD8-8A1B-4831-872C-9EBE36CF691B}"/>
              </a:ext>
            </a:extLst>
          </p:cNvPr>
          <p:cNvSpPr/>
          <p:nvPr/>
        </p:nvSpPr>
        <p:spPr>
          <a:xfrm>
            <a:off x="-93306" y="-74645"/>
            <a:ext cx="12372392" cy="1380931"/>
          </a:xfrm>
          <a:prstGeom prst="flowChartProcess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90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EFB5D-878C-4ED9-A3CD-3D9D9A11A53A}"/>
              </a:ext>
            </a:extLst>
          </p:cNvPr>
          <p:cNvSpPr txBox="1"/>
          <p:nvPr/>
        </p:nvSpPr>
        <p:spPr>
          <a:xfrm>
            <a:off x="83975" y="1110342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최종 소스코드 및 결과 처리법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72DADD-AF74-4E6C-A2B0-3C27CD43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58" y="877075"/>
            <a:ext cx="8882942" cy="5980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794B6D-6FAB-4F20-BE71-58A6C3496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99" y="1712941"/>
            <a:ext cx="3236889" cy="2196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BF587A-80B6-4C23-882D-8E827D9CB8A4}"/>
              </a:ext>
            </a:extLst>
          </p:cNvPr>
          <p:cNvSpPr txBox="1"/>
          <p:nvPr/>
        </p:nvSpPr>
        <p:spPr>
          <a:xfrm>
            <a:off x="124812" y="4783947"/>
            <a:ext cx="2976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결과물은 원하는 폴더에 메모장 </a:t>
            </a:r>
            <a:r>
              <a:rPr lang="en-US" altLang="ko-KR" dirty="0"/>
              <a:t>txt</a:t>
            </a:r>
            <a:r>
              <a:rPr lang="ko-KR" altLang="en-US" dirty="0"/>
              <a:t>파일을 만들어 복사 붙여넣기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323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EE83BCD8-8A1B-4831-872C-9EBE36CF691B}"/>
              </a:ext>
            </a:extLst>
          </p:cNvPr>
          <p:cNvSpPr/>
          <p:nvPr/>
        </p:nvSpPr>
        <p:spPr>
          <a:xfrm>
            <a:off x="-93306" y="-74645"/>
            <a:ext cx="12372392" cy="1380931"/>
          </a:xfrm>
          <a:prstGeom prst="flowChartProcess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6A7083-788F-42BB-A63E-80CC0A31E166}"/>
              </a:ext>
            </a:extLst>
          </p:cNvPr>
          <p:cNvGrpSpPr/>
          <p:nvPr/>
        </p:nvGrpSpPr>
        <p:grpSpPr>
          <a:xfrm>
            <a:off x="1780138" y="3009739"/>
            <a:ext cx="8625504" cy="838521"/>
            <a:chOff x="1625400" y="1892968"/>
            <a:chExt cx="8625504" cy="83852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CF0A8A-82BA-4D23-9C76-21ED7FE1FA2B}"/>
                </a:ext>
              </a:extLst>
            </p:cNvPr>
            <p:cNvSpPr/>
            <p:nvPr/>
          </p:nvSpPr>
          <p:spPr>
            <a:xfrm>
              <a:off x="1625400" y="1892968"/>
              <a:ext cx="813000" cy="838521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212121"/>
                  </a:solidFill>
                </a:rPr>
                <a:t>4</a:t>
              </a:r>
              <a:endParaRPr lang="ko-KR" altLang="en-US" sz="4800" dirty="0">
                <a:solidFill>
                  <a:srgbClr val="21212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4F9427-DC2E-484E-8098-292A8B5C7151}"/>
                </a:ext>
              </a:extLst>
            </p:cNvPr>
            <p:cNvSpPr/>
            <p:nvPr/>
          </p:nvSpPr>
          <p:spPr>
            <a:xfrm>
              <a:off x="2438399" y="1892968"/>
              <a:ext cx="7812505" cy="838521"/>
            </a:xfrm>
            <a:prstGeom prst="rect">
              <a:avLst/>
            </a:prstGeom>
            <a:solidFill>
              <a:srgbClr val="21212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R Studio </a:t>
              </a:r>
              <a:r>
                <a:rPr lang="ko-KR" altLang="en-US" sz="3200" dirty="0"/>
                <a:t>로 시각화 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758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R Studio </a:t>
            </a:r>
            <a:r>
              <a:rPr lang="ko-KR" altLang="en-US" dirty="0"/>
              <a:t>로 시각화 하기 </a:t>
            </a:r>
            <a:r>
              <a:rPr lang="en-US" altLang="ko-KR" dirty="0"/>
              <a:t>( Visualizations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A510E-DA2A-41C8-88A5-8E2984F8CC3F}"/>
              </a:ext>
            </a:extLst>
          </p:cNvPr>
          <p:cNvSpPr txBox="1"/>
          <p:nvPr/>
        </p:nvSpPr>
        <p:spPr>
          <a:xfrm>
            <a:off x="520118" y="1375794"/>
            <a:ext cx="449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1. 1. R studio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패키지 설치 및 사용준비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EE854B-0386-441C-A922-A03360F7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67" y="1952235"/>
            <a:ext cx="4193538" cy="1813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62A189-0894-4281-85B8-C558ACE30884}"/>
              </a:ext>
            </a:extLst>
          </p:cNvPr>
          <p:cNvSpPr txBox="1"/>
          <p:nvPr/>
        </p:nvSpPr>
        <p:spPr>
          <a:xfrm>
            <a:off x="6006519" y="1073790"/>
            <a:ext cx="449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1. 2. KoNLP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설치 및 사전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3E983-68C0-476B-AD1B-2A436D7DF1DB}"/>
              </a:ext>
            </a:extLst>
          </p:cNvPr>
          <p:cNvSpPr txBox="1"/>
          <p:nvPr/>
        </p:nvSpPr>
        <p:spPr>
          <a:xfrm>
            <a:off x="6429681" y="1581728"/>
            <a:ext cx="470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KoNLP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한글 자연어 분석 패키지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018E6D-8CFE-48D4-B6E2-7CFBDEBD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7138"/>
            <a:ext cx="5504533" cy="19729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279B39-3CEC-43A1-8A26-25EBABA28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67" y="4716559"/>
            <a:ext cx="4568306" cy="1885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426E92-7267-4846-8980-1D692BC6AC5D}"/>
              </a:ext>
            </a:extLst>
          </p:cNvPr>
          <p:cNvSpPr txBox="1"/>
          <p:nvPr/>
        </p:nvSpPr>
        <p:spPr>
          <a:xfrm>
            <a:off x="520118" y="4160723"/>
            <a:ext cx="449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1. 3.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패키지 사용</a:t>
            </a:r>
          </a:p>
        </p:txBody>
      </p:sp>
    </p:spTree>
    <p:extLst>
      <p:ext uri="{BB962C8B-B14F-4D97-AF65-F5344CB8AC3E}">
        <p14:creationId xmlns:p14="http://schemas.microsoft.com/office/powerpoint/2010/main" val="1379753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R Studio </a:t>
            </a:r>
            <a:r>
              <a:rPr lang="ko-KR" altLang="en-US" dirty="0"/>
              <a:t>로 시각화 하기 </a:t>
            </a:r>
            <a:r>
              <a:rPr lang="en-US" altLang="ko-KR" dirty="0"/>
              <a:t>( Visualizations 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EF7F7-0153-4493-A197-70BFDA6A4012}"/>
              </a:ext>
            </a:extLst>
          </p:cNvPr>
          <p:cNvSpPr txBox="1"/>
          <p:nvPr/>
        </p:nvSpPr>
        <p:spPr>
          <a:xfrm>
            <a:off x="520118" y="1375794"/>
            <a:ext cx="78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2. Working Directory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를 설정하고 앞서 저장해둔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txt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파일 불러오기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52EBE-3D83-4A63-8069-294D597D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8" y="2416565"/>
            <a:ext cx="10303976" cy="101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96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R Studio </a:t>
            </a:r>
            <a:r>
              <a:rPr lang="ko-KR" altLang="en-US" dirty="0"/>
              <a:t>로 시각화 하기 </a:t>
            </a:r>
            <a:r>
              <a:rPr lang="en-US" altLang="ko-KR" dirty="0"/>
              <a:t>( Visualizations 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4B5590-6EA5-4932-AF51-7780862FA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6" y="2282400"/>
            <a:ext cx="9980438" cy="4202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9593D5-4D16-4855-81D7-9E8C9B17B9D3}"/>
              </a:ext>
            </a:extLst>
          </p:cNvPr>
          <p:cNvSpPr txBox="1"/>
          <p:nvPr/>
        </p:nvSpPr>
        <p:spPr>
          <a:xfrm>
            <a:off x="520118" y="1375794"/>
            <a:ext cx="78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3. Txt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 파일안에서 단어 쪼개고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</a:rPr>
              <a:t>쓸모없는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 단어 삭제하기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35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R Studio </a:t>
            </a:r>
            <a:r>
              <a:rPr lang="ko-KR" altLang="en-US" dirty="0"/>
              <a:t>로 시각화 하기 </a:t>
            </a:r>
            <a:r>
              <a:rPr lang="en-US" altLang="ko-KR" dirty="0"/>
              <a:t>( Visualizations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BDA8F-5AE4-4D97-A433-543F5AC0359B}"/>
              </a:ext>
            </a:extLst>
          </p:cNvPr>
          <p:cNvSpPr txBox="1"/>
          <p:nvPr/>
        </p:nvSpPr>
        <p:spPr>
          <a:xfrm>
            <a:off x="520118" y="1375794"/>
            <a:ext cx="781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공백 과같은 것들을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</a:rPr>
              <a:t>없애주기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 위해서 임시파일로 만들어내고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테이블 형태로 만들어서 최대 빈도로 나온 값을 정렬 해주는 것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3DD24C-1579-4F7D-A549-3247F7006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7" y="2116935"/>
            <a:ext cx="7289583" cy="416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5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R Studio </a:t>
            </a:r>
            <a:r>
              <a:rPr lang="ko-KR" altLang="en-US" dirty="0"/>
              <a:t>로 시각화 하기 </a:t>
            </a:r>
            <a:r>
              <a:rPr lang="en-US" altLang="ko-KR" dirty="0"/>
              <a:t>( Visualizations 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4959C9-FEA8-413C-ADCF-C4B73291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06" y="2447226"/>
            <a:ext cx="11412787" cy="44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7CE24-B82B-43B2-83C9-433B451E92CA}"/>
              </a:ext>
            </a:extLst>
          </p:cNvPr>
          <p:cNvSpPr txBox="1"/>
          <p:nvPr/>
        </p:nvSpPr>
        <p:spPr>
          <a:xfrm>
            <a:off x="520118" y="1812022"/>
            <a:ext cx="78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5.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</a:rPr>
              <a:t>WordCloud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만들기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1594E-92E4-4BB1-85B7-08C5688FC6A3}"/>
              </a:ext>
            </a:extLst>
          </p:cNvPr>
          <p:cNvSpPr txBox="1"/>
          <p:nvPr/>
        </p:nvSpPr>
        <p:spPr>
          <a:xfrm>
            <a:off x="260058" y="3165887"/>
            <a:ext cx="1167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accent3">
                    <a:lumMod val="75000"/>
                  </a:schemeClr>
                </a:solidFill>
              </a:rPr>
              <a:t>wordcloud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단어선택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기준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랜덤하게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?, </a:t>
            </a:r>
            <a:r>
              <a:rPr lang="ko-KR" altLang="en-US" sz="3200" dirty="0" err="1">
                <a:solidFill>
                  <a:schemeClr val="accent3">
                    <a:lumMod val="75000"/>
                  </a:schemeClr>
                </a:solidFill>
              </a:rPr>
              <a:t>워드클라우드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</a:rPr>
              <a:t> 색상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5B295-DF65-4C99-9A7A-383CE51C03C7}"/>
              </a:ext>
            </a:extLst>
          </p:cNvPr>
          <p:cNvSpPr txBox="1"/>
          <p:nvPr/>
        </p:nvSpPr>
        <p:spPr>
          <a:xfrm>
            <a:off x="8136609" y="3795129"/>
            <a:ext cx="278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(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기준 번호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색상코드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2139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EE83BCD8-8A1B-4831-872C-9EBE36CF691B}"/>
              </a:ext>
            </a:extLst>
          </p:cNvPr>
          <p:cNvSpPr/>
          <p:nvPr/>
        </p:nvSpPr>
        <p:spPr>
          <a:xfrm>
            <a:off x="-93306" y="-74645"/>
            <a:ext cx="12372392" cy="1380931"/>
          </a:xfrm>
          <a:prstGeom prst="flowChartProcess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940588-91A2-4196-BAA7-4F0BE933D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81" y="66019"/>
            <a:ext cx="106299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75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R Studio </a:t>
            </a:r>
            <a:r>
              <a:rPr lang="ko-KR" altLang="en-US" dirty="0"/>
              <a:t>로 시각화 하기 </a:t>
            </a:r>
            <a:r>
              <a:rPr lang="en-US" altLang="ko-KR" dirty="0"/>
              <a:t>( Visualizations 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8429F6-8256-4816-BEDC-B3564D2DF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08" r="26973"/>
          <a:stretch/>
        </p:blipFill>
        <p:spPr>
          <a:xfrm>
            <a:off x="3214381" y="1028087"/>
            <a:ext cx="5763238" cy="56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9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EE83BCD8-8A1B-4831-872C-9EBE36CF691B}"/>
              </a:ext>
            </a:extLst>
          </p:cNvPr>
          <p:cNvSpPr/>
          <p:nvPr/>
        </p:nvSpPr>
        <p:spPr>
          <a:xfrm>
            <a:off x="-93306" y="-74645"/>
            <a:ext cx="12372392" cy="1380931"/>
          </a:xfrm>
          <a:prstGeom prst="flowChartProcess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FBE553-7CCC-4658-8D55-1B40F7319BEB}"/>
              </a:ext>
            </a:extLst>
          </p:cNvPr>
          <p:cNvSpPr txBox="1"/>
          <p:nvPr/>
        </p:nvSpPr>
        <p:spPr>
          <a:xfrm>
            <a:off x="2357307" y="2432807"/>
            <a:ext cx="88923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6DFFF8"/>
                </a:solidFill>
              </a:rPr>
              <a:t>THANK YOU!!!</a:t>
            </a:r>
            <a:endParaRPr lang="ko-KR" altLang="en-US" sz="8800" dirty="0">
              <a:solidFill>
                <a:srgbClr val="6DFF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도대체 어떻게 할 생각인데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41507EB-71A8-41E5-B034-A648148AE19E}"/>
              </a:ext>
            </a:extLst>
          </p:cNvPr>
          <p:cNvGrpSpPr/>
          <p:nvPr/>
        </p:nvGrpSpPr>
        <p:grpSpPr>
          <a:xfrm>
            <a:off x="890338" y="1688752"/>
            <a:ext cx="10395282" cy="4182658"/>
            <a:chOff x="882317" y="1464162"/>
            <a:chExt cx="10395282" cy="4182658"/>
          </a:xfrm>
        </p:grpSpPr>
        <p:sp>
          <p:nvSpPr>
            <p:cNvPr id="7" name="말풍선: 사각형 6">
              <a:extLst>
                <a:ext uri="{FF2B5EF4-FFF2-40B4-BE49-F238E27FC236}">
                  <a16:creationId xmlns:a16="http://schemas.microsoft.com/office/drawing/2014/main" id="{BEF09467-8A40-477D-B68E-FB6E993408F1}"/>
                </a:ext>
              </a:extLst>
            </p:cNvPr>
            <p:cNvSpPr/>
            <p:nvPr/>
          </p:nvSpPr>
          <p:spPr>
            <a:xfrm>
              <a:off x="893678" y="4255485"/>
              <a:ext cx="10383921" cy="1391335"/>
            </a:xfrm>
            <a:prstGeom prst="wedgeRectCallout">
              <a:avLst>
                <a:gd name="adj1" fmla="val -22543"/>
                <a:gd name="adj2" fmla="val 39773"/>
              </a:avLst>
            </a:prstGeom>
            <a:solidFill>
              <a:srgbClr val="6DFF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R Studio </a:t>
              </a:r>
              <a:r>
                <a:rPr lang="ko-KR" altLang="en-US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로 데이터를 시각화 한다</a:t>
              </a:r>
              <a:r>
                <a:rPr lang="en-US" altLang="ko-KR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2400" dirty="0">
                <a:solidFill>
                  <a:srgbClr val="21212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6" name="말풍선: 사각형 5">
              <a:extLst>
                <a:ext uri="{FF2B5EF4-FFF2-40B4-BE49-F238E27FC236}">
                  <a16:creationId xmlns:a16="http://schemas.microsoft.com/office/drawing/2014/main" id="{DB450D3F-8BD2-4302-B11D-D352FD8A56BE}"/>
                </a:ext>
              </a:extLst>
            </p:cNvPr>
            <p:cNvSpPr/>
            <p:nvPr/>
          </p:nvSpPr>
          <p:spPr>
            <a:xfrm>
              <a:off x="882317" y="2874337"/>
              <a:ext cx="10383921" cy="1391335"/>
            </a:xfrm>
            <a:prstGeom prst="wedgeRectCallout">
              <a:avLst>
                <a:gd name="adj1" fmla="val -23657"/>
                <a:gd name="adj2" fmla="val 698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PyCharm </a:t>
              </a:r>
              <a:r>
                <a:rPr lang="ko-KR" altLang="en-US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으로 사이트속 데이터를 모은다</a:t>
              </a:r>
              <a:r>
                <a:rPr lang="en-US" altLang="ko-KR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2400" dirty="0">
                <a:solidFill>
                  <a:srgbClr val="21212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C93E1853-0CA0-4E41-8468-DEE530E8F3B3}"/>
                </a:ext>
              </a:extLst>
            </p:cNvPr>
            <p:cNvSpPr/>
            <p:nvPr/>
          </p:nvSpPr>
          <p:spPr>
            <a:xfrm>
              <a:off x="893678" y="1464162"/>
              <a:ext cx="10383921" cy="1391335"/>
            </a:xfrm>
            <a:prstGeom prst="wedgeRectCallout">
              <a:avLst>
                <a:gd name="adj1" fmla="val -23398"/>
                <a:gd name="adj2" fmla="val 73335"/>
              </a:avLst>
            </a:prstGeom>
            <a:solidFill>
              <a:srgbClr val="007E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데이터를 모으고자 하는 사이트를 선택한다</a:t>
              </a:r>
              <a:r>
                <a:rPr lang="en-US" altLang="ko-KR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.</a:t>
              </a:r>
              <a:endParaRPr lang="ko-KR" altLang="en-US" sz="2400" dirty="0">
                <a:solidFill>
                  <a:srgbClr val="21212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98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도대체 어떻게 할 생각인데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F4E644-8A08-4F58-8DD1-9ED2333A07A1}"/>
              </a:ext>
            </a:extLst>
          </p:cNvPr>
          <p:cNvGrpSpPr/>
          <p:nvPr/>
        </p:nvGrpSpPr>
        <p:grpSpPr>
          <a:xfrm>
            <a:off x="893678" y="1688750"/>
            <a:ext cx="10388602" cy="4182658"/>
            <a:chOff x="893678" y="1464162"/>
            <a:chExt cx="10388602" cy="4182658"/>
          </a:xfrm>
        </p:grpSpPr>
        <p:sp>
          <p:nvSpPr>
            <p:cNvPr id="7" name="말풍선: 사각형 6">
              <a:extLst>
                <a:ext uri="{FF2B5EF4-FFF2-40B4-BE49-F238E27FC236}">
                  <a16:creationId xmlns:a16="http://schemas.microsoft.com/office/drawing/2014/main" id="{BEF09467-8A40-477D-B68E-FB6E993408F1}"/>
                </a:ext>
              </a:extLst>
            </p:cNvPr>
            <p:cNvSpPr/>
            <p:nvPr/>
          </p:nvSpPr>
          <p:spPr>
            <a:xfrm>
              <a:off x="893678" y="4255485"/>
              <a:ext cx="10383921" cy="1391335"/>
            </a:xfrm>
            <a:prstGeom prst="wedgeRectCallout">
              <a:avLst>
                <a:gd name="adj1" fmla="val -22543"/>
                <a:gd name="adj2" fmla="val 39773"/>
              </a:avLst>
            </a:prstGeom>
            <a:solidFill>
              <a:srgbClr val="6DFF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시각화하기 </a:t>
              </a:r>
              <a:r>
                <a:rPr lang="en-US" altLang="ko-KR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( Visualization )</a:t>
              </a:r>
              <a:endParaRPr lang="ko-KR" altLang="en-US" sz="2400" dirty="0">
                <a:solidFill>
                  <a:srgbClr val="21212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6" name="말풍선: 사각형 5">
              <a:extLst>
                <a:ext uri="{FF2B5EF4-FFF2-40B4-BE49-F238E27FC236}">
                  <a16:creationId xmlns:a16="http://schemas.microsoft.com/office/drawing/2014/main" id="{DB450D3F-8BD2-4302-B11D-D352FD8A56BE}"/>
                </a:ext>
              </a:extLst>
            </p:cNvPr>
            <p:cNvSpPr/>
            <p:nvPr/>
          </p:nvSpPr>
          <p:spPr>
            <a:xfrm>
              <a:off x="898359" y="2858295"/>
              <a:ext cx="10383921" cy="1391335"/>
            </a:xfrm>
            <a:prstGeom prst="wedgeRectCallout">
              <a:avLst>
                <a:gd name="adj1" fmla="val -23657"/>
                <a:gd name="adj2" fmla="val 698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모으기 </a:t>
              </a:r>
              <a:r>
                <a:rPr lang="en-US" altLang="ko-KR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(Crawling)</a:t>
              </a:r>
              <a:endParaRPr lang="ko-KR" altLang="en-US" sz="2400" dirty="0">
                <a:solidFill>
                  <a:srgbClr val="21212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C93E1853-0CA0-4E41-8468-DEE530E8F3B3}"/>
                </a:ext>
              </a:extLst>
            </p:cNvPr>
            <p:cNvSpPr/>
            <p:nvPr/>
          </p:nvSpPr>
          <p:spPr>
            <a:xfrm>
              <a:off x="893678" y="1464162"/>
              <a:ext cx="10383921" cy="1391335"/>
            </a:xfrm>
            <a:prstGeom prst="wedgeRectCallout">
              <a:avLst>
                <a:gd name="adj1" fmla="val -23398"/>
                <a:gd name="adj2" fmla="val 73335"/>
              </a:avLst>
            </a:prstGeom>
            <a:solidFill>
              <a:srgbClr val="007E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선택하기 </a:t>
              </a:r>
              <a:r>
                <a:rPr lang="en-US" altLang="ko-KR" sz="2400" dirty="0">
                  <a:solidFill>
                    <a:srgbClr val="21212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(Chose)</a:t>
              </a:r>
              <a:endParaRPr lang="ko-KR" altLang="en-US" sz="2400" dirty="0">
                <a:solidFill>
                  <a:srgbClr val="21212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86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EE83BCD8-8A1B-4831-872C-9EBE36CF691B}"/>
              </a:ext>
            </a:extLst>
          </p:cNvPr>
          <p:cNvSpPr/>
          <p:nvPr/>
        </p:nvSpPr>
        <p:spPr>
          <a:xfrm>
            <a:off x="-93306" y="-74645"/>
            <a:ext cx="12372392" cy="1380931"/>
          </a:xfrm>
          <a:prstGeom prst="flowChartProcess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22CA39-A775-41D6-B5C1-89192BA0CDF1}"/>
              </a:ext>
            </a:extLst>
          </p:cNvPr>
          <p:cNvGrpSpPr/>
          <p:nvPr/>
        </p:nvGrpSpPr>
        <p:grpSpPr>
          <a:xfrm>
            <a:off x="1780138" y="3009739"/>
            <a:ext cx="8625504" cy="838521"/>
            <a:chOff x="1625400" y="1892968"/>
            <a:chExt cx="8625504" cy="83852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1E8AE4-5E3F-4CC2-81F3-989100BD9CF6}"/>
                </a:ext>
              </a:extLst>
            </p:cNvPr>
            <p:cNvSpPr/>
            <p:nvPr/>
          </p:nvSpPr>
          <p:spPr>
            <a:xfrm>
              <a:off x="1625400" y="1892968"/>
              <a:ext cx="813000" cy="838521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212121"/>
                  </a:solidFill>
                </a:rPr>
                <a:t>2</a:t>
              </a:r>
              <a:endParaRPr lang="ko-KR" altLang="en-US" sz="4800" dirty="0">
                <a:solidFill>
                  <a:srgbClr val="21212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0255E73-1D30-412D-BBAE-06D6111252A5}"/>
                </a:ext>
              </a:extLst>
            </p:cNvPr>
            <p:cNvSpPr/>
            <p:nvPr/>
          </p:nvSpPr>
          <p:spPr>
            <a:xfrm>
              <a:off x="2438399" y="1892968"/>
              <a:ext cx="7812505" cy="838521"/>
            </a:xfrm>
            <a:prstGeom prst="rect">
              <a:avLst/>
            </a:prstGeom>
            <a:solidFill>
              <a:srgbClr val="21212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준비하기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13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5BD0653B-8F76-4489-9041-1EEFC921E965}"/>
              </a:ext>
            </a:extLst>
          </p:cNvPr>
          <p:cNvSpPr/>
          <p:nvPr/>
        </p:nvSpPr>
        <p:spPr>
          <a:xfrm>
            <a:off x="6625389" y="2700400"/>
            <a:ext cx="4636168" cy="1855558"/>
          </a:xfrm>
          <a:prstGeom prst="flowChartProcess">
            <a:avLst/>
          </a:prstGeom>
          <a:solidFill>
            <a:srgbClr val="212121"/>
          </a:solidFill>
          <a:ln>
            <a:solidFill>
              <a:srgbClr val="6DF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0A3055F1-F2E7-44EA-B350-3DB9A4771D7E}"/>
              </a:ext>
            </a:extLst>
          </p:cNvPr>
          <p:cNvSpPr/>
          <p:nvPr/>
        </p:nvSpPr>
        <p:spPr>
          <a:xfrm>
            <a:off x="834194" y="2700400"/>
            <a:ext cx="4636168" cy="1855558"/>
          </a:xfrm>
          <a:prstGeom prst="flowChartProcess">
            <a:avLst/>
          </a:prstGeom>
          <a:solidFill>
            <a:srgbClr val="212121"/>
          </a:solidFill>
          <a:ln>
            <a:solidFill>
              <a:srgbClr val="6DF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02842D-96AA-4620-B4F6-A5A2174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준비하기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10334-969E-48EF-AE55-0BD630A60D35}"/>
              </a:ext>
            </a:extLst>
          </p:cNvPr>
          <p:cNvSpPr txBox="1"/>
          <p:nvPr/>
        </p:nvSpPr>
        <p:spPr>
          <a:xfrm>
            <a:off x="1283373" y="3369090"/>
            <a:ext cx="428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6DFFF8"/>
                </a:solidFill>
              </a:rPr>
              <a:t>IDE : PyCharm</a:t>
            </a:r>
            <a:endParaRPr lang="ko-KR" altLang="en-US" sz="4000" dirty="0">
              <a:solidFill>
                <a:srgbClr val="6DFFF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3A714-3703-4B83-A429-6B88C6CEABC6}"/>
              </a:ext>
            </a:extLst>
          </p:cNvPr>
          <p:cNvSpPr txBox="1"/>
          <p:nvPr/>
        </p:nvSpPr>
        <p:spPr>
          <a:xfrm>
            <a:off x="6934199" y="1755512"/>
            <a:ext cx="4018547" cy="1200329"/>
          </a:xfrm>
          <a:prstGeom prst="rect">
            <a:avLst/>
          </a:prstGeom>
          <a:solidFill>
            <a:srgbClr val="212121"/>
          </a:solidFill>
          <a:ln>
            <a:solidFill>
              <a:srgbClr val="6DFFF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6DFFF8"/>
                </a:solidFill>
              </a:rPr>
              <a:t>R x64,32</a:t>
            </a:r>
            <a:endParaRPr lang="ko-KR" altLang="en-US" sz="7200" dirty="0">
              <a:solidFill>
                <a:srgbClr val="6DFFF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71AC0-D63E-4CFB-9BB8-6CBDA5257652}"/>
              </a:ext>
            </a:extLst>
          </p:cNvPr>
          <p:cNvSpPr txBox="1"/>
          <p:nvPr/>
        </p:nvSpPr>
        <p:spPr>
          <a:xfrm>
            <a:off x="7154780" y="3307535"/>
            <a:ext cx="4106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6DFFF8"/>
                </a:solidFill>
              </a:rPr>
              <a:t>IDE : R Studio</a:t>
            </a:r>
            <a:endParaRPr lang="ko-KR" altLang="en-US" sz="4400" dirty="0">
              <a:solidFill>
                <a:srgbClr val="6DFFF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94E0A-93EA-4714-B682-60F3E842DF37}"/>
              </a:ext>
            </a:extLst>
          </p:cNvPr>
          <p:cNvSpPr txBox="1"/>
          <p:nvPr/>
        </p:nvSpPr>
        <p:spPr>
          <a:xfrm>
            <a:off x="56638" y="5008704"/>
            <a:ext cx="120271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6DFFF8"/>
                </a:solidFill>
              </a:rPr>
              <a:t>+ </a:t>
            </a:r>
            <a:r>
              <a:rPr lang="ko-KR" altLang="en-US" sz="6600" dirty="0">
                <a:solidFill>
                  <a:srgbClr val="6DFFF8"/>
                </a:solidFill>
              </a:rPr>
              <a:t>각 종 패키지 와 라이브러리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EEDCD-FBFF-4D9A-9790-060905CAB42D}"/>
              </a:ext>
            </a:extLst>
          </p:cNvPr>
          <p:cNvSpPr txBox="1"/>
          <p:nvPr/>
        </p:nvSpPr>
        <p:spPr>
          <a:xfrm>
            <a:off x="1283373" y="1708694"/>
            <a:ext cx="3737809" cy="1323439"/>
          </a:xfrm>
          <a:prstGeom prst="rect">
            <a:avLst/>
          </a:prstGeom>
          <a:solidFill>
            <a:srgbClr val="212121"/>
          </a:solidFill>
          <a:ln>
            <a:solidFill>
              <a:srgbClr val="6DFFF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6DFFF8"/>
                </a:solidFill>
              </a:rPr>
              <a:t>Python</a:t>
            </a:r>
            <a:endParaRPr lang="ko-KR" altLang="en-US" sz="8000" dirty="0">
              <a:solidFill>
                <a:srgbClr val="6DFF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0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EE83BCD8-8A1B-4831-872C-9EBE36CF691B}"/>
              </a:ext>
            </a:extLst>
          </p:cNvPr>
          <p:cNvSpPr/>
          <p:nvPr/>
        </p:nvSpPr>
        <p:spPr>
          <a:xfrm>
            <a:off x="-93306" y="-74645"/>
            <a:ext cx="12372392" cy="1380931"/>
          </a:xfrm>
          <a:prstGeom prst="flowChartProcess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4F6F50-3069-4648-A589-AA49F8C50522}"/>
              </a:ext>
            </a:extLst>
          </p:cNvPr>
          <p:cNvGrpSpPr/>
          <p:nvPr/>
        </p:nvGrpSpPr>
        <p:grpSpPr>
          <a:xfrm>
            <a:off x="1780138" y="3009739"/>
            <a:ext cx="8625504" cy="838521"/>
            <a:chOff x="1625400" y="1892968"/>
            <a:chExt cx="8625504" cy="83852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CBD3CC-7E76-48B1-A5D3-D5482EE6C5C1}"/>
                </a:ext>
              </a:extLst>
            </p:cNvPr>
            <p:cNvSpPr/>
            <p:nvPr/>
          </p:nvSpPr>
          <p:spPr>
            <a:xfrm>
              <a:off x="1625400" y="1892968"/>
              <a:ext cx="813000" cy="838521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212121"/>
                  </a:solidFill>
                </a:rPr>
                <a:t>3</a:t>
              </a:r>
              <a:endParaRPr lang="ko-KR" altLang="en-US" sz="4800" dirty="0">
                <a:solidFill>
                  <a:srgbClr val="21212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5D5067F-7CCB-42BA-B5C5-BD6AF9A9EE8D}"/>
                </a:ext>
              </a:extLst>
            </p:cNvPr>
            <p:cNvSpPr/>
            <p:nvPr/>
          </p:nvSpPr>
          <p:spPr>
            <a:xfrm>
              <a:off x="2438399" y="1892968"/>
              <a:ext cx="7812505" cy="838521"/>
            </a:xfrm>
            <a:prstGeom prst="rect">
              <a:avLst/>
            </a:prstGeom>
            <a:solidFill>
              <a:srgbClr val="21212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PyCharm </a:t>
              </a:r>
              <a:r>
                <a:rPr lang="ko-KR" altLang="en-US" sz="3200" dirty="0"/>
                <a:t>으로 데이터 모으기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77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B2459-7E26-4A19-B9A4-47FF3CE5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PyCharm </a:t>
            </a:r>
            <a:r>
              <a:rPr lang="ko-KR" altLang="en-US" dirty="0"/>
              <a:t>으로 데이터 모으기 </a:t>
            </a:r>
            <a:r>
              <a:rPr lang="en-US" altLang="ko-KR" dirty="0"/>
              <a:t>( Crawling 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D6AB8A-982B-444C-91AE-8D8E4E79808E}"/>
              </a:ext>
            </a:extLst>
          </p:cNvPr>
          <p:cNvGrpSpPr/>
          <p:nvPr/>
        </p:nvGrpSpPr>
        <p:grpSpPr>
          <a:xfrm>
            <a:off x="2508376" y="1228304"/>
            <a:ext cx="7175247" cy="5163164"/>
            <a:chOff x="2258009" y="1181651"/>
            <a:chExt cx="7175247" cy="51631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2B508A-8E11-4CE7-9DBA-31DAC4CD09A1}"/>
                </a:ext>
              </a:extLst>
            </p:cNvPr>
            <p:cNvSpPr txBox="1"/>
            <p:nvPr/>
          </p:nvSpPr>
          <p:spPr>
            <a:xfrm>
              <a:off x="2649901" y="1181651"/>
              <a:ext cx="639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우리가 사용 할 파이썬 라이브러리는 총 </a:t>
              </a:r>
              <a:r>
                <a:rPr lang="en-US" altLang="ko-KR" dirty="0"/>
                <a:t>2</a:t>
              </a:r>
              <a:r>
                <a:rPr lang="ko-KR" altLang="en-US" dirty="0"/>
                <a:t>가지 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6F0B179-9476-4B95-A6A8-CA6E99B37257}"/>
                </a:ext>
              </a:extLst>
            </p:cNvPr>
            <p:cNvSpPr/>
            <p:nvPr/>
          </p:nvSpPr>
          <p:spPr>
            <a:xfrm>
              <a:off x="2258010" y="1894113"/>
              <a:ext cx="3340359" cy="4450702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HTML </a:t>
              </a:r>
              <a:r>
                <a:rPr lang="ko-KR" altLang="en-US" sz="2800" dirty="0"/>
                <a:t>소스코드</a:t>
              </a:r>
              <a:endParaRPr lang="en-US" altLang="ko-KR" sz="2800" dirty="0"/>
            </a:p>
            <a:p>
              <a:pPr algn="ctr"/>
              <a:r>
                <a:rPr lang="ko-KR" altLang="en-US" sz="2800" dirty="0"/>
                <a:t>불러오기 라이브러리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ECD6E37-BB65-4BB6-BBD1-C345DA96F55C}"/>
                </a:ext>
              </a:extLst>
            </p:cNvPr>
            <p:cNvSpPr/>
            <p:nvPr/>
          </p:nvSpPr>
          <p:spPr>
            <a:xfrm>
              <a:off x="2258009" y="1894113"/>
              <a:ext cx="3340359" cy="559837"/>
            </a:xfrm>
            <a:prstGeom prst="rect">
              <a:avLst/>
            </a:prstGeom>
            <a:solidFill>
              <a:srgbClr val="00706B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requests</a:t>
              </a:r>
              <a:endParaRPr lang="ko-KR" altLang="en-US" sz="2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811AFDE-5ED1-43C9-BE7F-F841463D4ACE}"/>
                </a:ext>
              </a:extLst>
            </p:cNvPr>
            <p:cNvSpPr/>
            <p:nvPr/>
          </p:nvSpPr>
          <p:spPr>
            <a:xfrm>
              <a:off x="6092897" y="1894113"/>
              <a:ext cx="3340359" cy="4450702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불러온 </a:t>
              </a:r>
              <a:endParaRPr lang="en-US" altLang="ko-KR" sz="2800" dirty="0"/>
            </a:p>
            <a:p>
              <a:pPr algn="ctr"/>
              <a:r>
                <a:rPr lang="en-US" altLang="ko-KR" sz="2800" dirty="0"/>
                <a:t>HTML </a:t>
              </a:r>
              <a:r>
                <a:rPr lang="ko-KR" altLang="en-US" sz="2800" dirty="0"/>
                <a:t>소스코드 </a:t>
              </a:r>
              <a:endParaRPr lang="en-US" altLang="ko-KR" sz="2800" dirty="0"/>
            </a:p>
            <a:p>
              <a:pPr algn="ctr"/>
              <a:r>
                <a:rPr lang="ko-KR" altLang="en-US" sz="2800" dirty="0"/>
                <a:t>중에서</a:t>
              </a:r>
              <a:endParaRPr lang="en-US" altLang="ko-KR" sz="2800" dirty="0"/>
            </a:p>
            <a:p>
              <a:pPr algn="ctr"/>
              <a:r>
                <a:rPr lang="ko-KR" altLang="en-US" sz="2800" dirty="0"/>
                <a:t>필요한 데이터만</a:t>
              </a:r>
              <a:endParaRPr lang="en-US" altLang="ko-KR" sz="2800" dirty="0"/>
            </a:p>
            <a:p>
              <a:pPr algn="ctr"/>
              <a:r>
                <a:rPr lang="ko-KR" altLang="en-US" sz="2800" dirty="0"/>
                <a:t>추출해내기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2EEE08B-4C0C-4426-919B-EDBE25485C30}"/>
                </a:ext>
              </a:extLst>
            </p:cNvPr>
            <p:cNvSpPr/>
            <p:nvPr/>
          </p:nvSpPr>
          <p:spPr>
            <a:xfrm>
              <a:off x="6092896" y="1894113"/>
              <a:ext cx="3340359" cy="559837"/>
            </a:xfrm>
            <a:prstGeom prst="rect">
              <a:avLst/>
            </a:prstGeom>
            <a:solidFill>
              <a:srgbClr val="00706B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Beautiful Soup 4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0545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340</TotalTime>
  <Words>1081</Words>
  <Application>Microsoft Office PowerPoint</Application>
  <PresentationFormat>와이드스크린</PresentationFormat>
  <Paragraphs>173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휴먼모음T</vt:lpstr>
      <vt:lpstr>Century Gothic</vt:lpstr>
      <vt:lpstr>Wingdings 2</vt:lpstr>
      <vt:lpstr>명언</vt:lpstr>
      <vt:lpstr>Web Crawling &amp; Word Cloud</vt:lpstr>
      <vt:lpstr>INDEX</vt:lpstr>
      <vt:lpstr>PowerPoint 프레젠테이션</vt:lpstr>
      <vt:lpstr>1. 도대체 어떻게 할 생각인데?</vt:lpstr>
      <vt:lpstr>1. 도대체 어떻게 할 생각인데?</vt:lpstr>
      <vt:lpstr>PowerPoint 프레젠테이션</vt:lpstr>
      <vt:lpstr>2. 준비하기</vt:lpstr>
      <vt:lpstr>PowerPoint 프레젠테이션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</vt:lpstr>
      <vt:lpstr>3. PyCharm 으로 데이터 모으기 ( Crawling )</vt:lpstr>
      <vt:lpstr>3. PyCharm 으로 데이터 모으기 ( Crawling )</vt:lpstr>
      <vt:lpstr>3. PyCharm 으로 데이터 모으기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3. PyCharm 으로 데이터 모으기 ( Crawling )</vt:lpstr>
      <vt:lpstr>PowerPoint 프레젠테이션</vt:lpstr>
      <vt:lpstr>4. R Studio 로 시각화 하기 ( Visualizations )</vt:lpstr>
      <vt:lpstr>4. R Studio 로 시각화 하기 ( Visualizations )</vt:lpstr>
      <vt:lpstr>4. R Studio 로 시각화 하기 ( Visualizations )</vt:lpstr>
      <vt:lpstr>4. R Studio 로 시각화 하기 ( Visualizations )</vt:lpstr>
      <vt:lpstr>4. R Studio 로 시각화 하기 ( Visualizations )</vt:lpstr>
      <vt:lpstr>PowerPoint 프레젠테이션</vt:lpstr>
      <vt:lpstr>4. R Studio 로 시각화 하기 ( Visualizations 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Crawling &amp; Word Cloud</dc:title>
  <dc:creator>이철현</dc:creator>
  <cp:lastModifiedBy>이 철현</cp:lastModifiedBy>
  <cp:revision>36</cp:revision>
  <dcterms:created xsi:type="dcterms:W3CDTF">2019-03-31T15:11:34Z</dcterms:created>
  <dcterms:modified xsi:type="dcterms:W3CDTF">2019-04-02T09:59:08Z</dcterms:modified>
</cp:coreProperties>
</file>