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5EAF6-53E1-456B-AB4F-B0AEB1B1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4C7D1-1B97-468B-A7D4-742A1F83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6691-280F-4CAA-AD1C-719B6D54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5D314-3A21-4E76-AC5B-ABBD7123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03D92-5210-4A09-BC5E-C2A5AC55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4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56C5C-C345-4858-BA4E-92DB26D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0C8F6-7984-4518-8423-D1E13243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3248C-0337-44CF-8847-0DEB4966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EFF32-1325-4DF2-84FB-D942A46B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30F0B-01CA-4338-8BC0-5B2B1ABA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01FE4-6F31-491F-AE28-49753930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C0C26-9BC8-4157-8201-BE4A5EC1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D9A05-4F5B-47E0-ABC3-29EC01D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2DFB4-3705-4080-B544-0EDD5075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1BEF4-BD3D-4630-B751-B2E40B8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1613-8F47-4CA2-A43F-5717B1A9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C0D01-A0BA-4531-BCFA-B23DB8F7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37135-BDBB-4898-8A8F-3B8EC52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1461F-3166-43CE-9B77-A6051AD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1CAE2-9A23-447C-A8F6-847B305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7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8C225-A7A0-48A8-83C7-89FF39B4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9A07D-B238-4132-912A-8998BCB1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CD247-6ED3-4C2B-B8CE-3A9B3BD3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27B9E-D8D5-4B5B-A9D3-FA5E5F6D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3B6EE-AE6B-4E39-A723-64CCB52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21E62-51C0-4C9B-BF6E-D4B0A7BB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4260C-DB8C-43DA-8EA4-02B7A81AF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C7BE7-A3D0-4CE5-A816-3FD146C9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079CD-6C47-40FD-B362-E4EECA0C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64937-3647-4B6A-82AC-0260A239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1AF0D-2FDA-44C2-90BF-B771EFA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AF2D-098B-48FA-9456-2008C81A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235CB-9E7C-4C7E-9BA7-1EAF6027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AD308-91F9-4698-94BC-FE9F1D1D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9618F9-221D-45A2-A3F5-2FC79873A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D97A8-D285-4CA6-A040-F7B17FC82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BDF38-5DBB-4BF5-999F-848E0E71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25E8F-DAF6-498F-9AA5-898EC630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B81A8-F819-4569-A965-0E2F5282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43AF-A46C-4207-8EB2-B4A8033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EC2803-98BB-4B0A-A9AA-66D7C44A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870BF-4C14-43F2-ACB1-92E9D42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B37D1-0A97-47E3-9487-DF956E8E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8A42D-EEC2-4CB8-8BB9-086CCEA8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A1FD7-2AF6-4170-9428-6976E865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50489-46DF-43F9-AF8A-5BB8E17B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AE489-40CF-4249-94B6-12C62832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789FA-1DAF-4716-A6F9-75CE81F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C82BE-AC76-4A1D-9595-7459E0C9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00169-C765-4A31-884A-B00DED1A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1D3B-25F9-49A3-BEA0-A57DC6EB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0BEA0-0F74-43F1-906B-80964955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1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8EF4E-5BAF-4580-9364-0D74E641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A96BF7-B8FB-4946-A26E-D9DA50A7D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1660D-D1EE-42A7-A66D-85844527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808E7-4698-472D-8A21-B1CEA6F5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588AE-5E46-44C1-921D-44EBA8EF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2A601-5497-4F9A-AC38-EF916F29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1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20F355-F9CF-43DA-9AD2-ACFEE1B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EA06E-A5A7-43B2-849C-146C19CAD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07A8-5E5F-4D67-9387-58DB475BE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8B49-33B6-4A9D-8E07-F631B51242B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2ED1A-CAF4-4E6E-837B-74173C4A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4F68E-FD5B-43B6-BD92-28427BC20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4383-F1D2-45C2-89D0-E9CC1F856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2D4D6-D5C1-46EF-A007-51AA4BE266B1}"/>
              </a:ext>
            </a:extLst>
          </p:cNvPr>
          <p:cNvSpPr txBox="1"/>
          <p:nvPr/>
        </p:nvSpPr>
        <p:spPr>
          <a:xfrm>
            <a:off x="2197915" y="436228"/>
            <a:ext cx="767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먼저</a:t>
            </a:r>
            <a:endParaRPr lang="en-US" altLang="ko-K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8CD1D-E23D-4E15-95D4-5BB0C02DA194}"/>
              </a:ext>
            </a:extLst>
          </p:cNvPr>
          <p:cNvSpPr txBox="1"/>
          <p:nvPr/>
        </p:nvSpPr>
        <p:spPr>
          <a:xfrm>
            <a:off x="2197915" y="1954635"/>
            <a:ext cx="767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프로그래밍 언어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88218-4077-4EF1-81F5-9767749A83AB}"/>
              </a:ext>
            </a:extLst>
          </p:cNvPr>
          <p:cNvSpPr txBox="1"/>
          <p:nvPr/>
        </p:nvSpPr>
        <p:spPr>
          <a:xfrm>
            <a:off x="1451295" y="2599388"/>
            <a:ext cx="916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각종 </a:t>
            </a:r>
            <a:r>
              <a:rPr lang="en-US" altLang="ko-KR" sz="3200" dirty="0"/>
              <a:t>Computer</a:t>
            </a:r>
            <a:r>
              <a:rPr lang="ko-KR" altLang="en-US" sz="3200" dirty="0"/>
              <a:t>에 대한 개념</a:t>
            </a:r>
            <a:r>
              <a:rPr lang="en-US" altLang="ko-KR" sz="32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9C9F2-C4DC-4A99-A263-29BFB4907F6F}"/>
              </a:ext>
            </a:extLst>
          </p:cNvPr>
          <p:cNvSpPr txBox="1"/>
          <p:nvPr/>
        </p:nvSpPr>
        <p:spPr>
          <a:xfrm>
            <a:off x="1451295" y="4413691"/>
            <a:ext cx="9169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컴퓨터</a:t>
            </a:r>
            <a:r>
              <a:rPr lang="en-US" altLang="ko-KR" sz="4800" dirty="0"/>
              <a:t> = </a:t>
            </a:r>
            <a:r>
              <a:rPr lang="ko-KR" altLang="en-US" sz="4800" dirty="0"/>
              <a:t>인간을 닮은 기계다</a:t>
            </a:r>
            <a:r>
              <a:rPr lang="en-US" altLang="ko-KR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8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AA72B-2BB4-4FE4-B252-1DCF121CEE52}"/>
              </a:ext>
            </a:extLst>
          </p:cNvPr>
          <p:cNvSpPr/>
          <p:nvPr/>
        </p:nvSpPr>
        <p:spPr>
          <a:xfrm>
            <a:off x="3289617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B6337-5CE2-4444-B3A5-C724B141DC81}"/>
              </a:ext>
            </a:extLst>
          </p:cNvPr>
          <p:cNvSpPr/>
          <p:nvPr/>
        </p:nvSpPr>
        <p:spPr>
          <a:xfrm>
            <a:off x="1285179" y="1111472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95D6E-6761-402D-93E6-40847EE77926}"/>
              </a:ext>
            </a:extLst>
          </p:cNvPr>
          <p:cNvSpPr/>
          <p:nvPr/>
        </p:nvSpPr>
        <p:spPr>
          <a:xfrm>
            <a:off x="9203856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AE6B-AA8C-453E-8545-95283BC524BD}"/>
              </a:ext>
            </a:extLst>
          </p:cNvPr>
          <p:cNvSpPr/>
          <p:nvPr/>
        </p:nvSpPr>
        <p:spPr>
          <a:xfrm>
            <a:off x="7232443" y="1111887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B3A82-41CC-41C1-BB90-8F5BA44C80A4}"/>
              </a:ext>
            </a:extLst>
          </p:cNvPr>
          <p:cNvSpPr/>
          <p:nvPr/>
        </p:nvSpPr>
        <p:spPr>
          <a:xfrm>
            <a:off x="5261030" y="1111472"/>
            <a:ext cx="1702965" cy="7579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조건문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A4F3D0-B1BA-44BF-BF50-9891B2A5AF6A}"/>
              </a:ext>
            </a:extLst>
          </p:cNvPr>
          <p:cNvCxnSpPr/>
          <p:nvPr/>
        </p:nvCxnSpPr>
        <p:spPr>
          <a:xfrm>
            <a:off x="885372" y="5050971"/>
            <a:ext cx="107550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DB4AD0-0C31-46EE-BEAD-BD60F095BEE4}"/>
              </a:ext>
            </a:extLst>
          </p:cNvPr>
          <p:cNvCxnSpPr>
            <a:cxnSpLocks/>
          </p:cNvCxnSpPr>
          <p:nvPr/>
        </p:nvCxnSpPr>
        <p:spPr>
          <a:xfrm>
            <a:off x="2988144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7EC6A9-BFCB-47CE-B750-2E26A79BFBF3}"/>
              </a:ext>
            </a:extLst>
          </p:cNvPr>
          <p:cNvCxnSpPr>
            <a:cxnSpLocks/>
          </p:cNvCxnSpPr>
          <p:nvPr/>
        </p:nvCxnSpPr>
        <p:spPr>
          <a:xfrm>
            <a:off x="4526659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EA45B3-1E0C-4866-9554-6362EB45B3E2}"/>
              </a:ext>
            </a:extLst>
          </p:cNvPr>
          <p:cNvCxnSpPr>
            <a:cxnSpLocks/>
          </p:cNvCxnSpPr>
          <p:nvPr/>
        </p:nvCxnSpPr>
        <p:spPr>
          <a:xfrm>
            <a:off x="5947794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D4508B-F7D4-4DD4-BE5B-D9E01C7BB081}"/>
              </a:ext>
            </a:extLst>
          </p:cNvPr>
          <p:cNvCxnSpPr>
            <a:cxnSpLocks/>
          </p:cNvCxnSpPr>
          <p:nvPr/>
        </p:nvCxnSpPr>
        <p:spPr>
          <a:xfrm>
            <a:off x="7301951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7DBB4B-F8DF-4BCB-93E9-16BF1F0F7589}"/>
              </a:ext>
            </a:extLst>
          </p:cNvPr>
          <p:cNvCxnSpPr>
            <a:cxnSpLocks/>
          </p:cNvCxnSpPr>
          <p:nvPr/>
        </p:nvCxnSpPr>
        <p:spPr>
          <a:xfrm>
            <a:off x="8865165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697411-1C99-4A03-A6B2-F08BA7EF418F}"/>
              </a:ext>
            </a:extLst>
          </p:cNvPr>
          <p:cNvCxnSpPr>
            <a:cxnSpLocks/>
          </p:cNvCxnSpPr>
          <p:nvPr/>
        </p:nvCxnSpPr>
        <p:spPr>
          <a:xfrm>
            <a:off x="10286300" y="4325257"/>
            <a:ext cx="0" cy="145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D8D78-7256-4233-BF8B-09A84E5610DE}"/>
              </a:ext>
            </a:extLst>
          </p:cNvPr>
          <p:cNvSpPr txBox="1"/>
          <p:nvPr/>
        </p:nvSpPr>
        <p:spPr>
          <a:xfrm>
            <a:off x="1265539" y="3703579"/>
            <a:ext cx="1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F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BFC61-15A7-484F-A003-4C9E7FDC1427}"/>
              </a:ext>
            </a:extLst>
          </p:cNvPr>
          <p:cNvSpPr txBox="1"/>
          <p:nvPr/>
        </p:nvSpPr>
        <p:spPr>
          <a:xfrm>
            <a:off x="2988144" y="3670013"/>
            <a:ext cx="1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08DF4-C4CC-4B75-9B22-F42B8AF51FAB}"/>
              </a:ext>
            </a:extLst>
          </p:cNvPr>
          <p:cNvSpPr txBox="1"/>
          <p:nvPr/>
        </p:nvSpPr>
        <p:spPr>
          <a:xfrm>
            <a:off x="4499032" y="3670013"/>
            <a:ext cx="1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D4756-F144-4DD2-BF7F-B84B02A827DF}"/>
              </a:ext>
            </a:extLst>
          </p:cNvPr>
          <p:cNvSpPr txBox="1"/>
          <p:nvPr/>
        </p:nvSpPr>
        <p:spPr>
          <a:xfrm>
            <a:off x="5947794" y="3670013"/>
            <a:ext cx="1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B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91B94-CB4E-4A84-AAB5-38E0A6F3EE14}"/>
              </a:ext>
            </a:extLst>
          </p:cNvPr>
          <p:cNvSpPr txBox="1"/>
          <p:nvPr/>
        </p:nvSpPr>
        <p:spPr>
          <a:xfrm>
            <a:off x="7458682" y="3652203"/>
            <a:ext cx="152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2FE06-87CB-495D-81E0-6809463B6648}"/>
              </a:ext>
            </a:extLst>
          </p:cNvPr>
          <p:cNvSpPr txBox="1"/>
          <p:nvPr/>
        </p:nvSpPr>
        <p:spPr>
          <a:xfrm>
            <a:off x="8865165" y="3670013"/>
            <a:ext cx="168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A+</a:t>
            </a:r>
            <a:r>
              <a:rPr lang="ko-KR" altLang="en-US" sz="3200" dirty="0"/>
              <a:t>학점</a:t>
            </a:r>
            <a:endParaRPr lang="en-US" altLang="ko-KR" sz="3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2611BB-5421-4206-A7F3-59F4A8CBBBB1}"/>
              </a:ext>
            </a:extLst>
          </p:cNvPr>
          <p:cNvSpPr/>
          <p:nvPr/>
        </p:nvSpPr>
        <p:spPr>
          <a:xfrm>
            <a:off x="779678" y="3652203"/>
            <a:ext cx="2109161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012B950-15F4-4319-9983-CCA08ED0AFE0}"/>
              </a:ext>
            </a:extLst>
          </p:cNvPr>
          <p:cNvSpPr/>
          <p:nvPr/>
        </p:nvSpPr>
        <p:spPr>
          <a:xfrm>
            <a:off x="3310198" y="3703579"/>
            <a:ext cx="733108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3C13A0B-500C-4BFF-B285-21CE976CA4C9}"/>
              </a:ext>
            </a:extLst>
          </p:cNvPr>
          <p:cNvSpPr/>
          <p:nvPr/>
        </p:nvSpPr>
        <p:spPr>
          <a:xfrm>
            <a:off x="4795285" y="3722672"/>
            <a:ext cx="733108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FA909B-7506-485D-A1DF-61D350ACBEEF}"/>
              </a:ext>
            </a:extLst>
          </p:cNvPr>
          <p:cNvSpPr/>
          <p:nvPr/>
        </p:nvSpPr>
        <p:spPr>
          <a:xfrm>
            <a:off x="6408453" y="3710260"/>
            <a:ext cx="733108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22D9049-3777-4457-8B02-FC1F776204D5}"/>
              </a:ext>
            </a:extLst>
          </p:cNvPr>
          <p:cNvSpPr/>
          <p:nvPr/>
        </p:nvSpPr>
        <p:spPr>
          <a:xfrm>
            <a:off x="7815803" y="3740507"/>
            <a:ext cx="733108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028A353-3F04-4A86-9219-13359DCF3027}"/>
              </a:ext>
            </a:extLst>
          </p:cNvPr>
          <p:cNvSpPr/>
          <p:nvPr/>
        </p:nvSpPr>
        <p:spPr>
          <a:xfrm>
            <a:off x="9181284" y="3838414"/>
            <a:ext cx="733108" cy="1938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8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AA72B-2BB4-4FE4-B252-1DCF121CEE52}"/>
              </a:ext>
            </a:extLst>
          </p:cNvPr>
          <p:cNvSpPr/>
          <p:nvPr/>
        </p:nvSpPr>
        <p:spPr>
          <a:xfrm>
            <a:off x="3289617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B6337-5CE2-4444-B3A5-C724B141DC81}"/>
              </a:ext>
            </a:extLst>
          </p:cNvPr>
          <p:cNvSpPr/>
          <p:nvPr/>
        </p:nvSpPr>
        <p:spPr>
          <a:xfrm>
            <a:off x="1285179" y="1111472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95D6E-6761-402D-93E6-40847EE77926}"/>
              </a:ext>
            </a:extLst>
          </p:cNvPr>
          <p:cNvSpPr/>
          <p:nvPr/>
        </p:nvSpPr>
        <p:spPr>
          <a:xfrm>
            <a:off x="9203856" y="1121465"/>
            <a:ext cx="1702965" cy="757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AE6B-AA8C-453E-8545-95283BC524BD}"/>
              </a:ext>
            </a:extLst>
          </p:cNvPr>
          <p:cNvSpPr/>
          <p:nvPr/>
        </p:nvSpPr>
        <p:spPr>
          <a:xfrm>
            <a:off x="7232443" y="1111887"/>
            <a:ext cx="1702965" cy="757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B3A82-41CC-41C1-BB90-8F5BA44C80A4}"/>
              </a:ext>
            </a:extLst>
          </p:cNvPr>
          <p:cNvSpPr/>
          <p:nvPr/>
        </p:nvSpPr>
        <p:spPr>
          <a:xfrm>
            <a:off x="5261030" y="1111472"/>
            <a:ext cx="1702965" cy="757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24C07-57B3-45A5-AC38-C0C13E5FE12E}"/>
              </a:ext>
            </a:extLst>
          </p:cNvPr>
          <p:cNvSpPr txBox="1"/>
          <p:nvPr/>
        </p:nvSpPr>
        <p:spPr>
          <a:xfrm>
            <a:off x="493287" y="2187391"/>
            <a:ext cx="95354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highlight>
                  <a:srgbClr val="FFFF00"/>
                </a:highlight>
              </a:rPr>
              <a:t>I</a:t>
            </a:r>
            <a:r>
              <a:rPr lang="en-US" altLang="ko-KR" sz="4400" dirty="0"/>
              <a:t> = 1;</a:t>
            </a:r>
          </a:p>
          <a:p>
            <a:r>
              <a:rPr lang="en-US" altLang="ko-KR" sz="4400" dirty="0"/>
              <a:t>While( </a:t>
            </a:r>
            <a:r>
              <a:rPr lang="en-US" altLang="ko-KR" sz="4400" dirty="0">
                <a:highlight>
                  <a:srgbClr val="FFFF00"/>
                </a:highlight>
              </a:rPr>
              <a:t>I</a:t>
            </a:r>
            <a:r>
              <a:rPr lang="en-US" altLang="ko-KR" sz="4400" dirty="0"/>
              <a:t> &lt; 51):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/>
              <a:t>어떤 행동</a:t>
            </a:r>
            <a:endParaRPr lang="en-US" altLang="ko-KR" sz="4400" dirty="0"/>
          </a:p>
          <a:p>
            <a:r>
              <a:rPr lang="en-US" altLang="ko-KR" sz="4400" dirty="0"/>
              <a:t>	</a:t>
            </a:r>
            <a:r>
              <a:rPr lang="en-US" altLang="ko-KR" sz="4400" dirty="0">
                <a:highlight>
                  <a:srgbClr val="FFFF00"/>
                </a:highlight>
              </a:rPr>
              <a:t>I</a:t>
            </a:r>
            <a:r>
              <a:rPr lang="en-US" altLang="ko-KR" sz="4400" dirty="0"/>
              <a:t> = </a:t>
            </a:r>
            <a:r>
              <a:rPr lang="en-US" altLang="ko-KR" sz="4400" dirty="0">
                <a:highlight>
                  <a:srgbClr val="FFFF00"/>
                </a:highlight>
              </a:rPr>
              <a:t>I</a:t>
            </a:r>
            <a:r>
              <a:rPr lang="en-US" altLang="ko-KR" sz="4400" dirty="0"/>
              <a:t>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7FD30-8C3A-4B26-B926-5A0318678088}"/>
              </a:ext>
            </a:extLst>
          </p:cNvPr>
          <p:cNvSpPr txBox="1"/>
          <p:nvPr/>
        </p:nvSpPr>
        <p:spPr>
          <a:xfrm>
            <a:off x="5352273" y="2864499"/>
            <a:ext cx="608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For I in range(1, 51, 1):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 err="1"/>
              <a:t>어떤행동</a:t>
            </a:r>
            <a:r>
              <a:rPr lang="en-US" altLang="ko-KR" sz="4400" dirty="0"/>
              <a:t>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980CD-3FB4-4B29-A6CD-EC3A4D6E8710}"/>
              </a:ext>
            </a:extLst>
          </p:cNvPr>
          <p:cNvSpPr txBox="1"/>
          <p:nvPr/>
        </p:nvSpPr>
        <p:spPr>
          <a:xfrm>
            <a:off x="4823603" y="5269059"/>
            <a:ext cx="7143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 </a:t>
            </a:r>
            <a:r>
              <a:rPr lang="ko-KR" altLang="en-US" sz="2800" dirty="0"/>
              <a:t>카운터</a:t>
            </a:r>
            <a:r>
              <a:rPr lang="en-US" altLang="ko-KR" sz="2800" dirty="0"/>
              <a:t> in range(</a:t>
            </a:r>
            <a:r>
              <a:rPr lang="ko-KR" altLang="en-US" sz="2800" dirty="0" err="1"/>
              <a:t>시작값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끝값</a:t>
            </a:r>
            <a:r>
              <a:rPr lang="en-US" altLang="ko-KR" sz="2800" dirty="0"/>
              <a:t>, </a:t>
            </a:r>
            <a:r>
              <a:rPr lang="ko-KR" altLang="en-US" sz="2800" dirty="0"/>
              <a:t>얼만큼</a:t>
            </a:r>
            <a:r>
              <a:rPr lang="en-US" altLang="ko-KR" sz="2800" dirty="0"/>
              <a:t>?):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 err="1"/>
              <a:t>어떤행동</a:t>
            </a:r>
            <a:r>
              <a:rPr lang="en-US" altLang="ko-KR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751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CA518-2841-4BB2-BE6E-54604E32A9FC}"/>
              </a:ext>
            </a:extLst>
          </p:cNvPr>
          <p:cNvSpPr txBox="1"/>
          <p:nvPr/>
        </p:nvSpPr>
        <p:spPr>
          <a:xfrm>
            <a:off x="1180051" y="1267749"/>
            <a:ext cx="95354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기계학습</a:t>
            </a:r>
            <a:endParaRPr lang="en-US" altLang="ko-KR" sz="4400" dirty="0"/>
          </a:p>
          <a:p>
            <a:pPr algn="ctr"/>
            <a:r>
              <a:rPr lang="ko-KR" altLang="en-US" sz="4400" dirty="0"/>
              <a:t>컴퓨터가 인간처럼 생각하는 방법</a:t>
            </a:r>
            <a:endParaRPr lang="en-US" altLang="ko-KR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FE87C-0FD7-43BD-BD3D-D49F9C063841}"/>
              </a:ext>
            </a:extLst>
          </p:cNvPr>
          <p:cNvSpPr txBox="1"/>
          <p:nvPr/>
        </p:nvSpPr>
        <p:spPr>
          <a:xfrm>
            <a:off x="1180051" y="3213995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Y = 3x + 4</a:t>
            </a:r>
          </a:p>
        </p:txBody>
      </p:sp>
    </p:spTree>
    <p:extLst>
      <p:ext uri="{BB962C8B-B14F-4D97-AF65-F5344CB8AC3E}">
        <p14:creationId xmlns:p14="http://schemas.microsoft.com/office/powerpoint/2010/main" val="99473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87217-AA34-4881-B158-CB93A0539A2A}"/>
              </a:ext>
            </a:extLst>
          </p:cNvPr>
          <p:cNvSpPr/>
          <p:nvPr/>
        </p:nvSpPr>
        <p:spPr>
          <a:xfrm>
            <a:off x="3073166" y="1038900"/>
            <a:ext cx="5352176" cy="145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FE87C-0FD7-43BD-BD3D-D49F9C063841}"/>
              </a:ext>
            </a:extLst>
          </p:cNvPr>
          <p:cNvSpPr txBox="1"/>
          <p:nvPr/>
        </p:nvSpPr>
        <p:spPr>
          <a:xfrm>
            <a:off x="3601672" y="1384021"/>
            <a:ext cx="429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Y = (w)X + 4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BAA25-1316-4823-A85E-DB321C25233D}"/>
              </a:ext>
            </a:extLst>
          </p:cNvPr>
          <p:cNvSpPr txBox="1"/>
          <p:nvPr/>
        </p:nvSpPr>
        <p:spPr>
          <a:xfrm>
            <a:off x="668322" y="2960388"/>
            <a:ext cx="4809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 </a:t>
            </a:r>
            <a:r>
              <a:rPr lang="ko-KR" altLang="en-US" sz="3200" dirty="0"/>
              <a:t>학습 데이터 </a:t>
            </a:r>
            <a:r>
              <a:rPr lang="en-US" altLang="ko-KR" sz="3200" dirty="0"/>
              <a:t>&gt;</a:t>
            </a:r>
          </a:p>
          <a:p>
            <a:pPr algn="ctr"/>
            <a:r>
              <a:rPr lang="en-US" altLang="ko-KR" sz="3200" dirty="0"/>
              <a:t>X = 3, Y = 10</a:t>
            </a:r>
          </a:p>
          <a:p>
            <a:pPr algn="ctr"/>
            <a:r>
              <a:rPr lang="en-US" altLang="ko-KR" sz="3200" dirty="0"/>
              <a:t>X = 1, Y = 6</a:t>
            </a:r>
          </a:p>
          <a:p>
            <a:pPr algn="ctr"/>
            <a:r>
              <a:rPr lang="en-US" altLang="ko-KR" sz="3200" dirty="0"/>
              <a:t>X = 7, Y = 18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w?? -&gt;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189D8-9187-48B4-BFF0-79C8D254890F}"/>
              </a:ext>
            </a:extLst>
          </p:cNvPr>
          <p:cNvSpPr txBox="1"/>
          <p:nvPr/>
        </p:nvSpPr>
        <p:spPr>
          <a:xfrm>
            <a:off x="6565783" y="2960388"/>
            <a:ext cx="4289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&lt; </a:t>
            </a:r>
            <a:r>
              <a:rPr lang="ko-KR" altLang="en-US" sz="2800" dirty="0"/>
              <a:t>테스트 데이터 </a:t>
            </a:r>
            <a:r>
              <a:rPr lang="en-US" altLang="ko-KR" sz="2800" dirty="0"/>
              <a:t>&gt;</a:t>
            </a:r>
          </a:p>
          <a:p>
            <a:pPr algn="ctr"/>
            <a:r>
              <a:rPr lang="en-US" altLang="ko-KR" sz="2800" dirty="0"/>
              <a:t>X = 5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Y = ?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Y = 14</a:t>
            </a:r>
          </a:p>
        </p:txBody>
      </p:sp>
    </p:spTree>
    <p:extLst>
      <p:ext uri="{BB962C8B-B14F-4D97-AF65-F5344CB8AC3E}">
        <p14:creationId xmlns:p14="http://schemas.microsoft.com/office/powerpoint/2010/main" val="69716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87217-AA34-4881-B158-CB93A0539A2A}"/>
              </a:ext>
            </a:extLst>
          </p:cNvPr>
          <p:cNvSpPr/>
          <p:nvPr/>
        </p:nvSpPr>
        <p:spPr>
          <a:xfrm>
            <a:off x="3073166" y="1038900"/>
            <a:ext cx="5352176" cy="145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FE87C-0FD7-43BD-BD3D-D49F9C063841}"/>
              </a:ext>
            </a:extLst>
          </p:cNvPr>
          <p:cNvSpPr txBox="1"/>
          <p:nvPr/>
        </p:nvSpPr>
        <p:spPr>
          <a:xfrm>
            <a:off x="3601672" y="1384021"/>
            <a:ext cx="429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Y = (w)X + 4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6AC22-1103-4AB9-9F0F-BDD5F0013E3B}"/>
              </a:ext>
            </a:extLst>
          </p:cNvPr>
          <p:cNvSpPr/>
          <p:nvPr/>
        </p:nvSpPr>
        <p:spPr>
          <a:xfrm>
            <a:off x="469783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en-US" altLang="ko-KR" dirty="0"/>
              <a:t>(Train)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CBBA5-A40E-41D6-A89E-1599342D4B54}"/>
              </a:ext>
            </a:extLst>
          </p:cNvPr>
          <p:cNvSpPr/>
          <p:nvPr/>
        </p:nvSpPr>
        <p:spPr>
          <a:xfrm>
            <a:off x="2986480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ko-KR" altLang="en-US" dirty="0"/>
              <a:t>에 대한</a:t>
            </a:r>
            <a:r>
              <a:rPr lang="en-US" altLang="ko-KR" dirty="0"/>
              <a:t> </a:t>
            </a:r>
            <a:r>
              <a:rPr lang="ko-KR" altLang="en-US" dirty="0" err="1"/>
              <a:t>해설지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9D6A2-0580-4A73-988D-96D20CC90FBE}"/>
              </a:ext>
            </a:extLst>
          </p:cNvPr>
          <p:cNvSpPr/>
          <p:nvPr/>
        </p:nvSpPr>
        <p:spPr>
          <a:xfrm>
            <a:off x="7541702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인간성능테스트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시험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67B1F7-FF1D-4373-A5C7-5A1E342CE1D1}"/>
              </a:ext>
            </a:extLst>
          </p:cNvPr>
          <p:cNvSpPr/>
          <p:nvPr/>
        </p:nvSpPr>
        <p:spPr>
          <a:xfrm>
            <a:off x="9882230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(Test Label)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0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87217-AA34-4881-B158-CB93A0539A2A}"/>
              </a:ext>
            </a:extLst>
          </p:cNvPr>
          <p:cNvSpPr/>
          <p:nvPr/>
        </p:nvSpPr>
        <p:spPr>
          <a:xfrm>
            <a:off x="973123" y="1882867"/>
            <a:ext cx="1244370" cy="1064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6AC22-1103-4AB9-9F0F-BDD5F0013E3B}"/>
              </a:ext>
            </a:extLst>
          </p:cNvPr>
          <p:cNvSpPr/>
          <p:nvPr/>
        </p:nvSpPr>
        <p:spPr>
          <a:xfrm>
            <a:off x="469783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en-US" altLang="ko-KR" dirty="0"/>
              <a:t>(Train)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800" dirty="0"/>
              <a:t>X = 3</a:t>
            </a:r>
          </a:p>
          <a:p>
            <a:pPr algn="ctr"/>
            <a:r>
              <a:rPr lang="en-US" altLang="ko-KR" sz="1800" dirty="0"/>
              <a:t>X = 1</a:t>
            </a:r>
          </a:p>
          <a:p>
            <a:pPr algn="ctr"/>
            <a:r>
              <a:rPr lang="en-US" altLang="ko-KR" sz="1800" dirty="0"/>
              <a:t>X = 7</a:t>
            </a:r>
          </a:p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CBBA5-A40E-41D6-A89E-1599342D4B54}"/>
              </a:ext>
            </a:extLst>
          </p:cNvPr>
          <p:cNvSpPr/>
          <p:nvPr/>
        </p:nvSpPr>
        <p:spPr>
          <a:xfrm>
            <a:off x="2986480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ko-KR" altLang="en-US" dirty="0"/>
              <a:t>에 대한</a:t>
            </a:r>
            <a:r>
              <a:rPr lang="en-US" altLang="ko-KR" dirty="0"/>
              <a:t> </a:t>
            </a:r>
            <a:r>
              <a:rPr lang="ko-KR" altLang="en-US" dirty="0" err="1"/>
              <a:t>해설지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800" dirty="0"/>
              <a:t>Y = 10</a:t>
            </a:r>
          </a:p>
          <a:p>
            <a:pPr algn="ctr"/>
            <a:r>
              <a:rPr lang="en-US" altLang="ko-KR" sz="1800" dirty="0"/>
              <a:t>Y = 6</a:t>
            </a:r>
          </a:p>
          <a:p>
            <a:pPr algn="ctr"/>
            <a:r>
              <a:rPr lang="en-US" altLang="ko-KR" sz="1800" dirty="0"/>
              <a:t>Y = 18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9D6A2-0580-4A73-988D-96D20CC90FBE}"/>
              </a:ext>
            </a:extLst>
          </p:cNvPr>
          <p:cNvSpPr/>
          <p:nvPr/>
        </p:nvSpPr>
        <p:spPr>
          <a:xfrm>
            <a:off x="7541702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인간성능테스트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시험 </a:t>
            </a:r>
            <a:r>
              <a:rPr lang="en-US" altLang="ko-KR" dirty="0"/>
              <a:t>(Test)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X = 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(Predict)</a:t>
            </a:r>
          </a:p>
          <a:p>
            <a:pPr algn="ctr"/>
            <a:r>
              <a:rPr lang="en-US" altLang="ko-KR" dirty="0"/>
              <a:t>Y = 14</a:t>
            </a:r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67B1F7-FF1D-4373-A5C7-5A1E342CE1D1}"/>
              </a:ext>
            </a:extLst>
          </p:cNvPr>
          <p:cNvSpPr/>
          <p:nvPr/>
        </p:nvSpPr>
        <p:spPr>
          <a:xfrm>
            <a:off x="9882230" y="2947719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(Test Label)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Label</a:t>
            </a:r>
          </a:p>
          <a:p>
            <a:pPr algn="ctr"/>
            <a:r>
              <a:rPr lang="en-US" altLang="ko-KR" dirty="0"/>
              <a:t>Y = 14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BF0FB0-C3D8-4417-ADD6-320E4B52A269}"/>
              </a:ext>
            </a:extLst>
          </p:cNvPr>
          <p:cNvSpPr/>
          <p:nvPr/>
        </p:nvSpPr>
        <p:spPr>
          <a:xfrm>
            <a:off x="3422708" y="1882867"/>
            <a:ext cx="1244370" cy="1064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78713-BD08-4695-A8C5-8EEC93FAF7D3}"/>
              </a:ext>
            </a:extLst>
          </p:cNvPr>
          <p:cNvSpPr txBox="1"/>
          <p:nvPr/>
        </p:nvSpPr>
        <p:spPr>
          <a:xfrm>
            <a:off x="3238149" y="1513535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이론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FA2AA-A822-42C1-B2D4-289909BE6B79}"/>
              </a:ext>
            </a:extLst>
          </p:cNvPr>
          <p:cNvSpPr txBox="1"/>
          <p:nvPr/>
        </p:nvSpPr>
        <p:spPr>
          <a:xfrm>
            <a:off x="6420373" y="1010439"/>
            <a:ext cx="429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Y = (2)X + 4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E49080-D4B0-4228-B3C9-86FF4C6F7BB4}"/>
              </a:ext>
            </a:extLst>
          </p:cNvPr>
          <p:cNvSpPr/>
          <p:nvPr/>
        </p:nvSpPr>
        <p:spPr>
          <a:xfrm>
            <a:off x="7961150" y="1882867"/>
            <a:ext cx="1244370" cy="1064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7622D-26EC-47CF-8F61-B8A01ABBD1A7}"/>
              </a:ext>
            </a:extLst>
          </p:cNvPr>
          <p:cNvSpPr txBox="1"/>
          <p:nvPr/>
        </p:nvSpPr>
        <p:spPr>
          <a:xfrm>
            <a:off x="7776591" y="1513535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이론 학습</a:t>
            </a:r>
          </a:p>
        </p:txBody>
      </p:sp>
    </p:spTree>
    <p:extLst>
      <p:ext uri="{BB962C8B-B14F-4D97-AF65-F5344CB8AC3E}">
        <p14:creationId xmlns:p14="http://schemas.microsoft.com/office/powerpoint/2010/main" val="63244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6AC22-1103-4AB9-9F0F-BDD5F0013E3B}"/>
              </a:ext>
            </a:extLst>
          </p:cNvPr>
          <p:cNvSpPr/>
          <p:nvPr/>
        </p:nvSpPr>
        <p:spPr>
          <a:xfrm>
            <a:off x="469783" y="1311866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en-US" altLang="ko-KR" dirty="0"/>
              <a:t>(Train)</a:t>
            </a:r>
          </a:p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CBBA5-A40E-41D6-A89E-1599342D4B54}"/>
              </a:ext>
            </a:extLst>
          </p:cNvPr>
          <p:cNvSpPr/>
          <p:nvPr/>
        </p:nvSpPr>
        <p:spPr>
          <a:xfrm>
            <a:off x="2986480" y="1311866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r>
              <a:rPr lang="ko-KR" altLang="en-US" dirty="0"/>
              <a:t>에 대한</a:t>
            </a:r>
            <a:r>
              <a:rPr lang="en-US" altLang="ko-KR" dirty="0"/>
              <a:t> </a:t>
            </a:r>
            <a:r>
              <a:rPr lang="ko-KR" altLang="en-US" dirty="0" err="1"/>
              <a:t>해설지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9D6A2-0580-4A73-988D-96D20CC90FBE}"/>
              </a:ext>
            </a:extLst>
          </p:cNvPr>
          <p:cNvSpPr/>
          <p:nvPr/>
        </p:nvSpPr>
        <p:spPr>
          <a:xfrm>
            <a:off x="7541702" y="1311866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인간성능테스트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시험</a:t>
            </a:r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(Test)</a:t>
            </a:r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67B1F7-FF1D-4373-A5C7-5A1E342CE1D1}"/>
              </a:ext>
            </a:extLst>
          </p:cNvPr>
          <p:cNvSpPr/>
          <p:nvPr/>
        </p:nvSpPr>
        <p:spPr>
          <a:xfrm>
            <a:off x="9882230" y="1311866"/>
            <a:ext cx="2105637" cy="37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(Test Label)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03EEE-D046-477C-92B8-4ECE4878BAC5}"/>
              </a:ext>
            </a:extLst>
          </p:cNvPr>
          <p:cNvSpPr txBox="1"/>
          <p:nvPr/>
        </p:nvSpPr>
        <p:spPr>
          <a:xfrm>
            <a:off x="7466201" y="5269297"/>
            <a:ext cx="436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성능을 평가한다</a:t>
            </a:r>
            <a:r>
              <a:rPr lang="en-US" altLang="ko-KR" sz="4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E9F7C-1C75-46D6-A89A-F8A5BDA386AA}"/>
              </a:ext>
            </a:extLst>
          </p:cNvPr>
          <p:cNvSpPr txBox="1"/>
          <p:nvPr/>
        </p:nvSpPr>
        <p:spPr>
          <a:xfrm>
            <a:off x="469783" y="5269297"/>
            <a:ext cx="436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학습한다</a:t>
            </a:r>
            <a:r>
              <a:rPr lang="en-US" altLang="ko-KR" sz="4400" dirty="0"/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76AF86-B9A4-494F-AD66-A883FBE4091D}"/>
              </a:ext>
            </a:extLst>
          </p:cNvPr>
          <p:cNvCxnSpPr/>
          <p:nvPr/>
        </p:nvCxnSpPr>
        <p:spPr>
          <a:xfrm>
            <a:off x="6258187" y="1191237"/>
            <a:ext cx="0" cy="510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03EEE-D046-477C-92B8-4ECE4878BAC5}"/>
              </a:ext>
            </a:extLst>
          </p:cNvPr>
          <p:cNvSpPr txBox="1"/>
          <p:nvPr/>
        </p:nvSpPr>
        <p:spPr>
          <a:xfrm>
            <a:off x="4790115" y="5789415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세토사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버지칼라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버지니카</a:t>
            </a:r>
            <a:endParaRPr lang="en-US" altLang="ko-KR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16B19-96BB-403A-A467-E2DB421933AC}"/>
              </a:ext>
            </a:extLst>
          </p:cNvPr>
          <p:cNvSpPr txBox="1"/>
          <p:nvPr/>
        </p:nvSpPr>
        <p:spPr>
          <a:xfrm>
            <a:off x="0" y="1511030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꽃받침의 길이</a:t>
            </a:r>
            <a:r>
              <a:rPr lang="en-US" altLang="ko-KR" sz="4400" dirty="0"/>
              <a:t>, </a:t>
            </a:r>
            <a:r>
              <a:rPr lang="ko-KR" altLang="en-US" sz="4400" dirty="0"/>
              <a:t>넓이</a:t>
            </a:r>
            <a:endParaRPr lang="en-US" altLang="ko-KR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02A8D-03CC-4235-BF44-5F2D5B3FBFEE}"/>
              </a:ext>
            </a:extLst>
          </p:cNvPr>
          <p:cNvSpPr txBox="1"/>
          <p:nvPr/>
        </p:nvSpPr>
        <p:spPr>
          <a:xfrm>
            <a:off x="-117446" y="2468548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꽃잎의 길이</a:t>
            </a:r>
            <a:r>
              <a:rPr lang="en-US" altLang="ko-KR" sz="4400" dirty="0"/>
              <a:t>, </a:t>
            </a:r>
            <a:r>
              <a:rPr lang="ko-KR" altLang="en-US" sz="4400" dirty="0"/>
              <a:t>넓이</a:t>
            </a:r>
            <a:endParaRPr lang="en-US" altLang="ko-KR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511CF-268B-4973-96E1-AEE9C229A47F}"/>
              </a:ext>
            </a:extLst>
          </p:cNvPr>
          <p:cNvSpPr/>
          <p:nvPr/>
        </p:nvSpPr>
        <p:spPr>
          <a:xfrm>
            <a:off x="7410277" y="3237989"/>
            <a:ext cx="1244370" cy="1064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</a:t>
            </a:r>
          </a:p>
        </p:txBody>
      </p:sp>
    </p:spTree>
    <p:extLst>
      <p:ext uri="{BB962C8B-B14F-4D97-AF65-F5344CB8AC3E}">
        <p14:creationId xmlns:p14="http://schemas.microsoft.com/office/powerpoint/2010/main" val="194841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3D8FD6-52C3-4302-9623-1E51B33D6D86}"/>
              </a:ext>
            </a:extLst>
          </p:cNvPr>
          <p:cNvSpPr/>
          <p:nvPr/>
        </p:nvSpPr>
        <p:spPr>
          <a:xfrm>
            <a:off x="9638950" y="2797727"/>
            <a:ext cx="1561752" cy="2550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 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시험문제 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03EEE-D046-477C-92B8-4ECE4878BAC5}"/>
              </a:ext>
            </a:extLst>
          </p:cNvPr>
          <p:cNvSpPr txBox="1"/>
          <p:nvPr/>
        </p:nvSpPr>
        <p:spPr>
          <a:xfrm>
            <a:off x="4790115" y="5789415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세토사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버지칼라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버지니카</a:t>
            </a:r>
            <a:endParaRPr lang="en-US" altLang="ko-KR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16B19-96BB-403A-A467-E2DB421933AC}"/>
              </a:ext>
            </a:extLst>
          </p:cNvPr>
          <p:cNvSpPr txBox="1"/>
          <p:nvPr/>
        </p:nvSpPr>
        <p:spPr>
          <a:xfrm>
            <a:off x="0" y="1511030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꽃받침의 길이</a:t>
            </a:r>
            <a:r>
              <a:rPr lang="en-US" altLang="ko-KR" sz="4400" dirty="0"/>
              <a:t>, </a:t>
            </a:r>
            <a:r>
              <a:rPr lang="ko-KR" altLang="en-US" sz="4400" dirty="0"/>
              <a:t>넓이</a:t>
            </a:r>
            <a:endParaRPr lang="en-US" altLang="ko-KR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02A8D-03CC-4235-BF44-5F2D5B3FBFEE}"/>
              </a:ext>
            </a:extLst>
          </p:cNvPr>
          <p:cNvSpPr txBox="1"/>
          <p:nvPr/>
        </p:nvSpPr>
        <p:spPr>
          <a:xfrm>
            <a:off x="5318620" y="1511029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꽃잎의 길이</a:t>
            </a:r>
            <a:r>
              <a:rPr lang="en-US" altLang="ko-KR" sz="4400" dirty="0"/>
              <a:t>, </a:t>
            </a:r>
            <a:r>
              <a:rPr lang="ko-KR" altLang="en-US" sz="4400" dirty="0"/>
              <a:t>넓이</a:t>
            </a:r>
            <a:endParaRPr lang="en-US" altLang="ko-KR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511CF-268B-4973-96E1-AEE9C229A47F}"/>
              </a:ext>
            </a:extLst>
          </p:cNvPr>
          <p:cNvSpPr/>
          <p:nvPr/>
        </p:nvSpPr>
        <p:spPr>
          <a:xfrm>
            <a:off x="2691467" y="2797727"/>
            <a:ext cx="6809065" cy="2550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연습문제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시험문제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8E327A-03A4-445C-AA14-25389B3B868E}"/>
              </a:ext>
            </a:extLst>
          </p:cNvPr>
          <p:cNvCxnSpPr>
            <a:cxnSpLocks/>
          </p:cNvCxnSpPr>
          <p:nvPr/>
        </p:nvCxnSpPr>
        <p:spPr>
          <a:xfrm>
            <a:off x="2332140" y="4492383"/>
            <a:ext cx="912722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7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16B19-96BB-403A-A467-E2DB421933AC}"/>
              </a:ext>
            </a:extLst>
          </p:cNvPr>
          <p:cNvSpPr txBox="1"/>
          <p:nvPr/>
        </p:nvSpPr>
        <p:spPr>
          <a:xfrm>
            <a:off x="2496671" y="1422541"/>
            <a:ext cx="6902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Train_test_split</a:t>
            </a:r>
            <a:r>
              <a:rPr lang="en-US" altLang="ko-KR" sz="4400" dirty="0"/>
              <a:t>(</a:t>
            </a:r>
            <a:r>
              <a:rPr lang="ko-KR" altLang="en-US" sz="4400" dirty="0"/>
              <a:t>데이터</a:t>
            </a:r>
            <a:r>
              <a:rPr lang="en-US" altLang="ko-KR" sz="4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5FEE1-3049-40CE-A437-655ED3DEC46A}"/>
              </a:ext>
            </a:extLst>
          </p:cNvPr>
          <p:cNvSpPr txBox="1"/>
          <p:nvPr/>
        </p:nvSpPr>
        <p:spPr>
          <a:xfrm>
            <a:off x="18220" y="2322348"/>
            <a:ext cx="1217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이 함수의 기능 </a:t>
            </a:r>
            <a:r>
              <a:rPr lang="en-US" altLang="ko-KR" sz="4000" dirty="0"/>
              <a:t>= </a:t>
            </a:r>
            <a:r>
              <a:rPr lang="ko-KR" altLang="en-US" sz="4000" dirty="0"/>
              <a:t>데이터를 </a:t>
            </a:r>
            <a:r>
              <a:rPr lang="en-US" altLang="ko-KR" sz="4000" dirty="0"/>
              <a:t>7:3 </a:t>
            </a:r>
            <a:r>
              <a:rPr lang="ko-KR" altLang="en-US" sz="4000" dirty="0"/>
              <a:t>비율로 나눠준다</a:t>
            </a:r>
            <a:r>
              <a:rPr lang="en-US" altLang="ko-KR" sz="4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22CAB2-550F-4F3D-B1E2-61BA3BCF2C7D}"/>
              </a:ext>
            </a:extLst>
          </p:cNvPr>
          <p:cNvSpPr txBox="1"/>
          <p:nvPr/>
        </p:nvSpPr>
        <p:spPr>
          <a:xfrm>
            <a:off x="18220" y="3706464"/>
            <a:ext cx="1217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Return “</a:t>
            </a:r>
            <a:r>
              <a:rPr lang="ko-KR" altLang="en-US" sz="4000" dirty="0"/>
              <a:t>사과</a:t>
            </a:r>
            <a:r>
              <a:rPr lang="en-US" altLang="ko-KR" sz="4000" dirty="0"/>
              <a:t>“, “</a:t>
            </a:r>
            <a:r>
              <a:rPr lang="ko-KR" altLang="en-US" sz="4000" dirty="0"/>
              <a:t>딸기</a:t>
            </a:r>
            <a:r>
              <a:rPr lang="en-US" altLang="ko-KR" sz="4000" dirty="0"/>
              <a:t>”, “</a:t>
            </a:r>
            <a:r>
              <a:rPr lang="ko-KR" altLang="en-US" sz="4000" dirty="0"/>
              <a:t>수박</a:t>
            </a:r>
            <a:r>
              <a:rPr lang="en-US" altLang="ko-KR" sz="4000" dirty="0"/>
              <a:t>“, “</a:t>
            </a:r>
            <a:r>
              <a:rPr lang="ko-KR" altLang="en-US" sz="4000" dirty="0"/>
              <a:t>바나나</a:t>
            </a:r>
            <a:r>
              <a:rPr lang="en-US" altLang="ko-KR" sz="4000" dirty="0"/>
              <a:t>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118D9-132D-44A0-A157-71EF60BDF947}"/>
              </a:ext>
            </a:extLst>
          </p:cNvPr>
          <p:cNvSpPr txBox="1"/>
          <p:nvPr/>
        </p:nvSpPr>
        <p:spPr>
          <a:xfrm>
            <a:off x="18220" y="5435459"/>
            <a:ext cx="1217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Return “</a:t>
            </a:r>
            <a:r>
              <a:rPr lang="ko-KR" altLang="en-US" sz="4000" dirty="0"/>
              <a:t>사과</a:t>
            </a:r>
            <a:r>
              <a:rPr lang="en-US" altLang="ko-KR" sz="4000" dirty="0"/>
              <a:t>“, “</a:t>
            </a:r>
            <a:r>
              <a:rPr lang="ko-KR" altLang="en-US" sz="4000" dirty="0"/>
              <a:t>딸기</a:t>
            </a:r>
            <a:r>
              <a:rPr lang="en-US" altLang="ko-KR" sz="4000" dirty="0"/>
              <a:t>”, “</a:t>
            </a:r>
            <a:r>
              <a:rPr lang="ko-KR" altLang="en-US" sz="4000" dirty="0"/>
              <a:t>수박</a:t>
            </a:r>
            <a:r>
              <a:rPr lang="en-US" altLang="ko-KR" sz="4000" dirty="0"/>
              <a:t>“, “</a:t>
            </a:r>
            <a:r>
              <a:rPr lang="ko-KR" altLang="en-US" sz="4000" dirty="0"/>
              <a:t>바나나</a:t>
            </a:r>
            <a:r>
              <a:rPr lang="en-US" altLang="ko-KR" sz="4000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3627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2D4D6-D5C1-46EF-A007-51AA4BE266B1}"/>
              </a:ext>
            </a:extLst>
          </p:cNvPr>
          <p:cNvSpPr txBox="1"/>
          <p:nvPr/>
        </p:nvSpPr>
        <p:spPr>
          <a:xfrm>
            <a:off x="2197915" y="3044279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프로그래밍 언어의 구조</a:t>
            </a:r>
            <a:endParaRPr lang="en-US" altLang="ko-KR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DF1E-FDF5-4CE0-98CF-87273B9B130C}"/>
              </a:ext>
            </a:extLst>
          </p:cNvPr>
          <p:cNvSpPr txBox="1"/>
          <p:nvPr/>
        </p:nvSpPr>
        <p:spPr>
          <a:xfrm>
            <a:off x="2197915" y="1585341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1. </a:t>
            </a:r>
            <a:r>
              <a:rPr lang="ko-KR" altLang="en-US" sz="4400" dirty="0"/>
              <a:t>개발 도구 </a:t>
            </a:r>
            <a:r>
              <a:rPr lang="en-US" altLang="ko-KR" sz="4400" dirty="0"/>
              <a:t>(</a:t>
            </a:r>
            <a:r>
              <a:rPr lang="ko-KR" altLang="en-US" sz="4400" dirty="0"/>
              <a:t>개발 환경</a:t>
            </a:r>
            <a:r>
              <a:rPr lang="en-US" altLang="ko-KR" sz="4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C418-023F-4525-A8FA-C173C190A661}"/>
              </a:ext>
            </a:extLst>
          </p:cNvPr>
          <p:cNvSpPr txBox="1"/>
          <p:nvPr/>
        </p:nvSpPr>
        <p:spPr>
          <a:xfrm>
            <a:off x="2197915" y="4409339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3.</a:t>
            </a:r>
            <a:r>
              <a:rPr lang="ko-KR" altLang="en-US" sz="4400" dirty="0" err="1"/>
              <a:t>머신러닝에</a:t>
            </a:r>
            <a:r>
              <a:rPr lang="ko-KR" altLang="en-US" sz="4400" dirty="0"/>
              <a:t> 대한 이해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46249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168791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머신러닝이란</a:t>
            </a:r>
            <a:r>
              <a:rPr lang="en-US" altLang="ko-KR" sz="4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16B19-96BB-403A-A467-E2DB421933AC}"/>
              </a:ext>
            </a:extLst>
          </p:cNvPr>
          <p:cNvSpPr txBox="1"/>
          <p:nvPr/>
        </p:nvSpPr>
        <p:spPr>
          <a:xfrm>
            <a:off x="0" y="1511028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(112, 4)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69634-73D1-44B0-B4D6-A34A2CE13C95}"/>
              </a:ext>
            </a:extLst>
          </p:cNvPr>
          <p:cNvSpPr txBox="1"/>
          <p:nvPr/>
        </p:nvSpPr>
        <p:spPr>
          <a:xfrm>
            <a:off x="0" y="2659558"/>
            <a:ext cx="574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(38, 4)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C6D14-20C8-41B8-8847-254F2F4D5CD2}"/>
              </a:ext>
            </a:extLst>
          </p:cNvPr>
          <p:cNvSpPr txBox="1"/>
          <p:nvPr/>
        </p:nvSpPr>
        <p:spPr>
          <a:xfrm>
            <a:off x="770045" y="6185014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4.6, 3.0, 1.3, 0.15</a:t>
            </a:r>
          </a:p>
        </p:txBody>
      </p:sp>
    </p:spTree>
    <p:extLst>
      <p:ext uri="{BB962C8B-B14F-4D97-AF65-F5344CB8AC3E}">
        <p14:creationId xmlns:p14="http://schemas.microsoft.com/office/powerpoint/2010/main" val="250436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1DF1E-FDF5-4CE0-98CF-87273B9B130C}"/>
              </a:ext>
            </a:extLst>
          </p:cNvPr>
          <p:cNvSpPr txBox="1"/>
          <p:nvPr/>
        </p:nvSpPr>
        <p:spPr>
          <a:xfrm>
            <a:off x="2197915" y="284301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개발 도구 </a:t>
            </a:r>
            <a:r>
              <a:rPr lang="en-US" altLang="ko-KR" sz="4400" dirty="0"/>
              <a:t>(</a:t>
            </a:r>
            <a:r>
              <a:rPr lang="ko-KR" altLang="en-US" sz="4400" dirty="0"/>
              <a:t>개발 환경</a:t>
            </a:r>
            <a:r>
              <a:rPr lang="en-US" altLang="ko-KR" sz="4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54575-0BF6-4562-90B9-FDE0FAE6063F}"/>
              </a:ext>
            </a:extLst>
          </p:cNvPr>
          <p:cNvSpPr txBox="1"/>
          <p:nvPr/>
        </p:nvSpPr>
        <p:spPr>
          <a:xfrm>
            <a:off x="2197915" y="1802708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</a:t>
            </a:r>
            <a:r>
              <a:rPr lang="en-US" altLang="ko-KR" sz="4400" dirty="0" err="1"/>
              <a:t>Colab</a:t>
            </a:r>
            <a:endParaRPr lang="en-US" altLang="ko-K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99F35-0B76-4585-9921-5FB163906DF0}"/>
              </a:ext>
            </a:extLst>
          </p:cNvPr>
          <p:cNvSpPr txBox="1"/>
          <p:nvPr/>
        </p:nvSpPr>
        <p:spPr>
          <a:xfrm>
            <a:off x="1518408" y="3245615"/>
            <a:ext cx="9034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머신러닝</a:t>
            </a:r>
            <a:r>
              <a:rPr lang="en-US" altLang="ko-KR" sz="4400" dirty="0"/>
              <a:t>(</a:t>
            </a:r>
            <a:r>
              <a:rPr lang="ko-KR" altLang="en-US" sz="4400" dirty="0"/>
              <a:t>딥러닝</a:t>
            </a:r>
            <a:r>
              <a:rPr lang="en-US" altLang="ko-KR" sz="4400" dirty="0"/>
              <a:t>) </a:t>
            </a:r>
            <a:r>
              <a:rPr lang="ko-KR" altLang="en-US" sz="4400" dirty="0"/>
              <a:t>개발을 위한</a:t>
            </a:r>
            <a:endParaRPr lang="en-US" altLang="ko-KR" sz="4400" dirty="0"/>
          </a:p>
          <a:p>
            <a:pPr algn="ctr"/>
            <a:r>
              <a:rPr lang="ko-KR" altLang="en-US" sz="4400" dirty="0"/>
              <a:t>구글에서 제공하는 온라인 환경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58529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1DF1E-FDF5-4CE0-98CF-87273B9B130C}"/>
              </a:ext>
            </a:extLst>
          </p:cNvPr>
          <p:cNvSpPr txBox="1"/>
          <p:nvPr/>
        </p:nvSpPr>
        <p:spPr>
          <a:xfrm>
            <a:off x="2197915" y="284301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개발 도구 </a:t>
            </a:r>
            <a:r>
              <a:rPr lang="en-US" altLang="ko-KR" sz="4400" dirty="0"/>
              <a:t>(</a:t>
            </a:r>
            <a:r>
              <a:rPr lang="ko-KR" altLang="en-US" sz="4400" dirty="0"/>
              <a:t>개발 환경</a:t>
            </a:r>
            <a:r>
              <a:rPr lang="en-US" altLang="ko-KR" sz="4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7F9E9-6D93-4802-AD7F-265488BD664B}"/>
              </a:ext>
            </a:extLst>
          </p:cNvPr>
          <p:cNvSpPr txBox="1"/>
          <p:nvPr/>
        </p:nvSpPr>
        <p:spPr>
          <a:xfrm>
            <a:off x="520117" y="3443254"/>
            <a:ext cx="11031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Python + </a:t>
            </a:r>
            <a:r>
              <a:rPr lang="en-US" altLang="ko-KR" sz="4400" dirty="0" err="1"/>
              <a:t>Pycharm</a:t>
            </a:r>
            <a:r>
              <a:rPr lang="en-US" altLang="ko-KR" sz="4400" dirty="0"/>
              <a:t>(Jupyter Notebook)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8AF25-C537-4D68-9699-FD0A74158533}"/>
              </a:ext>
            </a:extLst>
          </p:cNvPr>
          <p:cNvSpPr txBox="1"/>
          <p:nvPr/>
        </p:nvSpPr>
        <p:spPr>
          <a:xfrm>
            <a:off x="2197915" y="1458760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 환경 </a:t>
            </a:r>
            <a:r>
              <a:rPr lang="en-US" altLang="ko-KR" sz="4400" dirty="0"/>
              <a:t>= </a:t>
            </a:r>
            <a:r>
              <a:rPr lang="ko-KR" altLang="en-US" sz="4400" dirty="0"/>
              <a:t>개발 </a:t>
            </a:r>
            <a:r>
              <a:rPr lang="en-US" altLang="ko-KR" sz="4400" dirty="0"/>
              <a:t>+ </a:t>
            </a:r>
            <a:r>
              <a:rPr lang="ko-KR" altLang="en-US" sz="4400" dirty="0"/>
              <a:t>환경</a:t>
            </a:r>
            <a:endParaRPr lang="en-US" altLang="ko-KR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B54CF-D3E3-4FBE-9881-6CB96751D157}"/>
              </a:ext>
            </a:extLst>
          </p:cNvPr>
          <p:cNvSpPr txBox="1"/>
          <p:nvPr/>
        </p:nvSpPr>
        <p:spPr>
          <a:xfrm>
            <a:off x="604007" y="2402386"/>
            <a:ext cx="1086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개발 환경 </a:t>
            </a:r>
            <a:r>
              <a:rPr lang="en-US" altLang="ko-KR" sz="2400" dirty="0"/>
              <a:t>= </a:t>
            </a:r>
            <a:r>
              <a:rPr lang="ko-KR" altLang="en-US" sz="2400" dirty="0"/>
              <a:t>프로그래밍 언어 </a:t>
            </a:r>
            <a:r>
              <a:rPr lang="en-US" altLang="ko-KR" sz="2400" dirty="0"/>
              <a:t>+ </a:t>
            </a:r>
            <a:r>
              <a:rPr lang="ko-KR" altLang="en-US" sz="2400" dirty="0"/>
              <a:t>그 언어를 작성하는 프로그램</a:t>
            </a:r>
            <a:r>
              <a:rPr lang="en-US" altLang="ko-KR" sz="2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B9124-EDA0-45D9-8BCE-3CC01BF44D4C}"/>
              </a:ext>
            </a:extLst>
          </p:cNvPr>
          <p:cNvSpPr txBox="1"/>
          <p:nvPr/>
        </p:nvSpPr>
        <p:spPr>
          <a:xfrm>
            <a:off x="268447" y="4892566"/>
            <a:ext cx="11031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언어 </a:t>
            </a:r>
            <a:r>
              <a:rPr lang="en-US" altLang="ko-KR" sz="4400" dirty="0"/>
              <a:t>+ </a:t>
            </a:r>
            <a:r>
              <a:rPr lang="ko-KR" altLang="en-US" sz="4400" dirty="0"/>
              <a:t>개발도구 </a:t>
            </a:r>
            <a:r>
              <a:rPr lang="en-US" altLang="ko-KR" sz="4400" dirty="0"/>
              <a:t>+ </a:t>
            </a:r>
          </a:p>
        </p:txBody>
      </p:sp>
      <p:pic>
        <p:nvPicPr>
          <p:cNvPr id="1026" name="Picture 2" descr="알기쉬운 AI - 16] 기계 학습 라이브러리">
            <a:extLst>
              <a:ext uri="{FF2B5EF4-FFF2-40B4-BE49-F238E27FC236}">
                <a16:creationId xmlns:a16="http://schemas.microsoft.com/office/drawing/2014/main" id="{A4225D03-0449-4EDF-8A9D-E417D505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59" y="4325959"/>
            <a:ext cx="4441971" cy="21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98930E-03FA-48F6-9337-507E8A89F1F8}"/>
              </a:ext>
            </a:extLst>
          </p:cNvPr>
          <p:cNvSpPr/>
          <p:nvPr/>
        </p:nvSpPr>
        <p:spPr>
          <a:xfrm>
            <a:off x="9202721" y="1935758"/>
            <a:ext cx="2374083" cy="439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DF1E-FDF5-4CE0-98CF-87273B9B130C}"/>
              </a:ext>
            </a:extLst>
          </p:cNvPr>
          <p:cNvSpPr txBox="1"/>
          <p:nvPr/>
        </p:nvSpPr>
        <p:spPr>
          <a:xfrm>
            <a:off x="2197915" y="284301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개발 도구 </a:t>
            </a:r>
            <a:r>
              <a:rPr lang="en-US" altLang="ko-KR" sz="4400" dirty="0"/>
              <a:t>(</a:t>
            </a:r>
            <a:r>
              <a:rPr lang="ko-KR" altLang="en-US" sz="4400" dirty="0"/>
              <a:t>개발 환경</a:t>
            </a:r>
            <a:r>
              <a:rPr lang="en-US" altLang="ko-KR" sz="4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6E4CC-5DD4-4400-9C2A-2EE2C15B1378}"/>
              </a:ext>
            </a:extLst>
          </p:cNvPr>
          <p:cNvSpPr txBox="1"/>
          <p:nvPr/>
        </p:nvSpPr>
        <p:spPr>
          <a:xfrm>
            <a:off x="2197915" y="1551038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</a:t>
            </a:r>
            <a:r>
              <a:rPr lang="en-US" altLang="ko-KR" sz="4400" dirty="0" err="1"/>
              <a:t>Colab</a:t>
            </a:r>
            <a:endParaRPr lang="en-US" altLang="ko-KR" sz="4400" dirty="0"/>
          </a:p>
        </p:txBody>
      </p:sp>
      <p:pic>
        <p:nvPicPr>
          <p:cNvPr id="4" name="그래픽 3" descr="랩톱 단색으로 채워진">
            <a:extLst>
              <a:ext uri="{FF2B5EF4-FFF2-40B4-BE49-F238E27FC236}">
                <a16:creationId xmlns:a16="http://schemas.microsoft.com/office/drawing/2014/main" id="{F163D6DE-AB54-4C6B-B1D9-7AAB4D08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09" y="3919754"/>
            <a:ext cx="2155971" cy="2155971"/>
          </a:xfrm>
          <a:prstGeom prst="rect">
            <a:avLst/>
          </a:prstGeom>
        </p:spPr>
      </p:pic>
      <p:pic>
        <p:nvPicPr>
          <p:cNvPr id="13" name="그래픽 12" descr="랩톱 단색으로 채워진">
            <a:extLst>
              <a:ext uri="{FF2B5EF4-FFF2-40B4-BE49-F238E27FC236}">
                <a16:creationId xmlns:a16="http://schemas.microsoft.com/office/drawing/2014/main" id="{A20E6468-C343-4920-AB91-F9E666DB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778" y="3919754"/>
            <a:ext cx="2155971" cy="21559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4342E5-1EE1-41D5-9636-56E56CFB19F5}"/>
              </a:ext>
            </a:extLst>
          </p:cNvPr>
          <p:cNvSpPr txBox="1"/>
          <p:nvPr/>
        </p:nvSpPr>
        <p:spPr>
          <a:xfrm>
            <a:off x="8804242" y="2817774"/>
            <a:ext cx="317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구글 본사</a:t>
            </a:r>
            <a:endParaRPr lang="en-US" altLang="ko-KR" sz="44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0A86658-1186-4F75-8E75-4DF54EE1528F}"/>
              </a:ext>
            </a:extLst>
          </p:cNvPr>
          <p:cNvSpPr/>
          <p:nvPr/>
        </p:nvSpPr>
        <p:spPr>
          <a:xfrm>
            <a:off x="3380763" y="4043494"/>
            <a:ext cx="5352176" cy="57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51545-5F8D-4294-8F10-E213D03FE34F}"/>
              </a:ext>
            </a:extLst>
          </p:cNvPr>
          <p:cNvSpPr txBox="1"/>
          <p:nvPr/>
        </p:nvSpPr>
        <p:spPr>
          <a:xfrm>
            <a:off x="4455951" y="3548898"/>
            <a:ext cx="328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소스코드</a:t>
            </a:r>
            <a:endParaRPr lang="en-US" altLang="ko-KR" sz="32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DEB8EFB-6392-449B-B4C2-DE8EDA01D9AD}"/>
              </a:ext>
            </a:extLst>
          </p:cNvPr>
          <p:cNvSpPr/>
          <p:nvPr/>
        </p:nvSpPr>
        <p:spPr>
          <a:xfrm rot="10800000">
            <a:off x="3263318" y="4746996"/>
            <a:ext cx="5352176" cy="57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33B1-1842-4716-9DD7-B47C08FB2580}"/>
              </a:ext>
            </a:extLst>
          </p:cNvPr>
          <p:cNvSpPr txBox="1"/>
          <p:nvPr/>
        </p:nvSpPr>
        <p:spPr>
          <a:xfrm>
            <a:off x="4455951" y="5108541"/>
            <a:ext cx="328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결과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904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F8E164-6CFD-4DCF-B993-76A207C208FA}"/>
              </a:ext>
            </a:extLst>
          </p:cNvPr>
          <p:cNvSpPr/>
          <p:nvPr/>
        </p:nvSpPr>
        <p:spPr>
          <a:xfrm>
            <a:off x="760602" y="3855666"/>
            <a:ext cx="10723926" cy="2503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DF1E-FDF5-4CE0-98CF-87273B9B130C}"/>
              </a:ext>
            </a:extLst>
          </p:cNvPr>
          <p:cNvSpPr txBox="1"/>
          <p:nvPr/>
        </p:nvSpPr>
        <p:spPr>
          <a:xfrm>
            <a:off x="2197915" y="284301"/>
            <a:ext cx="767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2. </a:t>
            </a:r>
            <a:r>
              <a:rPr lang="ko-KR" altLang="en-US" sz="4400" dirty="0"/>
              <a:t>프로그래밍 언어의 구조</a:t>
            </a:r>
            <a:endParaRPr lang="en-US" altLang="ko-KR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3E5F5-63D3-4763-A8F4-18A42628FD00}"/>
              </a:ext>
            </a:extLst>
          </p:cNvPr>
          <p:cNvSpPr txBox="1"/>
          <p:nvPr/>
        </p:nvSpPr>
        <p:spPr>
          <a:xfrm>
            <a:off x="1796641" y="1299369"/>
            <a:ext cx="859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“</a:t>
            </a:r>
            <a:r>
              <a:rPr lang="ko-KR" altLang="en-US" sz="4400" dirty="0"/>
              <a:t>컴퓨터는 사람을 닮은 기계다</a:t>
            </a:r>
            <a:r>
              <a:rPr lang="en-US" altLang="ko-KR" sz="4400" dirty="0"/>
              <a:t>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526098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37CAA6-7829-4FD7-A723-E2831603012C}"/>
              </a:ext>
            </a:extLst>
          </p:cNvPr>
          <p:cNvCxnSpPr/>
          <p:nvPr/>
        </p:nvCxnSpPr>
        <p:spPr>
          <a:xfrm>
            <a:off x="746620" y="2441196"/>
            <a:ext cx="10402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4D412D-8126-4649-8657-42B60CE50FE9}"/>
              </a:ext>
            </a:extLst>
          </p:cNvPr>
          <p:cNvSpPr/>
          <p:nvPr/>
        </p:nvSpPr>
        <p:spPr>
          <a:xfrm>
            <a:off x="1477861" y="4402255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9F6DCA-D01D-4CB3-927F-132CEAD5E803}"/>
              </a:ext>
            </a:extLst>
          </p:cNvPr>
          <p:cNvSpPr/>
          <p:nvPr/>
        </p:nvSpPr>
        <p:spPr>
          <a:xfrm>
            <a:off x="3449274" y="4402255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2FD9EC-52E5-445E-A031-96707DBD1B02}"/>
              </a:ext>
            </a:extLst>
          </p:cNvPr>
          <p:cNvSpPr/>
          <p:nvPr/>
        </p:nvSpPr>
        <p:spPr>
          <a:xfrm>
            <a:off x="5420687" y="4402255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960139-C4BC-40EC-8D0C-2A1E45A61319}"/>
              </a:ext>
            </a:extLst>
          </p:cNvPr>
          <p:cNvSpPr/>
          <p:nvPr/>
        </p:nvSpPr>
        <p:spPr>
          <a:xfrm>
            <a:off x="7392099" y="4402255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A65C0-F97F-407D-92D4-52CBC4ADCD6C}"/>
              </a:ext>
            </a:extLst>
          </p:cNvPr>
          <p:cNvSpPr/>
          <p:nvPr/>
        </p:nvSpPr>
        <p:spPr>
          <a:xfrm>
            <a:off x="9363511" y="4402255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CA2100-319C-4497-A777-99BB0F24DDE7}"/>
              </a:ext>
            </a:extLst>
          </p:cNvPr>
          <p:cNvSpPr/>
          <p:nvPr/>
        </p:nvSpPr>
        <p:spPr>
          <a:xfrm>
            <a:off x="4383248" y="3501157"/>
            <a:ext cx="3425504" cy="627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언어 문법</a:t>
            </a:r>
          </a:p>
        </p:txBody>
      </p:sp>
    </p:spTree>
    <p:extLst>
      <p:ext uri="{BB962C8B-B14F-4D97-AF65-F5344CB8AC3E}">
        <p14:creationId xmlns:p14="http://schemas.microsoft.com/office/powerpoint/2010/main" val="353714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F8E164-6CFD-4DCF-B993-76A207C208FA}"/>
              </a:ext>
            </a:extLst>
          </p:cNvPr>
          <p:cNvSpPr/>
          <p:nvPr/>
        </p:nvSpPr>
        <p:spPr>
          <a:xfrm>
            <a:off x="760602" y="1599027"/>
            <a:ext cx="10723926" cy="2503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4D412D-8126-4649-8657-42B60CE50FE9}"/>
              </a:ext>
            </a:extLst>
          </p:cNvPr>
          <p:cNvSpPr/>
          <p:nvPr/>
        </p:nvSpPr>
        <p:spPr>
          <a:xfrm>
            <a:off x="1477861" y="2145616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9F6DCA-D01D-4CB3-927F-132CEAD5E803}"/>
              </a:ext>
            </a:extLst>
          </p:cNvPr>
          <p:cNvSpPr/>
          <p:nvPr/>
        </p:nvSpPr>
        <p:spPr>
          <a:xfrm>
            <a:off x="3449274" y="2145616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2FD9EC-52E5-445E-A031-96707DBD1B02}"/>
              </a:ext>
            </a:extLst>
          </p:cNvPr>
          <p:cNvSpPr/>
          <p:nvPr/>
        </p:nvSpPr>
        <p:spPr>
          <a:xfrm>
            <a:off x="5420687" y="2145616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960139-C4BC-40EC-8D0C-2A1E45A61319}"/>
              </a:ext>
            </a:extLst>
          </p:cNvPr>
          <p:cNvSpPr/>
          <p:nvPr/>
        </p:nvSpPr>
        <p:spPr>
          <a:xfrm>
            <a:off x="7392099" y="2145616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A65C0-F97F-407D-92D4-52CBC4ADCD6C}"/>
              </a:ext>
            </a:extLst>
          </p:cNvPr>
          <p:cNvSpPr/>
          <p:nvPr/>
        </p:nvSpPr>
        <p:spPr>
          <a:xfrm>
            <a:off x="9363511" y="2145616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CA2100-319C-4497-A777-99BB0F24DDE7}"/>
              </a:ext>
            </a:extLst>
          </p:cNvPr>
          <p:cNvSpPr/>
          <p:nvPr/>
        </p:nvSpPr>
        <p:spPr>
          <a:xfrm>
            <a:off x="4383248" y="1244518"/>
            <a:ext cx="3425504" cy="627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언어 문법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AA72B-2BB4-4FE4-B252-1DCF121CEE52}"/>
              </a:ext>
            </a:extLst>
          </p:cNvPr>
          <p:cNvSpPr/>
          <p:nvPr/>
        </p:nvSpPr>
        <p:spPr>
          <a:xfrm>
            <a:off x="1477861" y="4662340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B6337-5CE2-4444-B3A5-C724B141DC81}"/>
              </a:ext>
            </a:extLst>
          </p:cNvPr>
          <p:cNvSpPr/>
          <p:nvPr/>
        </p:nvSpPr>
        <p:spPr>
          <a:xfrm>
            <a:off x="3449274" y="4662340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95D6E-6761-402D-93E6-40847EE77926}"/>
              </a:ext>
            </a:extLst>
          </p:cNvPr>
          <p:cNvSpPr/>
          <p:nvPr/>
        </p:nvSpPr>
        <p:spPr>
          <a:xfrm>
            <a:off x="5420687" y="4662340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AE6B-AA8C-453E-8545-95283BC524BD}"/>
              </a:ext>
            </a:extLst>
          </p:cNvPr>
          <p:cNvSpPr/>
          <p:nvPr/>
        </p:nvSpPr>
        <p:spPr>
          <a:xfrm>
            <a:off x="7392099" y="4662340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B3A82-41CC-41C1-BB90-8F5BA44C80A4}"/>
              </a:ext>
            </a:extLst>
          </p:cNvPr>
          <p:cNvSpPr/>
          <p:nvPr/>
        </p:nvSpPr>
        <p:spPr>
          <a:xfrm>
            <a:off x="9363511" y="4648802"/>
            <a:ext cx="170296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6665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AA72B-2BB4-4FE4-B252-1DCF121CEE52}"/>
              </a:ext>
            </a:extLst>
          </p:cNvPr>
          <p:cNvSpPr/>
          <p:nvPr/>
        </p:nvSpPr>
        <p:spPr>
          <a:xfrm>
            <a:off x="3289617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B6337-5CE2-4444-B3A5-C724B141DC81}"/>
              </a:ext>
            </a:extLst>
          </p:cNvPr>
          <p:cNvSpPr/>
          <p:nvPr/>
        </p:nvSpPr>
        <p:spPr>
          <a:xfrm>
            <a:off x="1285179" y="1111472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95D6E-6761-402D-93E6-40847EE77926}"/>
              </a:ext>
            </a:extLst>
          </p:cNvPr>
          <p:cNvSpPr/>
          <p:nvPr/>
        </p:nvSpPr>
        <p:spPr>
          <a:xfrm>
            <a:off x="9203856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AE6B-AA8C-453E-8545-95283BC524BD}"/>
              </a:ext>
            </a:extLst>
          </p:cNvPr>
          <p:cNvSpPr/>
          <p:nvPr/>
        </p:nvSpPr>
        <p:spPr>
          <a:xfrm>
            <a:off x="7232443" y="1111887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B3A82-41CC-41C1-BB90-8F5BA44C80A4}"/>
              </a:ext>
            </a:extLst>
          </p:cNvPr>
          <p:cNvSpPr/>
          <p:nvPr/>
        </p:nvSpPr>
        <p:spPr>
          <a:xfrm>
            <a:off x="5261030" y="1111472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05F1F-79CA-4DE9-B4B2-83C400A3FF08}"/>
              </a:ext>
            </a:extLst>
          </p:cNvPr>
          <p:cNvSpPr txBox="1"/>
          <p:nvPr/>
        </p:nvSpPr>
        <p:spPr>
          <a:xfrm>
            <a:off x="1180051" y="2325915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출력 함수 </a:t>
            </a:r>
            <a:r>
              <a:rPr lang="en-US" altLang="ko-KR" sz="4400" dirty="0"/>
              <a:t>: print(“</a:t>
            </a:r>
            <a:r>
              <a:rPr lang="ko-KR" altLang="en-US" sz="4400" dirty="0"/>
              <a:t>문장</a:t>
            </a:r>
            <a:r>
              <a:rPr lang="en-US" altLang="ko-KR" sz="44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29391B-7DED-4233-A0B7-0D59219F6498}"/>
              </a:ext>
            </a:extLst>
          </p:cNvPr>
          <p:cNvSpPr txBox="1"/>
          <p:nvPr/>
        </p:nvSpPr>
        <p:spPr>
          <a:xfrm>
            <a:off x="1180051" y="3762645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변수</a:t>
            </a:r>
            <a:r>
              <a:rPr lang="en-US" altLang="ko-KR" sz="4400" dirty="0"/>
              <a:t> =(&lt;-) </a:t>
            </a:r>
            <a:r>
              <a:rPr lang="ko-KR" altLang="en-US" sz="4400" dirty="0"/>
              <a:t>저장공간</a:t>
            </a:r>
            <a:r>
              <a:rPr lang="en-US" altLang="ko-KR" sz="4400" dirty="0"/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9833-505B-48F4-806B-4A04F536F616}"/>
              </a:ext>
            </a:extLst>
          </p:cNvPr>
          <p:cNvSpPr txBox="1"/>
          <p:nvPr/>
        </p:nvSpPr>
        <p:spPr>
          <a:xfrm>
            <a:off x="1180051" y="5361392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입력 함수 </a:t>
            </a:r>
            <a:r>
              <a:rPr lang="en-US" altLang="ko-KR" sz="4400" dirty="0"/>
              <a:t>: input()</a:t>
            </a:r>
          </a:p>
        </p:txBody>
      </p:sp>
    </p:spTree>
    <p:extLst>
      <p:ext uri="{BB962C8B-B14F-4D97-AF65-F5344CB8AC3E}">
        <p14:creationId xmlns:p14="http://schemas.microsoft.com/office/powerpoint/2010/main" val="20717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A49E9FB-9588-42E7-9CD8-BD03668DA56F}"/>
              </a:ext>
            </a:extLst>
          </p:cNvPr>
          <p:cNvSpPr txBox="1"/>
          <p:nvPr/>
        </p:nvSpPr>
        <p:spPr>
          <a:xfrm>
            <a:off x="1180051" y="269459"/>
            <a:ext cx="95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모든 언어는 다음의 구조를 지닌다</a:t>
            </a:r>
            <a:r>
              <a:rPr lang="en-US" altLang="ko-KR" sz="4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AA72B-2BB4-4FE4-B252-1DCF121CEE52}"/>
              </a:ext>
            </a:extLst>
          </p:cNvPr>
          <p:cNvSpPr/>
          <p:nvPr/>
        </p:nvSpPr>
        <p:spPr>
          <a:xfrm>
            <a:off x="3289617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endParaRPr lang="en-US" altLang="ko-KR" dirty="0"/>
          </a:p>
          <a:p>
            <a:pPr algn="ctr"/>
            <a:r>
              <a:rPr lang="ko-KR" altLang="en-US" dirty="0"/>
              <a:t>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B6337-5CE2-4444-B3A5-C724B141DC81}"/>
              </a:ext>
            </a:extLst>
          </p:cNvPr>
          <p:cNvSpPr/>
          <p:nvPr/>
        </p:nvSpPr>
        <p:spPr>
          <a:xfrm>
            <a:off x="1285179" y="1111472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A95D6E-6761-402D-93E6-40847EE77926}"/>
              </a:ext>
            </a:extLst>
          </p:cNvPr>
          <p:cNvSpPr/>
          <p:nvPr/>
        </p:nvSpPr>
        <p:spPr>
          <a:xfrm>
            <a:off x="9203856" y="1121465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단순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AE6B-AA8C-453E-8545-95283BC524BD}"/>
              </a:ext>
            </a:extLst>
          </p:cNvPr>
          <p:cNvSpPr/>
          <p:nvPr/>
        </p:nvSpPr>
        <p:spPr>
          <a:xfrm>
            <a:off x="7232443" y="1111887"/>
            <a:ext cx="1702965" cy="7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반복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B3A82-41CC-41C1-BB90-8F5BA44C80A4}"/>
              </a:ext>
            </a:extLst>
          </p:cNvPr>
          <p:cNvSpPr/>
          <p:nvPr/>
        </p:nvSpPr>
        <p:spPr>
          <a:xfrm>
            <a:off x="5261030" y="1111472"/>
            <a:ext cx="1702965" cy="7579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조건문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1117A-FA4B-479A-95C1-063ED5EA5FA7}"/>
              </a:ext>
            </a:extLst>
          </p:cNvPr>
          <p:cNvSpPr txBox="1"/>
          <p:nvPr/>
        </p:nvSpPr>
        <p:spPr>
          <a:xfrm>
            <a:off x="1371335" y="2347592"/>
            <a:ext cx="9535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If ( </a:t>
            </a:r>
            <a:r>
              <a:rPr lang="ko-KR" altLang="en-US" sz="4400" dirty="0"/>
              <a:t>조건 </a:t>
            </a:r>
            <a:r>
              <a:rPr lang="en-US" altLang="ko-KR" sz="4400" dirty="0"/>
              <a:t>):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/>
              <a:t>어떤 이벤트</a:t>
            </a:r>
            <a:r>
              <a:rPr lang="en-US" altLang="ko-KR" sz="4400" dirty="0"/>
              <a:t>(</a:t>
            </a:r>
            <a:r>
              <a:rPr lang="ko-KR" altLang="en-US" sz="4400" dirty="0"/>
              <a:t>활동</a:t>
            </a:r>
            <a:r>
              <a:rPr lang="en-US" altLang="ko-KR" sz="4400" dirty="0"/>
              <a:t>)</a:t>
            </a:r>
            <a:r>
              <a:rPr lang="ko-KR" altLang="en-US" sz="4400" dirty="0"/>
              <a:t>이 발동된다</a:t>
            </a:r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Else If ( </a:t>
            </a:r>
            <a:r>
              <a:rPr lang="ko-KR" altLang="en-US" sz="4400" dirty="0"/>
              <a:t>조건 </a:t>
            </a:r>
            <a:r>
              <a:rPr lang="en-US" altLang="ko-KR" sz="4400" dirty="0"/>
              <a:t>):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/>
              <a:t>또다른 어떤 이벤트가 발동</a:t>
            </a:r>
            <a:endParaRPr lang="en-US" altLang="ko-KR" sz="4400" dirty="0"/>
          </a:p>
          <a:p>
            <a:r>
              <a:rPr lang="en-US" altLang="ko-KR" sz="4400" dirty="0"/>
              <a:t>Else :</a:t>
            </a:r>
          </a:p>
          <a:p>
            <a:r>
              <a:rPr lang="en-US" altLang="ko-KR" sz="4400" dirty="0"/>
              <a:t>	</a:t>
            </a:r>
            <a:r>
              <a:rPr lang="ko-KR" altLang="en-US" sz="4400" dirty="0"/>
              <a:t>말고 외 </a:t>
            </a:r>
            <a:r>
              <a:rPr lang="ko-KR" altLang="en-US" sz="4400" dirty="0" err="1"/>
              <a:t>모든건</a:t>
            </a:r>
            <a:r>
              <a:rPr lang="ko-KR" altLang="en-US" sz="4400" dirty="0"/>
              <a:t> 이걸로 발동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44882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620</Words>
  <Application>Microsoft Office PowerPoint</Application>
  <PresentationFormat>와이드스크린</PresentationFormat>
  <Paragraphs>206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철현</dc:creator>
  <cp:lastModifiedBy>이 철현</cp:lastModifiedBy>
  <cp:revision>13</cp:revision>
  <dcterms:created xsi:type="dcterms:W3CDTF">2021-05-10T12:18:42Z</dcterms:created>
  <dcterms:modified xsi:type="dcterms:W3CDTF">2021-05-10T14:47:23Z</dcterms:modified>
</cp:coreProperties>
</file>