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8D4F4-A585-47AC-879E-C5D68A068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FCC31D-C201-4F67-A61E-50375BAA46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CB5025-4A63-4647-8D0C-4475A5237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BDB8-D0AF-434D-A849-29359490A705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9A448A-AFA3-48EF-96F9-363AFC7A0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43035F-6A29-4270-BB00-4403742F4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454-AF4B-413B-A5D8-03C024594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844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F1E3C-2663-491B-B77C-8C932FEB8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D000A8-D2FB-4049-AA43-F60E48A8B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95894F-3E23-423E-8155-E0564FBCC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BDB8-D0AF-434D-A849-29359490A705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5EB444-DEF2-4B4F-A26A-7D866FA6F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295C96-EE7F-47E3-8069-FE195FF5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454-AF4B-413B-A5D8-03C024594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959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775743-E3D4-4BD3-85EF-A299F1191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DEBE3B-EE20-4B68-9754-1D092C21A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0C0EDE-4E22-43A8-902B-CD8467CCF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BDB8-D0AF-434D-A849-29359490A705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4B5CB0-605B-4DC6-B84B-A05857206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393095-A724-4BE2-A2C5-61E20C307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454-AF4B-413B-A5D8-03C024594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405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4EC2F-240C-4015-B5A7-48D8094E2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F65576-B971-473F-A570-1B53D6C92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862A90-B981-4D2B-8480-6A5C32F77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BDB8-D0AF-434D-A849-29359490A705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6B34BB-7CC7-4892-87A8-14DAE6FDE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FB42DD-0CF1-4C00-A773-378E0ADB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454-AF4B-413B-A5D8-03C024594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671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8FCDB6-ECCB-4EAA-85F6-1CCC49010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8CA56F-AE8B-4AFB-897E-F934F6ACF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655165-BBF7-4127-940D-2E44B6F8A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BDB8-D0AF-434D-A849-29359490A705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2F08F4-5EE9-48EC-BE4F-FEB591B86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70D7CE-7F5C-428A-8B7A-3C6CA13DD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454-AF4B-413B-A5D8-03C024594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087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9ABFED-88D5-4C6C-933C-D060452A3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A94410-D50B-48E6-B6CA-751D60EF1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2D6F92-EE6D-4EED-B5C7-E8DE0ACD0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0EF411-014A-4E47-95A2-5D86E74FB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BDB8-D0AF-434D-A849-29359490A705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AF5467-1157-4434-9380-50A69F0EF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E1B697-98F5-4BEF-8B9A-2DBCB7622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454-AF4B-413B-A5D8-03C024594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16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4C7FC8-095B-4328-87B9-80B1A6B97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21AF6-1B6D-417E-BAA2-7E11934D1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7FEFD6-DC01-4358-91C5-CA5459DCA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227B29-0BE0-4A91-92D5-E1D5CCC4F5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529639-04F8-44D1-9973-6C6C291114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52AF855-3A68-4C43-BE0B-800B1B2F6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BDB8-D0AF-434D-A849-29359490A705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516E9C-A2B8-4DD6-881A-2FC262177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03455F-3D03-412B-B2DF-4B67FC9E5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454-AF4B-413B-A5D8-03C024594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D7FB0-CDFD-46C6-8C6A-1A61C21CE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7F763A-84FD-4B6B-A383-B67441CA2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BDB8-D0AF-434D-A849-29359490A705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BFEE4A-E9AE-4B19-A21F-BD113DD78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211BB2-98F6-4DAB-AA0F-94016B4B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454-AF4B-413B-A5D8-03C024594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111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51BCCA-8369-4713-AE47-F16CF78FD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BDB8-D0AF-434D-A849-29359490A705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B484DC-949E-4615-BB68-FA4D07C2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0FC435-3036-4630-AB4F-5506704BC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454-AF4B-413B-A5D8-03C024594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209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537D3-1481-497B-AE97-F44C77C2F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C7818D-C9BF-4642-A4B2-274446607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321240-AE5B-46C8-B74B-1300CCCBD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ADB679-1439-4038-A51D-57316C0D8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BDB8-D0AF-434D-A849-29359490A705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F430A5-A1DB-4179-BBF6-EAB577EC7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EA4651-BCEC-4B51-B046-C47661A1B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454-AF4B-413B-A5D8-03C024594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340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5E594E-6C52-4156-9709-B1A9204DC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CB2D50-588B-4FF1-9940-BA5F1D0C04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570A05-FEBD-4835-AC8F-993F6A0D6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A41823-7675-4511-B01C-224468620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BDB8-D0AF-434D-A849-29359490A705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DB3248-F21E-4323-A4FB-B6CC4D5F7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A88BF0-93F1-4111-94EC-045DFC606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454-AF4B-413B-A5D8-03C024594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789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E4E5A9-3FDF-4D25-ACBD-E35871803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76DD76-3212-427B-910D-36F046EB4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B0E37-45A5-4729-96EE-8D3721ACEA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1BDB8-D0AF-434D-A849-29359490A705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5A6179-BC3B-4AFB-ABFA-4DCCE40B83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682E7E-FD64-4BCA-8761-5B10B90B9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DB454-AF4B-413B-A5D8-03C024594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785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77AE67-313C-404F-B9D7-D8B664409B0B}"/>
              </a:ext>
            </a:extLst>
          </p:cNvPr>
          <p:cNvSpPr txBox="1"/>
          <p:nvPr/>
        </p:nvSpPr>
        <p:spPr>
          <a:xfrm>
            <a:off x="2247900" y="2009775"/>
            <a:ext cx="75628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/>
              <a:t>1. Mark Down </a:t>
            </a:r>
            <a:r>
              <a:rPr lang="ko-KR" altLang="en-US" sz="6000" dirty="0"/>
              <a:t>이란</a:t>
            </a:r>
            <a:r>
              <a:rPr lang="en-US" altLang="ko-KR" sz="6000" dirty="0"/>
              <a:t>?</a:t>
            </a:r>
            <a:endParaRPr lang="ko-KR" altLang="en-US" sz="6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A9A9A0-C07C-4EA2-B10A-050C083791B7}"/>
              </a:ext>
            </a:extLst>
          </p:cNvPr>
          <p:cNvSpPr txBox="1"/>
          <p:nvPr/>
        </p:nvSpPr>
        <p:spPr>
          <a:xfrm>
            <a:off x="3152775" y="390525"/>
            <a:ext cx="5753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/>
              <a:t>오늘의 주제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B733DF-7B88-4C46-8186-22940CBCEA9E}"/>
              </a:ext>
            </a:extLst>
          </p:cNvPr>
          <p:cNvSpPr txBox="1"/>
          <p:nvPr/>
        </p:nvSpPr>
        <p:spPr>
          <a:xfrm>
            <a:off x="2247900" y="3524250"/>
            <a:ext cx="75628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/>
              <a:t>2. </a:t>
            </a:r>
            <a:r>
              <a:rPr lang="ko-KR" altLang="en-US" sz="6000" dirty="0"/>
              <a:t>자료형</a:t>
            </a:r>
            <a:r>
              <a:rPr lang="en-US" altLang="ko-KR" sz="6000" dirty="0"/>
              <a:t>?</a:t>
            </a:r>
            <a:endParaRPr lang="ko-KR" altLang="en-US" sz="6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3AA90B-047E-4ED1-8DB8-D2234BA98E3D}"/>
              </a:ext>
            </a:extLst>
          </p:cNvPr>
          <p:cNvSpPr txBox="1"/>
          <p:nvPr/>
        </p:nvSpPr>
        <p:spPr>
          <a:xfrm>
            <a:off x="1514475" y="4848225"/>
            <a:ext cx="91630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/>
              <a:t>3. </a:t>
            </a:r>
            <a:r>
              <a:rPr lang="ko-KR" altLang="en-US" sz="6000" dirty="0"/>
              <a:t>문제 몇 개 풀어봅시다</a:t>
            </a:r>
            <a:r>
              <a:rPr lang="en-US" altLang="ko-KR" sz="6000" dirty="0"/>
              <a:t>!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051674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77AE67-313C-404F-B9D7-D8B664409B0B}"/>
              </a:ext>
            </a:extLst>
          </p:cNvPr>
          <p:cNvSpPr txBox="1"/>
          <p:nvPr/>
        </p:nvSpPr>
        <p:spPr>
          <a:xfrm>
            <a:off x="1571625" y="266700"/>
            <a:ext cx="891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</a:t>
            </a:r>
            <a:r>
              <a:rPr kumimoji="0" lang="ko-KR" alt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파이썬 자료형</a:t>
            </a: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050" name="Picture 2" descr="Python 강좌 : 제 3강 - 함수 &amp; 자료형 | 076923">
            <a:extLst>
              <a:ext uri="{FF2B5EF4-FFF2-40B4-BE49-F238E27FC236}">
                <a16:creationId xmlns:a16="http://schemas.microsoft.com/office/drawing/2014/main" id="{42932B19-CC03-4B1A-85DA-8F6705E10F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9" r="1346" b="-6027"/>
          <a:stretch/>
        </p:blipFill>
        <p:spPr bwMode="auto">
          <a:xfrm>
            <a:off x="457777" y="1601145"/>
            <a:ext cx="10993195" cy="475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7465E49-8A66-4FBF-BF89-5B114586A6A0}"/>
              </a:ext>
            </a:extLst>
          </p:cNvPr>
          <p:cNvSpPr/>
          <p:nvPr/>
        </p:nvSpPr>
        <p:spPr>
          <a:xfrm>
            <a:off x="721453" y="3429000"/>
            <a:ext cx="4295164" cy="24097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569B7-3073-452A-9067-CAAD9FEB5163}"/>
              </a:ext>
            </a:extLst>
          </p:cNvPr>
          <p:cNvSpPr txBox="1"/>
          <p:nvPr/>
        </p:nvSpPr>
        <p:spPr>
          <a:xfrm>
            <a:off x="858561" y="5981358"/>
            <a:ext cx="891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다음주에 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“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배열과 리스</a:t>
            </a:r>
            <a:r>
              <a:rPr lang="ko-KR" altLang="en-US" sz="3200" dirty="0" err="1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트</a:t>
            </a:r>
            <a:r>
              <a:rPr lang="en-US" altLang="ko-KR" sz="320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”</a:t>
            </a:r>
            <a:r>
              <a:rPr lang="ko-KR" altLang="en-US" sz="320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하고 다시 보기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3052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77AE67-313C-404F-B9D7-D8B664409B0B}"/>
              </a:ext>
            </a:extLst>
          </p:cNvPr>
          <p:cNvSpPr txBox="1"/>
          <p:nvPr/>
        </p:nvSpPr>
        <p:spPr>
          <a:xfrm>
            <a:off x="1571625" y="266700"/>
            <a:ext cx="891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2.2 </a:t>
            </a:r>
            <a:r>
              <a:rPr kumimoji="0" lang="ko-KR" alt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연산자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2B3161-24FA-42FC-A32F-111B9FF89426}"/>
              </a:ext>
            </a:extLst>
          </p:cNvPr>
          <p:cNvSpPr txBox="1"/>
          <p:nvPr/>
        </p:nvSpPr>
        <p:spPr>
          <a:xfrm>
            <a:off x="604008" y="2449586"/>
            <a:ext cx="25586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더하기 </a:t>
            </a:r>
            <a:r>
              <a:rPr lang="en-US" altLang="ko-KR" sz="3600" dirty="0"/>
              <a:t>+</a:t>
            </a:r>
          </a:p>
          <a:p>
            <a:r>
              <a:rPr lang="ko-KR" altLang="en-US" sz="3600" dirty="0"/>
              <a:t>빼기 </a:t>
            </a:r>
            <a:r>
              <a:rPr lang="en-US" altLang="ko-KR" sz="3600" dirty="0"/>
              <a:t>-</a:t>
            </a:r>
          </a:p>
          <a:p>
            <a:endParaRPr lang="en-US" altLang="ko-KR" sz="3600" dirty="0"/>
          </a:p>
          <a:p>
            <a:r>
              <a:rPr lang="ko-KR" altLang="en-US" sz="3600" dirty="0"/>
              <a:t>곱하기 </a:t>
            </a:r>
            <a:r>
              <a:rPr lang="en-US" altLang="ko-KR" sz="3600" dirty="0"/>
              <a:t>*</a:t>
            </a:r>
          </a:p>
          <a:p>
            <a:r>
              <a:rPr lang="ko-KR" altLang="en-US" sz="3600" dirty="0"/>
              <a:t>나누기 </a:t>
            </a:r>
            <a:r>
              <a:rPr lang="en-US" altLang="ko-KR" sz="3600" dirty="0"/>
              <a:t>(??)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CE06E7-108E-4282-B621-1482EADBD5C8}"/>
              </a:ext>
            </a:extLst>
          </p:cNvPr>
          <p:cNvSpPr txBox="1"/>
          <p:nvPr/>
        </p:nvSpPr>
        <p:spPr>
          <a:xfrm>
            <a:off x="5486400" y="1743524"/>
            <a:ext cx="3148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나누기 </a:t>
            </a:r>
            <a:r>
              <a:rPr lang="en-US" altLang="ko-KR" sz="3600" dirty="0"/>
              <a:t>3</a:t>
            </a:r>
            <a:r>
              <a:rPr lang="ko-KR" altLang="en-US" sz="3600" dirty="0"/>
              <a:t>가지</a:t>
            </a:r>
            <a:endParaRPr lang="en-US" altLang="ko-KR" sz="3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81A3AB-3BEC-4FE9-ADFC-6E8FDCC6C785}"/>
              </a:ext>
            </a:extLst>
          </p:cNvPr>
          <p:cNvSpPr txBox="1"/>
          <p:nvPr/>
        </p:nvSpPr>
        <p:spPr>
          <a:xfrm>
            <a:off x="4429388" y="2887491"/>
            <a:ext cx="566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그냥 나누기 </a:t>
            </a:r>
            <a:r>
              <a:rPr lang="en-US" altLang="ko-KR" sz="3600" dirty="0"/>
              <a:t>[ / ]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8106E70-2F91-4CF0-9BE6-22362E85D0A3}"/>
              </a:ext>
            </a:extLst>
          </p:cNvPr>
          <p:cNvCxnSpPr/>
          <p:nvPr/>
        </p:nvCxnSpPr>
        <p:spPr>
          <a:xfrm>
            <a:off x="3556932" y="1879134"/>
            <a:ext cx="0" cy="4613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C7CBB75-6695-4E25-A3EB-B7CBAFDFEE87}"/>
              </a:ext>
            </a:extLst>
          </p:cNvPr>
          <p:cNvSpPr txBox="1"/>
          <p:nvPr/>
        </p:nvSpPr>
        <p:spPr>
          <a:xfrm>
            <a:off x="4429388" y="3880747"/>
            <a:ext cx="566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몫만 보여주세요</a:t>
            </a:r>
            <a:r>
              <a:rPr lang="en-US" altLang="ko-KR" sz="3600" dirty="0"/>
              <a:t>! [ // 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281BC7-CCA4-4A95-BFA4-DF6CF06241E9}"/>
              </a:ext>
            </a:extLst>
          </p:cNvPr>
          <p:cNvSpPr txBox="1"/>
          <p:nvPr/>
        </p:nvSpPr>
        <p:spPr>
          <a:xfrm>
            <a:off x="4429387" y="4874003"/>
            <a:ext cx="5972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나머지만 보여주세요</a:t>
            </a:r>
            <a:r>
              <a:rPr lang="en-US" altLang="ko-KR" sz="3600" dirty="0"/>
              <a:t>! [ % ]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5620849-CEE5-4163-8D0D-8352C74A5069}"/>
              </a:ext>
            </a:extLst>
          </p:cNvPr>
          <p:cNvCxnSpPr>
            <a:cxnSpLocks/>
          </p:cNvCxnSpPr>
          <p:nvPr/>
        </p:nvCxnSpPr>
        <p:spPr>
          <a:xfrm>
            <a:off x="3556932" y="2533475"/>
            <a:ext cx="847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580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77AE67-313C-404F-B9D7-D8B664409B0B}"/>
              </a:ext>
            </a:extLst>
          </p:cNvPr>
          <p:cNvSpPr txBox="1"/>
          <p:nvPr/>
        </p:nvSpPr>
        <p:spPr>
          <a:xfrm>
            <a:off x="1571625" y="26670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2.3 map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함수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다중 변수입력 시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D3B967-A3F5-4A58-BBAF-A603D22638F0}"/>
              </a:ext>
            </a:extLst>
          </p:cNvPr>
          <p:cNvSpPr txBox="1"/>
          <p:nvPr/>
        </p:nvSpPr>
        <p:spPr>
          <a:xfrm>
            <a:off x="1571625" y="3580351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X, Y, Z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map( 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int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input().split() )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1822CD-281E-45B4-81D2-C4109F22562D}"/>
              </a:ext>
            </a:extLst>
          </p:cNvPr>
          <p:cNvSpPr txBox="1"/>
          <p:nvPr/>
        </p:nvSpPr>
        <p:spPr>
          <a:xfrm>
            <a:off x="867736" y="4784080"/>
            <a:ext cx="10323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변수</a:t>
            </a:r>
            <a:r>
              <a:rPr lang="en-US" altLang="ko-KR" sz="320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1, </a:t>
            </a:r>
            <a:r>
              <a:rPr lang="ko-KR" altLang="en-US" sz="320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변수</a:t>
            </a:r>
            <a:r>
              <a:rPr lang="en-US" altLang="ko-KR" sz="320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2, </a:t>
            </a:r>
            <a:r>
              <a:rPr lang="ko-KR" altLang="en-US" sz="320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변수</a:t>
            </a:r>
            <a:r>
              <a:rPr lang="en-US" altLang="ko-KR" sz="320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3</a:t>
            </a:r>
            <a:r>
              <a:rPr lang="en-US" altLang="ko-KR" sz="3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= map(</a:t>
            </a:r>
            <a:r>
              <a:rPr lang="ko-KR" altLang="en-US" sz="3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320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자료형</a:t>
            </a:r>
            <a:r>
              <a:rPr lang="en-US" altLang="ko-KR" sz="3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,input().split())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8762F2-B62E-48C1-80DF-BB41A3B7FE20}"/>
              </a:ext>
            </a:extLst>
          </p:cNvPr>
          <p:cNvSpPr txBox="1"/>
          <p:nvPr/>
        </p:nvSpPr>
        <p:spPr>
          <a:xfrm>
            <a:off x="1638300" y="175594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&lt; Mapping(</a:t>
            </a:r>
            <a:r>
              <a:rPr lang="ko-KR" altLang="en-US" sz="4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맵핑</a:t>
            </a:r>
            <a:r>
              <a:rPr lang="en-US" altLang="ko-KR" sz="4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 </a:t>
            </a:r>
            <a:r>
              <a:rPr lang="ko-KR" altLang="en-US" sz="4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함수 </a:t>
            </a:r>
            <a:r>
              <a:rPr lang="en-US" altLang="ko-KR" sz="4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&gt;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2864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77AE67-313C-404F-B9D7-D8B664409B0B}"/>
              </a:ext>
            </a:extLst>
          </p:cNvPr>
          <p:cNvSpPr txBox="1"/>
          <p:nvPr/>
        </p:nvSpPr>
        <p:spPr>
          <a:xfrm>
            <a:off x="1571625" y="266700"/>
            <a:ext cx="891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</a:t>
            </a:r>
            <a:r>
              <a:rPr kumimoji="0" lang="ko-KR" alt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문제를 풀어봅시다</a:t>
            </a: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5373DD-2C96-42C2-9E90-F6142DC45AF9}"/>
              </a:ext>
            </a:extLst>
          </p:cNvPr>
          <p:cNvSpPr txBox="1"/>
          <p:nvPr/>
        </p:nvSpPr>
        <p:spPr>
          <a:xfrm>
            <a:off x="1395456" y="1624772"/>
            <a:ext cx="891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형성평가 </a:t>
            </a: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EC6241-4742-44B1-9FB5-AF541EC2FB86}"/>
              </a:ext>
            </a:extLst>
          </p:cNvPr>
          <p:cNvSpPr txBox="1"/>
          <p:nvPr/>
        </p:nvSpPr>
        <p:spPr>
          <a:xfrm>
            <a:off x="825005" y="3109623"/>
            <a:ext cx="39734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24, 18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0F63B3-6E38-49DE-9AF2-9BF2D07EA3D2}"/>
              </a:ext>
            </a:extLst>
          </p:cNvPr>
          <p:cNvSpPr txBox="1"/>
          <p:nvPr/>
        </p:nvSpPr>
        <p:spPr>
          <a:xfrm>
            <a:off x="5251508" y="3090748"/>
            <a:ext cx="64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[2, 3, 5, 7, 11, 13]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2A3904-5189-4FC3-84D6-1CF68F082E51}"/>
              </a:ext>
            </a:extLst>
          </p:cNvPr>
          <p:cNvSpPr txBox="1"/>
          <p:nvPr/>
        </p:nvSpPr>
        <p:spPr>
          <a:xfrm>
            <a:off x="514613" y="5498982"/>
            <a:ext cx="56512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18 = 2*3*3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62EAE1-2584-4055-8DAF-58376D1FDA8A}"/>
              </a:ext>
            </a:extLst>
          </p:cNvPr>
          <p:cNvSpPr txBox="1"/>
          <p:nvPr/>
        </p:nvSpPr>
        <p:spPr>
          <a:xfrm>
            <a:off x="514613" y="4304302"/>
            <a:ext cx="56512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24 = 2*2*2*3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9D57F0-4786-4E8A-9C0E-223EC75BC9BA}"/>
              </a:ext>
            </a:extLst>
          </p:cNvPr>
          <p:cNvSpPr txBox="1"/>
          <p:nvPr/>
        </p:nvSpPr>
        <p:spPr>
          <a:xfrm>
            <a:off x="5791200" y="4812133"/>
            <a:ext cx="64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[2, 3, 5, 7, 11, 13]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7641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77AE67-313C-404F-B9D7-D8B664409B0B}"/>
              </a:ext>
            </a:extLst>
          </p:cNvPr>
          <p:cNvSpPr txBox="1"/>
          <p:nvPr/>
        </p:nvSpPr>
        <p:spPr>
          <a:xfrm>
            <a:off x="1571625" y="266700"/>
            <a:ext cx="891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</a:t>
            </a:r>
            <a:r>
              <a:rPr kumimoji="0" lang="ko-KR" alt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문제를 풀어봅시다</a:t>
            </a: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5373DD-2C96-42C2-9E90-F6142DC45AF9}"/>
              </a:ext>
            </a:extLst>
          </p:cNvPr>
          <p:cNvSpPr txBox="1"/>
          <p:nvPr/>
        </p:nvSpPr>
        <p:spPr>
          <a:xfrm>
            <a:off x="146283" y="2077778"/>
            <a:ext cx="113634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Print(“%f %f %f” % (a,  b,  c))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E7F42BB3-E19B-4B33-8F00-91B95B34B49C}"/>
              </a:ext>
            </a:extLst>
          </p:cNvPr>
          <p:cNvCxnSpPr>
            <a:cxnSpLocks/>
          </p:cNvCxnSpPr>
          <p:nvPr/>
        </p:nvCxnSpPr>
        <p:spPr>
          <a:xfrm rot="5400000">
            <a:off x="5956185" y="838901"/>
            <a:ext cx="12700" cy="4647501"/>
          </a:xfrm>
          <a:prstGeom prst="bentConnector3">
            <a:avLst>
              <a:gd name="adj1" fmla="val 11245882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B78E9252-7119-4218-BBEE-59856F5A4ACD}"/>
              </a:ext>
            </a:extLst>
          </p:cNvPr>
          <p:cNvCxnSpPr>
            <a:cxnSpLocks/>
          </p:cNvCxnSpPr>
          <p:nvPr/>
        </p:nvCxnSpPr>
        <p:spPr>
          <a:xfrm rot="5400000">
            <a:off x="6811863" y="838902"/>
            <a:ext cx="12700" cy="4647501"/>
          </a:xfrm>
          <a:prstGeom prst="bentConnector3">
            <a:avLst>
              <a:gd name="adj1" fmla="val 19502764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1F7B64B7-5CDA-4FBA-98B1-E2DB9A40D6CD}"/>
              </a:ext>
            </a:extLst>
          </p:cNvPr>
          <p:cNvCxnSpPr>
            <a:cxnSpLocks/>
          </p:cNvCxnSpPr>
          <p:nvPr/>
        </p:nvCxnSpPr>
        <p:spPr>
          <a:xfrm rot="5400000">
            <a:off x="7894045" y="838903"/>
            <a:ext cx="12700" cy="4647501"/>
          </a:xfrm>
          <a:prstGeom prst="bentConnector3">
            <a:avLst>
              <a:gd name="adj1" fmla="val 26702764"/>
            </a:avLst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A27D33A-DC31-4473-8F10-59211AFD648C}"/>
              </a:ext>
            </a:extLst>
          </p:cNvPr>
          <p:cNvSpPr/>
          <p:nvPr/>
        </p:nvSpPr>
        <p:spPr>
          <a:xfrm>
            <a:off x="2751589" y="2077777"/>
            <a:ext cx="1182848" cy="106582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A8494FC-72D5-4D5D-9F19-B7E541C8BC8E}"/>
              </a:ext>
            </a:extLst>
          </p:cNvPr>
          <p:cNvSpPr/>
          <p:nvPr/>
        </p:nvSpPr>
        <p:spPr>
          <a:xfrm>
            <a:off x="7516536" y="2077777"/>
            <a:ext cx="998290" cy="106582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834E893-6556-48E1-9895-B6A8D3D4DD7E}"/>
              </a:ext>
            </a:extLst>
          </p:cNvPr>
          <p:cNvSpPr/>
          <p:nvPr/>
        </p:nvSpPr>
        <p:spPr>
          <a:xfrm>
            <a:off x="8531604" y="2077777"/>
            <a:ext cx="998290" cy="1065822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AF7DBB2-F361-4360-AE52-2E74FCE00D41}"/>
              </a:ext>
            </a:extLst>
          </p:cNvPr>
          <p:cNvSpPr/>
          <p:nvPr/>
        </p:nvSpPr>
        <p:spPr>
          <a:xfrm>
            <a:off x="3934437" y="2077777"/>
            <a:ext cx="998290" cy="1065822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AEBF45E-1CC9-445F-8EAD-CB5F696170A1}"/>
              </a:ext>
            </a:extLst>
          </p:cNvPr>
          <p:cNvSpPr/>
          <p:nvPr/>
        </p:nvSpPr>
        <p:spPr>
          <a:xfrm>
            <a:off x="5142452" y="2077777"/>
            <a:ext cx="998290" cy="1065822"/>
          </a:xfrm>
          <a:prstGeom prst="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3E06196-7E95-45D7-974D-F41D931283A8}"/>
              </a:ext>
            </a:extLst>
          </p:cNvPr>
          <p:cNvSpPr/>
          <p:nvPr/>
        </p:nvSpPr>
        <p:spPr>
          <a:xfrm>
            <a:off x="9664118" y="2077777"/>
            <a:ext cx="998290" cy="1065822"/>
          </a:xfrm>
          <a:prstGeom prst="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826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81AB29BE-4CC4-4500-AC86-1CF8CCE6C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282049"/>
              </p:ext>
            </p:extLst>
          </p:nvPr>
        </p:nvGraphicFramePr>
        <p:xfrm>
          <a:off x="488424" y="1449509"/>
          <a:ext cx="4813415" cy="4708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683">
                  <a:extLst>
                    <a:ext uri="{9D8B030D-6E8A-4147-A177-3AD203B41FA5}">
                      <a16:colId xmlns:a16="http://schemas.microsoft.com/office/drawing/2014/main" val="2690707402"/>
                    </a:ext>
                  </a:extLst>
                </a:gridCol>
                <a:gridCol w="962683">
                  <a:extLst>
                    <a:ext uri="{9D8B030D-6E8A-4147-A177-3AD203B41FA5}">
                      <a16:colId xmlns:a16="http://schemas.microsoft.com/office/drawing/2014/main" val="2049226250"/>
                    </a:ext>
                  </a:extLst>
                </a:gridCol>
                <a:gridCol w="962683">
                  <a:extLst>
                    <a:ext uri="{9D8B030D-6E8A-4147-A177-3AD203B41FA5}">
                      <a16:colId xmlns:a16="http://schemas.microsoft.com/office/drawing/2014/main" val="3539955275"/>
                    </a:ext>
                  </a:extLst>
                </a:gridCol>
                <a:gridCol w="962683">
                  <a:extLst>
                    <a:ext uri="{9D8B030D-6E8A-4147-A177-3AD203B41FA5}">
                      <a16:colId xmlns:a16="http://schemas.microsoft.com/office/drawing/2014/main" val="3043692658"/>
                    </a:ext>
                  </a:extLst>
                </a:gridCol>
                <a:gridCol w="962683">
                  <a:extLst>
                    <a:ext uri="{9D8B030D-6E8A-4147-A177-3AD203B41FA5}">
                      <a16:colId xmlns:a16="http://schemas.microsoft.com/office/drawing/2014/main" val="3613125530"/>
                    </a:ext>
                  </a:extLst>
                </a:gridCol>
              </a:tblGrid>
              <a:tr h="941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4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4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4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4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399166"/>
                  </a:ext>
                </a:extLst>
              </a:tr>
              <a:tr h="941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4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4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4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42107"/>
                  </a:ext>
                </a:extLst>
              </a:tr>
              <a:tr h="941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4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4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4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4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339896"/>
                  </a:ext>
                </a:extLst>
              </a:tr>
              <a:tr h="941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4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4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4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4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884239"/>
                  </a:ext>
                </a:extLst>
              </a:tr>
              <a:tr h="941602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4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974158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783783C0-CF16-4FA5-BFCF-75D67FF96357}"/>
              </a:ext>
            </a:extLst>
          </p:cNvPr>
          <p:cNvSpPr/>
          <p:nvPr/>
        </p:nvSpPr>
        <p:spPr>
          <a:xfrm>
            <a:off x="3177068" y="238193"/>
            <a:ext cx="5186756" cy="924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포인터</a:t>
            </a:r>
            <a:r>
              <a:rPr lang="en-US" altLang="ko-KR" dirty="0"/>
              <a:t> </a:t>
            </a:r>
            <a:r>
              <a:rPr lang="ko-KR" altLang="en-US" dirty="0"/>
              <a:t>연결리스트 </a:t>
            </a:r>
            <a:r>
              <a:rPr lang="en-US" altLang="ko-KR" dirty="0"/>
              <a:t>(</a:t>
            </a:r>
            <a:r>
              <a:rPr lang="ko-KR" altLang="en-US" dirty="0"/>
              <a:t>좌표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EE10E3F-5EA4-44E8-A704-004C4548BA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735722"/>
              </p:ext>
            </p:extLst>
          </p:nvPr>
        </p:nvGraphicFramePr>
        <p:xfrm>
          <a:off x="6521048" y="2662790"/>
          <a:ext cx="4577586" cy="4053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862">
                  <a:extLst>
                    <a:ext uri="{9D8B030D-6E8A-4147-A177-3AD203B41FA5}">
                      <a16:colId xmlns:a16="http://schemas.microsoft.com/office/drawing/2014/main" val="2248506681"/>
                    </a:ext>
                  </a:extLst>
                </a:gridCol>
                <a:gridCol w="1525862">
                  <a:extLst>
                    <a:ext uri="{9D8B030D-6E8A-4147-A177-3AD203B41FA5}">
                      <a16:colId xmlns:a16="http://schemas.microsoft.com/office/drawing/2014/main" val="1038059514"/>
                    </a:ext>
                  </a:extLst>
                </a:gridCol>
                <a:gridCol w="1525862">
                  <a:extLst>
                    <a:ext uri="{9D8B030D-6E8A-4147-A177-3AD203B41FA5}">
                      <a16:colId xmlns:a16="http://schemas.microsoft.com/office/drawing/2014/main" val="846471791"/>
                    </a:ext>
                  </a:extLst>
                </a:gridCol>
              </a:tblGrid>
              <a:tr h="1351034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33131" marR="333131" marT="166566" marB="16656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X</a:t>
                      </a:r>
                    </a:p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Y+1</a:t>
                      </a:r>
                    </a:p>
                  </a:txBody>
                  <a:tcPr marL="333131" marR="333131" marT="166566" marB="16656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33131" marR="333131" marT="166566" marB="16656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719665"/>
                  </a:ext>
                </a:extLst>
              </a:tr>
              <a:tr h="1351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X-1</a:t>
                      </a:r>
                    </a:p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Y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33131" marR="333131" marT="166566" marB="16656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X</a:t>
                      </a:r>
                    </a:p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Y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33131" marR="333131" marT="166566" marB="16656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X+1</a:t>
                      </a:r>
                    </a:p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Y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33131" marR="333131" marT="166566" marB="16656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461387"/>
                  </a:ext>
                </a:extLst>
              </a:tr>
              <a:tr h="1351034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33131" marR="333131" marT="166566" marB="16656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X</a:t>
                      </a:r>
                    </a:p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Y-1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33131" marR="333131" marT="166566" marB="16656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33131" marR="333131" marT="166566" marB="16656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257743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2D60B46C-19E0-4746-88FD-077D42DA4A12}"/>
              </a:ext>
            </a:extLst>
          </p:cNvPr>
          <p:cNvSpPr/>
          <p:nvPr/>
        </p:nvSpPr>
        <p:spPr>
          <a:xfrm>
            <a:off x="6216463" y="1379096"/>
            <a:ext cx="5186756" cy="924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전재조건 </a:t>
            </a:r>
            <a:r>
              <a:rPr lang="en-US" altLang="ko-KR" dirty="0"/>
              <a:t>: X, Y &gt; -1</a:t>
            </a:r>
            <a:endParaRPr lang="ko-KR" altLang="en-US" dirty="0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C808CC13-A21B-4A7F-AC2B-A97830C18C50}"/>
              </a:ext>
            </a:extLst>
          </p:cNvPr>
          <p:cNvSpPr/>
          <p:nvPr/>
        </p:nvSpPr>
        <p:spPr>
          <a:xfrm rot="10800000">
            <a:off x="3280562" y="3274114"/>
            <a:ext cx="1090564" cy="9245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857BA8A8-1A0A-48A3-AA7D-213F7E6127ED}"/>
              </a:ext>
            </a:extLst>
          </p:cNvPr>
          <p:cNvSpPr/>
          <p:nvPr/>
        </p:nvSpPr>
        <p:spPr>
          <a:xfrm rot="10800000">
            <a:off x="2349849" y="2416651"/>
            <a:ext cx="1090564" cy="9245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073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77AE67-313C-404F-B9D7-D8B664409B0B}"/>
              </a:ext>
            </a:extLst>
          </p:cNvPr>
          <p:cNvSpPr txBox="1"/>
          <p:nvPr/>
        </p:nvSpPr>
        <p:spPr>
          <a:xfrm>
            <a:off x="2247900" y="266700"/>
            <a:ext cx="75628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/>
              <a:t>1. Mark Down </a:t>
            </a:r>
            <a:r>
              <a:rPr lang="ko-KR" altLang="en-US" sz="6000" dirty="0"/>
              <a:t>이란</a:t>
            </a:r>
            <a:r>
              <a:rPr lang="en-US" altLang="ko-KR" sz="6000" dirty="0"/>
              <a:t>?</a:t>
            </a:r>
            <a:endParaRPr lang="ko-KR" altLang="en-US" sz="6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1EEC24-5E68-4399-9A17-561123E000E7}"/>
              </a:ext>
            </a:extLst>
          </p:cNvPr>
          <p:cNvSpPr txBox="1"/>
          <p:nvPr/>
        </p:nvSpPr>
        <p:spPr>
          <a:xfrm>
            <a:off x="628650" y="2009775"/>
            <a:ext cx="10801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메모장</a:t>
            </a:r>
            <a:r>
              <a:rPr lang="en-US" altLang="ko-KR" sz="3200" dirty="0"/>
              <a:t> or </a:t>
            </a:r>
            <a:r>
              <a:rPr lang="ko-KR" altLang="en-US" sz="3200" dirty="0"/>
              <a:t>일반적인 한글과 컴퓨터</a:t>
            </a:r>
            <a:r>
              <a:rPr lang="en-US" altLang="ko-KR" sz="3200" dirty="0"/>
              <a:t>, Word</a:t>
            </a:r>
            <a:endParaRPr lang="ko-KR" alt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CF80D7-F73A-4E08-B20D-A20010AA47C7}"/>
              </a:ext>
            </a:extLst>
          </p:cNvPr>
          <p:cNvSpPr txBox="1"/>
          <p:nvPr/>
        </p:nvSpPr>
        <p:spPr>
          <a:xfrm>
            <a:off x="628650" y="2844225"/>
            <a:ext cx="108013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= Mark up</a:t>
            </a:r>
          </a:p>
          <a:p>
            <a:pPr algn="ctr"/>
            <a:endParaRPr lang="en-US" altLang="ko-KR" sz="3200" dirty="0"/>
          </a:p>
          <a:p>
            <a:pPr algn="ctr"/>
            <a:r>
              <a:rPr lang="ko-KR" altLang="en-US" sz="3200" dirty="0"/>
              <a:t>장점 </a:t>
            </a:r>
            <a:r>
              <a:rPr lang="en-US" altLang="ko-KR" sz="3200" dirty="0"/>
              <a:t>= </a:t>
            </a:r>
            <a:r>
              <a:rPr lang="ko-KR" altLang="en-US" sz="3200" dirty="0"/>
              <a:t>굉장히 편하고</a:t>
            </a:r>
            <a:r>
              <a:rPr lang="en-US" altLang="ko-KR" sz="3200" dirty="0"/>
              <a:t>, </a:t>
            </a:r>
            <a:r>
              <a:rPr lang="ko-KR" altLang="en-US" sz="3200" dirty="0"/>
              <a:t>여러가지 기능도 많고</a:t>
            </a:r>
            <a:r>
              <a:rPr lang="en-US" altLang="ko-KR" sz="3200" dirty="0"/>
              <a:t>, </a:t>
            </a:r>
          </a:p>
          <a:p>
            <a:pPr algn="ctr"/>
            <a:r>
              <a:rPr lang="ko-KR" altLang="en-US" sz="3200" dirty="0"/>
              <a:t>인터페이스도 </a:t>
            </a:r>
            <a:r>
              <a:rPr lang="ko-KR" altLang="en-US" sz="3200" dirty="0" err="1"/>
              <a:t>잘되어있다</a:t>
            </a:r>
            <a:r>
              <a:rPr lang="en-US" altLang="ko-KR" sz="3200" dirty="0"/>
              <a:t>.</a:t>
            </a:r>
          </a:p>
          <a:p>
            <a:pPr algn="ctr"/>
            <a:endParaRPr lang="en-US" altLang="ko-KR" sz="3200" dirty="0"/>
          </a:p>
          <a:p>
            <a:pPr algn="ctr"/>
            <a:r>
              <a:rPr lang="ko-KR" altLang="en-US" sz="3200" dirty="0"/>
              <a:t>단점 </a:t>
            </a:r>
            <a:r>
              <a:rPr lang="en-US" altLang="ko-KR" sz="3200" dirty="0"/>
              <a:t>= </a:t>
            </a:r>
            <a:r>
              <a:rPr lang="ko-KR" altLang="en-US" sz="3200" dirty="0"/>
              <a:t>전세계적으로 </a:t>
            </a:r>
            <a:r>
              <a:rPr lang="ko-KR" altLang="en-US" sz="3200" dirty="0" err="1"/>
              <a:t>봤을때</a:t>
            </a:r>
            <a:r>
              <a:rPr lang="ko-KR" altLang="en-US" sz="3200" dirty="0"/>
              <a:t> 통일성이 부족하다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12823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77AE67-313C-404F-B9D7-D8B664409B0B}"/>
              </a:ext>
            </a:extLst>
          </p:cNvPr>
          <p:cNvSpPr txBox="1"/>
          <p:nvPr/>
        </p:nvSpPr>
        <p:spPr>
          <a:xfrm>
            <a:off x="1571625" y="266700"/>
            <a:ext cx="891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/>
              <a:t>1. </a:t>
            </a:r>
            <a:r>
              <a:rPr lang="ko-KR" altLang="en-US" sz="6000" dirty="0"/>
              <a:t>마크다운 알아볼까요</a:t>
            </a:r>
            <a:r>
              <a:rPr lang="en-US" altLang="ko-KR" sz="6000" dirty="0"/>
              <a:t>?</a:t>
            </a:r>
            <a:endParaRPr lang="ko-KR" altLang="en-US" sz="6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CF80D7-F73A-4E08-B20D-A20010AA47C7}"/>
              </a:ext>
            </a:extLst>
          </p:cNvPr>
          <p:cNvSpPr txBox="1"/>
          <p:nvPr/>
        </p:nvSpPr>
        <p:spPr>
          <a:xfrm>
            <a:off x="628650" y="1682175"/>
            <a:ext cx="108013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= Mark Down</a:t>
            </a:r>
          </a:p>
          <a:p>
            <a:pPr algn="ctr"/>
            <a:endParaRPr lang="en-US" altLang="ko-KR" sz="3200" dirty="0"/>
          </a:p>
          <a:p>
            <a:pPr algn="ctr"/>
            <a:r>
              <a:rPr lang="ko-KR" altLang="en-US" sz="3200" dirty="0"/>
              <a:t>장점 </a:t>
            </a:r>
            <a:r>
              <a:rPr lang="en-US" altLang="ko-KR" sz="3200" dirty="0"/>
              <a:t>= </a:t>
            </a:r>
            <a:r>
              <a:rPr lang="ko-KR" altLang="en-US" sz="3200" dirty="0"/>
              <a:t>전세계적인 통일성</a:t>
            </a:r>
            <a:r>
              <a:rPr lang="en-US" altLang="ko-KR" sz="3200" dirty="0"/>
              <a:t>? (</a:t>
            </a:r>
            <a:r>
              <a:rPr lang="ko-KR" altLang="en-US" sz="3200" dirty="0"/>
              <a:t>문법 존재</a:t>
            </a:r>
            <a:r>
              <a:rPr lang="en-US" altLang="ko-KR" sz="3200" dirty="0"/>
              <a:t>)</a:t>
            </a:r>
          </a:p>
          <a:p>
            <a:pPr algn="ctr"/>
            <a:endParaRPr lang="en-US" altLang="ko-KR" sz="3200" dirty="0"/>
          </a:p>
          <a:p>
            <a:pPr algn="ctr"/>
            <a:r>
              <a:rPr lang="ko-KR" altLang="en-US" sz="3200" dirty="0"/>
              <a:t>단점 </a:t>
            </a:r>
            <a:r>
              <a:rPr lang="en-US" altLang="ko-KR" sz="3200" dirty="0"/>
              <a:t>= </a:t>
            </a:r>
            <a:r>
              <a:rPr lang="ko-KR" altLang="en-US" sz="3200" dirty="0"/>
              <a:t>인터페이스</a:t>
            </a:r>
            <a:r>
              <a:rPr lang="en-US" altLang="ko-KR" sz="3200" dirty="0"/>
              <a:t>, </a:t>
            </a:r>
            <a:r>
              <a:rPr lang="ko-KR" altLang="en-US" sz="3200" dirty="0"/>
              <a:t>사용자 친화적이지 않다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EF3CA3-59B9-4293-9A43-3A3875383F69}"/>
              </a:ext>
            </a:extLst>
          </p:cNvPr>
          <p:cNvSpPr txBox="1"/>
          <p:nvPr/>
        </p:nvSpPr>
        <p:spPr>
          <a:xfrm>
            <a:off x="628650" y="4636532"/>
            <a:ext cx="108013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왜 써야 하는가</a:t>
            </a:r>
            <a:r>
              <a:rPr lang="en-US" altLang="ko-KR" sz="3200" dirty="0"/>
              <a:t>?</a:t>
            </a:r>
          </a:p>
          <a:p>
            <a:pPr algn="ctr"/>
            <a:endParaRPr lang="en-US" altLang="ko-KR" sz="3200" dirty="0"/>
          </a:p>
          <a:p>
            <a:pPr algn="ctr"/>
            <a:r>
              <a:rPr lang="en-US" altLang="ko-KR" sz="3200" dirty="0"/>
              <a:t>-&gt; </a:t>
            </a:r>
            <a:r>
              <a:rPr lang="ko-KR" altLang="en-US" sz="3200" dirty="0"/>
              <a:t>전세계 프로그래머들이 </a:t>
            </a:r>
            <a:r>
              <a:rPr lang="en-US" altLang="ko-KR" sz="3200" dirty="0"/>
              <a:t>md(mark down)</a:t>
            </a:r>
            <a:r>
              <a:rPr lang="ko-KR" altLang="en-US" sz="3200" dirty="0"/>
              <a:t>으로</a:t>
            </a:r>
            <a:endParaRPr lang="en-US" altLang="ko-KR" sz="3200" dirty="0"/>
          </a:p>
          <a:p>
            <a:pPr algn="ctr"/>
            <a:r>
              <a:rPr lang="ko-KR" altLang="en-US" sz="3200" dirty="0"/>
              <a:t>많이 작성한다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84724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77AE67-313C-404F-B9D7-D8B664409B0B}"/>
              </a:ext>
            </a:extLst>
          </p:cNvPr>
          <p:cNvSpPr txBox="1"/>
          <p:nvPr/>
        </p:nvSpPr>
        <p:spPr>
          <a:xfrm>
            <a:off x="1571625" y="266700"/>
            <a:ext cx="891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</a:t>
            </a:r>
            <a:r>
              <a:rPr kumimoji="0" lang="ko-KR" alt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마크다운의 문법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EF3CA3-59B9-4293-9A43-3A3875383F69}"/>
              </a:ext>
            </a:extLst>
          </p:cNvPr>
          <p:cNvSpPr txBox="1"/>
          <p:nvPr/>
        </p:nvSpPr>
        <p:spPr>
          <a:xfrm>
            <a:off x="628650" y="2428876"/>
            <a:ext cx="108013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[1] </a:t>
            </a:r>
            <a:r>
              <a:rPr lang="ko-KR" altLang="en-US" sz="3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제목</a:t>
            </a:r>
            <a:r>
              <a:rPr lang="en-US" altLang="ko-KR" sz="3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3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부제목 넣기 </a:t>
            </a:r>
            <a:r>
              <a:rPr lang="en-US" altLang="ko-KR" sz="3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+ </a:t>
            </a:r>
            <a:r>
              <a:rPr lang="ko-KR" altLang="en-US" sz="3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구분선</a:t>
            </a:r>
            <a:endParaRPr lang="en-US" altLang="ko-KR" sz="3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3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[2] </a:t>
            </a:r>
            <a:r>
              <a:rPr lang="ko-KR" altLang="en-US" sz="3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목차 넣기 </a:t>
            </a:r>
            <a:r>
              <a:rPr lang="en-US" altLang="ko-KR" sz="3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3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리스트</a:t>
            </a:r>
            <a:r>
              <a:rPr lang="en-US" altLang="ko-KR" sz="3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3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[3] code + </a:t>
            </a:r>
            <a:r>
              <a:rPr lang="ko-KR" altLang="en-US" sz="32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형광펜</a:t>
            </a:r>
            <a:endParaRPr lang="en-US" altLang="ko-KR" sz="3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3805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77AE67-313C-404F-B9D7-D8B664409B0B}"/>
              </a:ext>
            </a:extLst>
          </p:cNvPr>
          <p:cNvSpPr txBox="1"/>
          <p:nvPr/>
        </p:nvSpPr>
        <p:spPr>
          <a:xfrm>
            <a:off x="1571625" y="266700"/>
            <a:ext cx="891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</a:t>
            </a:r>
            <a:r>
              <a:rPr kumimoji="0" lang="ko-KR" alt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마크다운의 문법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EF3CA3-59B9-4293-9A43-3A3875383F69}"/>
              </a:ext>
            </a:extLst>
          </p:cNvPr>
          <p:cNvSpPr txBox="1"/>
          <p:nvPr/>
        </p:nvSpPr>
        <p:spPr>
          <a:xfrm>
            <a:off x="628650" y="1752601"/>
            <a:ext cx="10801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[1] </a:t>
            </a:r>
            <a:r>
              <a:rPr lang="ko-KR" altLang="en-US" sz="3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제목</a:t>
            </a:r>
            <a:r>
              <a:rPr lang="en-US" altLang="ko-KR" sz="3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3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부제목 넣기 </a:t>
            </a:r>
            <a:r>
              <a:rPr lang="en-US" altLang="ko-KR" sz="3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+ </a:t>
            </a:r>
            <a:r>
              <a:rPr lang="ko-KR" altLang="en-US" sz="3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구분선</a:t>
            </a:r>
            <a:endParaRPr lang="en-US" altLang="ko-KR" sz="3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3F2DEC-4EB6-4304-A2D0-D9BA4DDE8237}"/>
              </a:ext>
            </a:extLst>
          </p:cNvPr>
          <p:cNvSpPr txBox="1"/>
          <p:nvPr/>
        </p:nvSpPr>
        <p:spPr>
          <a:xfrm>
            <a:off x="628650" y="3164385"/>
            <a:ext cx="108013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#</a:t>
            </a:r>
            <a:r>
              <a:rPr lang="ko-KR" altLang="en-US" sz="3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의 숫자가 제목의 중요성을 의미한다</a:t>
            </a:r>
            <a:r>
              <a:rPr lang="en-US" altLang="ko-KR" sz="3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3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#, ##, ###, ####, #####, ######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3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******</a:t>
            </a:r>
          </a:p>
        </p:txBody>
      </p:sp>
    </p:spTree>
    <p:extLst>
      <p:ext uri="{BB962C8B-B14F-4D97-AF65-F5344CB8AC3E}">
        <p14:creationId xmlns:p14="http://schemas.microsoft.com/office/powerpoint/2010/main" val="2961771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77AE67-313C-404F-B9D7-D8B664409B0B}"/>
              </a:ext>
            </a:extLst>
          </p:cNvPr>
          <p:cNvSpPr txBox="1"/>
          <p:nvPr/>
        </p:nvSpPr>
        <p:spPr>
          <a:xfrm>
            <a:off x="1571625" y="266700"/>
            <a:ext cx="891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</a:t>
            </a:r>
            <a:r>
              <a:rPr kumimoji="0" lang="ko-KR" alt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마크다운의 문법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EF3CA3-59B9-4293-9A43-3A3875383F69}"/>
              </a:ext>
            </a:extLst>
          </p:cNvPr>
          <p:cNvSpPr txBox="1"/>
          <p:nvPr/>
        </p:nvSpPr>
        <p:spPr>
          <a:xfrm>
            <a:off x="628650" y="1752601"/>
            <a:ext cx="10801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[2] </a:t>
            </a:r>
            <a:r>
              <a:rPr lang="ko-KR" altLang="en-US" sz="3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목차 넣기 </a:t>
            </a:r>
            <a:r>
              <a:rPr lang="en-US" altLang="ko-KR" sz="3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3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리스트</a:t>
            </a:r>
            <a:r>
              <a:rPr lang="en-US" altLang="ko-KR" sz="3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3F2DEC-4EB6-4304-A2D0-D9BA4DDE8237}"/>
              </a:ext>
            </a:extLst>
          </p:cNvPr>
          <p:cNvSpPr txBox="1"/>
          <p:nvPr/>
        </p:nvSpPr>
        <p:spPr>
          <a:xfrm>
            <a:off x="695325" y="3164385"/>
            <a:ext cx="10801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&gt; : </a:t>
            </a:r>
            <a:r>
              <a:rPr lang="ko-KR" altLang="en-US" sz="32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들여써서</a:t>
            </a:r>
            <a:r>
              <a:rPr lang="ko-KR" altLang="en-US" sz="3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설명</a:t>
            </a:r>
            <a:r>
              <a:rPr lang="en-US" altLang="ko-KR" sz="3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? </a:t>
            </a:r>
            <a:r>
              <a:rPr lang="ko-KR" altLang="en-US" sz="3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그런 느낌</a:t>
            </a:r>
            <a:r>
              <a:rPr lang="en-US" altLang="ko-KR" sz="3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?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- ,* : </a:t>
            </a:r>
            <a:r>
              <a:rPr lang="ko-KR" altLang="en-US" sz="3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동그라미</a:t>
            </a:r>
            <a:endParaRPr lang="en-US" altLang="ko-KR" sz="3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8588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77AE67-313C-404F-B9D7-D8B664409B0B}"/>
              </a:ext>
            </a:extLst>
          </p:cNvPr>
          <p:cNvSpPr txBox="1"/>
          <p:nvPr/>
        </p:nvSpPr>
        <p:spPr>
          <a:xfrm>
            <a:off x="1571625" y="266700"/>
            <a:ext cx="891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</a:t>
            </a:r>
            <a:r>
              <a:rPr kumimoji="0" lang="ko-KR" alt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마크다운의 문법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EF3CA3-59B9-4293-9A43-3A3875383F69}"/>
              </a:ext>
            </a:extLst>
          </p:cNvPr>
          <p:cNvSpPr txBox="1"/>
          <p:nvPr/>
        </p:nvSpPr>
        <p:spPr>
          <a:xfrm>
            <a:off x="628650" y="1752601"/>
            <a:ext cx="10801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[3] code + </a:t>
            </a:r>
            <a:r>
              <a:rPr lang="ko-KR" altLang="en-US" sz="32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형광펜</a:t>
            </a:r>
            <a:endParaRPr lang="en-US" altLang="ko-KR" sz="3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3F2DEC-4EB6-4304-A2D0-D9BA4DDE8237}"/>
              </a:ext>
            </a:extLst>
          </p:cNvPr>
          <p:cNvSpPr txBox="1"/>
          <p:nvPr/>
        </p:nvSpPr>
        <p:spPr>
          <a:xfrm>
            <a:off x="695325" y="3164385"/>
            <a:ext cx="108013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&lt;code&gt; </a:t>
            </a:r>
            <a:r>
              <a:rPr lang="ko-KR" altLang="en-US" sz="3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소스코드 작성해주세요 </a:t>
            </a:r>
            <a:r>
              <a:rPr lang="en-US" altLang="ko-KR" sz="3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&lt;/code&gt;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3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&lt;mark&gt; </a:t>
            </a:r>
            <a:r>
              <a:rPr lang="ko-KR" altLang="en-US" sz="32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형광펜</a:t>
            </a:r>
            <a:r>
              <a:rPr lang="ko-KR" altLang="en-US" sz="3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치는 자리 </a:t>
            </a:r>
            <a:r>
              <a:rPr lang="en-US" altLang="ko-KR" sz="3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&lt;/mark&gt;</a:t>
            </a:r>
          </a:p>
        </p:txBody>
      </p:sp>
    </p:spTree>
    <p:extLst>
      <p:ext uri="{BB962C8B-B14F-4D97-AF65-F5344CB8AC3E}">
        <p14:creationId xmlns:p14="http://schemas.microsoft.com/office/powerpoint/2010/main" val="3432775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77AE67-313C-404F-B9D7-D8B664409B0B}"/>
              </a:ext>
            </a:extLst>
          </p:cNvPr>
          <p:cNvSpPr txBox="1"/>
          <p:nvPr/>
        </p:nvSpPr>
        <p:spPr>
          <a:xfrm>
            <a:off x="1571625" y="266700"/>
            <a:ext cx="891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</a:t>
            </a:r>
            <a:r>
              <a:rPr kumimoji="0" lang="ko-KR" alt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파이썬 자료형</a:t>
            </a: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3F2DEC-4EB6-4304-A2D0-D9BA4DDE8237}"/>
              </a:ext>
            </a:extLst>
          </p:cNvPr>
          <p:cNvSpPr txBox="1"/>
          <p:nvPr/>
        </p:nvSpPr>
        <p:spPr>
          <a:xfrm>
            <a:off x="628650" y="1545310"/>
            <a:ext cx="108013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자료형이란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무엇인가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?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Q.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 더하기 일이 </a:t>
            </a:r>
            <a:r>
              <a:rPr lang="ko-KR" altLang="en-US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뭘까요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?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514350" marR="0" lvl="0" indent="-5143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정답은 이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(2)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다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C53CD9-6F77-4054-A8EF-E73BB5CD8CE8}"/>
              </a:ext>
            </a:extLst>
          </p:cNvPr>
          <p:cNvSpPr txBox="1"/>
          <p:nvPr/>
        </p:nvSpPr>
        <p:spPr>
          <a:xfrm>
            <a:off x="5210581" y="1476902"/>
            <a:ext cx="47230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“</a:t>
            </a:r>
            <a:r>
              <a:rPr lang="ko-KR" altLang="en-US" dirty="0">
                <a:solidFill>
                  <a:srgbClr val="FF0000"/>
                </a:solidFill>
              </a:rPr>
              <a:t>일</a:t>
            </a:r>
            <a:r>
              <a:rPr lang="en-US" altLang="ko-KR" dirty="0">
                <a:solidFill>
                  <a:srgbClr val="FF0000"/>
                </a:solidFill>
              </a:rPr>
              <a:t>”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/>
              <a:t>, “</a:t>
            </a:r>
            <a:r>
              <a:rPr lang="ko-KR" altLang="en-US" dirty="0"/>
              <a:t>더하기</a:t>
            </a:r>
            <a:r>
              <a:rPr lang="en-US" altLang="ko-KR" dirty="0"/>
              <a:t>”, 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“</a:t>
            </a:r>
            <a:r>
              <a:rPr lang="ko-KR" altLang="en-US" dirty="0">
                <a:solidFill>
                  <a:srgbClr val="FF0000"/>
                </a:solidFill>
              </a:rPr>
              <a:t>일</a:t>
            </a:r>
            <a:r>
              <a:rPr lang="en-US" altLang="ko-KR" dirty="0">
                <a:solidFill>
                  <a:srgbClr val="FF0000"/>
                </a:solidFill>
              </a:rPr>
              <a:t>”, </a:t>
            </a:r>
            <a:r>
              <a:rPr lang="en-US" altLang="ko-KR" dirty="0"/>
              <a:t>“</a:t>
            </a:r>
            <a:r>
              <a:rPr lang="ko-KR" altLang="en-US" dirty="0"/>
              <a:t>은</a:t>
            </a:r>
            <a:r>
              <a:rPr lang="en-US" altLang="ko-KR" dirty="0"/>
              <a:t>(=)”</a:t>
            </a:r>
            <a:r>
              <a:rPr lang="ko-KR" altLang="en-US" dirty="0"/>
              <a:t> </a:t>
            </a:r>
            <a:r>
              <a:rPr lang="ko-KR" altLang="en-US" dirty="0" err="1"/>
              <a:t>뭘까요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[ </a:t>
            </a:r>
            <a:r>
              <a:rPr lang="ko-KR" altLang="en-US" dirty="0"/>
              <a:t>일 </a:t>
            </a:r>
            <a:r>
              <a:rPr lang="en-US" altLang="ko-KR" dirty="0"/>
              <a:t>= 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/>
              <a:t>일 </a:t>
            </a:r>
            <a:r>
              <a:rPr lang="en-US" altLang="ko-KR" dirty="0"/>
              <a:t>= </a:t>
            </a:r>
            <a:r>
              <a:rPr lang="ko-KR" altLang="en-US" dirty="0"/>
              <a:t>숫자 구나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ko-KR" altLang="en-US" dirty="0"/>
              <a:t>숫자 </a:t>
            </a:r>
            <a:r>
              <a:rPr lang="en-US" altLang="ko-KR" dirty="0"/>
              <a:t>+ </a:t>
            </a:r>
            <a:r>
              <a:rPr lang="ko-KR" altLang="en-US" dirty="0" err="1"/>
              <a:t>숫자니까</a:t>
            </a:r>
            <a:r>
              <a:rPr lang="ko-KR" altLang="en-US" dirty="0"/>
              <a:t> </a:t>
            </a:r>
            <a:r>
              <a:rPr lang="en-US" altLang="ko-KR" dirty="0"/>
              <a:t>= 1+1 = 2.</a:t>
            </a:r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CA33E1-B5DE-477F-B7E8-FD8DFDA90FCD}"/>
              </a:ext>
            </a:extLst>
          </p:cNvPr>
          <p:cNvSpPr txBox="1"/>
          <p:nvPr/>
        </p:nvSpPr>
        <p:spPr>
          <a:xfrm>
            <a:off x="628650" y="4080236"/>
            <a:ext cx="70341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자료형이란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무엇인가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?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Q.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 더하기 일이 </a:t>
            </a:r>
            <a:r>
              <a:rPr lang="ko-KR" altLang="en-US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뭘까요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?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514350" marR="0" lvl="0" indent="-5143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정답은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“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일일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”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이다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A3BDCC-E16A-472B-B65D-D69D62415DEA}"/>
              </a:ext>
            </a:extLst>
          </p:cNvPr>
          <p:cNvSpPr txBox="1"/>
          <p:nvPr/>
        </p:nvSpPr>
        <p:spPr>
          <a:xfrm>
            <a:off x="5210581" y="3941737"/>
            <a:ext cx="47230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“</a:t>
            </a:r>
            <a:r>
              <a:rPr lang="ko-KR" altLang="en-US" dirty="0">
                <a:solidFill>
                  <a:srgbClr val="FF0000"/>
                </a:solidFill>
              </a:rPr>
              <a:t>일</a:t>
            </a:r>
            <a:r>
              <a:rPr lang="en-US" altLang="ko-KR" dirty="0">
                <a:solidFill>
                  <a:srgbClr val="FF0000"/>
                </a:solidFill>
              </a:rPr>
              <a:t>”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/>
              <a:t>, “</a:t>
            </a:r>
            <a:r>
              <a:rPr lang="ko-KR" altLang="en-US" dirty="0"/>
              <a:t>더하기</a:t>
            </a:r>
            <a:r>
              <a:rPr lang="en-US" altLang="ko-KR" dirty="0"/>
              <a:t>”, 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“</a:t>
            </a:r>
            <a:r>
              <a:rPr lang="ko-KR" altLang="en-US" dirty="0">
                <a:solidFill>
                  <a:srgbClr val="FF0000"/>
                </a:solidFill>
              </a:rPr>
              <a:t>일</a:t>
            </a:r>
            <a:r>
              <a:rPr lang="en-US" altLang="ko-KR" dirty="0">
                <a:solidFill>
                  <a:srgbClr val="FF0000"/>
                </a:solidFill>
              </a:rPr>
              <a:t>”, </a:t>
            </a:r>
            <a:r>
              <a:rPr lang="en-US" altLang="ko-KR" dirty="0"/>
              <a:t>“</a:t>
            </a:r>
            <a:r>
              <a:rPr lang="ko-KR" altLang="en-US" dirty="0"/>
              <a:t>은</a:t>
            </a:r>
            <a:r>
              <a:rPr lang="en-US" altLang="ko-KR" dirty="0"/>
              <a:t>(=)”</a:t>
            </a:r>
            <a:r>
              <a:rPr lang="ko-KR" altLang="en-US" dirty="0"/>
              <a:t> </a:t>
            </a:r>
            <a:r>
              <a:rPr lang="ko-KR" altLang="en-US" dirty="0" err="1"/>
              <a:t>뭘까요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[ </a:t>
            </a:r>
            <a:r>
              <a:rPr lang="ko-KR" altLang="en-US" dirty="0"/>
              <a:t>아 두개가 </a:t>
            </a:r>
            <a:r>
              <a:rPr lang="ko-KR" altLang="en-US" dirty="0" err="1"/>
              <a:t>글씨니까</a:t>
            </a:r>
            <a:r>
              <a:rPr lang="ko-KR" altLang="en-US" dirty="0"/>
              <a:t> 그냥 두개를 더하자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ko-KR" altLang="en-US" dirty="0"/>
              <a:t>문자 </a:t>
            </a:r>
            <a:r>
              <a:rPr lang="en-US" altLang="ko-KR" dirty="0"/>
              <a:t>+ </a:t>
            </a:r>
            <a:r>
              <a:rPr lang="ko-KR" altLang="en-US" dirty="0" err="1"/>
              <a:t>문자니까</a:t>
            </a:r>
            <a:r>
              <a:rPr lang="ko-KR" altLang="en-US" dirty="0"/>
              <a:t> </a:t>
            </a:r>
            <a:r>
              <a:rPr lang="en-US" altLang="ko-KR" dirty="0"/>
              <a:t>= [</a:t>
            </a:r>
            <a:r>
              <a:rPr lang="ko-KR" altLang="en-US" dirty="0"/>
              <a:t>일</a:t>
            </a:r>
            <a:r>
              <a:rPr lang="en-US" altLang="ko-KR" dirty="0"/>
              <a:t>+</a:t>
            </a:r>
            <a:r>
              <a:rPr lang="ko-KR" altLang="en-US" dirty="0"/>
              <a:t>일</a:t>
            </a:r>
            <a:r>
              <a:rPr lang="en-US" altLang="ko-KR" dirty="0"/>
              <a:t>=</a:t>
            </a:r>
            <a:r>
              <a:rPr lang="ko-KR" altLang="en-US" dirty="0"/>
              <a:t>일일</a:t>
            </a:r>
            <a:r>
              <a:rPr lang="en-US" altLang="ko-KR" dirty="0"/>
              <a:t>] = 2.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9463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77AE67-313C-404F-B9D7-D8B664409B0B}"/>
              </a:ext>
            </a:extLst>
          </p:cNvPr>
          <p:cNvSpPr txBox="1"/>
          <p:nvPr/>
        </p:nvSpPr>
        <p:spPr>
          <a:xfrm>
            <a:off x="1571625" y="266700"/>
            <a:ext cx="891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</a:t>
            </a:r>
            <a:r>
              <a:rPr kumimoji="0" lang="ko-KR" alt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파이썬 자료형</a:t>
            </a: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050" name="Picture 2" descr="Python 강좌 : 제 3강 - 함수 &amp; 자료형 | 076923">
            <a:extLst>
              <a:ext uri="{FF2B5EF4-FFF2-40B4-BE49-F238E27FC236}">
                <a16:creationId xmlns:a16="http://schemas.microsoft.com/office/drawing/2014/main" id="{42932B19-CC03-4B1A-85DA-8F6705E10F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6" b="57854"/>
          <a:stretch/>
        </p:blipFill>
        <p:spPr bwMode="auto">
          <a:xfrm>
            <a:off x="457777" y="1282363"/>
            <a:ext cx="10993195" cy="196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EC0FDE-AF98-48CC-8A18-98CEBFCC8A49}"/>
              </a:ext>
            </a:extLst>
          </p:cNvPr>
          <p:cNvSpPr txBox="1"/>
          <p:nvPr/>
        </p:nvSpPr>
        <p:spPr>
          <a:xfrm>
            <a:off x="808227" y="3619851"/>
            <a:ext cx="51731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 : </a:t>
            </a:r>
            <a:r>
              <a:rPr lang="ko-KR" altLang="en-US" dirty="0"/>
              <a:t>정수</a:t>
            </a:r>
            <a:endParaRPr lang="en-US" altLang="ko-KR" dirty="0"/>
          </a:p>
          <a:p>
            <a:r>
              <a:rPr lang="en-US" altLang="ko-KR" dirty="0"/>
              <a:t>Float : </a:t>
            </a:r>
            <a:r>
              <a:rPr lang="ko-KR" altLang="en-US" dirty="0"/>
              <a:t>실수 </a:t>
            </a:r>
            <a:endParaRPr lang="en-US" altLang="ko-KR" dirty="0"/>
          </a:p>
          <a:p>
            <a:r>
              <a:rPr lang="en-US" altLang="ko-KR" dirty="0"/>
              <a:t>Double : </a:t>
            </a:r>
            <a:r>
              <a:rPr lang="ko-KR" altLang="en-US" b="1" dirty="0"/>
              <a:t>실수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현대 저장공간의 크기가 기하급수적으로 커지면서 자료형에 대한 제한 </a:t>
            </a:r>
            <a:r>
              <a:rPr lang="en-US" altLang="ko-KR" dirty="0"/>
              <a:t>X</a:t>
            </a:r>
          </a:p>
          <a:p>
            <a:endParaRPr lang="en-US" altLang="ko-KR" dirty="0"/>
          </a:p>
          <a:p>
            <a:r>
              <a:rPr lang="ko-KR" altLang="en-US" dirty="0"/>
              <a:t>굉장히 좋은 질문입니다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실수 </a:t>
            </a:r>
            <a:r>
              <a:rPr lang="en-US" altLang="ko-KR" dirty="0"/>
              <a:t>&gt; </a:t>
            </a:r>
            <a:r>
              <a:rPr lang="ko-KR" altLang="en-US" dirty="0"/>
              <a:t>정수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5D9C00-7A03-41DA-96FD-8B43E0C6C7BD}"/>
              </a:ext>
            </a:extLst>
          </p:cNvPr>
          <p:cNvSpPr txBox="1"/>
          <p:nvPr/>
        </p:nvSpPr>
        <p:spPr>
          <a:xfrm>
            <a:off x="6210649" y="3619851"/>
            <a:ext cx="517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Double</a:t>
            </a:r>
            <a:r>
              <a:rPr lang="ko-KR" altLang="en-US" dirty="0"/>
              <a:t>로 다 하셔도 </a:t>
            </a:r>
            <a:r>
              <a:rPr lang="ko-KR" altLang="en-US" dirty="0" err="1"/>
              <a:t>됩니당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59890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541</Words>
  <Application>Microsoft Office PowerPoint</Application>
  <PresentationFormat>와이드스크린</PresentationFormat>
  <Paragraphs>129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철현</dc:creator>
  <cp:lastModifiedBy>이 철현</cp:lastModifiedBy>
  <cp:revision>12</cp:revision>
  <dcterms:created xsi:type="dcterms:W3CDTF">2021-05-17T12:40:31Z</dcterms:created>
  <dcterms:modified xsi:type="dcterms:W3CDTF">2021-05-17T15:29:57Z</dcterms:modified>
</cp:coreProperties>
</file>