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69" r:id="rId2"/>
    <p:sldId id="355" r:id="rId3"/>
    <p:sldId id="393" r:id="rId4"/>
    <p:sldId id="371" r:id="rId5"/>
    <p:sldId id="373" r:id="rId6"/>
    <p:sldId id="384" r:id="rId7"/>
    <p:sldId id="389" r:id="rId8"/>
    <p:sldId id="387" r:id="rId9"/>
    <p:sldId id="374" r:id="rId10"/>
    <p:sldId id="392" r:id="rId11"/>
    <p:sldId id="394" r:id="rId12"/>
    <p:sldId id="395" r:id="rId13"/>
    <p:sldId id="396" r:id="rId14"/>
    <p:sldId id="375" r:id="rId15"/>
    <p:sldId id="382" r:id="rId16"/>
    <p:sldId id="378" r:id="rId17"/>
    <p:sldId id="380" r:id="rId18"/>
    <p:sldId id="383" r:id="rId19"/>
    <p:sldId id="390" r:id="rId20"/>
    <p:sldId id="391" r:id="rId21"/>
    <p:sldId id="372" r:id="rId22"/>
    <p:sldId id="397" r:id="rId2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eks, Claire: WCC" initials="WCW" lastIdx="5" clrIdx="0">
    <p:extLst>
      <p:ext uri="{19B8F6BF-5375-455C-9EA6-DF929625EA0E}">
        <p15:presenceInfo xmlns:p15="http://schemas.microsoft.com/office/powerpoint/2012/main" userId="S-1-5-21-456465383-1416844271-3644443516-210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600"/>
    <a:srgbClr val="23A2B3"/>
    <a:srgbClr val="00839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13" autoAdjust="0"/>
    <p:restoredTop sz="90859" autoAdjust="0"/>
  </p:normalViewPr>
  <p:slideViewPr>
    <p:cSldViewPr>
      <p:cViewPr varScale="1">
        <p:scale>
          <a:sx n="84" d="100"/>
          <a:sy n="84" d="100"/>
        </p:scale>
        <p:origin x="432" y="184"/>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1AA75-E804-496C-8CC1-8A0B2C099E1D}" type="datetimeFigureOut">
              <a:rPr lang="en-GB" smtClean="0"/>
              <a:t>17/12/2018</a:t>
            </a:fld>
            <a:endParaRPr lang="en-GB"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3B098-AAC4-48D5-9EAD-1725F10BBC33}" type="slidenum">
              <a:rPr lang="en-GB" smtClean="0"/>
              <a:t>‹#›</a:t>
            </a:fld>
            <a:endParaRPr lang="en-GB" dirty="0"/>
          </a:p>
        </p:txBody>
      </p:sp>
    </p:spTree>
    <p:extLst>
      <p:ext uri="{BB962C8B-B14F-4D97-AF65-F5344CB8AC3E}">
        <p14:creationId xmlns:p14="http://schemas.microsoft.com/office/powerpoint/2010/main" val="164593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3A3B098-AAC4-48D5-9EAD-1725F10BBC33}" type="slidenum">
              <a:rPr lang="en-GB" smtClean="0"/>
              <a:t>1</a:t>
            </a:fld>
            <a:endParaRPr lang="en-GB" dirty="0"/>
          </a:p>
        </p:txBody>
      </p:sp>
    </p:spTree>
    <p:extLst>
      <p:ext uri="{BB962C8B-B14F-4D97-AF65-F5344CB8AC3E}">
        <p14:creationId xmlns:p14="http://schemas.microsoft.com/office/powerpoint/2010/main" val="74359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12</a:t>
            </a:fld>
            <a:endParaRPr lang="en-GB" altLang="en-US" dirty="0"/>
          </a:p>
        </p:txBody>
      </p:sp>
    </p:spTree>
    <p:extLst>
      <p:ext uri="{BB962C8B-B14F-4D97-AF65-F5344CB8AC3E}">
        <p14:creationId xmlns:p14="http://schemas.microsoft.com/office/powerpoint/2010/main" val="46277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13</a:t>
            </a:fld>
            <a:endParaRPr lang="en-GB" altLang="en-US" dirty="0"/>
          </a:p>
        </p:txBody>
      </p:sp>
    </p:spTree>
    <p:extLst>
      <p:ext uri="{BB962C8B-B14F-4D97-AF65-F5344CB8AC3E}">
        <p14:creationId xmlns:p14="http://schemas.microsoft.com/office/powerpoint/2010/main" val="508657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14</a:t>
            </a:fld>
            <a:endParaRPr lang="en-GB" altLang="en-US" dirty="0"/>
          </a:p>
        </p:txBody>
      </p:sp>
    </p:spTree>
    <p:extLst>
      <p:ext uri="{BB962C8B-B14F-4D97-AF65-F5344CB8AC3E}">
        <p14:creationId xmlns:p14="http://schemas.microsoft.com/office/powerpoint/2010/main" val="1095217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15</a:t>
            </a:fld>
            <a:endParaRPr lang="en-GB" altLang="en-US" dirty="0"/>
          </a:p>
        </p:txBody>
      </p:sp>
    </p:spTree>
    <p:extLst>
      <p:ext uri="{BB962C8B-B14F-4D97-AF65-F5344CB8AC3E}">
        <p14:creationId xmlns:p14="http://schemas.microsoft.com/office/powerpoint/2010/main" val="1903508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16</a:t>
            </a:fld>
            <a:endParaRPr lang="en-GB" altLang="en-US" dirty="0"/>
          </a:p>
        </p:txBody>
      </p:sp>
    </p:spTree>
    <p:extLst>
      <p:ext uri="{BB962C8B-B14F-4D97-AF65-F5344CB8AC3E}">
        <p14:creationId xmlns:p14="http://schemas.microsoft.com/office/powerpoint/2010/main" val="4246134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17</a:t>
            </a:fld>
            <a:endParaRPr lang="en-GB" altLang="en-US" dirty="0"/>
          </a:p>
        </p:txBody>
      </p:sp>
    </p:spTree>
    <p:extLst>
      <p:ext uri="{BB962C8B-B14F-4D97-AF65-F5344CB8AC3E}">
        <p14:creationId xmlns:p14="http://schemas.microsoft.com/office/powerpoint/2010/main" val="2300807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18</a:t>
            </a:fld>
            <a:endParaRPr lang="en-GB" altLang="en-US" dirty="0"/>
          </a:p>
        </p:txBody>
      </p:sp>
    </p:spTree>
    <p:extLst>
      <p:ext uri="{BB962C8B-B14F-4D97-AF65-F5344CB8AC3E}">
        <p14:creationId xmlns:p14="http://schemas.microsoft.com/office/powerpoint/2010/main" val="2676544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19</a:t>
            </a:fld>
            <a:endParaRPr lang="en-GB" altLang="en-US" dirty="0"/>
          </a:p>
        </p:txBody>
      </p:sp>
    </p:spTree>
    <p:extLst>
      <p:ext uri="{BB962C8B-B14F-4D97-AF65-F5344CB8AC3E}">
        <p14:creationId xmlns:p14="http://schemas.microsoft.com/office/powerpoint/2010/main" val="3250664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20</a:t>
            </a:fld>
            <a:endParaRPr lang="en-GB" altLang="en-US" dirty="0"/>
          </a:p>
        </p:txBody>
      </p:sp>
    </p:spTree>
    <p:extLst>
      <p:ext uri="{BB962C8B-B14F-4D97-AF65-F5344CB8AC3E}">
        <p14:creationId xmlns:p14="http://schemas.microsoft.com/office/powerpoint/2010/main" val="2012469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21</a:t>
            </a:fld>
            <a:endParaRPr lang="en-GB" altLang="en-US" dirty="0"/>
          </a:p>
        </p:txBody>
      </p:sp>
    </p:spTree>
    <p:extLst>
      <p:ext uri="{BB962C8B-B14F-4D97-AF65-F5344CB8AC3E}">
        <p14:creationId xmlns:p14="http://schemas.microsoft.com/office/powerpoint/2010/main" val="257920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2</a:t>
            </a:fld>
            <a:endParaRPr lang="en-GB" altLang="en-US" dirty="0"/>
          </a:p>
        </p:txBody>
      </p:sp>
    </p:spTree>
    <p:extLst>
      <p:ext uri="{BB962C8B-B14F-4D97-AF65-F5344CB8AC3E}">
        <p14:creationId xmlns:p14="http://schemas.microsoft.com/office/powerpoint/2010/main" val="2065420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22</a:t>
            </a:fld>
            <a:endParaRPr lang="en-GB" altLang="en-US" dirty="0"/>
          </a:p>
        </p:txBody>
      </p:sp>
    </p:spTree>
    <p:extLst>
      <p:ext uri="{BB962C8B-B14F-4D97-AF65-F5344CB8AC3E}">
        <p14:creationId xmlns:p14="http://schemas.microsoft.com/office/powerpoint/2010/main" val="3842735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3</a:t>
            </a:fld>
            <a:endParaRPr lang="en-GB" altLang="en-US" dirty="0"/>
          </a:p>
        </p:txBody>
      </p:sp>
    </p:spTree>
    <p:extLst>
      <p:ext uri="{BB962C8B-B14F-4D97-AF65-F5344CB8AC3E}">
        <p14:creationId xmlns:p14="http://schemas.microsoft.com/office/powerpoint/2010/main" val="335033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4</a:t>
            </a:fld>
            <a:endParaRPr lang="en-GB" altLang="en-US" dirty="0"/>
          </a:p>
        </p:txBody>
      </p:sp>
    </p:spTree>
    <p:extLst>
      <p:ext uri="{BB962C8B-B14F-4D97-AF65-F5344CB8AC3E}">
        <p14:creationId xmlns:p14="http://schemas.microsoft.com/office/powerpoint/2010/main" val="1939297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5</a:t>
            </a:fld>
            <a:endParaRPr lang="en-GB" altLang="en-US" dirty="0"/>
          </a:p>
        </p:txBody>
      </p:sp>
    </p:spTree>
    <p:extLst>
      <p:ext uri="{BB962C8B-B14F-4D97-AF65-F5344CB8AC3E}">
        <p14:creationId xmlns:p14="http://schemas.microsoft.com/office/powerpoint/2010/main" val="425636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A3B098-AAC4-48D5-9EAD-1725F10BBC33}" type="slidenum">
              <a:rPr lang="en-GB" smtClean="0"/>
              <a:t>7</a:t>
            </a:fld>
            <a:endParaRPr lang="en-GB" dirty="0"/>
          </a:p>
        </p:txBody>
      </p:sp>
    </p:spTree>
    <p:extLst>
      <p:ext uri="{BB962C8B-B14F-4D97-AF65-F5344CB8AC3E}">
        <p14:creationId xmlns:p14="http://schemas.microsoft.com/office/powerpoint/2010/main" val="2537870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9</a:t>
            </a:fld>
            <a:endParaRPr lang="en-GB" altLang="en-US" dirty="0"/>
          </a:p>
        </p:txBody>
      </p:sp>
    </p:spTree>
    <p:extLst>
      <p:ext uri="{BB962C8B-B14F-4D97-AF65-F5344CB8AC3E}">
        <p14:creationId xmlns:p14="http://schemas.microsoft.com/office/powerpoint/2010/main" val="967877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10</a:t>
            </a:fld>
            <a:endParaRPr lang="en-GB" altLang="en-US" dirty="0"/>
          </a:p>
        </p:txBody>
      </p:sp>
    </p:spTree>
    <p:extLst>
      <p:ext uri="{BB962C8B-B14F-4D97-AF65-F5344CB8AC3E}">
        <p14:creationId xmlns:p14="http://schemas.microsoft.com/office/powerpoint/2010/main" val="4252416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11</a:t>
            </a:fld>
            <a:endParaRPr lang="en-GB" altLang="en-US" dirty="0"/>
          </a:p>
        </p:txBody>
      </p:sp>
    </p:spTree>
    <p:extLst>
      <p:ext uri="{BB962C8B-B14F-4D97-AF65-F5344CB8AC3E}">
        <p14:creationId xmlns:p14="http://schemas.microsoft.com/office/powerpoint/2010/main" val="251168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1468BD-D840-42AD-8506-8574DD332F02}" type="datetimeFigureOut">
              <a:rPr lang="en-US" smtClean="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Slid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a:solidFill>
                  <a:schemeClr val="tx1"/>
                </a:solidFill>
              </a:defRPr>
            </a:lvl1pPr>
          </a:lstStyle>
          <a:p>
            <a:r>
              <a:rPr lang="en-GB"/>
              <a:t>Click to edit Master title style</a:t>
            </a:r>
            <a:endParaRPr lang="en-GB" dirty="0"/>
          </a:p>
        </p:txBody>
      </p:sp>
      <p:sp>
        <p:nvSpPr>
          <p:cNvPr id="3" name="Slide Number Placeholder 2"/>
          <p:cNvSpPr>
            <a:spLocks noGrp="1"/>
          </p:cNvSpPr>
          <p:nvPr>
            <p:ph type="sldNum" sz="quarter" idx="10"/>
          </p:nvPr>
        </p:nvSpPr>
        <p:spPr/>
        <p:txBody>
          <a:bodyPr/>
          <a:lstStyle>
            <a:lvl1pPr>
              <a:defRPr/>
            </a:lvl1pPr>
          </a:lstStyle>
          <a:p>
            <a:fld id="{86D55263-E552-4353-A21E-F6BE3ED38270}" type="slidenum">
              <a:rPr lang="en-GB" altLang="en-US"/>
              <a:pPr/>
              <a:t>‹#›</a:t>
            </a:fld>
            <a:endParaRPr lang="en-GB" altLang="en-US" dirty="0"/>
          </a:p>
        </p:txBody>
      </p:sp>
      <p:sp>
        <p:nvSpPr>
          <p:cNvPr id="4" name="Footer Placeholder 1"/>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defRPr/>
            </a:pPr>
            <a:r>
              <a:rPr lang="en-GB" dirty="0"/>
              <a:t>© Mind Gym  </a:t>
            </a:r>
          </a:p>
        </p:txBody>
      </p:sp>
    </p:spTree>
    <p:extLst>
      <p:ext uri="{BB962C8B-B14F-4D97-AF65-F5344CB8AC3E}">
        <p14:creationId xmlns:p14="http://schemas.microsoft.com/office/powerpoint/2010/main" val="344774763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468BD-D840-42AD-8506-8574DD332F02}" type="datetimeFigureOut">
              <a:rPr lang="en-US" smtClean="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1468BD-D840-42AD-8506-8574DD332F02}" type="datetimeFigureOut">
              <a:rPr lang="en-US" smtClean="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1468BD-D840-42AD-8506-8574DD332F02}" type="datetimeFigureOut">
              <a:rPr lang="en-US" smtClean="0"/>
              <a:t>12/17/18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1468BD-D840-42AD-8506-8574DD332F02}" type="datetimeFigureOut">
              <a:rPr lang="en-US" smtClean="0"/>
              <a:t>12/17/18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468BD-D840-42AD-8506-8574DD332F02}" type="datetimeFigureOut">
              <a:rPr lang="en-US" smtClean="0"/>
              <a:t>12/17/18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9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468BD-D840-42AD-8506-8574DD332F02}" type="datetimeFigureOut">
              <a:rPr lang="en-US" smtClean="0"/>
              <a:t>12/17/18</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627F1-A313-4EB5-A130-B4BB16ACCBE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Y7m9eNoB3NU" TargetMode="External"/><Relationship Id="rId3" Type="http://schemas.openxmlformats.org/officeDocument/2006/relationships/image" Target="../media/image2.png"/><Relationship Id="rId7" Type="http://schemas.openxmlformats.org/officeDocument/2006/relationships/hyperlink" Target="https://www.youtube.com/watch?v=saXfavo1OQo"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www.youtube.com/watch?v=uj1BR-yg-1k" TargetMode="External"/><Relationship Id="rId5" Type="http://schemas.openxmlformats.org/officeDocument/2006/relationships/hyperlink" Target="https://www.youtube.com/watch?v=Jp9b2Hf7QWg" TargetMode="External"/><Relationship Id="rId10" Type="http://schemas.openxmlformats.org/officeDocument/2006/relationships/hyperlink" Target="https://www.youtube.com/watch?v=yFHxj8bPLv8" TargetMode="External"/><Relationship Id="rId4" Type="http://schemas.openxmlformats.org/officeDocument/2006/relationships/hyperlink" Target="https://www.youtube.com/watch?v=Fj6WKI3lGhs" TargetMode="External"/><Relationship Id="rId9" Type="http://schemas.openxmlformats.org/officeDocument/2006/relationships/hyperlink" Target="https://www.youtube.com/watch?v=D6_J7FfgWVc"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0"/>
            <a:ext cx="62484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cxnSp>
        <p:nvCxnSpPr>
          <p:cNvPr id="12" name="Straight Connector 11"/>
          <p:cNvCxnSpPr/>
          <p:nvPr/>
        </p:nvCxnSpPr>
        <p:spPr>
          <a:xfrm>
            <a:off x="86505" y="3338924"/>
            <a:ext cx="4648200" cy="158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57700" y="1966490"/>
            <a:ext cx="4648200" cy="3718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7700" y="1966490"/>
            <a:ext cx="5067299" cy="3718362"/>
          </a:xfrm>
          <a:prstGeom prst="rect">
            <a:avLst/>
          </a:prstGeom>
        </p:spPr>
      </p:pic>
      <p:sp>
        <p:nvSpPr>
          <p:cNvPr id="2" name="TextBox 1"/>
          <p:cNvSpPr txBox="1"/>
          <p:nvPr/>
        </p:nvSpPr>
        <p:spPr>
          <a:xfrm>
            <a:off x="275650" y="2603751"/>
            <a:ext cx="4361578" cy="646331"/>
          </a:xfrm>
          <a:prstGeom prst="rect">
            <a:avLst/>
          </a:prstGeom>
          <a:noFill/>
        </p:spPr>
        <p:txBody>
          <a:bodyPr wrap="square" rtlCol="0">
            <a:spAutoFit/>
          </a:bodyPr>
          <a:lstStyle/>
          <a:p>
            <a:pPr>
              <a:spcBef>
                <a:spcPct val="0"/>
              </a:spcBef>
            </a:pPr>
            <a:r>
              <a:rPr lang="en-GB" sz="3600" b="1" dirty="0">
                <a:solidFill>
                  <a:schemeClr val="bg1"/>
                </a:solidFill>
                <a:latin typeface="+mj-lt"/>
                <a:ea typeface="+mj-ea"/>
                <a:cs typeface="+mj-cs"/>
              </a:rPr>
              <a:t>LEAD Others</a:t>
            </a:r>
          </a:p>
        </p:txBody>
      </p:sp>
      <p:sp>
        <p:nvSpPr>
          <p:cNvPr id="3" name="TextBox 2"/>
          <p:cNvSpPr txBox="1"/>
          <p:nvPr/>
        </p:nvSpPr>
        <p:spPr>
          <a:xfrm>
            <a:off x="275650" y="3400610"/>
            <a:ext cx="3762952" cy="3539430"/>
          </a:xfrm>
          <a:prstGeom prst="rect">
            <a:avLst/>
          </a:prstGeom>
          <a:noFill/>
        </p:spPr>
        <p:txBody>
          <a:bodyPr wrap="square" rtlCol="0">
            <a:spAutoFit/>
          </a:bodyPr>
          <a:lstStyle/>
          <a:p>
            <a:r>
              <a:rPr lang="en-GB" sz="3200" b="1" dirty="0">
                <a:solidFill>
                  <a:schemeClr val="bg1"/>
                </a:solidFill>
              </a:rPr>
              <a:t>Interpersonal </a:t>
            </a:r>
          </a:p>
          <a:p>
            <a:r>
              <a:rPr lang="en-GB" sz="3200" b="1" dirty="0">
                <a:solidFill>
                  <a:schemeClr val="bg1"/>
                </a:solidFill>
              </a:rPr>
              <a:t>Excellence </a:t>
            </a:r>
          </a:p>
          <a:p>
            <a:endParaRPr lang="en-GB" sz="3200" b="1" i="1" dirty="0">
              <a:solidFill>
                <a:schemeClr val="bg1"/>
              </a:solidFill>
            </a:endParaRPr>
          </a:p>
          <a:p>
            <a:r>
              <a:rPr lang="en-GB" sz="3200" b="1" i="1" dirty="0">
                <a:solidFill>
                  <a:schemeClr val="bg1"/>
                </a:solidFill>
              </a:rPr>
              <a:t>Communication</a:t>
            </a: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p:txBody>
      </p:sp>
    </p:spTree>
    <p:extLst>
      <p:ext uri="{BB962C8B-B14F-4D97-AF65-F5344CB8AC3E}">
        <p14:creationId xmlns:p14="http://schemas.microsoft.com/office/powerpoint/2010/main" val="344546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382318"/>
            <a:ext cx="7869795" cy="696384"/>
          </a:xfrm>
        </p:spPr>
        <p:txBody>
          <a:bodyPr>
            <a:noAutofit/>
          </a:bodyPr>
          <a:lstStyle/>
          <a:p>
            <a:pPr algn="l"/>
            <a:r>
              <a:rPr lang="en-GB" sz="3700" b="1" dirty="0">
                <a:solidFill>
                  <a:schemeClr val="bg1"/>
                </a:solidFill>
              </a:rPr>
              <a:t>Developing your Networking Strategy</a:t>
            </a:r>
            <a:endParaRPr lang="en-US" sz="37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4" name="TextBox 3"/>
          <p:cNvSpPr txBox="1"/>
          <p:nvPr/>
        </p:nvSpPr>
        <p:spPr>
          <a:xfrm>
            <a:off x="359804" y="1339431"/>
            <a:ext cx="9088995" cy="4832092"/>
          </a:xfrm>
          <a:prstGeom prst="rect">
            <a:avLst/>
          </a:prstGeom>
          <a:noFill/>
        </p:spPr>
        <p:txBody>
          <a:bodyPr wrap="square" rtlCol="0">
            <a:spAutoFit/>
          </a:bodyPr>
          <a:lstStyle/>
          <a:p>
            <a:endParaRPr lang="en-GB" sz="2800" dirty="0">
              <a:solidFill>
                <a:schemeClr val="bg1"/>
              </a:solidFill>
            </a:endParaRPr>
          </a:p>
          <a:p>
            <a:pPr marL="457200" indent="-457200">
              <a:buFont typeface="Wingdings" panose="05000000000000000000" pitchFamily="2" charset="2"/>
              <a:buChar char="v"/>
            </a:pPr>
            <a:r>
              <a:rPr lang="en-GB" sz="2800" dirty="0">
                <a:solidFill>
                  <a:schemeClr val="bg1"/>
                </a:solidFill>
              </a:rPr>
              <a:t>When networking have very specific goals</a:t>
            </a:r>
          </a:p>
          <a:p>
            <a:pPr marL="457200" indent="-457200">
              <a:buFont typeface="Wingdings" panose="05000000000000000000" pitchFamily="2" charset="2"/>
              <a:buChar char="v"/>
            </a:pPr>
            <a:r>
              <a:rPr lang="en-GB" sz="2800" dirty="0">
                <a:solidFill>
                  <a:schemeClr val="bg1"/>
                </a:solidFill>
              </a:rPr>
              <a:t>Every time your meet someone new, think of one person in your network who they would benefit from knowing, then do your best to make that introduction within a week.</a:t>
            </a:r>
          </a:p>
          <a:p>
            <a:pPr marL="457200" indent="-457200">
              <a:buFont typeface="Wingdings" panose="05000000000000000000" pitchFamily="2" charset="2"/>
              <a:buChar char="v"/>
            </a:pPr>
            <a:r>
              <a:rPr lang="en-GB" sz="2800" dirty="0">
                <a:solidFill>
                  <a:schemeClr val="bg1"/>
                </a:solidFill>
              </a:rPr>
              <a:t>Ask questions about your new contacts background and work. Use alternatives to “What do you do?” for example</a:t>
            </a:r>
          </a:p>
          <a:p>
            <a:pPr marL="914400" lvl="1" indent="-457200">
              <a:buFont typeface="Wingdings" panose="05000000000000000000" pitchFamily="2" charset="2"/>
              <a:buChar char="Ø"/>
            </a:pPr>
            <a:r>
              <a:rPr lang="en-GB" sz="2800" dirty="0">
                <a:solidFill>
                  <a:schemeClr val="bg1"/>
                </a:solidFill>
              </a:rPr>
              <a:t>“What are you most excited about at the moment?”</a:t>
            </a:r>
          </a:p>
          <a:p>
            <a:pPr marL="914400" lvl="1" indent="-457200">
              <a:buFont typeface="Wingdings" panose="05000000000000000000" pitchFamily="2" charset="2"/>
              <a:buChar char="Ø"/>
            </a:pPr>
            <a:r>
              <a:rPr lang="en-GB" sz="2800" dirty="0">
                <a:solidFill>
                  <a:schemeClr val="bg1"/>
                </a:solidFill>
              </a:rPr>
              <a:t>“Any big challenges coming down the line for you?”</a:t>
            </a:r>
          </a:p>
          <a:p>
            <a:pPr marL="914400" lvl="1" indent="-457200">
              <a:buFont typeface="Wingdings" panose="05000000000000000000" pitchFamily="2" charset="2"/>
              <a:buChar char="Ø"/>
            </a:pPr>
            <a:r>
              <a:rPr lang="en-GB" sz="2800" dirty="0">
                <a:solidFill>
                  <a:schemeClr val="bg1"/>
                </a:solidFill>
              </a:rPr>
              <a:t>“What’s the next big thing coming up?”</a:t>
            </a:r>
          </a:p>
        </p:txBody>
      </p:sp>
    </p:spTree>
    <p:extLst>
      <p:ext uri="{BB962C8B-B14F-4D97-AF65-F5344CB8AC3E}">
        <p14:creationId xmlns:p14="http://schemas.microsoft.com/office/powerpoint/2010/main" val="1629553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45290" y="121589"/>
            <a:ext cx="7869795" cy="696384"/>
          </a:xfrm>
        </p:spPr>
        <p:txBody>
          <a:bodyPr>
            <a:noAutofit/>
          </a:bodyPr>
          <a:lstStyle/>
          <a:p>
            <a:pPr algn="l"/>
            <a:r>
              <a:rPr lang="en-GB" sz="3700" b="1" dirty="0">
                <a:solidFill>
                  <a:schemeClr val="bg1"/>
                </a:solidFill>
              </a:rPr>
              <a:t>Engage your personal qualities</a:t>
            </a:r>
            <a:endParaRPr lang="en-US" sz="37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Rectangle 1"/>
          <p:cNvSpPr/>
          <p:nvPr/>
        </p:nvSpPr>
        <p:spPr>
          <a:xfrm>
            <a:off x="323519" y="817973"/>
            <a:ext cx="9408310" cy="2308324"/>
          </a:xfrm>
          <a:prstGeom prst="rect">
            <a:avLst/>
          </a:prstGeom>
        </p:spPr>
        <p:txBody>
          <a:bodyPr wrap="square">
            <a:spAutoFit/>
          </a:bodyPr>
          <a:lstStyle/>
          <a:p>
            <a:r>
              <a:rPr lang="en-GB" sz="2000" dirty="0">
                <a:solidFill>
                  <a:schemeClr val="bg1"/>
                </a:solidFill>
              </a:rPr>
              <a:t>Become a leader whom people actually follow--not because they have to, but because you're inspiring them to greatness. Measure yourself against these attributes and ask yourself how you can lead from the very best qualities.</a:t>
            </a:r>
          </a:p>
          <a:p>
            <a:endParaRPr lang="en-GB" sz="2800" dirty="0">
              <a:solidFill>
                <a:schemeClr val="bg1"/>
              </a:solidFill>
            </a:endParaRPr>
          </a:p>
          <a:p>
            <a:endParaRPr lang="en-GB" sz="2800" dirty="0">
              <a:solidFill>
                <a:schemeClr val="bg1"/>
              </a:solidFill>
            </a:endParaRPr>
          </a:p>
          <a:p>
            <a:endParaRPr lang="en-GB" sz="28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42735039"/>
              </p:ext>
            </p:extLst>
          </p:nvPr>
        </p:nvGraphicFramePr>
        <p:xfrm>
          <a:off x="377947" y="1972135"/>
          <a:ext cx="9063596" cy="4267200"/>
        </p:xfrm>
        <a:graphic>
          <a:graphicData uri="http://schemas.openxmlformats.org/drawingml/2006/table">
            <a:tbl>
              <a:tblPr firstRow="1" bandRow="1">
                <a:tableStyleId>{22838BEF-8BB2-4498-84A7-C5851F593DF1}</a:tableStyleId>
              </a:tblPr>
              <a:tblGrid>
                <a:gridCol w="4531798">
                  <a:extLst>
                    <a:ext uri="{9D8B030D-6E8A-4147-A177-3AD203B41FA5}">
                      <a16:colId xmlns:a16="http://schemas.microsoft.com/office/drawing/2014/main" val="1030173184"/>
                    </a:ext>
                  </a:extLst>
                </a:gridCol>
                <a:gridCol w="4531798">
                  <a:extLst>
                    <a:ext uri="{9D8B030D-6E8A-4147-A177-3AD203B41FA5}">
                      <a16:colId xmlns:a16="http://schemas.microsoft.com/office/drawing/2014/main" val="448544062"/>
                    </a:ext>
                  </a:extLst>
                </a:gridCol>
              </a:tblGrid>
              <a:tr h="370840">
                <a:tc>
                  <a:txBody>
                    <a:bodyPr/>
                    <a:lstStyle/>
                    <a:p>
                      <a:r>
                        <a:rPr lang="en-GB" sz="2200" b="1" dirty="0"/>
                        <a:t>1. Authentic </a:t>
                      </a:r>
                      <a:endParaRPr lang="en-GB" sz="2200" b="1" dirty="0">
                        <a:solidFill>
                          <a:schemeClr val="bg1"/>
                        </a:solidFill>
                      </a:endParaRPr>
                    </a:p>
                  </a:txBody>
                  <a:tcPr/>
                </a:tc>
                <a:tc>
                  <a:txBody>
                    <a:bodyPr/>
                    <a:lstStyle/>
                    <a:p>
                      <a:r>
                        <a:rPr lang="en-GB" sz="2200" b="1" dirty="0"/>
                        <a:t>11. Listening</a:t>
                      </a:r>
                      <a:endParaRPr lang="en-GB" sz="2200" b="1" dirty="0">
                        <a:solidFill>
                          <a:schemeClr val="bg1"/>
                        </a:solidFill>
                      </a:endParaRPr>
                    </a:p>
                  </a:txBody>
                  <a:tcPr/>
                </a:tc>
                <a:extLst>
                  <a:ext uri="{0D108BD9-81ED-4DB2-BD59-A6C34878D82A}">
                    <a16:rowId xmlns:a16="http://schemas.microsoft.com/office/drawing/2014/main" val="3180462836"/>
                  </a:ext>
                </a:extLst>
              </a:tr>
              <a:tr h="370840">
                <a:tc>
                  <a:txBody>
                    <a:bodyPr/>
                    <a:lstStyle/>
                    <a:p>
                      <a:r>
                        <a:rPr lang="en-GB" sz="2200" b="1" dirty="0"/>
                        <a:t>2. Brave</a:t>
                      </a:r>
                      <a:endParaRPr lang="en-GB" sz="2200" b="1" dirty="0">
                        <a:solidFill>
                          <a:schemeClr val="bg1"/>
                        </a:solidFill>
                      </a:endParaRPr>
                    </a:p>
                  </a:txBody>
                  <a:tcPr/>
                </a:tc>
                <a:tc>
                  <a:txBody>
                    <a:bodyPr/>
                    <a:lstStyle/>
                    <a:p>
                      <a:r>
                        <a:rPr lang="en-GB" sz="2200" b="1" dirty="0"/>
                        <a:t>12. Motivating</a:t>
                      </a:r>
                      <a:endParaRPr lang="en-GB" sz="2200" b="1" dirty="0">
                        <a:solidFill>
                          <a:schemeClr val="bg1"/>
                        </a:solidFill>
                      </a:endParaRPr>
                    </a:p>
                  </a:txBody>
                  <a:tcPr/>
                </a:tc>
                <a:extLst>
                  <a:ext uri="{0D108BD9-81ED-4DB2-BD59-A6C34878D82A}">
                    <a16:rowId xmlns:a16="http://schemas.microsoft.com/office/drawing/2014/main" val="1274505624"/>
                  </a:ext>
                </a:extLst>
              </a:tr>
              <a:tr h="370840">
                <a:tc>
                  <a:txBody>
                    <a:bodyPr/>
                    <a:lstStyle/>
                    <a:p>
                      <a:r>
                        <a:rPr lang="en-GB" sz="2200" b="1" dirty="0"/>
                        <a:t>3. Character</a:t>
                      </a:r>
                      <a:r>
                        <a:rPr lang="en-GB" sz="2200" b="1" baseline="0" dirty="0"/>
                        <a:t>-driven</a:t>
                      </a:r>
                      <a:endParaRPr lang="en-GB" sz="2200" b="1" dirty="0">
                        <a:solidFill>
                          <a:schemeClr val="bg1"/>
                        </a:solidFill>
                      </a:endParaRPr>
                    </a:p>
                  </a:txBody>
                  <a:tcPr/>
                </a:tc>
                <a:tc>
                  <a:txBody>
                    <a:bodyPr/>
                    <a:lstStyle/>
                    <a:p>
                      <a:r>
                        <a:rPr lang="en-GB" sz="2200" b="1" dirty="0"/>
                        <a:t>13.</a:t>
                      </a:r>
                      <a:r>
                        <a:rPr lang="en-GB" sz="2200" b="1" baseline="0" dirty="0"/>
                        <a:t> Optimistic</a:t>
                      </a:r>
                      <a:endParaRPr lang="en-GB" sz="2200" b="1" dirty="0">
                        <a:solidFill>
                          <a:schemeClr val="bg1"/>
                        </a:solidFill>
                      </a:endParaRPr>
                    </a:p>
                  </a:txBody>
                  <a:tcPr/>
                </a:tc>
                <a:extLst>
                  <a:ext uri="{0D108BD9-81ED-4DB2-BD59-A6C34878D82A}">
                    <a16:rowId xmlns:a16="http://schemas.microsoft.com/office/drawing/2014/main" val="300113531"/>
                  </a:ext>
                </a:extLst>
              </a:tr>
              <a:tr h="370840">
                <a:tc>
                  <a:txBody>
                    <a:bodyPr/>
                    <a:lstStyle/>
                    <a:p>
                      <a:r>
                        <a:rPr lang="en-GB" sz="2200" b="1" dirty="0"/>
                        <a:t>4. Decision</a:t>
                      </a:r>
                      <a:endParaRPr lang="en-GB" sz="2200" b="1" dirty="0">
                        <a:solidFill>
                          <a:schemeClr val="bg1"/>
                        </a:solidFill>
                      </a:endParaRPr>
                    </a:p>
                  </a:txBody>
                  <a:tcPr/>
                </a:tc>
                <a:tc>
                  <a:txBody>
                    <a:bodyPr/>
                    <a:lstStyle/>
                    <a:p>
                      <a:r>
                        <a:rPr lang="en-GB" sz="2200" b="1" dirty="0"/>
                        <a:t>14.</a:t>
                      </a:r>
                      <a:r>
                        <a:rPr lang="en-GB" sz="2200" b="1" baseline="0" dirty="0"/>
                        <a:t> Progressive</a:t>
                      </a:r>
                      <a:endParaRPr lang="en-GB" sz="2200" b="1" dirty="0">
                        <a:solidFill>
                          <a:schemeClr val="bg1"/>
                        </a:solidFill>
                      </a:endParaRPr>
                    </a:p>
                  </a:txBody>
                  <a:tcPr/>
                </a:tc>
                <a:extLst>
                  <a:ext uri="{0D108BD9-81ED-4DB2-BD59-A6C34878D82A}">
                    <a16:rowId xmlns:a16="http://schemas.microsoft.com/office/drawing/2014/main" val="3404197962"/>
                  </a:ext>
                </a:extLst>
              </a:tr>
              <a:tr h="370840">
                <a:tc>
                  <a:txBody>
                    <a:bodyPr/>
                    <a:lstStyle/>
                    <a:p>
                      <a:r>
                        <a:rPr lang="en-GB" sz="2200" b="1" dirty="0"/>
                        <a:t>5. Engaging </a:t>
                      </a:r>
                      <a:endParaRPr lang="en-GB" sz="2200" b="1" dirty="0">
                        <a:solidFill>
                          <a:schemeClr val="bg1"/>
                        </a:solidFill>
                      </a:endParaRPr>
                    </a:p>
                  </a:txBody>
                  <a:tcPr/>
                </a:tc>
                <a:tc>
                  <a:txBody>
                    <a:bodyPr/>
                    <a:lstStyle/>
                    <a:p>
                      <a:r>
                        <a:rPr lang="en-GB" sz="2200" b="1" dirty="0"/>
                        <a:t>15.</a:t>
                      </a:r>
                      <a:r>
                        <a:rPr lang="en-GB" sz="2200" b="1" baseline="0" dirty="0"/>
                        <a:t> Reliable</a:t>
                      </a:r>
                      <a:endParaRPr lang="en-GB" sz="2200" b="1" dirty="0">
                        <a:solidFill>
                          <a:schemeClr val="bg1"/>
                        </a:solidFill>
                      </a:endParaRPr>
                    </a:p>
                  </a:txBody>
                  <a:tcPr/>
                </a:tc>
                <a:extLst>
                  <a:ext uri="{0D108BD9-81ED-4DB2-BD59-A6C34878D82A}">
                    <a16:rowId xmlns:a16="http://schemas.microsoft.com/office/drawing/2014/main" val="988733856"/>
                  </a:ext>
                </a:extLst>
              </a:tr>
              <a:tr h="370840">
                <a:tc>
                  <a:txBody>
                    <a:bodyPr/>
                    <a:lstStyle/>
                    <a:p>
                      <a:r>
                        <a:rPr lang="en-GB" sz="2200" b="1" dirty="0"/>
                        <a:t>6.</a:t>
                      </a:r>
                      <a:r>
                        <a:rPr lang="en-GB" sz="2200" b="1" baseline="0" dirty="0"/>
                        <a:t> Fearless</a:t>
                      </a:r>
                      <a:endParaRPr lang="en-GB" sz="2200" b="1" dirty="0">
                        <a:solidFill>
                          <a:schemeClr val="bg1"/>
                        </a:solidFill>
                      </a:endParaRPr>
                    </a:p>
                  </a:txBody>
                  <a:tcPr/>
                </a:tc>
                <a:tc>
                  <a:txBody>
                    <a:bodyPr/>
                    <a:lstStyle/>
                    <a:p>
                      <a:r>
                        <a:rPr lang="en-GB" sz="2200" b="1" dirty="0"/>
                        <a:t>16.</a:t>
                      </a:r>
                      <a:r>
                        <a:rPr lang="en-GB" sz="2200" b="1" baseline="0" dirty="0"/>
                        <a:t> </a:t>
                      </a:r>
                      <a:r>
                        <a:rPr lang="en-GB" sz="2200" b="1" dirty="0"/>
                        <a:t>Supportive</a:t>
                      </a:r>
                      <a:endParaRPr lang="en-GB" sz="2200" b="1" dirty="0">
                        <a:solidFill>
                          <a:schemeClr val="bg1"/>
                        </a:solidFill>
                      </a:endParaRPr>
                    </a:p>
                  </a:txBody>
                  <a:tcPr/>
                </a:tc>
                <a:extLst>
                  <a:ext uri="{0D108BD9-81ED-4DB2-BD59-A6C34878D82A}">
                    <a16:rowId xmlns:a16="http://schemas.microsoft.com/office/drawing/2014/main" val="3614922130"/>
                  </a:ext>
                </a:extLst>
              </a:tr>
              <a:tr h="370840">
                <a:tc>
                  <a:txBody>
                    <a:bodyPr/>
                    <a:lstStyle/>
                    <a:p>
                      <a:r>
                        <a:rPr lang="en-GB" sz="2200" b="1" dirty="0"/>
                        <a:t>7. Goal-orientated</a:t>
                      </a:r>
                      <a:endParaRPr lang="en-GB" sz="2200" b="1" dirty="0">
                        <a:solidFill>
                          <a:schemeClr val="bg1"/>
                        </a:solidFill>
                      </a:endParaRPr>
                    </a:p>
                  </a:txBody>
                  <a:tcPr/>
                </a:tc>
                <a:tc>
                  <a:txBody>
                    <a:bodyPr/>
                    <a:lstStyle/>
                    <a:p>
                      <a:r>
                        <a:rPr lang="en-GB" sz="2200" b="1" dirty="0"/>
                        <a:t>17.</a:t>
                      </a:r>
                      <a:r>
                        <a:rPr lang="en-GB" sz="2200" b="1" baseline="0" dirty="0"/>
                        <a:t> Trustworthy</a:t>
                      </a:r>
                      <a:endParaRPr lang="en-GB" sz="2200" b="1" dirty="0">
                        <a:solidFill>
                          <a:schemeClr val="bg1"/>
                        </a:solidFill>
                      </a:endParaRPr>
                    </a:p>
                  </a:txBody>
                  <a:tcPr/>
                </a:tc>
                <a:extLst>
                  <a:ext uri="{0D108BD9-81ED-4DB2-BD59-A6C34878D82A}">
                    <a16:rowId xmlns:a16="http://schemas.microsoft.com/office/drawing/2014/main" val="2690627889"/>
                  </a:ext>
                </a:extLst>
              </a:tr>
              <a:tr h="370840">
                <a:tc>
                  <a:txBody>
                    <a:bodyPr/>
                    <a:lstStyle/>
                    <a:p>
                      <a:r>
                        <a:rPr lang="en-GB" sz="2200" b="1" dirty="0"/>
                        <a:t>8.</a:t>
                      </a:r>
                      <a:r>
                        <a:rPr lang="en-GB" sz="2200" b="1" baseline="0" dirty="0"/>
                        <a:t> Humble</a:t>
                      </a:r>
                      <a:endParaRPr lang="en-GB" sz="2200" b="1" dirty="0">
                        <a:solidFill>
                          <a:schemeClr val="bg1"/>
                        </a:solidFill>
                      </a:endParaRPr>
                    </a:p>
                  </a:txBody>
                  <a:tcPr/>
                </a:tc>
                <a:tc>
                  <a:txBody>
                    <a:bodyPr/>
                    <a:lstStyle/>
                    <a:p>
                      <a:r>
                        <a:rPr lang="en-GB" sz="2200" b="1" dirty="0"/>
                        <a:t>18.</a:t>
                      </a:r>
                      <a:r>
                        <a:rPr lang="en-GB" sz="2200" b="1" baseline="0" dirty="0"/>
                        <a:t> Unbiased</a:t>
                      </a:r>
                      <a:endParaRPr lang="en-GB" sz="2200" b="1" dirty="0">
                        <a:solidFill>
                          <a:schemeClr val="bg1"/>
                        </a:solidFill>
                      </a:endParaRPr>
                    </a:p>
                  </a:txBody>
                  <a:tcPr/>
                </a:tc>
                <a:extLst>
                  <a:ext uri="{0D108BD9-81ED-4DB2-BD59-A6C34878D82A}">
                    <a16:rowId xmlns:a16="http://schemas.microsoft.com/office/drawing/2014/main" val="798686981"/>
                  </a:ext>
                </a:extLst>
              </a:tr>
              <a:tr h="370840">
                <a:tc>
                  <a:txBody>
                    <a:bodyPr/>
                    <a:lstStyle/>
                    <a:p>
                      <a:r>
                        <a:rPr lang="en-GB" sz="2200" b="1" dirty="0"/>
                        <a:t>9. Inspiring</a:t>
                      </a:r>
                      <a:endParaRPr lang="en-GB" sz="2200" b="1" dirty="0">
                        <a:solidFill>
                          <a:schemeClr val="bg1"/>
                        </a:solidFill>
                      </a:endParaRPr>
                    </a:p>
                  </a:txBody>
                  <a:tcPr/>
                </a:tc>
                <a:tc>
                  <a:txBody>
                    <a:bodyPr/>
                    <a:lstStyle/>
                    <a:p>
                      <a:r>
                        <a:rPr lang="en-GB" sz="2200" b="1" dirty="0"/>
                        <a:t>19.</a:t>
                      </a:r>
                      <a:r>
                        <a:rPr lang="en-GB" sz="2200" b="1" baseline="0" dirty="0"/>
                        <a:t> Visionary</a:t>
                      </a:r>
                      <a:endParaRPr lang="en-GB" sz="2200" b="1" dirty="0">
                        <a:solidFill>
                          <a:schemeClr val="bg1"/>
                        </a:solidFill>
                      </a:endParaRPr>
                    </a:p>
                  </a:txBody>
                  <a:tcPr/>
                </a:tc>
                <a:extLst>
                  <a:ext uri="{0D108BD9-81ED-4DB2-BD59-A6C34878D82A}">
                    <a16:rowId xmlns:a16="http://schemas.microsoft.com/office/drawing/2014/main" val="3401858619"/>
                  </a:ext>
                </a:extLst>
              </a:tr>
              <a:tr h="370840">
                <a:tc>
                  <a:txBody>
                    <a:bodyPr/>
                    <a:lstStyle/>
                    <a:p>
                      <a:r>
                        <a:rPr lang="en-GB" sz="2200" b="1" dirty="0"/>
                        <a:t>10. Knowledgeable</a:t>
                      </a:r>
                      <a:endParaRPr lang="en-GB" sz="2200" b="1" dirty="0">
                        <a:solidFill>
                          <a:schemeClr val="bg1"/>
                        </a:solidFill>
                      </a:endParaRPr>
                    </a:p>
                  </a:txBody>
                  <a:tcPr/>
                </a:tc>
                <a:tc>
                  <a:txBody>
                    <a:bodyPr/>
                    <a:lstStyle/>
                    <a:p>
                      <a:r>
                        <a:rPr lang="en-GB" sz="2200" b="1" dirty="0"/>
                        <a:t>20.</a:t>
                      </a:r>
                      <a:r>
                        <a:rPr lang="en-GB" sz="2200" b="1" baseline="0" dirty="0"/>
                        <a:t> Wise</a:t>
                      </a:r>
                      <a:endParaRPr lang="en-GB" sz="2200" b="1" dirty="0">
                        <a:solidFill>
                          <a:schemeClr val="bg1"/>
                        </a:solidFill>
                      </a:endParaRPr>
                    </a:p>
                  </a:txBody>
                  <a:tcPr/>
                </a:tc>
                <a:extLst>
                  <a:ext uri="{0D108BD9-81ED-4DB2-BD59-A6C34878D82A}">
                    <a16:rowId xmlns:a16="http://schemas.microsoft.com/office/drawing/2014/main" val="4073937996"/>
                  </a:ext>
                </a:extLst>
              </a:tr>
            </a:tbl>
          </a:graphicData>
        </a:graphic>
      </p:graphicFrame>
    </p:spTree>
    <p:extLst>
      <p:ext uri="{BB962C8B-B14F-4D97-AF65-F5344CB8AC3E}">
        <p14:creationId xmlns:p14="http://schemas.microsoft.com/office/powerpoint/2010/main" val="283486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6348" y="208147"/>
            <a:ext cx="7869795" cy="696384"/>
          </a:xfrm>
        </p:spPr>
        <p:txBody>
          <a:bodyPr>
            <a:noAutofit/>
          </a:bodyPr>
          <a:lstStyle/>
          <a:p>
            <a:pPr algn="l"/>
            <a:r>
              <a:rPr lang="en-GB" sz="3600" b="1" dirty="0">
                <a:solidFill>
                  <a:schemeClr val="bg1"/>
                </a:solidFill>
              </a:rPr>
              <a:t>Develop effective working relationships</a:t>
            </a:r>
            <a:endParaRPr lang="en-US" sz="36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Rectangle 1"/>
          <p:cNvSpPr/>
          <p:nvPr/>
        </p:nvSpPr>
        <p:spPr>
          <a:xfrm>
            <a:off x="279976" y="1066800"/>
            <a:ext cx="9245023" cy="6186309"/>
          </a:xfrm>
          <a:prstGeom prst="rect">
            <a:avLst/>
          </a:prstGeom>
        </p:spPr>
        <p:txBody>
          <a:bodyPr wrap="square">
            <a:spAutoFit/>
          </a:bodyPr>
          <a:lstStyle/>
          <a:p>
            <a:r>
              <a:rPr lang="en-GB" sz="2400" dirty="0">
                <a:solidFill>
                  <a:schemeClr val="bg1"/>
                </a:solidFill>
              </a:rPr>
              <a:t>Lets look at how you can build strong, positive relationships at work, why its important to have good working relationships, and how to strengthen your relationships with people.</a:t>
            </a:r>
          </a:p>
          <a:p>
            <a:endParaRPr lang="en-GB" sz="2400" dirty="0">
              <a:solidFill>
                <a:schemeClr val="bg1"/>
              </a:solidFill>
            </a:endParaRPr>
          </a:p>
          <a:p>
            <a:r>
              <a:rPr lang="en-GB" sz="2400" b="1" dirty="0">
                <a:solidFill>
                  <a:schemeClr val="bg1"/>
                </a:solidFill>
              </a:rPr>
              <a:t>Why?</a:t>
            </a:r>
          </a:p>
          <a:p>
            <a:r>
              <a:rPr lang="en-GB" sz="2400" dirty="0">
                <a:solidFill>
                  <a:schemeClr val="bg1"/>
                </a:solidFill>
              </a:rPr>
              <a:t>Human beings are naturally social creatures – we crave friendship and positive interactions. So it makes sense that the better our relationships are at work, the happier and more productive we're going to be. Good working relationships make our work more enjoyable also people are more likely to go along with changes that we want to implement, and we're more innovative and creative. Good relationships give us freedom: instead of spending time and energy overcoming the problems associated with negative relationships, we can, instead, focus on opportunities.</a:t>
            </a:r>
          </a:p>
          <a:p>
            <a:endParaRPr lang="en-GB" sz="2000" dirty="0">
              <a:solidFill>
                <a:schemeClr val="bg1"/>
              </a:solidFill>
            </a:endParaRPr>
          </a:p>
          <a:p>
            <a:endParaRPr lang="en-GB" sz="2000" dirty="0">
              <a:solidFill>
                <a:schemeClr val="bg1"/>
              </a:solidFill>
            </a:endParaRPr>
          </a:p>
          <a:p>
            <a:endParaRPr lang="en-GB" sz="2000" dirty="0">
              <a:solidFill>
                <a:schemeClr val="bg1"/>
              </a:solidFill>
            </a:endParaRPr>
          </a:p>
        </p:txBody>
      </p:sp>
    </p:spTree>
    <p:extLst>
      <p:ext uri="{BB962C8B-B14F-4D97-AF65-F5344CB8AC3E}">
        <p14:creationId xmlns:p14="http://schemas.microsoft.com/office/powerpoint/2010/main" val="3397907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6348" y="208147"/>
            <a:ext cx="7869795" cy="696384"/>
          </a:xfrm>
        </p:spPr>
        <p:txBody>
          <a:bodyPr>
            <a:noAutofit/>
          </a:bodyPr>
          <a:lstStyle/>
          <a:p>
            <a:pPr algn="l"/>
            <a:r>
              <a:rPr lang="en-GB" sz="3600" b="1" dirty="0">
                <a:solidFill>
                  <a:schemeClr val="bg1"/>
                </a:solidFill>
              </a:rPr>
              <a:t>Develop effective working relationships</a:t>
            </a:r>
            <a:endParaRPr lang="en-US" sz="36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Rectangle 1"/>
          <p:cNvSpPr/>
          <p:nvPr/>
        </p:nvSpPr>
        <p:spPr>
          <a:xfrm>
            <a:off x="279976" y="1066800"/>
            <a:ext cx="9245023" cy="4585871"/>
          </a:xfrm>
          <a:prstGeom prst="rect">
            <a:avLst/>
          </a:prstGeom>
        </p:spPr>
        <p:txBody>
          <a:bodyPr wrap="square">
            <a:spAutoFit/>
          </a:bodyPr>
          <a:lstStyle/>
          <a:p>
            <a:r>
              <a:rPr lang="en-GB" sz="2800" b="1" dirty="0">
                <a:solidFill>
                  <a:schemeClr val="bg1"/>
                </a:solidFill>
              </a:rPr>
              <a:t>How?</a:t>
            </a:r>
          </a:p>
          <a:p>
            <a:endParaRPr lang="en-GB" sz="2800" b="1" dirty="0">
              <a:solidFill>
                <a:schemeClr val="bg1"/>
              </a:solidFill>
            </a:endParaRPr>
          </a:p>
          <a:p>
            <a:pPr marL="342900" indent="-342900">
              <a:buFont typeface="Wingdings" panose="05000000000000000000" pitchFamily="2" charset="2"/>
              <a:buChar char="v"/>
            </a:pPr>
            <a:r>
              <a:rPr lang="en-GB" sz="2800" dirty="0">
                <a:solidFill>
                  <a:schemeClr val="bg1"/>
                </a:solidFill>
              </a:rPr>
              <a:t>Develop your people skills</a:t>
            </a:r>
          </a:p>
          <a:p>
            <a:pPr marL="342900" indent="-342900">
              <a:buFont typeface="Wingdings" panose="05000000000000000000" pitchFamily="2" charset="2"/>
              <a:buChar char="v"/>
            </a:pPr>
            <a:r>
              <a:rPr lang="en-GB" sz="2800" dirty="0">
                <a:solidFill>
                  <a:schemeClr val="bg1"/>
                </a:solidFill>
              </a:rPr>
              <a:t>Identify your relationship needs </a:t>
            </a:r>
          </a:p>
          <a:p>
            <a:pPr marL="342900" indent="-342900">
              <a:buFont typeface="Wingdings" panose="05000000000000000000" pitchFamily="2" charset="2"/>
              <a:buChar char="v"/>
            </a:pPr>
            <a:r>
              <a:rPr lang="en-GB" sz="2800" dirty="0">
                <a:solidFill>
                  <a:schemeClr val="bg1"/>
                </a:solidFill>
              </a:rPr>
              <a:t>Schedule time to build relationships </a:t>
            </a:r>
          </a:p>
          <a:p>
            <a:pPr marL="342900" indent="-342900">
              <a:buFont typeface="Wingdings" panose="05000000000000000000" pitchFamily="2" charset="2"/>
              <a:buChar char="v"/>
            </a:pPr>
            <a:r>
              <a:rPr lang="en-GB" sz="2800" dirty="0">
                <a:solidFill>
                  <a:schemeClr val="bg1"/>
                </a:solidFill>
              </a:rPr>
              <a:t>Focus on your emotional intelligence</a:t>
            </a:r>
          </a:p>
          <a:p>
            <a:pPr marL="342900" indent="-342900">
              <a:buFont typeface="Wingdings" panose="05000000000000000000" pitchFamily="2" charset="2"/>
              <a:buChar char="v"/>
            </a:pPr>
            <a:r>
              <a:rPr lang="en-GB" sz="2800" dirty="0">
                <a:solidFill>
                  <a:schemeClr val="bg1"/>
                </a:solidFill>
              </a:rPr>
              <a:t>Appreciate others</a:t>
            </a:r>
          </a:p>
          <a:p>
            <a:pPr marL="342900" indent="-342900">
              <a:buFont typeface="Wingdings" panose="05000000000000000000" pitchFamily="2" charset="2"/>
              <a:buChar char="v"/>
            </a:pPr>
            <a:r>
              <a:rPr lang="en-GB" sz="2800" dirty="0">
                <a:solidFill>
                  <a:schemeClr val="bg1"/>
                </a:solidFill>
              </a:rPr>
              <a:t>Be positive</a:t>
            </a:r>
          </a:p>
          <a:p>
            <a:pPr marL="342900" indent="-342900">
              <a:buFont typeface="Wingdings" panose="05000000000000000000" pitchFamily="2" charset="2"/>
              <a:buChar char="v"/>
            </a:pPr>
            <a:r>
              <a:rPr lang="en-GB" sz="2800" dirty="0">
                <a:solidFill>
                  <a:schemeClr val="bg1"/>
                </a:solidFill>
              </a:rPr>
              <a:t>Listen actively</a:t>
            </a:r>
          </a:p>
          <a:p>
            <a:endParaRPr lang="en-GB" sz="2000" dirty="0">
              <a:solidFill>
                <a:schemeClr val="bg1"/>
              </a:solidFill>
            </a:endParaRPr>
          </a:p>
          <a:p>
            <a:endParaRPr lang="en-GB" sz="2000" dirty="0">
              <a:solidFill>
                <a:schemeClr val="bg1"/>
              </a:solidFill>
            </a:endParaRPr>
          </a:p>
        </p:txBody>
      </p:sp>
    </p:spTree>
    <p:extLst>
      <p:ext uri="{BB962C8B-B14F-4D97-AF65-F5344CB8AC3E}">
        <p14:creationId xmlns:p14="http://schemas.microsoft.com/office/powerpoint/2010/main" val="1334317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83605" y="429049"/>
            <a:ext cx="7869795" cy="696384"/>
          </a:xfrm>
        </p:spPr>
        <p:txBody>
          <a:bodyPr>
            <a:noAutofit/>
          </a:bodyPr>
          <a:lstStyle/>
          <a:p>
            <a:pPr algn="l"/>
            <a:r>
              <a:rPr lang="en-GB" sz="3700" b="1" dirty="0">
                <a:solidFill>
                  <a:schemeClr val="bg1"/>
                </a:solidFill>
              </a:rPr>
              <a:t>LEAD Others – Fundamentals of Emotional Intelligence</a:t>
            </a:r>
            <a:endParaRPr lang="en-US" sz="37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8452" y="1432893"/>
            <a:ext cx="7391400" cy="3276600"/>
          </a:xfrm>
          <a:prstGeom prst="rect">
            <a:avLst/>
          </a:prstGeom>
        </p:spPr>
      </p:pic>
      <p:sp>
        <p:nvSpPr>
          <p:cNvPr id="3" name="Rectangle 2"/>
          <p:cNvSpPr/>
          <p:nvPr/>
        </p:nvSpPr>
        <p:spPr>
          <a:xfrm>
            <a:off x="914400" y="4709493"/>
            <a:ext cx="8458200" cy="1938992"/>
          </a:xfrm>
          <a:prstGeom prst="rect">
            <a:avLst/>
          </a:prstGeom>
        </p:spPr>
        <p:txBody>
          <a:bodyPr wrap="square">
            <a:spAutoFit/>
          </a:bodyPr>
          <a:lstStyle/>
          <a:p>
            <a:pPr algn="ctr"/>
            <a:r>
              <a:rPr lang="en-GB" sz="2400" dirty="0">
                <a:solidFill>
                  <a:schemeClr val="bg1"/>
                </a:solidFill>
              </a:rPr>
              <a:t>Goleman explains how two separate minds live in our brains, one rational and one emotional, and why the five key skills making up your emotional “literacy” are actually a much bigger predictor of happiness and success than the capacity by which we usually measure it: IQ.</a:t>
            </a:r>
          </a:p>
        </p:txBody>
      </p:sp>
    </p:spTree>
    <p:extLst>
      <p:ext uri="{BB962C8B-B14F-4D97-AF65-F5344CB8AC3E}">
        <p14:creationId xmlns:p14="http://schemas.microsoft.com/office/powerpoint/2010/main" val="1171933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524000"/>
            <a:ext cx="5943600" cy="4267200"/>
          </a:xfrm>
          <a:prstGeom prst="rect">
            <a:avLst/>
          </a:prstGeom>
        </p:spPr>
      </p:pic>
      <p:sp>
        <p:nvSpPr>
          <p:cNvPr id="7" name="Rectangle 6"/>
          <p:cNvSpPr/>
          <p:nvPr/>
        </p:nvSpPr>
        <p:spPr>
          <a:xfrm>
            <a:off x="6477000" y="748212"/>
            <a:ext cx="3276600" cy="4893647"/>
          </a:xfrm>
          <a:prstGeom prst="rect">
            <a:avLst/>
          </a:prstGeom>
        </p:spPr>
        <p:txBody>
          <a:bodyPr wrap="square">
            <a:spAutoFit/>
          </a:bodyPr>
          <a:lstStyle/>
          <a:p>
            <a:endParaRPr lang="en-GB" sz="2400" dirty="0">
              <a:solidFill>
                <a:schemeClr val="bg1"/>
              </a:solidFill>
            </a:endParaRPr>
          </a:p>
          <a:p>
            <a:pPr marL="342900" indent="-342900">
              <a:buFont typeface="Wingdings" panose="05000000000000000000" pitchFamily="2" charset="2"/>
              <a:buChar char="v"/>
            </a:pPr>
            <a:r>
              <a:rPr lang="en-GB" sz="2400" dirty="0">
                <a:solidFill>
                  <a:schemeClr val="bg1"/>
                </a:solidFill>
              </a:rPr>
              <a:t>EI rests on self-awareness and self-regulation.</a:t>
            </a:r>
          </a:p>
          <a:p>
            <a:endParaRPr lang="en-GB" sz="2400" dirty="0">
              <a:solidFill>
                <a:schemeClr val="bg1"/>
              </a:solidFill>
            </a:endParaRPr>
          </a:p>
          <a:p>
            <a:pPr marL="342900" indent="-342900">
              <a:buFont typeface="Wingdings" panose="05000000000000000000" pitchFamily="2" charset="2"/>
              <a:buChar char="v"/>
            </a:pPr>
            <a:r>
              <a:rPr lang="en-GB" sz="2400" dirty="0">
                <a:solidFill>
                  <a:schemeClr val="bg1"/>
                </a:solidFill>
              </a:rPr>
              <a:t>High EQ makes you more successful.</a:t>
            </a:r>
          </a:p>
          <a:p>
            <a:endParaRPr lang="en-GB" sz="2400" dirty="0">
              <a:solidFill>
                <a:schemeClr val="bg1"/>
              </a:solidFill>
            </a:endParaRPr>
          </a:p>
          <a:p>
            <a:pPr marL="342900" indent="-342900">
              <a:buFont typeface="Wingdings" panose="05000000000000000000" pitchFamily="2" charset="2"/>
              <a:buChar char="v"/>
            </a:pPr>
            <a:r>
              <a:rPr lang="en-GB" sz="2400" dirty="0">
                <a:solidFill>
                  <a:schemeClr val="bg1"/>
                </a:solidFill>
              </a:rPr>
              <a:t>You can boost EQ by mirroring other people’s body language and thinking optimistically.</a:t>
            </a:r>
          </a:p>
        </p:txBody>
      </p:sp>
      <p:sp>
        <p:nvSpPr>
          <p:cNvPr id="3" name="TextBox 2"/>
          <p:cNvSpPr txBox="1"/>
          <p:nvPr/>
        </p:nvSpPr>
        <p:spPr>
          <a:xfrm>
            <a:off x="387859" y="304800"/>
            <a:ext cx="7797456" cy="1107996"/>
          </a:xfrm>
          <a:prstGeom prst="rect">
            <a:avLst/>
          </a:prstGeom>
          <a:noFill/>
        </p:spPr>
        <p:txBody>
          <a:bodyPr wrap="none" rtlCol="0">
            <a:spAutoFit/>
          </a:bodyPr>
          <a:lstStyle/>
          <a:p>
            <a:r>
              <a:rPr lang="en-GB" sz="2400" b="1" dirty="0">
                <a:solidFill>
                  <a:schemeClr val="bg1"/>
                </a:solidFill>
              </a:rPr>
              <a:t>3 reasons why emotional intelligence is important and how </a:t>
            </a:r>
          </a:p>
          <a:p>
            <a:r>
              <a:rPr lang="en-GB" sz="2400" b="1" dirty="0">
                <a:solidFill>
                  <a:schemeClr val="bg1"/>
                </a:solidFill>
              </a:rPr>
              <a:t>you can get more of it</a:t>
            </a:r>
          </a:p>
          <a:p>
            <a:endParaRPr lang="en-GB" dirty="0"/>
          </a:p>
        </p:txBody>
      </p:sp>
      <p:sp>
        <p:nvSpPr>
          <p:cNvPr id="5" name="TextBox 4"/>
          <p:cNvSpPr txBox="1"/>
          <p:nvPr/>
        </p:nvSpPr>
        <p:spPr>
          <a:xfrm>
            <a:off x="290286" y="6080361"/>
            <a:ext cx="9167374" cy="461665"/>
          </a:xfrm>
          <a:prstGeom prst="rect">
            <a:avLst/>
          </a:prstGeom>
          <a:noFill/>
        </p:spPr>
        <p:txBody>
          <a:bodyPr wrap="square" rtlCol="0">
            <a:spAutoFit/>
          </a:bodyPr>
          <a:lstStyle/>
          <a:p>
            <a:r>
              <a:rPr lang="en-GB" sz="2400" dirty="0">
                <a:solidFill>
                  <a:schemeClr val="bg1"/>
                </a:solidFill>
              </a:rPr>
              <a:t>Complete Activity 2: ‘How Emotionally Intelligent Am I? Questionnaire</a:t>
            </a:r>
          </a:p>
        </p:txBody>
      </p:sp>
    </p:spTree>
    <p:extLst>
      <p:ext uri="{BB962C8B-B14F-4D97-AF65-F5344CB8AC3E}">
        <p14:creationId xmlns:p14="http://schemas.microsoft.com/office/powerpoint/2010/main" val="224696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83605" y="429049"/>
            <a:ext cx="7869795" cy="696384"/>
          </a:xfrm>
        </p:spPr>
        <p:txBody>
          <a:bodyPr>
            <a:noAutofit/>
          </a:bodyPr>
          <a:lstStyle/>
          <a:p>
            <a:pPr algn="l"/>
            <a:r>
              <a:rPr lang="en-GB" sz="3700" b="1" dirty="0">
                <a:solidFill>
                  <a:schemeClr val="bg1"/>
                </a:solidFill>
              </a:rPr>
              <a:t>LEAD Others –Emotional Intelligence</a:t>
            </a:r>
            <a:br>
              <a:rPr lang="en-GB" sz="3700" b="1" dirty="0">
                <a:solidFill>
                  <a:schemeClr val="bg1"/>
                </a:solidFill>
              </a:rPr>
            </a:br>
            <a:endParaRPr lang="en-US" sz="37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4" name="Rectangle 3"/>
          <p:cNvSpPr/>
          <p:nvPr/>
        </p:nvSpPr>
        <p:spPr>
          <a:xfrm>
            <a:off x="276347" y="1073815"/>
            <a:ext cx="9469996" cy="6986528"/>
          </a:xfrm>
          <a:prstGeom prst="rect">
            <a:avLst/>
          </a:prstGeom>
        </p:spPr>
        <p:txBody>
          <a:bodyPr wrap="square">
            <a:spAutoFit/>
          </a:bodyPr>
          <a:lstStyle/>
          <a:p>
            <a:pPr marL="457200" indent="-457200">
              <a:buFont typeface="+mj-lt"/>
              <a:buAutoNum type="arabicPeriod"/>
            </a:pPr>
            <a:r>
              <a:rPr lang="en-GB" sz="2400" b="1" dirty="0">
                <a:solidFill>
                  <a:schemeClr val="bg1"/>
                </a:solidFill>
              </a:rPr>
              <a:t>Emotional intelligence rests on self-awareness and self-regulation.</a:t>
            </a:r>
          </a:p>
          <a:p>
            <a:endParaRPr lang="en-GB" sz="2400" dirty="0"/>
          </a:p>
          <a:p>
            <a:r>
              <a:rPr lang="en-GB" sz="2400" dirty="0">
                <a:solidFill>
                  <a:schemeClr val="bg1"/>
                </a:solidFill>
              </a:rPr>
              <a:t>Being </a:t>
            </a:r>
            <a:r>
              <a:rPr lang="en-GB" sz="2400" i="1" dirty="0">
                <a:solidFill>
                  <a:schemeClr val="bg1"/>
                </a:solidFill>
              </a:rPr>
              <a:t>emotionally self-aware</a:t>
            </a:r>
            <a:r>
              <a:rPr lang="en-GB" sz="2400" dirty="0">
                <a:solidFill>
                  <a:schemeClr val="bg1"/>
                </a:solidFill>
              </a:rPr>
              <a:t> means that </a:t>
            </a:r>
            <a:r>
              <a:rPr lang="en-GB" sz="2400" b="1" dirty="0">
                <a:solidFill>
                  <a:schemeClr val="bg1"/>
                </a:solidFill>
              </a:rPr>
              <a:t>you’re able to recognize and label your feelings.</a:t>
            </a:r>
            <a:r>
              <a:rPr lang="en-GB" sz="2400" dirty="0">
                <a:solidFill>
                  <a:schemeClr val="bg1"/>
                </a:solidFill>
              </a:rPr>
              <a:t> </a:t>
            </a:r>
            <a:r>
              <a:rPr lang="en-GB" sz="2400" i="1" dirty="0">
                <a:solidFill>
                  <a:schemeClr val="bg1"/>
                </a:solidFill>
              </a:rPr>
              <a:t>Emotional self-regulation </a:t>
            </a:r>
            <a:r>
              <a:rPr lang="en-GB" sz="2400" dirty="0">
                <a:solidFill>
                  <a:schemeClr val="bg1"/>
                </a:solidFill>
              </a:rPr>
              <a:t>is being able to look at your emotions and </a:t>
            </a:r>
            <a:r>
              <a:rPr lang="en-GB" sz="2400" b="1" dirty="0">
                <a:solidFill>
                  <a:schemeClr val="bg1"/>
                </a:solidFill>
              </a:rPr>
              <a:t>choosing how to react to your feelings</a:t>
            </a:r>
            <a:r>
              <a:rPr lang="en-GB" sz="2400" dirty="0">
                <a:solidFill>
                  <a:schemeClr val="bg1"/>
                </a:solidFill>
              </a:rPr>
              <a:t> – or if you should react at all.</a:t>
            </a:r>
          </a:p>
          <a:p>
            <a:endParaRPr lang="en-GB" sz="2400" dirty="0">
              <a:solidFill>
                <a:schemeClr val="bg1"/>
              </a:solidFill>
            </a:endParaRPr>
          </a:p>
          <a:p>
            <a:pPr marL="457200" indent="-457200">
              <a:buAutoNum type="arabicPeriod" startAt="2"/>
            </a:pPr>
            <a:r>
              <a:rPr lang="en-GB" sz="2400" b="1" dirty="0">
                <a:solidFill>
                  <a:schemeClr val="bg1"/>
                </a:solidFill>
              </a:rPr>
              <a:t>If you have a high EQ, you’re more likely to be successful</a:t>
            </a:r>
          </a:p>
          <a:p>
            <a:endParaRPr lang="en-GB" sz="2400" dirty="0">
              <a:solidFill>
                <a:schemeClr val="bg1"/>
              </a:solidFill>
            </a:endParaRPr>
          </a:p>
          <a:p>
            <a:r>
              <a:rPr lang="en-GB" sz="2400" dirty="0">
                <a:solidFill>
                  <a:schemeClr val="bg1"/>
                </a:solidFill>
              </a:rPr>
              <a:t>IQ, the level of your intelligence, is usually what we think determines success. But Goleman’s research led him to believe that EQ, emotional intelligence, is just as, if not more important, to find happiness.</a:t>
            </a:r>
          </a:p>
          <a:p>
            <a:r>
              <a:rPr lang="en-GB" sz="2400" dirty="0">
                <a:solidFill>
                  <a:schemeClr val="bg1"/>
                </a:solidFill>
              </a:rPr>
              <a:t>Managers, who are socially skilled, will have the power to persuade people when they need to and thus do a better job at leading people.</a:t>
            </a:r>
          </a:p>
          <a:p>
            <a:endParaRPr lang="en-GB" sz="2000" dirty="0">
              <a:solidFill>
                <a:schemeClr val="bg1"/>
              </a:solidFill>
            </a:endParaRPr>
          </a:p>
          <a:p>
            <a:endParaRPr lang="en-GB" sz="2000" dirty="0">
              <a:solidFill>
                <a:schemeClr val="bg1"/>
              </a:solidFill>
            </a:endParaRPr>
          </a:p>
          <a:p>
            <a:endParaRPr lang="en-GB" sz="2400" dirty="0">
              <a:solidFill>
                <a:schemeClr val="bg1"/>
              </a:solidFill>
            </a:endParaRPr>
          </a:p>
          <a:p>
            <a:endParaRPr lang="en-GB" sz="2400" dirty="0">
              <a:solidFill>
                <a:schemeClr val="bg1"/>
              </a:solidFill>
            </a:endParaRPr>
          </a:p>
          <a:p>
            <a:pPr marL="457200" indent="-457200">
              <a:buFont typeface="+mj-lt"/>
              <a:buAutoNum type="arabicPeriod"/>
            </a:pPr>
            <a:endParaRPr lang="en-GB" sz="2400" dirty="0">
              <a:solidFill>
                <a:schemeClr val="bg1"/>
              </a:solidFill>
            </a:endParaRPr>
          </a:p>
        </p:txBody>
      </p:sp>
    </p:spTree>
    <p:extLst>
      <p:ext uri="{BB962C8B-B14F-4D97-AF65-F5344CB8AC3E}">
        <p14:creationId xmlns:p14="http://schemas.microsoft.com/office/powerpoint/2010/main" val="255619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83605" y="429049"/>
            <a:ext cx="7869795" cy="696384"/>
          </a:xfrm>
        </p:spPr>
        <p:txBody>
          <a:bodyPr>
            <a:noAutofit/>
          </a:bodyPr>
          <a:lstStyle/>
          <a:p>
            <a:pPr algn="l"/>
            <a:r>
              <a:rPr lang="en-GB" sz="3700" b="1" dirty="0">
                <a:solidFill>
                  <a:schemeClr val="bg1"/>
                </a:solidFill>
              </a:rPr>
              <a:t>LEAD Others –Emotional Intelligence</a:t>
            </a:r>
            <a:br>
              <a:rPr lang="en-GB" sz="3700" b="1" dirty="0">
                <a:solidFill>
                  <a:schemeClr val="bg1"/>
                </a:solidFill>
              </a:rPr>
            </a:br>
            <a:endParaRPr lang="en-US" sz="37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4" name="Rectangle 3"/>
          <p:cNvSpPr/>
          <p:nvPr/>
        </p:nvSpPr>
        <p:spPr>
          <a:xfrm>
            <a:off x="283604" y="1600200"/>
            <a:ext cx="9469996" cy="461665"/>
          </a:xfrm>
          <a:prstGeom prst="rect">
            <a:avLst/>
          </a:prstGeom>
        </p:spPr>
        <p:txBody>
          <a:bodyPr wrap="square">
            <a:spAutoFit/>
          </a:bodyPr>
          <a:lstStyle/>
          <a:p>
            <a:endParaRPr lang="en-GB" sz="2400" dirty="0">
              <a:solidFill>
                <a:schemeClr val="bg1"/>
              </a:solidFill>
            </a:endParaRPr>
          </a:p>
        </p:txBody>
      </p:sp>
      <p:sp>
        <p:nvSpPr>
          <p:cNvPr id="2" name="Rectangle 1"/>
          <p:cNvSpPr/>
          <p:nvPr/>
        </p:nvSpPr>
        <p:spPr>
          <a:xfrm>
            <a:off x="179902" y="1219200"/>
            <a:ext cx="9677400" cy="5201424"/>
          </a:xfrm>
          <a:prstGeom prst="rect">
            <a:avLst/>
          </a:prstGeom>
        </p:spPr>
        <p:txBody>
          <a:bodyPr wrap="square">
            <a:spAutoFit/>
          </a:bodyPr>
          <a:lstStyle/>
          <a:p>
            <a:r>
              <a:rPr lang="en-GB" sz="2400" b="1" dirty="0">
                <a:solidFill>
                  <a:schemeClr val="bg1"/>
                </a:solidFill>
              </a:rPr>
              <a:t>3.  You can boost your EQ by mirroring other people’s body language and thinking optimistically.</a:t>
            </a:r>
          </a:p>
          <a:p>
            <a:endParaRPr lang="en-GB" sz="2000" dirty="0">
              <a:solidFill>
                <a:schemeClr val="bg1"/>
              </a:solidFill>
            </a:endParaRPr>
          </a:p>
          <a:p>
            <a:r>
              <a:rPr lang="en-GB" sz="2400" b="1" dirty="0">
                <a:solidFill>
                  <a:schemeClr val="bg1"/>
                </a:solidFill>
              </a:rPr>
              <a:t>Mirroring other people’s body language </a:t>
            </a:r>
            <a:r>
              <a:rPr lang="en-GB" sz="2400" dirty="0">
                <a:solidFill>
                  <a:schemeClr val="bg1"/>
                </a:solidFill>
              </a:rPr>
              <a:t>will not only help you connect better with the person across the table, it’ll also make you more emotionally self-aware. For example, when the person you talk to has great posture, straightening your own body will send subtle non-verbal cues to them, that they can trust you.</a:t>
            </a:r>
          </a:p>
          <a:p>
            <a:endParaRPr lang="en-GB" sz="2400" dirty="0">
              <a:solidFill>
                <a:schemeClr val="bg1"/>
              </a:solidFill>
            </a:endParaRPr>
          </a:p>
          <a:p>
            <a:r>
              <a:rPr lang="en-GB" sz="2400" b="1" dirty="0">
                <a:solidFill>
                  <a:schemeClr val="bg1"/>
                </a:solidFill>
              </a:rPr>
              <a:t>Optimistic</a:t>
            </a:r>
            <a:r>
              <a:rPr lang="en-GB" sz="2400" dirty="0">
                <a:solidFill>
                  <a:schemeClr val="bg1"/>
                </a:solidFill>
              </a:rPr>
              <a:t> people continue to try, because they believe their actions make a difference, and are thus more likely to succeed. This is based on how they explain failures. They think bad events are temporary, external and specific, and that they have the power to change them for the better by improving the next time. </a:t>
            </a:r>
          </a:p>
        </p:txBody>
      </p:sp>
    </p:spTree>
    <p:extLst>
      <p:ext uri="{BB962C8B-B14F-4D97-AF65-F5344CB8AC3E}">
        <p14:creationId xmlns:p14="http://schemas.microsoft.com/office/powerpoint/2010/main" val="96351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12697" y="331453"/>
            <a:ext cx="8152824" cy="696384"/>
          </a:xfrm>
        </p:spPr>
        <p:txBody>
          <a:bodyPr>
            <a:noAutofit/>
          </a:bodyPr>
          <a:lstStyle/>
          <a:p>
            <a:pPr algn="l"/>
            <a:r>
              <a:rPr lang="en-GB" sz="3400" b="1" dirty="0">
                <a:solidFill>
                  <a:schemeClr val="bg1"/>
                </a:solidFill>
              </a:rPr>
              <a:t>LEAD Others – Getting your message across</a:t>
            </a:r>
            <a:br>
              <a:rPr lang="en-GB" sz="3400" b="1" dirty="0">
                <a:solidFill>
                  <a:schemeClr val="bg1"/>
                </a:solidFill>
              </a:rPr>
            </a:br>
            <a:endParaRPr lang="en-US" sz="34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4" name="Rectangle 3"/>
          <p:cNvSpPr/>
          <p:nvPr/>
        </p:nvSpPr>
        <p:spPr>
          <a:xfrm>
            <a:off x="335793" y="4038600"/>
            <a:ext cx="2362200" cy="2667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a:p>
          <a:p>
            <a:pPr algn="ctr"/>
            <a:r>
              <a:rPr lang="en-GB" sz="3600" dirty="0"/>
              <a:t>Knowledge</a:t>
            </a:r>
          </a:p>
          <a:p>
            <a:pPr algn="ctr"/>
            <a:r>
              <a:rPr lang="en-GB" i="1" dirty="0"/>
              <a:t>(Logos)</a:t>
            </a:r>
          </a:p>
          <a:p>
            <a:pPr algn="ctr"/>
            <a:endParaRPr lang="en-GB" i="1" dirty="0"/>
          </a:p>
          <a:p>
            <a:pPr algn="ctr"/>
            <a:r>
              <a:rPr lang="en-GB" dirty="0"/>
              <a:t>Your zone of expertise. Ideas, words, reasoning, how you think and how you express</a:t>
            </a:r>
          </a:p>
          <a:p>
            <a:pPr algn="ctr"/>
            <a:endParaRPr lang="en-GB" sz="3600" dirty="0"/>
          </a:p>
        </p:txBody>
      </p:sp>
      <p:sp>
        <p:nvSpPr>
          <p:cNvPr id="5" name="Plus 4"/>
          <p:cNvSpPr/>
          <p:nvPr/>
        </p:nvSpPr>
        <p:spPr>
          <a:xfrm>
            <a:off x="2759954" y="4114800"/>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3753757" y="4038599"/>
            <a:ext cx="2362200" cy="26508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Purpose</a:t>
            </a:r>
          </a:p>
          <a:p>
            <a:pPr algn="ctr"/>
            <a:r>
              <a:rPr lang="en-GB" i="1" dirty="0"/>
              <a:t>(Ethos)</a:t>
            </a:r>
          </a:p>
          <a:p>
            <a:pPr algn="ctr"/>
            <a:endParaRPr lang="en-GB" i="1" dirty="0"/>
          </a:p>
          <a:p>
            <a:pPr algn="ctr"/>
            <a:r>
              <a:rPr lang="en-GB" dirty="0"/>
              <a:t>Your values, goals and character</a:t>
            </a:r>
          </a:p>
        </p:txBody>
      </p:sp>
      <p:sp>
        <p:nvSpPr>
          <p:cNvPr id="10" name="Plus 9"/>
          <p:cNvSpPr/>
          <p:nvPr/>
        </p:nvSpPr>
        <p:spPr>
          <a:xfrm>
            <a:off x="6266393" y="4114800"/>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7208007" y="4038599"/>
            <a:ext cx="2362200" cy="265086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Passion</a:t>
            </a:r>
          </a:p>
          <a:p>
            <a:pPr algn="ctr"/>
            <a:r>
              <a:rPr lang="en-GB" i="1" dirty="0"/>
              <a:t>(Pathos)</a:t>
            </a:r>
          </a:p>
          <a:p>
            <a:pPr algn="ctr"/>
            <a:endParaRPr lang="en-GB" i="1" dirty="0"/>
          </a:p>
          <a:p>
            <a:pPr algn="ctr"/>
            <a:r>
              <a:rPr lang="en-GB" dirty="0"/>
              <a:t>Your feelings and emotions. The spark that sets your ideas and knowledge alight.</a:t>
            </a:r>
          </a:p>
        </p:txBody>
      </p:sp>
      <p:sp>
        <p:nvSpPr>
          <p:cNvPr id="2" name="Equal 1"/>
          <p:cNvSpPr/>
          <p:nvPr/>
        </p:nvSpPr>
        <p:spPr>
          <a:xfrm>
            <a:off x="4495800" y="3167394"/>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TextBox 2"/>
          <p:cNvSpPr txBox="1"/>
          <p:nvPr/>
        </p:nvSpPr>
        <p:spPr>
          <a:xfrm>
            <a:off x="198183" y="913343"/>
            <a:ext cx="9555417" cy="1569660"/>
          </a:xfrm>
          <a:prstGeom prst="rect">
            <a:avLst/>
          </a:prstGeom>
          <a:noFill/>
        </p:spPr>
        <p:txBody>
          <a:bodyPr wrap="square" rtlCol="0">
            <a:spAutoFit/>
          </a:bodyPr>
          <a:lstStyle/>
          <a:p>
            <a:r>
              <a:rPr lang="en-GB" sz="2400" dirty="0">
                <a:solidFill>
                  <a:schemeClr val="bg1"/>
                </a:solidFill>
              </a:rPr>
              <a:t>Gravitas is the difference that makes all the difference when it comes to communication. It gives you the influence and authority. You will be confident to be yourself and have the power to command the trust and respect of others.</a:t>
            </a:r>
          </a:p>
        </p:txBody>
      </p:sp>
      <p:sp>
        <p:nvSpPr>
          <p:cNvPr id="12" name="Rectangle 11"/>
          <p:cNvSpPr/>
          <p:nvPr/>
        </p:nvSpPr>
        <p:spPr>
          <a:xfrm>
            <a:off x="253317" y="2647333"/>
            <a:ext cx="9316890" cy="6134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2800" b="1" dirty="0">
                <a:solidFill>
                  <a:schemeClr val="bg1"/>
                </a:solidFill>
              </a:rPr>
              <a:t>Gravitas </a:t>
            </a:r>
            <a:r>
              <a:rPr lang="en-GB" sz="2000" b="1" i="1" dirty="0">
                <a:solidFill>
                  <a:schemeClr val="bg1"/>
                </a:solidFill>
              </a:rPr>
              <a:t>n. </a:t>
            </a:r>
            <a:r>
              <a:rPr lang="en-GB" sz="2000" b="1" dirty="0">
                <a:solidFill>
                  <a:schemeClr val="bg1"/>
                </a:solidFill>
              </a:rPr>
              <a:t>figuratively of persons, ‘dignity, presence, influence’</a:t>
            </a:r>
          </a:p>
        </p:txBody>
      </p:sp>
    </p:spTree>
    <p:extLst>
      <p:ext uri="{BB962C8B-B14F-4D97-AF65-F5344CB8AC3E}">
        <p14:creationId xmlns:p14="http://schemas.microsoft.com/office/powerpoint/2010/main" val="1421109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p:cNvSpPr txBox="1"/>
          <p:nvPr/>
        </p:nvSpPr>
        <p:spPr>
          <a:xfrm>
            <a:off x="357176" y="897679"/>
            <a:ext cx="9088995" cy="4985980"/>
          </a:xfrm>
          <a:prstGeom prst="rect">
            <a:avLst/>
          </a:prstGeom>
          <a:noFill/>
        </p:spPr>
        <p:txBody>
          <a:bodyPr wrap="square" rtlCol="0">
            <a:spAutoFit/>
          </a:bodyPr>
          <a:lstStyle/>
          <a:p>
            <a:endParaRPr lang="en-GB" dirty="0"/>
          </a:p>
          <a:p>
            <a:r>
              <a:rPr lang="en-GB" sz="2400" dirty="0">
                <a:solidFill>
                  <a:schemeClr val="bg1"/>
                </a:solidFill>
              </a:rPr>
              <a:t>A pilot of a plane needs to you make you feel you are in safe hands. They use a calm, low, resonant voice which gives you a feeling of safety and security. The pilot is able to balance their creditability – their status as an expert – and the care and connection they have  with passengers</a:t>
            </a:r>
            <a:r>
              <a:rPr lang="en-GB" dirty="0">
                <a:solidFill>
                  <a:schemeClr val="bg1"/>
                </a:solidFill>
              </a:rPr>
              <a:t>. </a:t>
            </a:r>
            <a:r>
              <a:rPr lang="en-GB" sz="2400" dirty="0">
                <a:solidFill>
                  <a:schemeClr val="bg1"/>
                </a:solidFill>
              </a:rPr>
              <a:t>A friendly air stewardess on the other hand builds a connection by being friendly and accommodating. </a:t>
            </a:r>
          </a:p>
          <a:p>
            <a:endParaRPr lang="en-GB" sz="2400" dirty="0">
              <a:solidFill>
                <a:schemeClr val="bg1"/>
              </a:solidFill>
            </a:endParaRPr>
          </a:p>
          <a:p>
            <a:r>
              <a:rPr lang="en-GB" sz="2400" dirty="0">
                <a:solidFill>
                  <a:schemeClr val="bg1"/>
                </a:solidFill>
              </a:rPr>
              <a:t>You can change gear between </a:t>
            </a:r>
            <a:r>
              <a:rPr lang="en-GB" sz="2400" i="1" dirty="0">
                <a:solidFill>
                  <a:schemeClr val="bg1"/>
                </a:solidFill>
              </a:rPr>
              <a:t>status </a:t>
            </a:r>
            <a:r>
              <a:rPr lang="en-GB" sz="2400" dirty="0">
                <a:solidFill>
                  <a:schemeClr val="bg1"/>
                </a:solidFill>
              </a:rPr>
              <a:t>(pilot of the plane) and </a:t>
            </a:r>
            <a:r>
              <a:rPr lang="en-GB" sz="2400" i="1" dirty="0">
                <a:solidFill>
                  <a:schemeClr val="bg1"/>
                </a:solidFill>
              </a:rPr>
              <a:t>connection </a:t>
            </a:r>
            <a:r>
              <a:rPr lang="en-GB" sz="2400" dirty="0">
                <a:solidFill>
                  <a:schemeClr val="bg1"/>
                </a:solidFill>
              </a:rPr>
              <a:t>(friendly air stewardess)</a:t>
            </a:r>
          </a:p>
          <a:p>
            <a:endParaRPr lang="en-GB" sz="2400" dirty="0">
              <a:solidFill>
                <a:schemeClr val="bg1"/>
              </a:solidFill>
            </a:endParaRPr>
          </a:p>
          <a:p>
            <a:r>
              <a:rPr lang="en-GB" sz="2400" dirty="0">
                <a:solidFill>
                  <a:schemeClr val="bg1"/>
                </a:solidFill>
              </a:rPr>
              <a:t>	STATUS			GRAVITAS		CONNECTION</a:t>
            </a:r>
          </a:p>
          <a:p>
            <a:endParaRPr lang="en-GB" dirty="0">
              <a:solidFill>
                <a:schemeClr val="bg1"/>
              </a:solidFill>
            </a:endParaRPr>
          </a:p>
          <a:p>
            <a:endParaRPr lang="en-GB" dirty="0">
              <a:solidFill>
                <a:schemeClr val="bg1"/>
              </a:solidFill>
            </a:endParaRPr>
          </a:p>
        </p:txBody>
      </p:sp>
      <p:sp>
        <p:nvSpPr>
          <p:cNvPr id="3" name="Left-Right Arrow 2"/>
          <p:cNvSpPr/>
          <p:nvPr/>
        </p:nvSpPr>
        <p:spPr>
          <a:xfrm>
            <a:off x="1015473" y="5384513"/>
            <a:ext cx="7772400"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itle 3"/>
          <p:cNvSpPr>
            <a:spLocks noGrp="1"/>
          </p:cNvSpPr>
          <p:nvPr>
            <p:ph type="title"/>
          </p:nvPr>
        </p:nvSpPr>
        <p:spPr>
          <a:xfrm>
            <a:off x="357176" y="212998"/>
            <a:ext cx="8915400" cy="1143000"/>
          </a:xfrm>
        </p:spPr>
        <p:txBody>
          <a:bodyPr>
            <a:normAutofit fontScale="90000"/>
          </a:bodyPr>
          <a:lstStyle/>
          <a:p>
            <a:pPr algn="l"/>
            <a:r>
              <a:rPr lang="en-GB" sz="4000" b="1" dirty="0">
                <a:solidFill>
                  <a:schemeClr val="bg1"/>
                </a:solidFill>
              </a:rPr>
              <a:t>Getting the right style for the occasion</a:t>
            </a:r>
            <a:br>
              <a:rPr lang="en-GB" b="1" dirty="0">
                <a:solidFill>
                  <a:schemeClr val="bg1"/>
                </a:solidFill>
              </a:rPr>
            </a:br>
            <a:endParaRPr lang="en-GB" dirty="0"/>
          </a:p>
        </p:txBody>
      </p:sp>
    </p:spTree>
    <p:extLst>
      <p:ext uri="{BB962C8B-B14F-4D97-AF65-F5344CB8AC3E}">
        <p14:creationId xmlns:p14="http://schemas.microsoft.com/office/powerpoint/2010/main" val="364196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182245"/>
            <a:ext cx="7869795" cy="696384"/>
          </a:xfrm>
        </p:spPr>
        <p:txBody>
          <a:bodyPr>
            <a:noAutofit/>
          </a:bodyPr>
          <a:lstStyle/>
          <a:p>
            <a:pPr algn="l"/>
            <a:r>
              <a:rPr lang="en-GB" sz="4000" b="1" dirty="0">
                <a:solidFill>
                  <a:schemeClr val="bg1"/>
                </a:solidFill>
              </a:rPr>
              <a:t>LEAD Others</a:t>
            </a:r>
            <a:endParaRPr lang="en-US" sz="40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970945853"/>
              </p:ext>
            </p:extLst>
          </p:nvPr>
        </p:nvGraphicFramePr>
        <p:xfrm>
          <a:off x="359806" y="1066800"/>
          <a:ext cx="9393794" cy="4932763"/>
        </p:xfrm>
        <a:graphic>
          <a:graphicData uri="http://schemas.openxmlformats.org/drawingml/2006/table">
            <a:tbl>
              <a:tblPr firstRow="1" bandRow="1">
                <a:tableStyleId>{F2DE63D5-997A-4646-A377-4702673A728D}</a:tableStyleId>
              </a:tblPr>
              <a:tblGrid>
                <a:gridCol w="1926195">
                  <a:extLst>
                    <a:ext uri="{9D8B030D-6E8A-4147-A177-3AD203B41FA5}">
                      <a16:colId xmlns:a16="http://schemas.microsoft.com/office/drawing/2014/main" val="1489069672"/>
                    </a:ext>
                  </a:extLst>
                </a:gridCol>
                <a:gridCol w="3200400">
                  <a:extLst>
                    <a:ext uri="{9D8B030D-6E8A-4147-A177-3AD203B41FA5}">
                      <a16:colId xmlns:a16="http://schemas.microsoft.com/office/drawing/2014/main" val="1769960026"/>
                    </a:ext>
                  </a:extLst>
                </a:gridCol>
                <a:gridCol w="4267199">
                  <a:extLst>
                    <a:ext uri="{9D8B030D-6E8A-4147-A177-3AD203B41FA5}">
                      <a16:colId xmlns:a16="http://schemas.microsoft.com/office/drawing/2014/main" val="3300607444"/>
                    </a:ext>
                  </a:extLst>
                </a:gridCol>
              </a:tblGrid>
              <a:tr h="215858">
                <a:tc gridSpan="3">
                  <a:txBody>
                    <a:bodyPr/>
                    <a:lstStyle/>
                    <a:p>
                      <a:r>
                        <a:rPr lang="en-GB" b="1" dirty="0">
                          <a:effectLst/>
                        </a:rPr>
                        <a:t>LEAD</a:t>
                      </a:r>
                      <a:r>
                        <a:rPr lang="en-GB" b="1" baseline="0" dirty="0">
                          <a:effectLst/>
                        </a:rPr>
                        <a:t> </a:t>
                      </a:r>
                      <a:r>
                        <a:rPr lang="en-GB" b="1" dirty="0">
                          <a:effectLst/>
                        </a:rPr>
                        <a:t>OTHERS - INTERPERSONAL</a:t>
                      </a:r>
                      <a:r>
                        <a:rPr lang="en-GB" b="1" baseline="0" dirty="0">
                          <a:effectLst/>
                        </a:rPr>
                        <a:t> EXCELLENCE</a:t>
                      </a:r>
                      <a:endParaRPr lang="en-GB" dirty="0">
                        <a:solidFill>
                          <a:schemeClr val="bg1"/>
                        </a:solidFill>
                      </a:endParaRP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215858">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a:t>
                      </a:r>
                      <a:endParaRPr lang="en-GB" sz="1800" b="1"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Objectives</a:t>
                      </a:r>
                    </a:p>
                  </a:txBody>
                  <a:tcPr/>
                </a:tc>
                <a:extLst>
                  <a:ext uri="{0D108BD9-81ED-4DB2-BD59-A6C34878D82A}">
                    <a16:rowId xmlns:a16="http://schemas.microsoft.com/office/drawing/2014/main" val="1228058932"/>
                  </a:ext>
                </a:extLst>
              </a:tr>
              <a:tr h="792479">
                <a:tc>
                  <a:txBody>
                    <a:bodyPr/>
                    <a:lstStyle/>
                    <a:p>
                      <a:pPr marL="0" algn="l" defTabSz="914400" rtl="0" eaLnBrk="1" latinLnBrk="0" hangingPunct="1"/>
                      <a:r>
                        <a:rPr lang="en-GB" sz="1800" kern="1200" dirty="0">
                          <a:solidFill>
                            <a:schemeClr val="bg1"/>
                          </a:solidFill>
                          <a:effectLst/>
                          <a:latin typeface="+mn-lt"/>
                          <a:ea typeface="+mn-ea"/>
                          <a:cs typeface="+mn-cs"/>
                        </a:rPr>
                        <a:t>Communication</a:t>
                      </a:r>
                    </a:p>
                  </a:txBody>
                  <a:tcPr/>
                </a:tc>
                <a:tc>
                  <a:txBody>
                    <a:bodyPr/>
                    <a:lstStyle/>
                    <a:p>
                      <a:pPr marL="0" algn="l" defTabSz="914400" rtl="0" eaLnBrk="1" latinLnBrk="0" hangingPunct="1"/>
                      <a:r>
                        <a:rPr lang="en-GB" sz="1800" kern="1200" baseline="0" dirty="0">
                          <a:solidFill>
                            <a:schemeClr val="bg1"/>
                          </a:solidFill>
                          <a:effectLst/>
                          <a:latin typeface="+mn-lt"/>
                          <a:ea typeface="+mn-ea"/>
                          <a:cs typeface="+mn-cs"/>
                        </a:rPr>
                        <a:t>Identify your communication style</a:t>
                      </a:r>
                    </a:p>
                  </a:txBody>
                  <a:tcPr/>
                </a:tc>
                <a:tc>
                  <a:txBody>
                    <a:bodyPr/>
                    <a:lstStyle/>
                    <a:p>
                      <a:pPr marL="0" algn="l" defTabSz="914400" rtl="0" eaLnBrk="1" latinLnBrk="0" hangingPunct="1"/>
                      <a:r>
                        <a:rPr lang="en-GB" sz="1800" kern="1200" baseline="0" dirty="0">
                          <a:solidFill>
                            <a:schemeClr val="bg1"/>
                          </a:solidFill>
                          <a:effectLst/>
                          <a:latin typeface="+mn-lt"/>
                          <a:ea typeface="+mn-ea"/>
                          <a:cs typeface="+mn-cs"/>
                        </a:rPr>
                        <a:t>To identify your communication style to improve how you communicate with others</a:t>
                      </a:r>
                    </a:p>
                  </a:txBody>
                  <a:tcPr/>
                </a:tc>
                <a:extLst>
                  <a:ext uri="{0D108BD9-81ED-4DB2-BD59-A6C34878D82A}">
                    <a16:rowId xmlns:a16="http://schemas.microsoft.com/office/drawing/2014/main" val="1875560108"/>
                  </a:ext>
                </a:extLst>
              </a:tr>
              <a:tr h="762000">
                <a:tc>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3 routes to good communication</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explore</a:t>
                      </a:r>
                      <a:r>
                        <a:rPr lang="en-GB" sz="1800" kern="1200" baseline="0" dirty="0">
                          <a:solidFill>
                            <a:schemeClr val="bg1"/>
                          </a:solidFill>
                          <a:effectLst/>
                          <a:latin typeface="+mn-lt"/>
                          <a:ea typeface="+mn-ea"/>
                          <a:cs typeface="+mn-cs"/>
                        </a:rPr>
                        <a:t> the 3 routes to good communication</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1901299312"/>
                  </a:ext>
                </a:extLst>
              </a:tr>
              <a:tr h="762000">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kern="1200" dirty="0">
                          <a:solidFill>
                            <a:schemeClr val="bg1"/>
                          </a:solidFill>
                          <a:effectLst/>
                          <a:latin typeface="+mn-lt"/>
                          <a:ea typeface="+mn-ea"/>
                          <a:cs typeface="+mn-cs"/>
                        </a:rPr>
                        <a:t>The three pillars of interpersonal excellence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kern="1200" dirty="0">
                        <a:solidFill>
                          <a:schemeClr val="bg1"/>
                        </a:solidFill>
                        <a:effectLst/>
                        <a:latin typeface="+mn-lt"/>
                        <a:ea typeface="+mn-ea"/>
                        <a:cs typeface="+mn-cs"/>
                      </a:endParaRPr>
                    </a:p>
                  </a:txBody>
                  <a:tcPr/>
                </a:tc>
                <a:tc>
                  <a:txBody>
                    <a:bodyPr/>
                    <a:lstStyle/>
                    <a:p>
                      <a:r>
                        <a:rPr lang="en-GB" sz="1800" kern="1200" baseline="0" dirty="0">
                          <a:solidFill>
                            <a:schemeClr val="bg1"/>
                          </a:solidFill>
                          <a:effectLst/>
                          <a:latin typeface="+mn-lt"/>
                          <a:ea typeface="+mn-ea"/>
                          <a:cs typeface="+mn-cs"/>
                        </a:rPr>
                        <a:t>To discover the 3 pillars of interpersonal excellence and enjoy successful relationships with others</a:t>
                      </a:r>
                    </a:p>
                  </a:txBody>
                  <a:tcPr/>
                </a:tc>
                <a:extLst>
                  <a:ext uri="{0D108BD9-81ED-4DB2-BD59-A6C34878D82A}">
                    <a16:rowId xmlns:a16="http://schemas.microsoft.com/office/drawing/2014/main" val="3670760852"/>
                  </a:ext>
                </a:extLst>
              </a:tr>
              <a:tr h="228600">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kern="1200" dirty="0">
                          <a:solidFill>
                            <a:schemeClr val="bg1"/>
                          </a:solidFill>
                          <a:effectLst/>
                          <a:latin typeface="+mn-lt"/>
                          <a:ea typeface="+mn-ea"/>
                          <a:cs typeface="+mn-cs"/>
                        </a:rPr>
                        <a:t>Emotional</a:t>
                      </a:r>
                      <a:r>
                        <a:rPr lang="en-GB" sz="1800" kern="1200" baseline="0" dirty="0">
                          <a:solidFill>
                            <a:schemeClr val="bg1"/>
                          </a:solidFill>
                          <a:effectLst/>
                          <a:latin typeface="+mn-lt"/>
                          <a:ea typeface="+mn-ea"/>
                          <a:cs typeface="+mn-cs"/>
                        </a:rPr>
                        <a:t> intelligence fundamentals</a:t>
                      </a:r>
                    </a:p>
                  </a:txBody>
                  <a:tcPr/>
                </a:tc>
                <a:tc>
                  <a:txBody>
                    <a:bodyPr/>
                    <a:lstStyle/>
                    <a:p>
                      <a:r>
                        <a:rPr lang="en-GB" sz="1800" kern="1200" baseline="0" dirty="0">
                          <a:solidFill>
                            <a:schemeClr val="bg1"/>
                          </a:solidFill>
                          <a:effectLst/>
                          <a:latin typeface="+mn-lt"/>
                          <a:ea typeface="+mn-ea"/>
                          <a:cs typeface="+mn-cs"/>
                        </a:rPr>
                        <a:t>To understand emotionally intelligence fundamentals</a:t>
                      </a:r>
                    </a:p>
                  </a:txBody>
                  <a:tcPr/>
                </a:tc>
                <a:extLst>
                  <a:ext uri="{0D108BD9-81ED-4DB2-BD59-A6C34878D82A}">
                    <a16:rowId xmlns:a16="http://schemas.microsoft.com/office/drawing/2014/main" val="292067424"/>
                  </a:ext>
                </a:extLst>
              </a:tr>
              <a:tr h="1092284">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kern="1200" baseline="0" dirty="0">
                          <a:solidFill>
                            <a:schemeClr val="bg1"/>
                          </a:solidFill>
                          <a:effectLst/>
                          <a:latin typeface="+mn-lt"/>
                          <a:ea typeface="+mn-ea"/>
                          <a:cs typeface="+mn-cs"/>
                        </a:rPr>
                        <a:t>How to get people on your side </a:t>
                      </a:r>
                      <a:endParaRPr lang="en-GB" sz="1800" kern="1200" dirty="0">
                        <a:solidFill>
                          <a:schemeClr val="bg1"/>
                        </a:solidFill>
                        <a:effectLst/>
                        <a:latin typeface="+mn-lt"/>
                        <a:ea typeface="+mn-ea"/>
                        <a:cs typeface="+mn-cs"/>
                      </a:endParaRPr>
                    </a:p>
                    <a:p>
                      <a:pPr marL="0" indent="0">
                        <a:buFont typeface="Arial" panose="020B0604020202020204" pitchFamily="34" charset="0"/>
                        <a:buNone/>
                      </a:pPr>
                      <a:endParaRPr lang="en-GB" sz="1800" kern="1200" dirty="0">
                        <a:solidFill>
                          <a:schemeClr val="bg1"/>
                        </a:solidFill>
                        <a:effectLst/>
                        <a:latin typeface="+mn-lt"/>
                        <a:ea typeface="+mn-ea"/>
                        <a:cs typeface="+mn-cs"/>
                      </a:endParaRPr>
                    </a:p>
                  </a:txBody>
                  <a:tcPr/>
                </a:tc>
                <a:tc>
                  <a:txBody>
                    <a:bodyPr/>
                    <a:lstStyle/>
                    <a:p>
                      <a:pPr marL="0" indent="0">
                        <a:buFont typeface="Arial" panose="020B0604020202020204" pitchFamily="34" charset="0"/>
                        <a:buNone/>
                      </a:pPr>
                      <a:r>
                        <a:rPr lang="en-GB" sz="1800" kern="1200" dirty="0">
                          <a:solidFill>
                            <a:schemeClr val="bg1"/>
                          </a:solidFill>
                          <a:effectLst/>
                          <a:latin typeface="+mn-lt"/>
                          <a:ea typeface="+mn-ea"/>
                          <a:cs typeface="+mn-cs"/>
                        </a:rPr>
                        <a:t>Make</a:t>
                      </a:r>
                      <a:r>
                        <a:rPr lang="en-GB" sz="1800" kern="1200" baseline="0" dirty="0">
                          <a:solidFill>
                            <a:schemeClr val="bg1"/>
                          </a:solidFill>
                          <a:effectLst/>
                          <a:latin typeface="+mn-lt"/>
                          <a:ea typeface="+mn-ea"/>
                          <a:cs typeface="+mn-cs"/>
                        </a:rPr>
                        <a:t> others want to understand and communicate with you</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1116730086"/>
                  </a:ext>
                </a:extLst>
              </a:tr>
            </a:tbl>
          </a:graphicData>
        </a:graphic>
      </p:graphicFrame>
    </p:spTree>
    <p:extLst>
      <p:ext uri="{BB962C8B-B14F-4D97-AF65-F5344CB8AC3E}">
        <p14:creationId xmlns:p14="http://schemas.microsoft.com/office/powerpoint/2010/main" val="2778952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p:cNvSpPr txBox="1"/>
          <p:nvPr/>
        </p:nvSpPr>
        <p:spPr>
          <a:xfrm>
            <a:off x="359804" y="1295400"/>
            <a:ext cx="9088995" cy="1661993"/>
          </a:xfrm>
          <a:prstGeom prst="rect">
            <a:avLst/>
          </a:prstGeom>
          <a:noFill/>
        </p:spPr>
        <p:txBody>
          <a:bodyPr wrap="square" rtlCol="0">
            <a:spAutoFit/>
          </a:bodyPr>
          <a:lstStyle/>
          <a:p>
            <a:endParaRPr lang="en-GB" dirty="0"/>
          </a:p>
          <a:p>
            <a:endParaRPr lang="en-GB" sz="2400" dirty="0">
              <a:solidFill>
                <a:schemeClr val="bg1"/>
              </a:solidFill>
            </a:endParaRPr>
          </a:p>
          <a:p>
            <a:r>
              <a:rPr lang="en-GB" sz="2400" dirty="0">
                <a:solidFill>
                  <a:schemeClr val="bg1"/>
                </a:solidFill>
              </a:rPr>
              <a:t>						</a:t>
            </a:r>
          </a:p>
          <a:p>
            <a:endParaRPr lang="en-GB" dirty="0">
              <a:solidFill>
                <a:schemeClr val="bg1"/>
              </a:solidFill>
            </a:endParaRPr>
          </a:p>
          <a:p>
            <a:endParaRPr lang="en-GB" dirty="0">
              <a:solidFill>
                <a:schemeClr val="bg1"/>
              </a:solidFill>
            </a:endParaRPr>
          </a:p>
        </p:txBody>
      </p:sp>
      <p:sp>
        <p:nvSpPr>
          <p:cNvPr id="4" name="Title 3"/>
          <p:cNvSpPr>
            <a:spLocks noGrp="1"/>
          </p:cNvSpPr>
          <p:nvPr>
            <p:ph type="title"/>
          </p:nvPr>
        </p:nvSpPr>
        <p:spPr>
          <a:xfrm>
            <a:off x="357176" y="279615"/>
            <a:ext cx="8915400" cy="1143000"/>
          </a:xfrm>
        </p:spPr>
        <p:txBody>
          <a:bodyPr>
            <a:normAutofit fontScale="90000"/>
          </a:bodyPr>
          <a:lstStyle/>
          <a:p>
            <a:pPr algn="l"/>
            <a:r>
              <a:rPr lang="en-GB" sz="4000" b="1" dirty="0">
                <a:solidFill>
                  <a:schemeClr val="bg1"/>
                </a:solidFill>
              </a:rPr>
              <a:t>Getting the right style for the occasion</a:t>
            </a:r>
            <a:br>
              <a:rPr lang="en-GB" b="1" dirty="0">
                <a:solidFill>
                  <a:schemeClr val="bg1"/>
                </a:solidFill>
              </a:rPr>
            </a:br>
            <a:endParaRPr lang="en-GB" u="sng" dirty="0"/>
          </a:p>
        </p:txBody>
      </p:sp>
      <p:graphicFrame>
        <p:nvGraphicFramePr>
          <p:cNvPr id="5" name="Table 4"/>
          <p:cNvGraphicFramePr>
            <a:graphicFrameLocks noGrp="1"/>
          </p:cNvGraphicFramePr>
          <p:nvPr>
            <p:extLst>
              <p:ext uri="{D42A27DB-BD31-4B8C-83A1-F6EECF244321}">
                <p14:modId xmlns:p14="http://schemas.microsoft.com/office/powerpoint/2010/main" val="2338862941"/>
              </p:ext>
            </p:extLst>
          </p:nvPr>
        </p:nvGraphicFramePr>
        <p:xfrm>
          <a:off x="375319" y="2168158"/>
          <a:ext cx="9244025" cy="3566160"/>
        </p:xfrm>
        <a:graphic>
          <a:graphicData uri="http://schemas.openxmlformats.org/drawingml/2006/table">
            <a:tbl>
              <a:tblPr firstRow="1" bandRow="1">
                <a:tableStyleId>{F5AB1C69-6EDB-4FF4-983F-18BD219EF322}</a:tableStyleId>
              </a:tblPr>
              <a:tblGrid>
                <a:gridCol w="2309824">
                  <a:extLst>
                    <a:ext uri="{9D8B030D-6E8A-4147-A177-3AD203B41FA5}">
                      <a16:colId xmlns:a16="http://schemas.microsoft.com/office/drawing/2014/main" val="530252648"/>
                    </a:ext>
                  </a:extLst>
                </a:gridCol>
                <a:gridCol w="3299798">
                  <a:extLst>
                    <a:ext uri="{9D8B030D-6E8A-4147-A177-3AD203B41FA5}">
                      <a16:colId xmlns:a16="http://schemas.microsoft.com/office/drawing/2014/main" val="1391025365"/>
                    </a:ext>
                  </a:extLst>
                </a:gridCol>
                <a:gridCol w="3634403">
                  <a:extLst>
                    <a:ext uri="{9D8B030D-6E8A-4147-A177-3AD203B41FA5}">
                      <a16:colId xmlns:a16="http://schemas.microsoft.com/office/drawing/2014/main" val="243552905"/>
                    </a:ext>
                  </a:extLst>
                </a:gridCol>
              </a:tblGrid>
              <a:tr h="370840">
                <a:tc>
                  <a:txBody>
                    <a:bodyPr/>
                    <a:lstStyle/>
                    <a:p>
                      <a:endParaRPr lang="en-GB" sz="2400" dirty="0"/>
                    </a:p>
                  </a:txBody>
                  <a:tcPr/>
                </a:tc>
                <a:tc>
                  <a:txBody>
                    <a:bodyPr/>
                    <a:lstStyle/>
                    <a:p>
                      <a:r>
                        <a:rPr lang="en-GB" sz="2400" dirty="0"/>
                        <a:t>STATUS</a:t>
                      </a:r>
                    </a:p>
                  </a:txBody>
                  <a:tcPr/>
                </a:tc>
                <a:tc>
                  <a:txBody>
                    <a:bodyPr/>
                    <a:lstStyle/>
                    <a:p>
                      <a:r>
                        <a:rPr lang="en-GB" sz="2400" dirty="0"/>
                        <a:t>CONNECTION</a:t>
                      </a:r>
                    </a:p>
                  </a:txBody>
                  <a:tcPr/>
                </a:tc>
                <a:extLst>
                  <a:ext uri="{0D108BD9-81ED-4DB2-BD59-A6C34878D82A}">
                    <a16:rowId xmlns:a16="http://schemas.microsoft.com/office/drawing/2014/main" val="3912915049"/>
                  </a:ext>
                </a:extLst>
              </a:tr>
              <a:tr h="370840">
                <a:tc>
                  <a:txBody>
                    <a:bodyPr/>
                    <a:lstStyle/>
                    <a:p>
                      <a:r>
                        <a:rPr lang="en-GB" sz="2400" b="1" dirty="0"/>
                        <a:t>Values</a:t>
                      </a:r>
                    </a:p>
                  </a:txBody>
                  <a:tcPr/>
                </a:tc>
                <a:tc>
                  <a:txBody>
                    <a:bodyPr/>
                    <a:lstStyle/>
                    <a:p>
                      <a:r>
                        <a:rPr lang="en-GB" sz="2400" dirty="0"/>
                        <a:t>Respect</a:t>
                      </a:r>
                    </a:p>
                  </a:txBody>
                  <a:tcPr/>
                </a:tc>
                <a:tc>
                  <a:txBody>
                    <a:bodyPr/>
                    <a:lstStyle/>
                    <a:p>
                      <a:r>
                        <a:rPr lang="en-GB" sz="2400" dirty="0"/>
                        <a:t>Friendship</a:t>
                      </a:r>
                    </a:p>
                  </a:txBody>
                  <a:tcPr/>
                </a:tc>
                <a:extLst>
                  <a:ext uri="{0D108BD9-81ED-4DB2-BD59-A6C34878D82A}">
                    <a16:rowId xmlns:a16="http://schemas.microsoft.com/office/drawing/2014/main" val="3843003522"/>
                  </a:ext>
                </a:extLst>
              </a:tr>
              <a:tr h="370840">
                <a:tc>
                  <a:txBody>
                    <a:bodyPr/>
                    <a:lstStyle/>
                    <a:p>
                      <a:r>
                        <a:rPr lang="en-GB" sz="2400" b="1" dirty="0"/>
                        <a:t>Decision Style</a:t>
                      </a:r>
                    </a:p>
                  </a:txBody>
                  <a:tcPr/>
                </a:tc>
                <a:tc>
                  <a:txBody>
                    <a:bodyPr/>
                    <a:lstStyle/>
                    <a:p>
                      <a:r>
                        <a:rPr lang="en-GB" sz="2400" dirty="0"/>
                        <a:t>Makes own mind</a:t>
                      </a:r>
                      <a:r>
                        <a:rPr lang="en-GB" sz="2400" baseline="0" dirty="0"/>
                        <a:t> up</a:t>
                      </a:r>
                      <a:endParaRPr lang="en-GB" sz="2400" dirty="0"/>
                    </a:p>
                  </a:txBody>
                  <a:tcPr/>
                </a:tc>
                <a:tc>
                  <a:txBody>
                    <a:bodyPr/>
                    <a:lstStyle/>
                    <a:p>
                      <a:r>
                        <a:rPr lang="en-GB" sz="2400" dirty="0"/>
                        <a:t>Asks advice</a:t>
                      </a:r>
                    </a:p>
                  </a:txBody>
                  <a:tcPr/>
                </a:tc>
                <a:extLst>
                  <a:ext uri="{0D108BD9-81ED-4DB2-BD59-A6C34878D82A}">
                    <a16:rowId xmlns:a16="http://schemas.microsoft.com/office/drawing/2014/main" val="827927513"/>
                  </a:ext>
                </a:extLst>
              </a:tr>
              <a:tr h="370840">
                <a:tc>
                  <a:txBody>
                    <a:bodyPr/>
                    <a:lstStyle/>
                    <a:p>
                      <a:r>
                        <a:rPr lang="en-GB" sz="2400" b="1" dirty="0"/>
                        <a:t>Style</a:t>
                      </a:r>
                    </a:p>
                  </a:txBody>
                  <a:tcPr/>
                </a:tc>
                <a:tc>
                  <a:txBody>
                    <a:bodyPr/>
                    <a:lstStyle/>
                    <a:p>
                      <a:r>
                        <a:rPr lang="en-GB" sz="2400" dirty="0"/>
                        <a:t>Authority</a:t>
                      </a:r>
                    </a:p>
                  </a:txBody>
                  <a:tcPr/>
                </a:tc>
                <a:tc>
                  <a:txBody>
                    <a:bodyPr/>
                    <a:lstStyle/>
                    <a:p>
                      <a:r>
                        <a:rPr lang="en-GB" sz="2400" dirty="0"/>
                        <a:t>Empathy</a:t>
                      </a:r>
                    </a:p>
                  </a:txBody>
                  <a:tcPr/>
                </a:tc>
                <a:extLst>
                  <a:ext uri="{0D108BD9-81ED-4DB2-BD59-A6C34878D82A}">
                    <a16:rowId xmlns:a16="http://schemas.microsoft.com/office/drawing/2014/main" val="3674434612"/>
                  </a:ext>
                </a:extLst>
              </a:tr>
              <a:tr h="370840">
                <a:tc>
                  <a:txBody>
                    <a:bodyPr/>
                    <a:lstStyle/>
                    <a:p>
                      <a:r>
                        <a:rPr lang="en-GB" sz="2400" b="1" dirty="0"/>
                        <a:t>Focus</a:t>
                      </a:r>
                    </a:p>
                  </a:txBody>
                  <a:tcPr/>
                </a:tc>
                <a:tc>
                  <a:txBody>
                    <a:bodyPr/>
                    <a:lstStyle/>
                    <a:p>
                      <a:r>
                        <a:rPr lang="en-GB" sz="2400" dirty="0"/>
                        <a:t>Task</a:t>
                      </a:r>
                    </a:p>
                  </a:txBody>
                  <a:tcPr/>
                </a:tc>
                <a:tc>
                  <a:txBody>
                    <a:bodyPr/>
                    <a:lstStyle/>
                    <a:p>
                      <a:r>
                        <a:rPr lang="en-GB" sz="2400" dirty="0"/>
                        <a:t>Relationship</a:t>
                      </a:r>
                    </a:p>
                  </a:txBody>
                  <a:tcPr/>
                </a:tc>
                <a:extLst>
                  <a:ext uri="{0D108BD9-81ED-4DB2-BD59-A6C34878D82A}">
                    <a16:rowId xmlns:a16="http://schemas.microsoft.com/office/drawing/2014/main" val="2924817803"/>
                  </a:ext>
                </a:extLst>
              </a:tr>
              <a:tr h="370840">
                <a:tc>
                  <a:txBody>
                    <a:bodyPr/>
                    <a:lstStyle/>
                    <a:p>
                      <a:r>
                        <a:rPr lang="en-GB" sz="2400" b="1" dirty="0"/>
                        <a:t>Speaking style</a:t>
                      </a:r>
                    </a:p>
                  </a:txBody>
                  <a:tcPr/>
                </a:tc>
                <a:tc>
                  <a:txBody>
                    <a:bodyPr/>
                    <a:lstStyle/>
                    <a:p>
                      <a:r>
                        <a:rPr lang="en-GB" sz="2400" dirty="0"/>
                        <a:t>Report-talk</a:t>
                      </a:r>
                      <a:r>
                        <a:rPr lang="en-GB" sz="2400" baseline="0" dirty="0"/>
                        <a:t> (sounds authoritative)</a:t>
                      </a:r>
                      <a:endParaRPr lang="en-GB" sz="2400" dirty="0"/>
                    </a:p>
                  </a:txBody>
                  <a:tcPr/>
                </a:tc>
                <a:tc>
                  <a:txBody>
                    <a:bodyPr/>
                    <a:lstStyle/>
                    <a:p>
                      <a:r>
                        <a:rPr lang="en-GB" sz="2400" dirty="0"/>
                        <a:t>Rapport-talk (sounds approachable)</a:t>
                      </a:r>
                    </a:p>
                  </a:txBody>
                  <a:tcPr/>
                </a:tc>
                <a:extLst>
                  <a:ext uri="{0D108BD9-81ED-4DB2-BD59-A6C34878D82A}">
                    <a16:rowId xmlns:a16="http://schemas.microsoft.com/office/drawing/2014/main" val="2137414981"/>
                  </a:ext>
                </a:extLst>
              </a:tr>
              <a:tr h="370840">
                <a:tc>
                  <a:txBody>
                    <a:bodyPr/>
                    <a:lstStyle/>
                    <a:p>
                      <a:r>
                        <a:rPr lang="en-GB" sz="2400" b="1" dirty="0"/>
                        <a:t>In a team</a:t>
                      </a:r>
                    </a:p>
                  </a:txBody>
                  <a:tcPr/>
                </a:tc>
                <a:tc>
                  <a:txBody>
                    <a:bodyPr/>
                    <a:lstStyle/>
                    <a:p>
                      <a:r>
                        <a:rPr lang="en-GB" sz="2400" dirty="0"/>
                        <a:t>Competitive</a:t>
                      </a:r>
                    </a:p>
                  </a:txBody>
                  <a:tcPr/>
                </a:tc>
                <a:tc>
                  <a:txBody>
                    <a:bodyPr/>
                    <a:lstStyle/>
                    <a:p>
                      <a:r>
                        <a:rPr lang="en-GB" sz="2400" dirty="0"/>
                        <a:t>Collaborative</a:t>
                      </a:r>
                    </a:p>
                  </a:txBody>
                  <a:tcPr/>
                </a:tc>
                <a:extLst>
                  <a:ext uri="{0D108BD9-81ED-4DB2-BD59-A6C34878D82A}">
                    <a16:rowId xmlns:a16="http://schemas.microsoft.com/office/drawing/2014/main" val="2962474445"/>
                  </a:ext>
                </a:extLst>
              </a:tr>
            </a:tbl>
          </a:graphicData>
        </a:graphic>
      </p:graphicFrame>
      <p:sp>
        <p:nvSpPr>
          <p:cNvPr id="7" name="TextBox 6"/>
          <p:cNvSpPr txBox="1"/>
          <p:nvPr/>
        </p:nvSpPr>
        <p:spPr>
          <a:xfrm>
            <a:off x="357176" y="1025158"/>
            <a:ext cx="9244025" cy="830997"/>
          </a:xfrm>
          <a:prstGeom prst="rect">
            <a:avLst/>
          </a:prstGeom>
          <a:noFill/>
        </p:spPr>
        <p:txBody>
          <a:bodyPr wrap="square" rtlCol="0">
            <a:spAutoFit/>
          </a:bodyPr>
          <a:lstStyle/>
          <a:p>
            <a:r>
              <a:rPr lang="en-GB" sz="2400" b="1" dirty="0">
                <a:solidFill>
                  <a:schemeClr val="bg1"/>
                </a:solidFill>
              </a:rPr>
              <a:t>Complete Activity 3 – Status or Connection? We can all do both but sometimes get stuck in one style. </a:t>
            </a:r>
          </a:p>
        </p:txBody>
      </p:sp>
    </p:spTree>
    <p:extLst>
      <p:ext uri="{BB962C8B-B14F-4D97-AF65-F5344CB8AC3E}">
        <p14:creationId xmlns:p14="http://schemas.microsoft.com/office/powerpoint/2010/main" val="1738486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31204" y="339937"/>
            <a:ext cx="8022196" cy="696384"/>
          </a:xfrm>
        </p:spPr>
        <p:txBody>
          <a:bodyPr>
            <a:noAutofit/>
          </a:bodyPr>
          <a:lstStyle/>
          <a:p>
            <a:pPr algn="l"/>
            <a:r>
              <a:rPr lang="en-GB" sz="3800" b="1" dirty="0">
                <a:solidFill>
                  <a:schemeClr val="bg1"/>
                </a:solidFill>
              </a:rPr>
              <a:t>LEAD Others – Interpersonal Excellence</a:t>
            </a:r>
            <a:br>
              <a:rPr lang="en-GB" sz="3800" b="1" dirty="0">
                <a:solidFill>
                  <a:schemeClr val="bg1"/>
                </a:solidFill>
              </a:rPr>
            </a:br>
            <a:r>
              <a:rPr lang="en-GB" sz="3200" b="1" i="1" dirty="0">
                <a:solidFill>
                  <a:schemeClr val="bg1"/>
                </a:solidFill>
              </a:rPr>
              <a:t>Further learning resources</a:t>
            </a:r>
            <a:endParaRPr lang="en-US" sz="3200" b="1" i="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p:cNvSpPr txBox="1"/>
          <p:nvPr/>
        </p:nvSpPr>
        <p:spPr>
          <a:xfrm>
            <a:off x="359804" y="1295400"/>
            <a:ext cx="9088995" cy="369332"/>
          </a:xfrm>
          <a:prstGeom prst="rect">
            <a:avLst/>
          </a:prstGeom>
          <a:noFill/>
        </p:spPr>
        <p:txBody>
          <a:bodyPr wrap="square" rtlCol="0">
            <a:spAutoFit/>
          </a:bodyPr>
          <a:lstStyle/>
          <a:p>
            <a:endParaRPr lang="en-GB" dirty="0">
              <a:solidFill>
                <a:schemeClr val="bg1"/>
              </a:solidFill>
            </a:endParaRPr>
          </a:p>
        </p:txBody>
      </p:sp>
      <p:sp>
        <p:nvSpPr>
          <p:cNvPr id="3" name="Rectangle 2"/>
          <p:cNvSpPr/>
          <p:nvPr/>
        </p:nvSpPr>
        <p:spPr>
          <a:xfrm>
            <a:off x="338033" y="1480066"/>
            <a:ext cx="8907568" cy="5262979"/>
          </a:xfrm>
          <a:prstGeom prst="rect">
            <a:avLst/>
          </a:prstGeom>
        </p:spPr>
        <p:txBody>
          <a:bodyPr wrap="square">
            <a:spAutoFit/>
          </a:bodyPr>
          <a:lstStyle/>
          <a:p>
            <a:pPr marL="342900" indent="-342900">
              <a:buFont typeface="Wingdings" panose="05000000000000000000" pitchFamily="2" charset="2"/>
              <a:buChar char="v"/>
            </a:pPr>
            <a:r>
              <a:rPr lang="en-GB" sz="2400" b="1" dirty="0">
                <a:solidFill>
                  <a:schemeClr val="bg1"/>
                </a:solidFill>
                <a:hlinkClick r:id="rId4"/>
              </a:rPr>
              <a:t>4 communication styles</a:t>
            </a:r>
            <a:endParaRPr lang="en-GB" sz="2400" b="1" dirty="0">
              <a:solidFill>
                <a:schemeClr val="bg1"/>
              </a:solidFill>
              <a:hlinkClick r:id="rId5"/>
            </a:endParaRPr>
          </a:p>
          <a:p>
            <a:pPr marL="342900" indent="-342900">
              <a:buFont typeface="Wingdings" panose="05000000000000000000" pitchFamily="2" charset="2"/>
              <a:buChar char="v"/>
            </a:pPr>
            <a:r>
              <a:rPr lang="en-GB" sz="2400" b="1" dirty="0">
                <a:solidFill>
                  <a:schemeClr val="bg1"/>
                </a:solidFill>
                <a:hlinkClick r:id="rId5"/>
              </a:rPr>
              <a:t>Build don't break relationships with communication - connect the dots | Amy Scott | TEDxQueenstown </a:t>
            </a:r>
            <a:endParaRPr lang="en-GB" sz="2400" b="1" dirty="0"/>
          </a:p>
          <a:p>
            <a:pPr marL="342900" indent="-342900">
              <a:buFont typeface="Wingdings" panose="05000000000000000000" pitchFamily="2" charset="2"/>
              <a:buChar char="v"/>
            </a:pPr>
            <a:r>
              <a:rPr lang="en-GB" sz="2400" b="1" dirty="0">
                <a:solidFill>
                  <a:schemeClr val="bg1"/>
                </a:solidFill>
                <a:hlinkClick r:id="rId6"/>
              </a:rPr>
              <a:t>3 Tips for Effective Active Listening (2.04 mins)</a:t>
            </a:r>
            <a:endParaRPr lang="en-GB" sz="2400" b="1" dirty="0">
              <a:solidFill>
                <a:schemeClr val="bg1"/>
              </a:solidFill>
            </a:endParaRPr>
          </a:p>
          <a:p>
            <a:pPr marL="342900" indent="-342900">
              <a:buFont typeface="Wingdings" panose="05000000000000000000" pitchFamily="2" charset="2"/>
              <a:buChar char="v"/>
            </a:pPr>
            <a:r>
              <a:rPr lang="en-GB" sz="2400" b="1" dirty="0">
                <a:solidFill>
                  <a:schemeClr val="bg1"/>
                </a:solidFill>
                <a:hlinkClick r:id="rId7"/>
              </a:rPr>
              <a:t>The power of listening | William Ury | TEDxSanDiego (15.40 mins)</a:t>
            </a:r>
            <a:endParaRPr lang="en-GB" sz="2400" b="1" dirty="0">
              <a:solidFill>
                <a:schemeClr val="bg1"/>
              </a:solidFill>
            </a:endParaRPr>
          </a:p>
          <a:p>
            <a:pPr marL="342900" indent="-342900">
              <a:buFont typeface="Wingdings" panose="05000000000000000000" pitchFamily="2" charset="2"/>
              <a:buChar char="v"/>
            </a:pPr>
            <a:r>
              <a:rPr lang="en-GB" sz="2400" b="1" dirty="0">
                <a:solidFill>
                  <a:schemeClr val="bg1"/>
                </a:solidFill>
                <a:hlinkClick r:id="rId8"/>
              </a:rPr>
              <a:t>Daniel Goleman Introduces Emotional Intelligence</a:t>
            </a:r>
            <a:r>
              <a:rPr lang="en-GB" sz="2400" b="1" dirty="0">
                <a:solidFill>
                  <a:schemeClr val="bg1"/>
                </a:solidFill>
              </a:rPr>
              <a:t> (5.31 mins)</a:t>
            </a:r>
          </a:p>
          <a:p>
            <a:pPr marL="342900" indent="-342900">
              <a:buFont typeface="Wingdings" panose="05000000000000000000" pitchFamily="2" charset="2"/>
              <a:buChar char="v"/>
            </a:pPr>
            <a:r>
              <a:rPr lang="en-GB" sz="2400" b="1" dirty="0">
                <a:solidFill>
                  <a:schemeClr val="bg1"/>
                </a:solidFill>
                <a:hlinkClick r:id="rId9"/>
              </a:rPr>
              <a:t>6 Steps to Improve Your Emotional Intelligence | Ramona Hacker | TEDxTUM </a:t>
            </a:r>
            <a:r>
              <a:rPr lang="en-GB" sz="2400" b="1" dirty="0">
                <a:solidFill>
                  <a:schemeClr val="bg1"/>
                </a:solidFill>
              </a:rPr>
              <a:t> (17 mins)</a:t>
            </a:r>
          </a:p>
          <a:p>
            <a:pPr marL="342900" indent="-342900">
              <a:buFont typeface="Wingdings" panose="05000000000000000000" pitchFamily="2" charset="2"/>
              <a:buChar char="v"/>
            </a:pPr>
            <a:r>
              <a:rPr lang="en-GB" sz="2400" b="1" dirty="0">
                <a:solidFill>
                  <a:schemeClr val="bg1"/>
                </a:solidFill>
                <a:hlinkClick r:id="rId10"/>
              </a:rPr>
              <a:t>Gravitas – Caroline Goy (2.54 mins) </a:t>
            </a:r>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dirty="0">
              <a:solidFill>
                <a:schemeClr val="bg1"/>
              </a:solidFill>
            </a:endParaRPr>
          </a:p>
        </p:txBody>
      </p:sp>
    </p:spTree>
    <p:extLst>
      <p:ext uri="{BB962C8B-B14F-4D97-AF65-F5344CB8AC3E}">
        <p14:creationId xmlns:p14="http://schemas.microsoft.com/office/powerpoint/2010/main" val="2398777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31204" y="339937"/>
            <a:ext cx="8022196" cy="696384"/>
          </a:xfrm>
        </p:spPr>
        <p:txBody>
          <a:bodyPr>
            <a:noAutofit/>
          </a:bodyPr>
          <a:lstStyle/>
          <a:p>
            <a:pPr algn="l"/>
            <a:r>
              <a:rPr lang="en-GB" sz="3800" b="1" dirty="0">
                <a:solidFill>
                  <a:schemeClr val="bg1"/>
                </a:solidFill>
              </a:rPr>
              <a:t>LEAD Others – Interpersonal Excellence</a:t>
            </a:r>
            <a:br>
              <a:rPr lang="en-GB" sz="3800" b="1" dirty="0">
                <a:solidFill>
                  <a:schemeClr val="bg1"/>
                </a:solidFill>
              </a:rPr>
            </a:br>
            <a:r>
              <a:rPr lang="en-GB" sz="3200" b="1" i="1" dirty="0">
                <a:solidFill>
                  <a:schemeClr val="bg1"/>
                </a:solidFill>
              </a:rPr>
              <a:t>Key learning points and Next Steps</a:t>
            </a:r>
            <a:endParaRPr lang="en-US" sz="3200" b="1" i="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p:cNvSpPr txBox="1"/>
          <p:nvPr/>
        </p:nvSpPr>
        <p:spPr>
          <a:xfrm>
            <a:off x="228600" y="1437528"/>
            <a:ext cx="9088995" cy="6278642"/>
          </a:xfrm>
          <a:prstGeom prst="rect">
            <a:avLst/>
          </a:prstGeom>
          <a:noFill/>
        </p:spPr>
        <p:txBody>
          <a:bodyPr wrap="square" rtlCol="0">
            <a:spAutoFit/>
          </a:bodyPr>
          <a:lstStyle/>
          <a:p>
            <a:pPr marL="285750" indent="-285750">
              <a:buFont typeface="Wingdings" panose="05000000000000000000" pitchFamily="2" charset="2"/>
              <a:buChar char="v"/>
            </a:pPr>
            <a:r>
              <a:rPr lang="en-GB" sz="2400" dirty="0">
                <a:solidFill>
                  <a:schemeClr val="bg1"/>
                </a:solidFill>
              </a:rPr>
              <a:t>Self-awareness of your own communication style will help you understand how others might perceive you and adapt more readily to the communication styles of others.</a:t>
            </a:r>
          </a:p>
          <a:p>
            <a:pPr marL="285750" indent="-285750">
              <a:buFont typeface="Wingdings" panose="05000000000000000000" pitchFamily="2" charset="2"/>
              <a:buChar char="v"/>
            </a:pPr>
            <a:r>
              <a:rPr lang="en-GB" sz="2400" dirty="0">
                <a:solidFill>
                  <a:schemeClr val="bg1"/>
                </a:solidFill>
              </a:rPr>
              <a:t>Effective communication is not just about what you say, but how effective you are in using non-verbal communication skills, how open you are and your listening skills.</a:t>
            </a:r>
          </a:p>
          <a:p>
            <a:pPr marL="285750" indent="-285750">
              <a:buFont typeface="Wingdings" panose="05000000000000000000" pitchFamily="2" charset="2"/>
              <a:buChar char="v"/>
            </a:pPr>
            <a:r>
              <a:rPr lang="en-GB" sz="2400" dirty="0">
                <a:solidFill>
                  <a:schemeClr val="bg1"/>
                </a:solidFill>
              </a:rPr>
              <a:t>You can develop your interpersonal excellence through the development of networks, effective working relationships and your own personal qualities.</a:t>
            </a:r>
          </a:p>
          <a:p>
            <a:pPr marL="285750" indent="-285750">
              <a:buFont typeface="Wingdings" panose="05000000000000000000" pitchFamily="2" charset="2"/>
              <a:buChar char="v"/>
            </a:pPr>
            <a:r>
              <a:rPr lang="en-GB" sz="2400" dirty="0">
                <a:solidFill>
                  <a:schemeClr val="bg1"/>
                </a:solidFill>
              </a:rPr>
              <a:t>If you are in tune with your own emotional intelligence you will be better at reading emotions in others.</a:t>
            </a:r>
          </a:p>
          <a:p>
            <a:pPr marL="285750" indent="-285750">
              <a:buFont typeface="Wingdings" panose="05000000000000000000" pitchFamily="2" charset="2"/>
              <a:buChar char="v"/>
            </a:pPr>
            <a:r>
              <a:rPr lang="en-GB" sz="2400" dirty="0">
                <a:solidFill>
                  <a:schemeClr val="bg1"/>
                </a:solidFill>
              </a:rPr>
              <a:t>Having knowledge, a clear purpose and passion in what you communicate will give you influence and authority.</a:t>
            </a:r>
          </a:p>
          <a:p>
            <a:pPr marL="285750" indent="-285750">
              <a:buFont typeface="Wingdings" panose="05000000000000000000" pitchFamily="2" charset="2"/>
              <a:buChar char="v"/>
            </a:pPr>
            <a:endParaRPr lang="en-GB" sz="2400" dirty="0">
              <a:solidFill>
                <a:schemeClr val="bg1"/>
              </a:solidFill>
            </a:endParaRPr>
          </a:p>
          <a:p>
            <a:pPr marL="285750" indent="-285750">
              <a:buFont typeface="Wingdings" panose="05000000000000000000" pitchFamily="2" charset="2"/>
              <a:buChar char="v"/>
            </a:pPr>
            <a:endParaRPr lang="en-GB" sz="2400" dirty="0">
              <a:solidFill>
                <a:schemeClr val="bg1"/>
              </a:solidFill>
            </a:endParaRPr>
          </a:p>
          <a:p>
            <a:pPr marL="285750" indent="-285750">
              <a:buFont typeface="Wingdings" panose="05000000000000000000" pitchFamily="2" charset="2"/>
              <a:buChar char="v"/>
            </a:pPr>
            <a:endParaRPr lang="en-GB" sz="2400" dirty="0">
              <a:solidFill>
                <a:schemeClr val="bg1"/>
              </a:solidFill>
            </a:endParaRPr>
          </a:p>
          <a:p>
            <a:pPr marL="285750" indent="-285750">
              <a:buFont typeface="Wingdings" panose="05000000000000000000" pitchFamily="2" charset="2"/>
              <a:buChar char="v"/>
            </a:pPr>
            <a:endParaRPr lang="en-GB" dirty="0">
              <a:solidFill>
                <a:schemeClr val="bg1"/>
              </a:solidFill>
            </a:endParaRPr>
          </a:p>
        </p:txBody>
      </p:sp>
      <p:sp>
        <p:nvSpPr>
          <p:cNvPr id="3" name="Rectangle 2"/>
          <p:cNvSpPr/>
          <p:nvPr/>
        </p:nvSpPr>
        <p:spPr>
          <a:xfrm>
            <a:off x="338033" y="1480066"/>
            <a:ext cx="8907568" cy="1938992"/>
          </a:xfrm>
          <a:prstGeom prst="rect">
            <a:avLst/>
          </a:prstGeom>
        </p:spPr>
        <p:txBody>
          <a:bodyPr wrap="square">
            <a:spAutoFit/>
          </a:bodyPr>
          <a:lstStyle/>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dirty="0">
              <a:solidFill>
                <a:schemeClr val="bg1"/>
              </a:solidFill>
            </a:endParaRPr>
          </a:p>
        </p:txBody>
      </p:sp>
    </p:spTree>
    <p:extLst>
      <p:ext uri="{BB962C8B-B14F-4D97-AF65-F5344CB8AC3E}">
        <p14:creationId xmlns:p14="http://schemas.microsoft.com/office/powerpoint/2010/main" val="394768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182245"/>
            <a:ext cx="7869795" cy="696384"/>
          </a:xfrm>
        </p:spPr>
        <p:txBody>
          <a:bodyPr>
            <a:noAutofit/>
          </a:bodyPr>
          <a:lstStyle/>
          <a:p>
            <a:pPr algn="l"/>
            <a:r>
              <a:rPr lang="en-GB" sz="3800" b="1" dirty="0">
                <a:solidFill>
                  <a:schemeClr val="bg1"/>
                </a:solidFill>
              </a:rPr>
              <a:t>LEAD Others – Communication Styles</a:t>
            </a:r>
            <a:endParaRPr lang="en-US" sz="38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p:cNvSpPr txBox="1"/>
          <p:nvPr/>
        </p:nvSpPr>
        <p:spPr>
          <a:xfrm>
            <a:off x="345289" y="4390787"/>
            <a:ext cx="9088995" cy="615553"/>
          </a:xfrm>
          <a:prstGeom prst="rect">
            <a:avLst/>
          </a:prstGeom>
          <a:noFill/>
          <a:ln>
            <a:noFill/>
          </a:ln>
        </p:spPr>
        <p:txBody>
          <a:bodyPr wrap="square" rtlCol="0">
            <a:spAutoFit/>
          </a:bodyPr>
          <a:lstStyle/>
          <a:p>
            <a:endParaRPr lang="en-GB" sz="1600" dirty="0">
              <a:solidFill>
                <a:schemeClr val="bg1"/>
              </a:solidFill>
            </a:endParaRPr>
          </a:p>
          <a:p>
            <a:endParaRPr lang="en-GB" dirty="0">
              <a:solidFill>
                <a:schemeClr val="bg1"/>
              </a:solidFill>
            </a:endParaRPr>
          </a:p>
        </p:txBody>
      </p:sp>
      <p:sp>
        <p:nvSpPr>
          <p:cNvPr id="5" name="TextBox 4"/>
          <p:cNvSpPr txBox="1"/>
          <p:nvPr/>
        </p:nvSpPr>
        <p:spPr>
          <a:xfrm>
            <a:off x="472291" y="1121822"/>
            <a:ext cx="9255909" cy="2954655"/>
          </a:xfrm>
          <a:prstGeom prst="rect">
            <a:avLst/>
          </a:prstGeom>
          <a:noFill/>
        </p:spPr>
        <p:txBody>
          <a:bodyPr wrap="square" rtlCol="0">
            <a:spAutoFit/>
          </a:bodyPr>
          <a:lstStyle/>
          <a:p>
            <a:r>
              <a:rPr lang="en-GB" sz="2400" b="1" dirty="0">
                <a:solidFill>
                  <a:schemeClr val="bg1"/>
                </a:solidFill>
              </a:rPr>
              <a:t>Good communication skills requires a high level of self-awareness. Understanding your own personal style will go a long way towards helping you to create good and lasting impressions on others. By becoming more aware of how other people perceive you, you can adapt more readily to their styles of communicating. Remaining aware of your communication style and fine-tuning it as time goes by gives you the best chance of success in business and life.</a:t>
            </a:r>
            <a:endParaRPr lang="en-GB" sz="2400" dirty="0">
              <a:solidFill>
                <a:schemeClr val="bg1"/>
              </a:solidFill>
            </a:endParaRPr>
          </a:p>
          <a:p>
            <a:endParaRPr lang="en-GB" dirty="0">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3886200"/>
            <a:ext cx="6019800" cy="2678400"/>
          </a:xfrm>
          <a:prstGeom prst="rect">
            <a:avLst/>
          </a:prstGeom>
        </p:spPr>
      </p:pic>
    </p:spTree>
    <p:extLst>
      <p:ext uri="{BB962C8B-B14F-4D97-AF65-F5344CB8AC3E}">
        <p14:creationId xmlns:p14="http://schemas.microsoft.com/office/powerpoint/2010/main" val="106816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182245"/>
            <a:ext cx="7869795" cy="696384"/>
          </a:xfrm>
        </p:spPr>
        <p:txBody>
          <a:bodyPr>
            <a:noAutofit/>
          </a:bodyPr>
          <a:lstStyle/>
          <a:p>
            <a:pPr algn="l"/>
            <a:r>
              <a:rPr lang="en-GB" sz="3800" b="1" dirty="0">
                <a:solidFill>
                  <a:schemeClr val="bg1"/>
                </a:solidFill>
              </a:rPr>
              <a:t>LEAD Others – Communication Styles</a:t>
            </a:r>
            <a:endParaRPr lang="en-US" sz="38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804" y="3048000"/>
            <a:ext cx="5791200" cy="3581399"/>
          </a:xfrm>
          <a:prstGeom prst="rect">
            <a:avLst/>
          </a:prstGeom>
        </p:spPr>
      </p:pic>
      <p:sp>
        <p:nvSpPr>
          <p:cNvPr id="4" name="TextBox 3"/>
          <p:cNvSpPr txBox="1"/>
          <p:nvPr/>
        </p:nvSpPr>
        <p:spPr>
          <a:xfrm>
            <a:off x="7010400" y="1018044"/>
            <a:ext cx="2590800" cy="5355312"/>
          </a:xfrm>
          <a:prstGeom prst="rect">
            <a:avLst/>
          </a:prstGeom>
          <a:noFill/>
        </p:spPr>
        <p:txBody>
          <a:bodyPr wrap="square" rtlCol="0">
            <a:spAutoFit/>
          </a:bodyPr>
          <a:lstStyle/>
          <a:p>
            <a:r>
              <a:rPr lang="en-GB" b="1" dirty="0">
                <a:solidFill>
                  <a:schemeClr val="bg1"/>
                </a:solidFill>
              </a:rPr>
              <a:t>To consider:</a:t>
            </a:r>
          </a:p>
          <a:p>
            <a:endParaRPr lang="en-GB" dirty="0">
              <a:solidFill>
                <a:schemeClr val="bg1"/>
              </a:solidFill>
            </a:endParaRPr>
          </a:p>
          <a:p>
            <a:r>
              <a:rPr lang="en-GB" dirty="0">
                <a:solidFill>
                  <a:schemeClr val="bg1"/>
                </a:solidFill>
              </a:rPr>
              <a:t>How your communication style fit with your Myers Brigg profile?</a:t>
            </a:r>
          </a:p>
          <a:p>
            <a:endParaRPr lang="en-GB" dirty="0">
              <a:solidFill>
                <a:schemeClr val="bg1"/>
              </a:solidFill>
            </a:endParaRPr>
          </a:p>
          <a:p>
            <a:r>
              <a:rPr lang="en-GB" dirty="0">
                <a:solidFill>
                  <a:schemeClr val="bg1"/>
                </a:solidFill>
              </a:rPr>
              <a:t>Each communication type has strengths and weaknesses. Consider how to watch for these in yourselves and others you work with.</a:t>
            </a:r>
          </a:p>
          <a:p>
            <a:endParaRPr lang="en-GB" dirty="0">
              <a:solidFill>
                <a:schemeClr val="bg1"/>
              </a:solidFill>
            </a:endParaRPr>
          </a:p>
          <a:p>
            <a:r>
              <a:rPr lang="en-GB" dirty="0">
                <a:solidFill>
                  <a:schemeClr val="bg1"/>
                </a:solidFill>
              </a:rPr>
              <a:t>Consider how you might adjust your communication style to communicate effectively with others with different styles.</a:t>
            </a:r>
          </a:p>
        </p:txBody>
      </p:sp>
      <p:sp>
        <p:nvSpPr>
          <p:cNvPr id="2" name="TextBox 1"/>
          <p:cNvSpPr txBox="1"/>
          <p:nvPr/>
        </p:nvSpPr>
        <p:spPr>
          <a:xfrm>
            <a:off x="359804" y="939285"/>
            <a:ext cx="6650596" cy="2308324"/>
          </a:xfrm>
          <a:prstGeom prst="rect">
            <a:avLst/>
          </a:prstGeom>
          <a:noFill/>
        </p:spPr>
        <p:txBody>
          <a:bodyPr wrap="square" rtlCol="0">
            <a:spAutoFit/>
          </a:bodyPr>
          <a:lstStyle/>
          <a:p>
            <a:r>
              <a:rPr lang="en-GB" b="1" dirty="0">
                <a:solidFill>
                  <a:schemeClr val="bg1"/>
                </a:solidFill>
              </a:rPr>
              <a:t>Complete Activity 1 – Communication Styles Self Assessment </a:t>
            </a:r>
          </a:p>
          <a:p>
            <a:r>
              <a:rPr lang="en-GB" b="1" dirty="0">
                <a:solidFill>
                  <a:schemeClr val="bg1"/>
                </a:solidFill>
              </a:rPr>
              <a:t>What is Your Style? </a:t>
            </a:r>
          </a:p>
          <a:p>
            <a:endParaRPr lang="en-GB" b="1" dirty="0">
              <a:solidFill>
                <a:schemeClr val="bg1"/>
              </a:solidFill>
            </a:endParaRPr>
          </a:p>
          <a:p>
            <a:r>
              <a:rPr lang="en-GB" dirty="0">
                <a:solidFill>
                  <a:schemeClr val="bg1"/>
                </a:solidFill>
              </a:rPr>
              <a:t>Consider each of the questions separately and circle the one letter (a, b, c, or d) that corresponds to the description that best fits you. If you have trouble selecting only one answer, ask yourself which response, at work, would be the most natural or likely for you to make.</a:t>
            </a:r>
          </a:p>
          <a:p>
            <a:endParaRPr lang="en-GB" dirty="0"/>
          </a:p>
        </p:txBody>
      </p:sp>
    </p:spTree>
    <p:extLst>
      <p:ext uri="{BB962C8B-B14F-4D97-AF65-F5344CB8AC3E}">
        <p14:creationId xmlns:p14="http://schemas.microsoft.com/office/powerpoint/2010/main" val="195191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304800"/>
            <a:ext cx="7869795" cy="696384"/>
          </a:xfrm>
        </p:spPr>
        <p:txBody>
          <a:bodyPr>
            <a:noAutofit/>
          </a:bodyPr>
          <a:lstStyle/>
          <a:p>
            <a:pPr algn="l"/>
            <a:r>
              <a:rPr lang="en-GB" sz="3800" b="1" dirty="0">
                <a:solidFill>
                  <a:schemeClr val="bg1"/>
                </a:solidFill>
              </a:rPr>
              <a:t>LEAD Others – 3 routes to good communication</a:t>
            </a:r>
            <a:endParaRPr lang="en-US" sz="38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5" name="TextBox 4"/>
          <p:cNvSpPr txBox="1"/>
          <p:nvPr/>
        </p:nvSpPr>
        <p:spPr>
          <a:xfrm>
            <a:off x="152400" y="1828800"/>
            <a:ext cx="4669395" cy="3970318"/>
          </a:xfrm>
          <a:prstGeom prst="rect">
            <a:avLst/>
          </a:prstGeom>
          <a:noFill/>
        </p:spPr>
        <p:txBody>
          <a:bodyPr wrap="square" rtlCol="0">
            <a:spAutoFit/>
          </a:bodyPr>
          <a:lstStyle/>
          <a:p>
            <a:pPr marL="571500" indent="-571500">
              <a:buFont typeface="Wingdings" panose="05000000000000000000" pitchFamily="2" charset="2"/>
              <a:buChar char="v"/>
            </a:pPr>
            <a:r>
              <a:rPr lang="en-GB" sz="3600" dirty="0">
                <a:solidFill>
                  <a:schemeClr val="bg1"/>
                </a:solidFill>
              </a:rPr>
              <a:t>Improve non-verbal communication</a:t>
            </a:r>
          </a:p>
          <a:p>
            <a:endParaRPr lang="en-GB" sz="3600" dirty="0">
              <a:solidFill>
                <a:schemeClr val="bg1"/>
              </a:solidFill>
            </a:endParaRPr>
          </a:p>
          <a:p>
            <a:pPr marL="571500" indent="-571500">
              <a:buFont typeface="Wingdings" panose="05000000000000000000" pitchFamily="2" charset="2"/>
              <a:buChar char="v"/>
            </a:pPr>
            <a:r>
              <a:rPr lang="en-GB" sz="3600" dirty="0">
                <a:solidFill>
                  <a:schemeClr val="bg1"/>
                </a:solidFill>
              </a:rPr>
              <a:t>Express yourself openly</a:t>
            </a:r>
          </a:p>
          <a:p>
            <a:endParaRPr lang="en-GB" sz="3600" dirty="0">
              <a:solidFill>
                <a:schemeClr val="bg1"/>
              </a:solidFill>
            </a:endParaRPr>
          </a:p>
          <a:p>
            <a:pPr marL="571500" indent="-571500">
              <a:buFont typeface="Wingdings" panose="05000000000000000000" pitchFamily="2" charset="2"/>
              <a:buChar char="v"/>
            </a:pPr>
            <a:r>
              <a:rPr lang="en-GB" sz="3600" dirty="0">
                <a:solidFill>
                  <a:schemeClr val="bg1"/>
                </a:solidFill>
              </a:rPr>
              <a:t>Listen effectively</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1116479"/>
            <a:ext cx="3733800" cy="1752600"/>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3243" y="4960918"/>
            <a:ext cx="3733800" cy="16764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8800" y="3053217"/>
            <a:ext cx="3048000" cy="1747383"/>
          </a:xfrm>
          <a:prstGeom prst="rect">
            <a:avLst/>
          </a:prstGeom>
        </p:spPr>
      </p:pic>
    </p:spTree>
    <p:extLst>
      <p:ext uri="{BB962C8B-B14F-4D97-AF65-F5344CB8AC3E}">
        <p14:creationId xmlns:p14="http://schemas.microsoft.com/office/powerpoint/2010/main" val="81942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on-verbal communciation graph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04" y="1036187"/>
            <a:ext cx="6040996" cy="51360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5" name="Title 7"/>
          <p:cNvSpPr>
            <a:spLocks noGrp="1"/>
          </p:cNvSpPr>
          <p:nvPr>
            <p:ph type="title"/>
          </p:nvPr>
        </p:nvSpPr>
        <p:spPr>
          <a:xfrm>
            <a:off x="359804" y="304800"/>
            <a:ext cx="7869795" cy="696384"/>
          </a:xfrm>
        </p:spPr>
        <p:txBody>
          <a:bodyPr>
            <a:noAutofit/>
          </a:bodyPr>
          <a:lstStyle/>
          <a:p>
            <a:r>
              <a:rPr lang="en-GB" sz="3800" b="1" dirty="0">
                <a:solidFill>
                  <a:schemeClr val="bg1"/>
                </a:solidFill>
              </a:rPr>
              <a:t>‘Actions speak louder than words’</a:t>
            </a:r>
            <a:endParaRPr lang="en-US" sz="3800" b="1" dirty="0">
              <a:solidFill>
                <a:schemeClr val="bg1"/>
              </a:solidFill>
            </a:endParaRPr>
          </a:p>
        </p:txBody>
      </p:sp>
      <p:sp>
        <p:nvSpPr>
          <p:cNvPr id="6" name="TextBox 5"/>
          <p:cNvSpPr txBox="1"/>
          <p:nvPr/>
        </p:nvSpPr>
        <p:spPr>
          <a:xfrm>
            <a:off x="6629400" y="1018044"/>
            <a:ext cx="2971800" cy="5293757"/>
          </a:xfrm>
          <a:prstGeom prst="rect">
            <a:avLst/>
          </a:prstGeom>
          <a:noFill/>
        </p:spPr>
        <p:txBody>
          <a:bodyPr wrap="square" rtlCol="0">
            <a:spAutoFit/>
          </a:bodyPr>
          <a:lstStyle/>
          <a:p>
            <a:endParaRPr lang="en-GB" dirty="0">
              <a:solidFill>
                <a:schemeClr val="bg1"/>
              </a:solidFill>
            </a:endParaRPr>
          </a:p>
          <a:p>
            <a:r>
              <a:rPr lang="en-GB" sz="2000" dirty="0">
                <a:solidFill>
                  <a:schemeClr val="bg1"/>
                </a:solidFill>
              </a:rPr>
              <a:t>Only 7% of personal communication is made up of your spoken words. </a:t>
            </a:r>
          </a:p>
          <a:p>
            <a:r>
              <a:rPr lang="en-GB" sz="2000" dirty="0">
                <a:solidFill>
                  <a:schemeClr val="bg1"/>
                </a:solidFill>
              </a:rPr>
              <a:t>38% is voice and tone.</a:t>
            </a:r>
          </a:p>
          <a:p>
            <a:r>
              <a:rPr lang="en-GB" sz="2000" dirty="0">
                <a:solidFill>
                  <a:schemeClr val="bg1"/>
                </a:solidFill>
              </a:rPr>
              <a:t>55% is body language *</a:t>
            </a:r>
          </a:p>
          <a:p>
            <a:endParaRPr lang="en-GB" sz="2000" dirty="0">
              <a:solidFill>
                <a:schemeClr val="bg1"/>
              </a:solidFill>
            </a:endParaRPr>
          </a:p>
          <a:p>
            <a:r>
              <a:rPr lang="en-GB" sz="2000" dirty="0">
                <a:solidFill>
                  <a:schemeClr val="bg1"/>
                </a:solidFill>
              </a:rPr>
              <a:t>Tips on improving non-verbal communication</a:t>
            </a:r>
          </a:p>
          <a:p>
            <a:endParaRPr lang="en-GB" sz="2000" dirty="0">
              <a:solidFill>
                <a:schemeClr val="bg1"/>
              </a:solidFill>
            </a:endParaRPr>
          </a:p>
          <a:p>
            <a:pPr marL="342900" indent="-342900">
              <a:buAutoNum type="arabicPeriod"/>
            </a:pPr>
            <a:r>
              <a:rPr lang="en-GB" sz="2000" dirty="0">
                <a:solidFill>
                  <a:schemeClr val="bg1"/>
                </a:solidFill>
              </a:rPr>
              <a:t>Establish eye contact</a:t>
            </a:r>
          </a:p>
          <a:p>
            <a:pPr marL="342900" indent="-342900">
              <a:buAutoNum type="arabicPeriod"/>
            </a:pPr>
            <a:r>
              <a:rPr lang="en-GB" sz="2000" dirty="0">
                <a:solidFill>
                  <a:schemeClr val="bg1"/>
                </a:solidFill>
              </a:rPr>
              <a:t>Face people</a:t>
            </a:r>
          </a:p>
          <a:p>
            <a:pPr marL="342900" indent="-342900">
              <a:buAutoNum type="arabicPeriod"/>
            </a:pPr>
            <a:r>
              <a:rPr lang="en-GB" sz="2000" dirty="0">
                <a:solidFill>
                  <a:schemeClr val="bg1"/>
                </a:solidFill>
              </a:rPr>
              <a:t>Smile</a:t>
            </a:r>
          </a:p>
          <a:p>
            <a:pPr marL="342900" indent="-342900">
              <a:buAutoNum type="arabicPeriod"/>
            </a:pPr>
            <a:r>
              <a:rPr lang="en-GB" sz="2000" dirty="0">
                <a:solidFill>
                  <a:schemeClr val="bg1"/>
                </a:solidFill>
              </a:rPr>
              <a:t>Match other people</a:t>
            </a:r>
          </a:p>
          <a:p>
            <a:pPr marL="342900" indent="-342900">
              <a:buAutoNum type="arabicPeriod"/>
            </a:pPr>
            <a:r>
              <a:rPr lang="en-GB" sz="2000" dirty="0">
                <a:solidFill>
                  <a:schemeClr val="bg1"/>
                </a:solidFill>
              </a:rPr>
              <a:t>Concentrate on the tone of your voice</a:t>
            </a:r>
          </a:p>
          <a:p>
            <a:pPr marL="342900" indent="-342900">
              <a:buAutoNum type="arabicPeriod"/>
            </a:pPr>
            <a:r>
              <a:rPr lang="en-GB" sz="2000" dirty="0">
                <a:solidFill>
                  <a:schemeClr val="bg1"/>
                </a:solidFill>
              </a:rPr>
              <a:t>Pay attention</a:t>
            </a:r>
          </a:p>
        </p:txBody>
      </p:sp>
      <p:sp>
        <p:nvSpPr>
          <p:cNvPr id="3" name="TextBox 2"/>
          <p:cNvSpPr txBox="1"/>
          <p:nvPr/>
        </p:nvSpPr>
        <p:spPr>
          <a:xfrm>
            <a:off x="363433" y="6324600"/>
            <a:ext cx="3949736" cy="369332"/>
          </a:xfrm>
          <a:prstGeom prst="rect">
            <a:avLst/>
          </a:prstGeom>
          <a:noFill/>
        </p:spPr>
        <p:txBody>
          <a:bodyPr wrap="none" rtlCol="0">
            <a:spAutoFit/>
          </a:bodyPr>
          <a:lstStyle/>
          <a:p>
            <a:r>
              <a:rPr lang="en-GB" dirty="0">
                <a:solidFill>
                  <a:schemeClr val="bg1"/>
                </a:solidFill>
              </a:rPr>
              <a:t>* Dr. Albert Mehrabian’s 7, 38, 55% Rule</a:t>
            </a:r>
          </a:p>
        </p:txBody>
      </p:sp>
    </p:spTree>
    <p:extLst>
      <p:ext uri="{BB962C8B-B14F-4D97-AF65-F5344CB8AC3E}">
        <p14:creationId xmlns:p14="http://schemas.microsoft.com/office/powerpoint/2010/main" val="299733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5" name="Title 7"/>
          <p:cNvSpPr>
            <a:spLocks noGrp="1"/>
          </p:cNvSpPr>
          <p:nvPr>
            <p:ph type="title"/>
          </p:nvPr>
        </p:nvSpPr>
        <p:spPr>
          <a:xfrm>
            <a:off x="334404" y="211222"/>
            <a:ext cx="7869795" cy="696384"/>
          </a:xfrm>
        </p:spPr>
        <p:txBody>
          <a:bodyPr>
            <a:noAutofit/>
          </a:bodyPr>
          <a:lstStyle/>
          <a:p>
            <a:pPr algn="l"/>
            <a:r>
              <a:rPr lang="en-US" sz="3700" b="1" dirty="0">
                <a:solidFill>
                  <a:schemeClr val="bg1"/>
                </a:solidFill>
              </a:rPr>
              <a:t>Create open communication</a:t>
            </a:r>
          </a:p>
        </p:txBody>
      </p:sp>
      <p:sp>
        <p:nvSpPr>
          <p:cNvPr id="2" name="Rectangle 1"/>
          <p:cNvSpPr/>
          <p:nvPr/>
        </p:nvSpPr>
        <p:spPr>
          <a:xfrm>
            <a:off x="334404" y="1037970"/>
            <a:ext cx="9241396" cy="6740307"/>
          </a:xfrm>
          <a:prstGeom prst="rect">
            <a:avLst/>
          </a:prstGeom>
        </p:spPr>
        <p:txBody>
          <a:bodyPr wrap="square">
            <a:spAutoFit/>
          </a:bodyPr>
          <a:lstStyle/>
          <a:p>
            <a:r>
              <a:rPr lang="en-GB" sz="2400" dirty="0">
                <a:solidFill>
                  <a:schemeClr val="bg1"/>
                </a:solidFill>
              </a:rPr>
              <a:t>Creating an atmosphere of open communication contributes to a more vibrant, creative workforce where all employees have a deep understanding of the goals of the business and what needs to be done to accomplish those goals. Open communication gives everyone equal participation in the success of the business.</a:t>
            </a:r>
          </a:p>
          <a:p>
            <a:endParaRPr lang="en-GB" sz="2400" dirty="0">
              <a:solidFill>
                <a:schemeClr val="bg1"/>
              </a:solidFill>
            </a:endParaRPr>
          </a:p>
          <a:p>
            <a:pPr marL="457200" indent="-457200">
              <a:buAutoNum type="arabicPeriod"/>
            </a:pPr>
            <a:r>
              <a:rPr lang="en-GB" sz="2400" b="1" dirty="0">
                <a:solidFill>
                  <a:schemeClr val="bg1"/>
                </a:solidFill>
              </a:rPr>
              <a:t>Start with commitment from the top</a:t>
            </a:r>
            <a:r>
              <a:rPr lang="en-GB" sz="2400" dirty="0">
                <a:solidFill>
                  <a:schemeClr val="bg1"/>
                </a:solidFill>
              </a:rPr>
              <a:t>. Be visible and available to employees. Ensure that processes are in place to allow for vital information to be communicated regularly.</a:t>
            </a:r>
          </a:p>
          <a:p>
            <a:pPr marL="457200" indent="-457200">
              <a:buAutoNum type="arabicPeriod"/>
            </a:pPr>
            <a:r>
              <a:rPr lang="en-GB" sz="2400" b="1" dirty="0">
                <a:solidFill>
                  <a:schemeClr val="bg1"/>
                </a:solidFill>
              </a:rPr>
              <a:t>Keep your message positive</a:t>
            </a:r>
            <a:r>
              <a:rPr lang="en-GB" sz="2400" dirty="0">
                <a:solidFill>
                  <a:schemeClr val="bg1"/>
                </a:solidFill>
              </a:rPr>
              <a:t>. State messages in terms of what needs to be done and what is going well.</a:t>
            </a:r>
          </a:p>
          <a:p>
            <a:pPr marL="457200" indent="-457200">
              <a:buAutoNum type="arabicPeriod"/>
            </a:pPr>
            <a:r>
              <a:rPr lang="en-GB" sz="2400" b="1" dirty="0">
                <a:solidFill>
                  <a:schemeClr val="bg1"/>
                </a:solidFill>
              </a:rPr>
              <a:t>Make your communication process transparent</a:t>
            </a:r>
            <a:r>
              <a:rPr lang="en-GB" sz="2400" dirty="0">
                <a:solidFill>
                  <a:schemeClr val="bg1"/>
                </a:solidFill>
              </a:rPr>
              <a:t>. Hold meetings that give team members the opportunity to share concerns, accomplishments and ideas. Set clear expectations for all work tasks and what you expect employee behaviour to be.</a:t>
            </a:r>
          </a:p>
          <a:p>
            <a:pPr marL="457200" indent="-457200">
              <a:buAutoNum type="arabicPeriod"/>
            </a:pPr>
            <a:endParaRPr lang="en-GB" sz="2400" dirty="0">
              <a:solidFill>
                <a:schemeClr val="bg1"/>
              </a:solidFill>
            </a:endParaRPr>
          </a:p>
          <a:p>
            <a:pPr marL="457200" indent="-457200">
              <a:buAutoNum type="arabicPeriod"/>
            </a:pPr>
            <a:endParaRPr lang="en-GB" sz="2400" dirty="0">
              <a:solidFill>
                <a:schemeClr val="bg1"/>
              </a:solidFill>
            </a:endParaRPr>
          </a:p>
          <a:p>
            <a:endParaRPr lang="en-GB" sz="2400" dirty="0">
              <a:solidFill>
                <a:schemeClr val="bg1"/>
              </a:solidFill>
            </a:endParaRPr>
          </a:p>
        </p:txBody>
      </p:sp>
    </p:spTree>
    <p:extLst>
      <p:ext uri="{BB962C8B-B14F-4D97-AF65-F5344CB8AC3E}">
        <p14:creationId xmlns:p14="http://schemas.microsoft.com/office/powerpoint/2010/main" val="196374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ull logo white-01.png"/>
          <p:cNvPicPr>
            <a:picLocks noChangeAspect="1"/>
          </p:cNvPicPr>
          <p:nvPr/>
        </p:nvPicPr>
        <p:blipFill>
          <a:blip r:embed="rId2"/>
          <a:stretch>
            <a:fillRect/>
          </a:stretch>
        </p:blipFill>
        <p:spPr>
          <a:xfrm>
            <a:off x="8153400" y="121589"/>
            <a:ext cx="1600200" cy="655652"/>
          </a:xfrm>
          <a:prstGeom prst="rect">
            <a:avLst/>
          </a:prstGeom>
        </p:spPr>
      </p:pic>
      <p:pic>
        <p:nvPicPr>
          <p:cNvPr id="3" name="Picture 2"/>
          <p:cNvPicPr>
            <a:picLocks noChangeAspect="1"/>
          </p:cNvPicPr>
          <p:nvPr/>
        </p:nvPicPr>
        <p:blipFill>
          <a:blip r:embed="rId3"/>
          <a:stretch>
            <a:fillRect/>
          </a:stretch>
        </p:blipFill>
        <p:spPr>
          <a:xfrm>
            <a:off x="283605" y="2483411"/>
            <a:ext cx="5583795" cy="4145989"/>
          </a:xfrm>
          <a:prstGeom prst="rect">
            <a:avLst/>
          </a:prstGeom>
        </p:spPr>
      </p:pic>
      <p:sp>
        <p:nvSpPr>
          <p:cNvPr id="5" name="Title 7"/>
          <p:cNvSpPr>
            <a:spLocks noGrp="1"/>
          </p:cNvSpPr>
          <p:nvPr>
            <p:ph type="title"/>
          </p:nvPr>
        </p:nvSpPr>
        <p:spPr>
          <a:xfrm>
            <a:off x="254576" y="128181"/>
            <a:ext cx="7869795" cy="696384"/>
          </a:xfrm>
        </p:spPr>
        <p:txBody>
          <a:bodyPr>
            <a:noAutofit/>
          </a:bodyPr>
          <a:lstStyle/>
          <a:p>
            <a:pPr algn="l"/>
            <a:r>
              <a:rPr lang="en-US" sz="3700" b="1" dirty="0">
                <a:solidFill>
                  <a:schemeClr val="bg1"/>
                </a:solidFill>
              </a:rPr>
              <a:t>Hear what people are really saying</a:t>
            </a:r>
          </a:p>
        </p:txBody>
      </p:sp>
      <p:sp>
        <p:nvSpPr>
          <p:cNvPr id="6" name="TextBox 5"/>
          <p:cNvSpPr txBox="1"/>
          <p:nvPr/>
        </p:nvSpPr>
        <p:spPr>
          <a:xfrm>
            <a:off x="6210300" y="2150342"/>
            <a:ext cx="3522105" cy="4555093"/>
          </a:xfrm>
          <a:prstGeom prst="rect">
            <a:avLst/>
          </a:prstGeom>
          <a:noFill/>
        </p:spPr>
        <p:txBody>
          <a:bodyPr wrap="square" rtlCol="0">
            <a:spAutoFit/>
          </a:bodyPr>
          <a:lstStyle/>
          <a:p>
            <a:endParaRPr lang="en-GB" sz="2000" dirty="0">
              <a:solidFill>
                <a:schemeClr val="bg1"/>
              </a:solidFill>
            </a:endParaRPr>
          </a:p>
          <a:p>
            <a:r>
              <a:rPr lang="en-GB" dirty="0">
                <a:solidFill>
                  <a:schemeClr val="bg1"/>
                </a:solidFill>
              </a:rPr>
              <a:t>However research suggests that we only remember between 25 percent and 50 percent of what we hear.</a:t>
            </a:r>
          </a:p>
          <a:p>
            <a:endParaRPr lang="en-GB" dirty="0">
              <a:solidFill>
                <a:schemeClr val="bg1"/>
              </a:solidFill>
            </a:endParaRPr>
          </a:p>
          <a:p>
            <a:r>
              <a:rPr lang="en-GB" dirty="0">
                <a:solidFill>
                  <a:schemeClr val="bg1"/>
                </a:solidFill>
              </a:rPr>
              <a:t>There are five key techniques you can use to develop your active listening skills:</a:t>
            </a:r>
          </a:p>
          <a:p>
            <a:endParaRPr lang="en-GB" dirty="0">
              <a:solidFill>
                <a:schemeClr val="bg1"/>
              </a:solidFill>
            </a:endParaRPr>
          </a:p>
          <a:p>
            <a:pPr marL="342900" indent="-342900">
              <a:buFont typeface="+mj-lt"/>
              <a:buAutoNum type="arabicPeriod"/>
            </a:pPr>
            <a:r>
              <a:rPr lang="en-GB" dirty="0">
                <a:solidFill>
                  <a:schemeClr val="bg1"/>
                </a:solidFill>
              </a:rPr>
              <a:t>Pay attention</a:t>
            </a:r>
          </a:p>
          <a:p>
            <a:pPr marL="342900" indent="-342900">
              <a:buFont typeface="+mj-lt"/>
              <a:buAutoNum type="arabicPeriod"/>
            </a:pPr>
            <a:r>
              <a:rPr lang="en-GB" dirty="0">
                <a:solidFill>
                  <a:schemeClr val="bg1"/>
                </a:solidFill>
              </a:rPr>
              <a:t>Show that you're listening</a:t>
            </a:r>
          </a:p>
          <a:p>
            <a:pPr marL="342900" indent="-342900">
              <a:buFont typeface="+mj-lt"/>
              <a:buAutoNum type="arabicPeriod"/>
            </a:pPr>
            <a:r>
              <a:rPr lang="en-GB" dirty="0">
                <a:solidFill>
                  <a:schemeClr val="bg1"/>
                </a:solidFill>
              </a:rPr>
              <a:t>Provide feedback</a:t>
            </a:r>
          </a:p>
          <a:p>
            <a:pPr marL="342900" indent="-342900">
              <a:buFont typeface="+mj-lt"/>
              <a:buAutoNum type="arabicPeriod"/>
            </a:pPr>
            <a:r>
              <a:rPr lang="en-GB" dirty="0">
                <a:solidFill>
                  <a:schemeClr val="bg1"/>
                </a:solidFill>
              </a:rPr>
              <a:t>Defer judgment</a:t>
            </a:r>
          </a:p>
          <a:p>
            <a:pPr marL="342900" indent="-342900">
              <a:buFont typeface="+mj-lt"/>
              <a:buAutoNum type="arabicPeriod"/>
            </a:pPr>
            <a:r>
              <a:rPr lang="en-GB" dirty="0">
                <a:solidFill>
                  <a:schemeClr val="bg1"/>
                </a:solidFill>
              </a:rPr>
              <a:t>Respond appropriately</a:t>
            </a:r>
          </a:p>
          <a:p>
            <a:endParaRPr lang="en-GB" dirty="0">
              <a:solidFill>
                <a:schemeClr val="bg1"/>
              </a:solidFill>
            </a:endParaRPr>
          </a:p>
        </p:txBody>
      </p:sp>
      <p:sp>
        <p:nvSpPr>
          <p:cNvPr id="7" name="TextBox 6"/>
          <p:cNvSpPr txBox="1"/>
          <p:nvPr/>
        </p:nvSpPr>
        <p:spPr>
          <a:xfrm>
            <a:off x="152399" y="891662"/>
            <a:ext cx="9580005" cy="1477328"/>
          </a:xfrm>
          <a:prstGeom prst="rect">
            <a:avLst/>
          </a:prstGeom>
          <a:noFill/>
        </p:spPr>
        <p:txBody>
          <a:bodyPr wrap="square" rtlCol="0">
            <a:spAutoFit/>
          </a:bodyPr>
          <a:lstStyle/>
          <a:p>
            <a:r>
              <a:rPr lang="en-GB" dirty="0">
                <a:solidFill>
                  <a:schemeClr val="bg1"/>
                </a:solidFill>
              </a:rPr>
              <a:t>Listening is one of the most important skills you can have. How well you listen has a major impact on your job effectiveness, and on the quality of your relationships with others. </a:t>
            </a:r>
          </a:p>
          <a:p>
            <a:endParaRPr lang="en-GB" dirty="0">
              <a:solidFill>
                <a:schemeClr val="bg1"/>
              </a:solidFill>
            </a:endParaRPr>
          </a:p>
          <a:p>
            <a:r>
              <a:rPr lang="en-GB" dirty="0">
                <a:solidFill>
                  <a:schemeClr val="bg1"/>
                </a:solidFill>
              </a:rPr>
              <a:t>By becoming a better listener, you can improve your productivity, as well as your ability to influence, persuade and negotiate. What's more, you'll avoid conflict and misunderstandings. </a:t>
            </a:r>
          </a:p>
        </p:txBody>
      </p:sp>
    </p:spTree>
    <p:extLst>
      <p:ext uri="{BB962C8B-B14F-4D97-AF65-F5344CB8AC3E}">
        <p14:creationId xmlns:p14="http://schemas.microsoft.com/office/powerpoint/2010/main" val="44605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382318"/>
            <a:ext cx="7869795" cy="696384"/>
          </a:xfrm>
        </p:spPr>
        <p:txBody>
          <a:bodyPr>
            <a:noAutofit/>
          </a:bodyPr>
          <a:lstStyle/>
          <a:p>
            <a:pPr algn="l"/>
            <a:r>
              <a:rPr lang="en-GB" sz="3700" b="1" dirty="0">
                <a:solidFill>
                  <a:schemeClr val="bg1"/>
                </a:solidFill>
              </a:rPr>
              <a:t>LEAD Others – 3 pillars of Interpersonal Excellence</a:t>
            </a:r>
            <a:endParaRPr lang="en-US" sz="37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4" name="TextBox 3"/>
          <p:cNvSpPr txBox="1"/>
          <p:nvPr/>
        </p:nvSpPr>
        <p:spPr>
          <a:xfrm>
            <a:off x="359804" y="1765173"/>
            <a:ext cx="5507596" cy="5078313"/>
          </a:xfrm>
          <a:prstGeom prst="rect">
            <a:avLst/>
          </a:prstGeom>
          <a:noFill/>
        </p:spPr>
        <p:txBody>
          <a:bodyPr wrap="square" rtlCol="0">
            <a:spAutoFit/>
          </a:bodyPr>
          <a:lstStyle/>
          <a:p>
            <a:pPr marL="571500" indent="-571500">
              <a:buFont typeface="Wingdings" panose="05000000000000000000" pitchFamily="2" charset="2"/>
              <a:buChar char="v"/>
            </a:pPr>
            <a:r>
              <a:rPr lang="en-GB" sz="3600" dirty="0">
                <a:solidFill>
                  <a:schemeClr val="bg1"/>
                </a:solidFill>
              </a:rPr>
              <a:t>Have a networking strategy</a:t>
            </a:r>
          </a:p>
          <a:p>
            <a:endParaRPr lang="en-GB" sz="3600" dirty="0">
              <a:solidFill>
                <a:schemeClr val="bg1"/>
              </a:solidFill>
            </a:endParaRPr>
          </a:p>
          <a:p>
            <a:pPr marL="571500" indent="-571500">
              <a:buFont typeface="Wingdings" panose="05000000000000000000" pitchFamily="2" charset="2"/>
              <a:buChar char="v"/>
            </a:pPr>
            <a:r>
              <a:rPr lang="en-GB" sz="3600" dirty="0">
                <a:solidFill>
                  <a:schemeClr val="bg1"/>
                </a:solidFill>
              </a:rPr>
              <a:t>Engage your personal qualities</a:t>
            </a:r>
          </a:p>
          <a:p>
            <a:endParaRPr lang="en-GB" sz="3600" dirty="0">
              <a:solidFill>
                <a:schemeClr val="bg1"/>
              </a:solidFill>
            </a:endParaRPr>
          </a:p>
          <a:p>
            <a:pPr marL="571500" indent="-571500">
              <a:buFont typeface="Wingdings" panose="05000000000000000000" pitchFamily="2" charset="2"/>
              <a:buChar char="v"/>
            </a:pPr>
            <a:r>
              <a:rPr lang="en-GB" sz="3600" dirty="0">
                <a:solidFill>
                  <a:schemeClr val="bg1"/>
                </a:solidFill>
              </a:rPr>
              <a:t>Develop effective relationships</a:t>
            </a:r>
          </a:p>
          <a:p>
            <a:pPr marL="742950" indent="-742950">
              <a:buFont typeface="+mj-lt"/>
              <a:buAutoNum type="arabicPeriod"/>
            </a:pPr>
            <a:endParaRPr lang="en-GB" sz="3600" dirty="0">
              <a:solidFill>
                <a:schemeClr val="bg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2362200"/>
            <a:ext cx="3505199" cy="2667000"/>
          </a:xfrm>
          <a:prstGeom prst="rect">
            <a:avLst/>
          </a:prstGeom>
        </p:spPr>
      </p:pic>
    </p:spTree>
    <p:extLst>
      <p:ext uri="{BB962C8B-B14F-4D97-AF65-F5344CB8AC3E}">
        <p14:creationId xmlns:p14="http://schemas.microsoft.com/office/powerpoint/2010/main" val="1685126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12701</TotalTime>
  <Words>1802</Words>
  <Application>Microsoft Macintosh PowerPoint</Application>
  <PresentationFormat>A4 Paper (210x297 mm)</PresentationFormat>
  <Paragraphs>268</Paragraphs>
  <Slides>22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Theme</vt:lpstr>
      <vt:lpstr>PowerPoint Presentation</vt:lpstr>
      <vt:lpstr>LEAD Others</vt:lpstr>
      <vt:lpstr>LEAD Others – Communication Styles</vt:lpstr>
      <vt:lpstr>LEAD Others – Communication Styles</vt:lpstr>
      <vt:lpstr>LEAD Others – 3 routes to good communication</vt:lpstr>
      <vt:lpstr>‘Actions speak louder than words’</vt:lpstr>
      <vt:lpstr>Create open communication</vt:lpstr>
      <vt:lpstr>Hear what people are really saying</vt:lpstr>
      <vt:lpstr>LEAD Others – 3 pillars of Interpersonal Excellence</vt:lpstr>
      <vt:lpstr>Developing your Networking Strategy</vt:lpstr>
      <vt:lpstr>Engage your personal qualities</vt:lpstr>
      <vt:lpstr>Develop effective working relationships</vt:lpstr>
      <vt:lpstr>Develop effective working relationships</vt:lpstr>
      <vt:lpstr>LEAD Others – Fundamentals of Emotional Intelligence</vt:lpstr>
      <vt:lpstr>PowerPoint Presentation</vt:lpstr>
      <vt:lpstr>LEAD Others –Emotional Intelligence </vt:lpstr>
      <vt:lpstr>LEAD Others –Emotional Intelligence </vt:lpstr>
      <vt:lpstr>LEAD Others – Getting your message across </vt:lpstr>
      <vt:lpstr>Getting the right style for the occasion </vt:lpstr>
      <vt:lpstr>Getting the right style for the occasion </vt:lpstr>
      <vt:lpstr>LEAD Others – Interpersonal Excellence Further learning resources</vt:lpstr>
      <vt:lpstr>LEAD Others – Interpersonal Excellence Key learning points and Next Steps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black</dc:creator>
  <cp:lastModifiedBy>Rhoda Phillips</cp:lastModifiedBy>
  <cp:revision>318</cp:revision>
  <dcterms:created xsi:type="dcterms:W3CDTF">2018-01-04T04:43:25Z</dcterms:created>
  <dcterms:modified xsi:type="dcterms:W3CDTF">2018-12-17T21:34:38Z</dcterms:modified>
</cp:coreProperties>
</file>