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69" r:id="rId2"/>
    <p:sldId id="398" r:id="rId3"/>
    <p:sldId id="393" r:id="rId4"/>
    <p:sldId id="400" r:id="rId5"/>
    <p:sldId id="401" r:id="rId6"/>
    <p:sldId id="403" r:id="rId7"/>
    <p:sldId id="262" r:id="rId8"/>
    <p:sldId id="409" r:id="rId9"/>
    <p:sldId id="410" r:id="rId10"/>
    <p:sldId id="267" r:id="rId11"/>
    <p:sldId id="268" r:id="rId12"/>
    <p:sldId id="414" r:id="rId13"/>
    <p:sldId id="319" r:id="rId14"/>
    <p:sldId id="405" r:id="rId15"/>
    <p:sldId id="408" r:id="rId16"/>
    <p:sldId id="411" r:id="rId17"/>
    <p:sldId id="321" r:id="rId18"/>
    <p:sldId id="413" r:id="rId19"/>
    <p:sldId id="415" r:id="rId20"/>
    <p:sldId id="372" r:id="rId21"/>
    <p:sldId id="320"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16" autoAdjust="0"/>
    <p:restoredTop sz="85742" autoAdjust="0"/>
  </p:normalViewPr>
  <p:slideViewPr>
    <p:cSldViewPr>
      <p:cViewPr varScale="1">
        <p:scale>
          <a:sx n="90" d="100"/>
          <a:sy n="90" d="100"/>
        </p:scale>
        <p:origin x="201" y="51"/>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eks, Claire: WCC" userId="2bdcd9ca-8386-4eac-aaa8-69d1ae0e5898" providerId="ADAL" clId="{071E694D-2359-4D23-996D-388ADFEAD40D}"/>
    <pc:docChg chg="undo custSel addSld delSld modSld sldOrd">
      <pc:chgData name="Weeks, Claire: WCC" userId="2bdcd9ca-8386-4eac-aaa8-69d1ae0e5898" providerId="ADAL" clId="{071E694D-2359-4D23-996D-388ADFEAD40D}" dt="2019-01-06T17:45:08.206" v="1773" actId="313"/>
      <pc:docMkLst>
        <pc:docMk/>
      </pc:docMkLst>
      <pc:sldChg chg="addSp delSp modSp modNotesTx">
        <pc:chgData name="Weeks, Claire: WCC" userId="2bdcd9ca-8386-4eac-aaa8-69d1ae0e5898" providerId="ADAL" clId="{071E694D-2359-4D23-996D-388ADFEAD40D}" dt="2019-01-06T17:43:09.965" v="1733" actId="1076"/>
        <pc:sldMkLst>
          <pc:docMk/>
          <pc:sldMk cId="248382768" sldId="262"/>
        </pc:sldMkLst>
        <pc:spChg chg="add del">
          <ac:chgData name="Weeks, Claire: WCC" userId="2bdcd9ca-8386-4eac-aaa8-69d1ae0e5898" providerId="ADAL" clId="{071E694D-2359-4D23-996D-388ADFEAD40D}" dt="2019-01-06T17:39:38.484" v="1680"/>
          <ac:spMkLst>
            <pc:docMk/>
            <pc:sldMk cId="248382768" sldId="262"/>
            <ac:spMk id="2" creationId="{D0687BB0-BA94-46BA-938B-412FC611DA75}"/>
          </ac:spMkLst>
        </pc:spChg>
        <pc:picChg chg="add del mod">
          <ac:chgData name="Weeks, Claire: WCC" userId="2bdcd9ca-8386-4eac-aaa8-69d1ae0e5898" providerId="ADAL" clId="{071E694D-2359-4D23-996D-388ADFEAD40D}" dt="2019-01-06T17:41:42.550" v="1721"/>
          <ac:picMkLst>
            <pc:docMk/>
            <pc:sldMk cId="248382768" sldId="262"/>
            <ac:picMk id="9" creationId="{11340EE5-0056-4911-BDCC-84FFF9DF470C}"/>
          </ac:picMkLst>
        </pc:picChg>
        <pc:picChg chg="add mod">
          <ac:chgData name="Weeks, Claire: WCC" userId="2bdcd9ca-8386-4eac-aaa8-69d1ae0e5898" providerId="ADAL" clId="{071E694D-2359-4D23-996D-388ADFEAD40D}" dt="2019-01-06T17:43:09.965" v="1733" actId="1076"/>
          <ac:picMkLst>
            <pc:docMk/>
            <pc:sldMk cId="248382768" sldId="262"/>
            <ac:picMk id="10" creationId="{F8B86AA5-83C6-4A99-8AC2-5FAD2BCBB701}"/>
          </ac:picMkLst>
        </pc:picChg>
      </pc:sldChg>
      <pc:sldChg chg="addSp modSp">
        <pc:chgData name="Weeks, Claire: WCC" userId="2bdcd9ca-8386-4eac-aaa8-69d1ae0e5898" providerId="ADAL" clId="{071E694D-2359-4D23-996D-388ADFEAD40D}" dt="2019-01-06T16:31:12.543" v="211" actId="1076"/>
        <pc:sldMkLst>
          <pc:docMk/>
          <pc:sldMk cId="1181281422" sldId="267"/>
        </pc:sldMkLst>
        <pc:spChg chg="add mod">
          <ac:chgData name="Weeks, Claire: WCC" userId="2bdcd9ca-8386-4eac-aaa8-69d1ae0e5898" providerId="ADAL" clId="{071E694D-2359-4D23-996D-388ADFEAD40D}" dt="2019-01-06T16:31:05.119" v="210" actId="5793"/>
          <ac:spMkLst>
            <pc:docMk/>
            <pc:sldMk cId="1181281422" sldId="267"/>
            <ac:spMk id="6" creationId="{9D3589A9-3A40-4E1A-99B8-89D249A42FD0}"/>
          </ac:spMkLst>
        </pc:spChg>
        <pc:graphicFrameChg chg="mod modGraphic">
          <ac:chgData name="Weeks, Claire: WCC" userId="2bdcd9ca-8386-4eac-aaa8-69d1ae0e5898" providerId="ADAL" clId="{071E694D-2359-4D23-996D-388ADFEAD40D}" dt="2019-01-06T16:31:12.543" v="211" actId="1076"/>
          <ac:graphicFrameMkLst>
            <pc:docMk/>
            <pc:sldMk cId="1181281422" sldId="267"/>
            <ac:graphicFrameMk id="2" creationId="{00000000-0000-0000-0000-000000000000}"/>
          </ac:graphicFrameMkLst>
        </pc:graphicFrameChg>
      </pc:sldChg>
      <pc:sldChg chg="modSp">
        <pc:chgData name="Weeks, Claire: WCC" userId="2bdcd9ca-8386-4eac-aaa8-69d1ae0e5898" providerId="ADAL" clId="{071E694D-2359-4D23-996D-388ADFEAD40D}" dt="2019-01-06T17:43:41.572" v="1734" actId="108"/>
        <pc:sldMkLst>
          <pc:docMk/>
          <pc:sldMk cId="3847938376" sldId="268"/>
        </pc:sldMkLst>
        <pc:spChg chg="mod">
          <ac:chgData name="Weeks, Claire: WCC" userId="2bdcd9ca-8386-4eac-aaa8-69d1ae0e5898" providerId="ADAL" clId="{071E694D-2359-4D23-996D-388ADFEAD40D}" dt="2019-01-06T17:43:41.572" v="1734" actId="108"/>
          <ac:spMkLst>
            <pc:docMk/>
            <pc:sldMk cId="3847938376" sldId="268"/>
            <ac:spMk id="3" creationId="{00000000-0000-0000-0000-000000000000}"/>
          </ac:spMkLst>
        </pc:spChg>
        <pc:spChg chg="mod">
          <ac:chgData name="Weeks, Claire: WCC" userId="2bdcd9ca-8386-4eac-aaa8-69d1ae0e5898" providerId="ADAL" clId="{071E694D-2359-4D23-996D-388ADFEAD40D}" dt="2019-01-06T16:17:23.700" v="16" actId="20577"/>
          <ac:spMkLst>
            <pc:docMk/>
            <pc:sldMk cId="3847938376" sldId="268"/>
            <ac:spMk id="4" creationId="{00000000-0000-0000-0000-000000000000}"/>
          </ac:spMkLst>
        </pc:spChg>
      </pc:sldChg>
      <pc:sldChg chg="addSp modSp">
        <pc:chgData name="Weeks, Claire: WCC" userId="2bdcd9ca-8386-4eac-aaa8-69d1ae0e5898" providerId="ADAL" clId="{071E694D-2359-4D23-996D-388ADFEAD40D}" dt="2019-01-06T17:41:48.860" v="1723" actId="1076"/>
        <pc:sldMkLst>
          <pc:docMk/>
          <pc:sldMk cId="3986423197" sldId="319"/>
        </pc:sldMkLst>
        <pc:picChg chg="add mod">
          <ac:chgData name="Weeks, Claire: WCC" userId="2bdcd9ca-8386-4eac-aaa8-69d1ae0e5898" providerId="ADAL" clId="{071E694D-2359-4D23-996D-388ADFEAD40D}" dt="2019-01-06T17:41:48.860" v="1723" actId="1076"/>
          <ac:picMkLst>
            <pc:docMk/>
            <pc:sldMk cId="3986423197" sldId="319"/>
            <ac:picMk id="9" creationId="{44F52E4B-BFEF-4AD1-8002-983FE350DD14}"/>
          </ac:picMkLst>
        </pc:picChg>
      </pc:sldChg>
      <pc:sldChg chg="addSp modSp">
        <pc:chgData name="Weeks, Claire: WCC" userId="2bdcd9ca-8386-4eac-aaa8-69d1ae0e5898" providerId="ADAL" clId="{071E694D-2359-4D23-996D-388ADFEAD40D}" dt="2019-01-06T16:18:30.943" v="26" actId="1076"/>
        <pc:sldMkLst>
          <pc:docMk/>
          <pc:sldMk cId="1460755734" sldId="320"/>
        </pc:sldMkLst>
        <pc:spChg chg="mod">
          <ac:chgData name="Weeks, Claire: WCC" userId="2bdcd9ca-8386-4eac-aaa8-69d1ae0e5898" providerId="ADAL" clId="{071E694D-2359-4D23-996D-388ADFEAD40D}" dt="2019-01-06T16:18:30.943" v="26" actId="1076"/>
          <ac:spMkLst>
            <pc:docMk/>
            <pc:sldMk cId="1460755734" sldId="320"/>
            <ac:spMk id="6" creationId="{00000000-0000-0000-0000-000000000000}"/>
          </ac:spMkLst>
        </pc:spChg>
        <pc:spChg chg="add mod">
          <ac:chgData name="Weeks, Claire: WCC" userId="2bdcd9ca-8386-4eac-aaa8-69d1ae0e5898" providerId="ADAL" clId="{071E694D-2359-4D23-996D-388ADFEAD40D}" dt="2019-01-06T16:18:27.863" v="25" actId="1076"/>
          <ac:spMkLst>
            <pc:docMk/>
            <pc:sldMk cId="1460755734" sldId="320"/>
            <ac:spMk id="8" creationId="{CB0BEC1E-4D03-4167-9F45-54FA634B1EE3}"/>
          </ac:spMkLst>
        </pc:spChg>
      </pc:sldChg>
      <pc:sldChg chg="modSp modNotesTx">
        <pc:chgData name="Weeks, Claire: WCC" userId="2bdcd9ca-8386-4eac-aaa8-69d1ae0e5898" providerId="ADAL" clId="{071E694D-2359-4D23-996D-388ADFEAD40D}" dt="2019-01-06T16:47:33.847" v="1220" actId="20577"/>
        <pc:sldMkLst>
          <pc:docMk/>
          <pc:sldMk cId="3797010030" sldId="321"/>
        </pc:sldMkLst>
        <pc:spChg chg="mod">
          <ac:chgData name="Weeks, Claire: WCC" userId="2bdcd9ca-8386-4eac-aaa8-69d1ae0e5898" providerId="ADAL" clId="{071E694D-2359-4D23-996D-388ADFEAD40D}" dt="2019-01-06T16:45:36.427" v="1197" actId="20577"/>
          <ac:spMkLst>
            <pc:docMk/>
            <pc:sldMk cId="3797010030" sldId="321"/>
            <ac:spMk id="3" creationId="{00000000-0000-0000-0000-000000000000}"/>
          </ac:spMkLst>
        </pc:spChg>
        <pc:spChg chg="mod">
          <ac:chgData name="Weeks, Claire: WCC" userId="2bdcd9ca-8386-4eac-aaa8-69d1ae0e5898" providerId="ADAL" clId="{071E694D-2359-4D23-996D-388ADFEAD40D}" dt="2019-01-06T16:47:21.706" v="1219" actId="255"/>
          <ac:spMkLst>
            <pc:docMk/>
            <pc:sldMk cId="3797010030" sldId="321"/>
            <ac:spMk id="8" creationId="{00000000-0000-0000-0000-000000000000}"/>
          </ac:spMkLst>
        </pc:spChg>
      </pc:sldChg>
      <pc:sldChg chg="modSp">
        <pc:chgData name="Weeks, Claire: WCC" userId="2bdcd9ca-8386-4eac-aaa8-69d1ae0e5898" providerId="ADAL" clId="{071E694D-2359-4D23-996D-388ADFEAD40D}" dt="2019-01-06T17:44:54.445" v="1770" actId="2"/>
        <pc:sldMkLst>
          <pc:docMk/>
          <pc:sldMk cId="2398777106" sldId="372"/>
        </pc:sldMkLst>
        <pc:spChg chg="mod">
          <ac:chgData name="Weeks, Claire: WCC" userId="2bdcd9ca-8386-4eac-aaa8-69d1ae0e5898" providerId="ADAL" clId="{071E694D-2359-4D23-996D-388ADFEAD40D}" dt="2019-01-06T17:44:54.445" v="1770" actId="2"/>
          <ac:spMkLst>
            <pc:docMk/>
            <pc:sldMk cId="2398777106" sldId="372"/>
            <ac:spMk id="6" creationId="{E11E816C-E9BA-45DD-8AC6-E7AE51098286}"/>
          </ac:spMkLst>
        </pc:spChg>
      </pc:sldChg>
      <pc:sldChg chg="addSp delSp modSp">
        <pc:chgData name="Weeks, Claire: WCC" userId="2bdcd9ca-8386-4eac-aaa8-69d1ae0e5898" providerId="ADAL" clId="{071E694D-2359-4D23-996D-388ADFEAD40D}" dt="2019-01-06T17:45:02.517" v="1771" actId="313"/>
        <pc:sldMkLst>
          <pc:docMk/>
          <pc:sldMk cId="1068162763" sldId="393"/>
        </pc:sldMkLst>
        <pc:spChg chg="mod">
          <ac:chgData name="Weeks, Claire: WCC" userId="2bdcd9ca-8386-4eac-aaa8-69d1ae0e5898" providerId="ADAL" clId="{071E694D-2359-4D23-996D-388ADFEAD40D}" dt="2019-01-06T16:21:22.343" v="70" actId="1076"/>
          <ac:spMkLst>
            <pc:docMk/>
            <pc:sldMk cId="1068162763" sldId="393"/>
            <ac:spMk id="2" creationId="{00000000-0000-0000-0000-000000000000}"/>
          </ac:spMkLst>
        </pc:spChg>
        <pc:spChg chg="mod">
          <ac:chgData name="Weeks, Claire: WCC" userId="2bdcd9ca-8386-4eac-aaa8-69d1ae0e5898" providerId="ADAL" clId="{071E694D-2359-4D23-996D-388ADFEAD40D}" dt="2019-01-06T16:20:25.062" v="44" actId="1076"/>
          <ac:spMkLst>
            <pc:docMk/>
            <pc:sldMk cId="1068162763" sldId="393"/>
            <ac:spMk id="5" creationId="{00000000-0000-0000-0000-000000000000}"/>
          </ac:spMkLst>
        </pc:spChg>
        <pc:spChg chg="add mod">
          <ac:chgData name="Weeks, Claire: WCC" userId="2bdcd9ca-8386-4eac-aaa8-69d1ae0e5898" providerId="ADAL" clId="{071E694D-2359-4D23-996D-388ADFEAD40D}" dt="2019-01-06T16:24:10.354" v="101" actId="1076"/>
          <ac:spMkLst>
            <pc:docMk/>
            <pc:sldMk cId="1068162763" sldId="393"/>
            <ac:spMk id="6" creationId="{1F9CAC30-F08B-436D-A60A-B55AD6389E95}"/>
          </ac:spMkLst>
        </pc:spChg>
        <pc:spChg chg="add del mod">
          <ac:chgData name="Weeks, Claire: WCC" userId="2bdcd9ca-8386-4eac-aaa8-69d1ae0e5898" providerId="ADAL" clId="{071E694D-2359-4D23-996D-388ADFEAD40D}" dt="2019-01-06T16:24:11.674" v="103" actId="11529"/>
          <ac:spMkLst>
            <pc:docMk/>
            <pc:sldMk cId="1068162763" sldId="393"/>
            <ac:spMk id="7" creationId="{E0B53E06-D2DE-4016-B310-1983107B1D1C}"/>
          </ac:spMkLst>
        </pc:spChg>
        <pc:spChg chg="mod">
          <ac:chgData name="Weeks, Claire: WCC" userId="2bdcd9ca-8386-4eac-aaa8-69d1ae0e5898" providerId="ADAL" clId="{071E694D-2359-4D23-996D-388ADFEAD40D}" dt="2019-01-06T17:45:02.517" v="1771" actId="313"/>
          <ac:spMkLst>
            <pc:docMk/>
            <pc:sldMk cId="1068162763" sldId="393"/>
            <ac:spMk id="8" creationId="{00000000-0000-0000-0000-000000000000}"/>
          </ac:spMkLst>
        </pc:spChg>
        <pc:picChg chg="add mod">
          <ac:chgData name="Weeks, Claire: WCC" userId="2bdcd9ca-8386-4eac-aaa8-69d1ae0e5898" providerId="ADAL" clId="{071E694D-2359-4D23-996D-388ADFEAD40D}" dt="2019-01-06T16:20:35.110" v="52" actId="1076"/>
          <ac:picMkLst>
            <pc:docMk/>
            <pc:sldMk cId="1068162763" sldId="393"/>
            <ac:picMk id="4" creationId="{278F3202-1BEF-49CE-A959-5DDE9B77458F}"/>
          </ac:picMkLst>
        </pc:picChg>
      </pc:sldChg>
      <pc:sldChg chg="addSp delSp modSp del">
        <pc:chgData name="Weeks, Claire: WCC" userId="2bdcd9ca-8386-4eac-aaa8-69d1ae0e5898" providerId="ADAL" clId="{071E694D-2359-4D23-996D-388ADFEAD40D}" dt="2019-01-06T16:18:23.038" v="24" actId="2696"/>
        <pc:sldMkLst>
          <pc:docMk/>
          <pc:sldMk cId="3947686768" sldId="397"/>
        </pc:sldMkLst>
        <pc:spChg chg="add mod">
          <ac:chgData name="Weeks, Claire: WCC" userId="2bdcd9ca-8386-4eac-aaa8-69d1ae0e5898" providerId="ADAL" clId="{071E694D-2359-4D23-996D-388ADFEAD40D}" dt="2019-01-06T16:18:03.763" v="19"/>
          <ac:spMkLst>
            <pc:docMk/>
            <pc:sldMk cId="3947686768" sldId="397"/>
            <ac:spMk id="4" creationId="{A8DBFF81-941F-4673-8B79-A53EF6495E9A}"/>
          </ac:spMkLst>
        </pc:spChg>
        <pc:spChg chg="del">
          <ac:chgData name="Weeks, Claire: WCC" userId="2bdcd9ca-8386-4eac-aaa8-69d1ae0e5898" providerId="ADAL" clId="{071E694D-2359-4D23-996D-388ADFEAD40D}" dt="2019-01-06T16:18:03.763" v="19"/>
          <ac:spMkLst>
            <pc:docMk/>
            <pc:sldMk cId="3947686768" sldId="397"/>
            <ac:spMk id="8" creationId="{00000000-0000-0000-0000-000000000000}"/>
          </ac:spMkLst>
        </pc:spChg>
      </pc:sldChg>
      <pc:sldChg chg="modSp">
        <pc:chgData name="Weeks, Claire: WCC" userId="2bdcd9ca-8386-4eac-aaa8-69d1ae0e5898" providerId="ADAL" clId="{071E694D-2359-4D23-996D-388ADFEAD40D}" dt="2019-01-06T17:38:17.083" v="1638" actId="20577"/>
        <pc:sldMkLst>
          <pc:docMk/>
          <pc:sldMk cId="3346359146" sldId="400"/>
        </pc:sldMkLst>
        <pc:spChg chg="mod">
          <ac:chgData name="Weeks, Claire: WCC" userId="2bdcd9ca-8386-4eac-aaa8-69d1ae0e5898" providerId="ADAL" clId="{071E694D-2359-4D23-996D-388ADFEAD40D}" dt="2019-01-06T17:38:17.083" v="1638" actId="20577"/>
          <ac:spMkLst>
            <pc:docMk/>
            <pc:sldMk cId="3346359146" sldId="400"/>
            <ac:spMk id="8" creationId="{00000000-0000-0000-0000-000000000000}"/>
          </ac:spMkLst>
        </pc:spChg>
      </pc:sldChg>
      <pc:sldChg chg="addSp modSp">
        <pc:chgData name="Weeks, Claire: WCC" userId="2bdcd9ca-8386-4eac-aaa8-69d1ae0e5898" providerId="ADAL" clId="{071E694D-2359-4D23-996D-388ADFEAD40D}" dt="2019-01-06T17:38:35.677" v="1640" actId="1076"/>
        <pc:sldMkLst>
          <pc:docMk/>
          <pc:sldMk cId="3893676367" sldId="401"/>
        </pc:sldMkLst>
        <pc:spChg chg="add mod">
          <ac:chgData name="Weeks, Claire: WCC" userId="2bdcd9ca-8386-4eac-aaa8-69d1ae0e5898" providerId="ADAL" clId="{071E694D-2359-4D23-996D-388ADFEAD40D}" dt="2019-01-06T17:38:35.677" v="1640" actId="1076"/>
          <ac:spMkLst>
            <pc:docMk/>
            <pc:sldMk cId="3893676367" sldId="401"/>
            <ac:spMk id="5" creationId="{C23D4064-18A1-4482-8E11-D372875EB84F}"/>
          </ac:spMkLst>
        </pc:spChg>
      </pc:sldChg>
      <pc:sldChg chg="modSp del">
        <pc:chgData name="Weeks, Claire: WCC" userId="2bdcd9ca-8386-4eac-aaa8-69d1ae0e5898" providerId="ADAL" clId="{071E694D-2359-4D23-996D-388ADFEAD40D}" dt="2019-01-06T17:38:09.543" v="1624" actId="2696"/>
        <pc:sldMkLst>
          <pc:docMk/>
          <pc:sldMk cId="4273960140" sldId="402"/>
        </pc:sldMkLst>
        <pc:spChg chg="mod">
          <ac:chgData name="Weeks, Claire: WCC" userId="2bdcd9ca-8386-4eac-aaa8-69d1ae0e5898" providerId="ADAL" clId="{071E694D-2359-4D23-996D-388ADFEAD40D}" dt="2019-01-06T17:38:00.608" v="1623" actId="20577"/>
          <ac:spMkLst>
            <pc:docMk/>
            <pc:sldMk cId="4273960140" sldId="402"/>
            <ac:spMk id="8" creationId="{00000000-0000-0000-0000-000000000000}"/>
          </ac:spMkLst>
        </pc:spChg>
      </pc:sldChg>
      <pc:sldChg chg="addSp delSp modSp modNotesTx">
        <pc:chgData name="Weeks, Claire: WCC" userId="2bdcd9ca-8386-4eac-aaa8-69d1ae0e5898" providerId="ADAL" clId="{071E694D-2359-4D23-996D-388ADFEAD40D}" dt="2019-01-06T17:38:52.858" v="1678" actId="20577"/>
        <pc:sldMkLst>
          <pc:docMk/>
          <pc:sldMk cId="4044768683" sldId="403"/>
        </pc:sldMkLst>
        <pc:spChg chg="mod">
          <ac:chgData name="Weeks, Claire: WCC" userId="2bdcd9ca-8386-4eac-aaa8-69d1ae0e5898" providerId="ADAL" clId="{071E694D-2359-4D23-996D-388ADFEAD40D}" dt="2019-01-06T16:27:54.621" v="191" actId="14100"/>
          <ac:spMkLst>
            <pc:docMk/>
            <pc:sldMk cId="4044768683" sldId="403"/>
            <ac:spMk id="2" creationId="{00000000-0000-0000-0000-000000000000}"/>
          </ac:spMkLst>
        </pc:spChg>
        <pc:spChg chg="add del">
          <ac:chgData name="Weeks, Claire: WCC" userId="2bdcd9ca-8386-4eac-aaa8-69d1ae0e5898" providerId="ADAL" clId="{071E694D-2359-4D23-996D-388ADFEAD40D}" dt="2019-01-06T16:25:37.011" v="125"/>
          <ac:spMkLst>
            <pc:docMk/>
            <pc:sldMk cId="4044768683" sldId="403"/>
            <ac:spMk id="6" creationId="{4077D172-A6AE-447C-B696-41D9FF357978}"/>
          </ac:spMkLst>
        </pc:spChg>
        <pc:spChg chg="add mod">
          <ac:chgData name="Weeks, Claire: WCC" userId="2bdcd9ca-8386-4eac-aaa8-69d1ae0e5898" providerId="ADAL" clId="{071E694D-2359-4D23-996D-388ADFEAD40D}" dt="2019-01-06T16:28:40.253" v="194" actId="113"/>
          <ac:spMkLst>
            <pc:docMk/>
            <pc:sldMk cId="4044768683" sldId="403"/>
            <ac:spMk id="7" creationId="{99152CCF-FE78-4F30-B950-BBC072C63F22}"/>
          </ac:spMkLst>
        </pc:spChg>
        <pc:spChg chg="mod">
          <ac:chgData name="Weeks, Claire: WCC" userId="2bdcd9ca-8386-4eac-aaa8-69d1ae0e5898" providerId="ADAL" clId="{071E694D-2359-4D23-996D-388ADFEAD40D}" dt="2019-01-06T17:38:52.858" v="1678" actId="20577"/>
          <ac:spMkLst>
            <pc:docMk/>
            <pc:sldMk cId="4044768683" sldId="403"/>
            <ac:spMk id="8" creationId="{00000000-0000-0000-0000-000000000000}"/>
          </ac:spMkLst>
        </pc:spChg>
        <pc:picChg chg="add mod">
          <ac:chgData name="Weeks, Claire: WCC" userId="2bdcd9ca-8386-4eac-aaa8-69d1ae0e5898" providerId="ADAL" clId="{071E694D-2359-4D23-996D-388ADFEAD40D}" dt="2019-01-06T16:27:38.240" v="187" actId="1076"/>
          <ac:picMkLst>
            <pc:docMk/>
            <pc:sldMk cId="4044768683" sldId="403"/>
            <ac:picMk id="5" creationId="{E3B1404B-A9E5-406F-8A91-83A1D48E88E3}"/>
          </ac:picMkLst>
        </pc:picChg>
      </pc:sldChg>
      <pc:sldChg chg="modSp">
        <pc:chgData name="Weeks, Claire: WCC" userId="2bdcd9ca-8386-4eac-aaa8-69d1ae0e5898" providerId="ADAL" clId="{071E694D-2359-4D23-996D-388ADFEAD40D}" dt="2019-01-06T17:43:48.426" v="1735" actId="20577"/>
        <pc:sldMkLst>
          <pc:docMk/>
          <pc:sldMk cId="82976755" sldId="405"/>
        </pc:sldMkLst>
        <pc:spChg chg="mod">
          <ac:chgData name="Weeks, Claire: WCC" userId="2bdcd9ca-8386-4eac-aaa8-69d1ae0e5898" providerId="ADAL" clId="{071E694D-2359-4D23-996D-388ADFEAD40D}" dt="2019-01-06T16:33:49.105" v="270" actId="20577"/>
          <ac:spMkLst>
            <pc:docMk/>
            <pc:sldMk cId="82976755" sldId="405"/>
            <ac:spMk id="2" creationId="{00000000-0000-0000-0000-000000000000}"/>
          </ac:spMkLst>
        </pc:spChg>
        <pc:spChg chg="mod">
          <ac:chgData name="Weeks, Claire: WCC" userId="2bdcd9ca-8386-4eac-aaa8-69d1ae0e5898" providerId="ADAL" clId="{071E694D-2359-4D23-996D-388ADFEAD40D}" dt="2019-01-06T17:43:48.426" v="1735" actId="20577"/>
          <ac:spMkLst>
            <pc:docMk/>
            <pc:sldMk cId="82976755" sldId="405"/>
            <ac:spMk id="8" creationId="{00000000-0000-0000-0000-000000000000}"/>
          </ac:spMkLst>
        </pc:spChg>
      </pc:sldChg>
      <pc:sldChg chg="addSp delSp modSp modNotesTx">
        <pc:chgData name="Weeks, Claire: WCC" userId="2bdcd9ca-8386-4eac-aaa8-69d1ae0e5898" providerId="ADAL" clId="{071E694D-2359-4D23-996D-388ADFEAD40D}" dt="2019-01-06T16:37:57.514" v="290" actId="1076"/>
        <pc:sldMkLst>
          <pc:docMk/>
          <pc:sldMk cId="2342162796" sldId="408"/>
        </pc:sldMkLst>
        <pc:picChg chg="add del mod">
          <ac:chgData name="Weeks, Claire: WCC" userId="2bdcd9ca-8386-4eac-aaa8-69d1ae0e5898" providerId="ADAL" clId="{071E694D-2359-4D23-996D-388ADFEAD40D}" dt="2019-01-06T16:35:23.275" v="281"/>
          <ac:picMkLst>
            <pc:docMk/>
            <pc:sldMk cId="2342162796" sldId="408"/>
            <ac:picMk id="8" creationId="{1EFB64EE-44D0-453B-830C-8AE13A365B9C}"/>
          </ac:picMkLst>
        </pc:picChg>
        <pc:picChg chg="add del">
          <ac:chgData name="Weeks, Claire: WCC" userId="2bdcd9ca-8386-4eac-aaa8-69d1ae0e5898" providerId="ADAL" clId="{071E694D-2359-4D23-996D-388ADFEAD40D}" dt="2019-01-06T16:36:12.551" v="283"/>
          <ac:picMkLst>
            <pc:docMk/>
            <pc:sldMk cId="2342162796" sldId="408"/>
            <ac:picMk id="9" creationId="{06D3BA8C-C8C6-4A0E-A6CF-AFF5C028307D}"/>
          </ac:picMkLst>
        </pc:picChg>
        <pc:picChg chg="add mod">
          <ac:chgData name="Weeks, Claire: WCC" userId="2bdcd9ca-8386-4eac-aaa8-69d1ae0e5898" providerId="ADAL" clId="{071E694D-2359-4D23-996D-388ADFEAD40D}" dt="2019-01-06T16:37:57.514" v="290" actId="1076"/>
          <ac:picMkLst>
            <pc:docMk/>
            <pc:sldMk cId="2342162796" sldId="408"/>
            <ac:picMk id="11" creationId="{3E8BE19D-EE40-4B7A-B7A6-C5BCB5AE7146}"/>
          </ac:picMkLst>
        </pc:picChg>
      </pc:sldChg>
      <pc:sldChg chg="modSp">
        <pc:chgData name="Weeks, Claire: WCC" userId="2bdcd9ca-8386-4eac-aaa8-69d1ae0e5898" providerId="ADAL" clId="{071E694D-2359-4D23-996D-388ADFEAD40D}" dt="2019-01-06T17:40:27.370" v="1704" actId="20577"/>
        <pc:sldMkLst>
          <pc:docMk/>
          <pc:sldMk cId="2827064803" sldId="409"/>
        </pc:sldMkLst>
        <pc:spChg chg="mod">
          <ac:chgData name="Weeks, Claire: WCC" userId="2bdcd9ca-8386-4eac-aaa8-69d1ae0e5898" providerId="ADAL" clId="{071E694D-2359-4D23-996D-388ADFEAD40D}" dt="2019-01-06T17:40:27.370" v="1704" actId="20577"/>
          <ac:spMkLst>
            <pc:docMk/>
            <pc:sldMk cId="2827064803" sldId="409"/>
            <ac:spMk id="8" creationId="{00000000-0000-0000-0000-000000000000}"/>
          </ac:spMkLst>
        </pc:spChg>
      </pc:sldChg>
      <pc:sldChg chg="modSp">
        <pc:chgData name="Weeks, Claire: WCC" userId="2bdcd9ca-8386-4eac-aaa8-69d1ae0e5898" providerId="ADAL" clId="{071E694D-2359-4D23-996D-388ADFEAD40D}" dt="2019-01-06T17:40:43.554" v="1720" actId="1076"/>
        <pc:sldMkLst>
          <pc:docMk/>
          <pc:sldMk cId="3852568794" sldId="410"/>
        </pc:sldMkLst>
        <pc:spChg chg="mod">
          <ac:chgData name="Weeks, Claire: WCC" userId="2bdcd9ca-8386-4eac-aaa8-69d1ae0e5898" providerId="ADAL" clId="{071E694D-2359-4D23-996D-388ADFEAD40D}" dt="2019-01-06T17:40:43.554" v="1720" actId="1076"/>
          <ac:spMkLst>
            <pc:docMk/>
            <pc:sldMk cId="3852568794" sldId="410"/>
            <ac:spMk id="6" creationId="{37B6F0F4-295B-4455-B4F1-00F8560E8A87}"/>
          </ac:spMkLst>
        </pc:spChg>
        <pc:spChg chg="mod">
          <ac:chgData name="Weeks, Claire: WCC" userId="2bdcd9ca-8386-4eac-aaa8-69d1ae0e5898" providerId="ADAL" clId="{071E694D-2359-4D23-996D-388ADFEAD40D}" dt="2019-01-06T17:40:41.177" v="1719" actId="1076"/>
          <ac:spMkLst>
            <pc:docMk/>
            <pc:sldMk cId="3852568794" sldId="410"/>
            <ac:spMk id="8" creationId="{00000000-0000-0000-0000-000000000000}"/>
          </ac:spMkLst>
        </pc:spChg>
      </pc:sldChg>
      <pc:sldChg chg="modSp">
        <pc:chgData name="Weeks, Claire: WCC" userId="2bdcd9ca-8386-4eac-aaa8-69d1ae0e5898" providerId="ADAL" clId="{071E694D-2359-4D23-996D-388ADFEAD40D}" dt="2019-01-06T17:44:22.099" v="1754" actId="1076"/>
        <pc:sldMkLst>
          <pc:docMk/>
          <pc:sldMk cId="2408787135" sldId="411"/>
        </pc:sldMkLst>
        <pc:spChg chg="mod">
          <ac:chgData name="Weeks, Claire: WCC" userId="2bdcd9ca-8386-4eac-aaa8-69d1ae0e5898" providerId="ADAL" clId="{071E694D-2359-4D23-996D-388ADFEAD40D}" dt="2019-01-06T17:44:22.099" v="1754" actId="1076"/>
          <ac:spMkLst>
            <pc:docMk/>
            <pc:sldMk cId="2408787135" sldId="411"/>
            <ac:spMk id="3" creationId="{00000000-0000-0000-0000-000000000000}"/>
          </ac:spMkLst>
        </pc:spChg>
        <pc:spChg chg="mod">
          <ac:chgData name="Weeks, Claire: WCC" userId="2bdcd9ca-8386-4eac-aaa8-69d1ae0e5898" providerId="ADAL" clId="{071E694D-2359-4D23-996D-388ADFEAD40D}" dt="2019-01-06T17:44:12.768" v="1750" actId="20577"/>
          <ac:spMkLst>
            <pc:docMk/>
            <pc:sldMk cId="2408787135" sldId="411"/>
            <ac:spMk id="8" creationId="{00000000-0000-0000-0000-000000000000}"/>
          </ac:spMkLst>
        </pc:spChg>
      </pc:sldChg>
      <pc:sldChg chg="del">
        <pc:chgData name="Weeks, Claire: WCC" userId="2bdcd9ca-8386-4eac-aaa8-69d1ae0e5898" providerId="ADAL" clId="{071E694D-2359-4D23-996D-388ADFEAD40D}" dt="2019-01-06T16:17:51.232" v="18" actId="2696"/>
        <pc:sldMkLst>
          <pc:docMk/>
          <pc:sldMk cId="1216223479" sldId="412"/>
        </pc:sldMkLst>
      </pc:sldChg>
      <pc:sldChg chg="modSp ord">
        <pc:chgData name="Weeks, Claire: WCC" userId="2bdcd9ca-8386-4eac-aaa8-69d1ae0e5898" providerId="ADAL" clId="{071E694D-2359-4D23-996D-388ADFEAD40D}" dt="2019-01-06T17:45:08.206" v="1773" actId="313"/>
        <pc:sldMkLst>
          <pc:docMk/>
          <pc:sldMk cId="2700354040" sldId="413"/>
        </pc:sldMkLst>
        <pc:spChg chg="mod">
          <ac:chgData name="Weeks, Claire: WCC" userId="2bdcd9ca-8386-4eac-aaa8-69d1ae0e5898" providerId="ADAL" clId="{071E694D-2359-4D23-996D-388ADFEAD40D}" dt="2019-01-06T17:45:08.206" v="1773" actId="313"/>
          <ac:spMkLst>
            <pc:docMk/>
            <pc:sldMk cId="2700354040" sldId="413"/>
            <ac:spMk id="2" creationId="{B94BB95E-36F3-49F1-99B8-B00ABC176742}"/>
          </ac:spMkLst>
        </pc:spChg>
        <pc:spChg chg="mod">
          <ac:chgData name="Weeks, Claire: WCC" userId="2bdcd9ca-8386-4eac-aaa8-69d1ae0e5898" providerId="ADAL" clId="{071E694D-2359-4D23-996D-388ADFEAD40D}" dt="2019-01-06T17:44:32.413" v="1768" actId="20577"/>
          <ac:spMkLst>
            <pc:docMk/>
            <pc:sldMk cId="2700354040" sldId="413"/>
            <ac:spMk id="8" creationId="{00000000-0000-0000-0000-000000000000}"/>
          </ac:spMkLst>
        </pc:spChg>
      </pc:sldChg>
      <pc:sldChg chg="modSp">
        <pc:chgData name="Weeks, Claire: WCC" userId="2bdcd9ca-8386-4eac-aaa8-69d1ae0e5898" providerId="ADAL" clId="{071E694D-2359-4D23-996D-388ADFEAD40D}" dt="2019-01-06T17:45:06.570" v="1772" actId="313"/>
        <pc:sldMkLst>
          <pc:docMk/>
          <pc:sldMk cId="162238858" sldId="414"/>
        </pc:sldMkLst>
        <pc:spChg chg="mod">
          <ac:chgData name="Weeks, Claire: WCC" userId="2bdcd9ca-8386-4eac-aaa8-69d1ae0e5898" providerId="ADAL" clId="{071E694D-2359-4D23-996D-388ADFEAD40D}" dt="2019-01-06T17:45:06.570" v="1772" actId="313"/>
          <ac:spMkLst>
            <pc:docMk/>
            <pc:sldMk cId="162238858" sldId="414"/>
            <ac:spMk id="2" creationId="{4B015132-A575-4FE8-8E83-88F42AC8F335}"/>
          </ac:spMkLst>
        </pc:spChg>
      </pc:sldChg>
      <pc:sldChg chg="addSp delSp modSp add modNotesTx">
        <pc:chgData name="Weeks, Claire: WCC" userId="2bdcd9ca-8386-4eac-aaa8-69d1ae0e5898" providerId="ADAL" clId="{071E694D-2359-4D23-996D-388ADFEAD40D}" dt="2019-01-06T17:36:51.226" v="1604" actId="313"/>
        <pc:sldMkLst>
          <pc:docMk/>
          <pc:sldMk cId="2291968772" sldId="415"/>
        </pc:sldMkLst>
        <pc:spChg chg="del">
          <ac:chgData name="Weeks, Claire: WCC" userId="2bdcd9ca-8386-4eac-aaa8-69d1ae0e5898" providerId="ADAL" clId="{071E694D-2359-4D23-996D-388ADFEAD40D}" dt="2019-01-06T17:03:44.344" v="1386" actId="478"/>
          <ac:spMkLst>
            <pc:docMk/>
            <pc:sldMk cId="2291968772" sldId="415"/>
            <ac:spMk id="2" creationId="{B94BB95E-36F3-49F1-99B8-B00ABC176742}"/>
          </ac:spMkLst>
        </pc:spChg>
        <pc:spChg chg="mod">
          <ac:chgData name="Weeks, Claire: WCC" userId="2bdcd9ca-8386-4eac-aaa8-69d1ae0e5898" providerId="ADAL" clId="{071E694D-2359-4D23-996D-388ADFEAD40D}" dt="2019-01-06T17:35:29.393" v="1570" actId="20577"/>
          <ac:spMkLst>
            <pc:docMk/>
            <pc:sldMk cId="2291968772" sldId="415"/>
            <ac:spMk id="3" creationId="{00000000-0000-0000-0000-000000000000}"/>
          </ac:spMkLst>
        </pc:spChg>
        <pc:spChg chg="del">
          <ac:chgData name="Weeks, Claire: WCC" userId="2bdcd9ca-8386-4eac-aaa8-69d1ae0e5898" providerId="ADAL" clId="{071E694D-2359-4D23-996D-388ADFEAD40D}" dt="2019-01-06T17:03:47.054" v="1387" actId="478"/>
          <ac:spMkLst>
            <pc:docMk/>
            <pc:sldMk cId="2291968772" sldId="415"/>
            <ac:spMk id="4" creationId="{DF88AB83-0747-46BC-8088-42CF97ACE9C4}"/>
          </ac:spMkLst>
        </pc:spChg>
        <pc:spChg chg="mod">
          <ac:chgData name="Weeks, Claire: WCC" userId="2bdcd9ca-8386-4eac-aaa8-69d1ae0e5898" providerId="ADAL" clId="{071E694D-2359-4D23-996D-388ADFEAD40D}" dt="2019-01-06T17:36:08.341" v="1601" actId="255"/>
          <ac:spMkLst>
            <pc:docMk/>
            <pc:sldMk cId="2291968772" sldId="415"/>
            <ac:spMk id="8" creationId="{00000000-0000-0000-0000-000000000000}"/>
          </ac:spMkLst>
        </pc:spChg>
        <pc:graphicFrameChg chg="add del mod">
          <ac:chgData name="Weeks, Claire: WCC" userId="2bdcd9ca-8386-4eac-aaa8-69d1ae0e5898" providerId="ADAL" clId="{071E694D-2359-4D23-996D-388ADFEAD40D}" dt="2019-01-06T17:04:07.612" v="1389"/>
          <ac:graphicFrameMkLst>
            <pc:docMk/>
            <pc:sldMk cId="2291968772" sldId="415"/>
            <ac:graphicFrameMk id="5" creationId="{B8726C43-3C9D-47C2-8240-203721FEDA7B}"/>
          </ac:graphicFrameMkLst>
        </pc:graphicFrameChg>
        <pc:graphicFrameChg chg="add mod modGraphic">
          <ac:chgData name="Weeks, Claire: WCC" userId="2bdcd9ca-8386-4eac-aaa8-69d1ae0e5898" providerId="ADAL" clId="{071E694D-2359-4D23-996D-388ADFEAD40D}" dt="2019-01-06T17:32:08.126" v="1510" actId="1076"/>
          <ac:graphicFrameMkLst>
            <pc:docMk/>
            <pc:sldMk cId="2291968772" sldId="415"/>
            <ac:graphicFrameMk id="6" creationId="{315D5453-591C-4227-9AC0-876ABAFBA45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06/01/2019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A485F1-CDC1-4DCB-BEC7-9F9EEF335FE7}" type="slidenum">
              <a:rPr lang="en-GB" smtClean="0"/>
              <a:t>10</a:t>
            </a:fld>
            <a:endParaRPr lang="en-GB" dirty="0"/>
          </a:p>
        </p:txBody>
      </p:sp>
    </p:spTree>
    <p:extLst>
      <p:ext uri="{BB962C8B-B14F-4D97-AF65-F5344CB8AC3E}">
        <p14:creationId xmlns:p14="http://schemas.microsoft.com/office/powerpoint/2010/main" val="8051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fundamental model, confirmed by Great Place to Work through over 25 years worth of analysis of employees’ own opinions, is universal and consistent year-over-year, country-to-country. It applies not only to all organisations but to companies with diverse employee demographics</a:t>
            </a:r>
          </a:p>
          <a:p>
            <a:endParaRPr lang="en-GB" dirty="0"/>
          </a:p>
          <a:p>
            <a:endParaRPr lang="en-GB" dirty="0"/>
          </a:p>
        </p:txBody>
      </p:sp>
      <p:sp>
        <p:nvSpPr>
          <p:cNvPr id="4" name="Slide Number Placeholder 3"/>
          <p:cNvSpPr>
            <a:spLocks noGrp="1"/>
          </p:cNvSpPr>
          <p:nvPr>
            <p:ph type="sldNum" sz="quarter" idx="10"/>
          </p:nvPr>
        </p:nvSpPr>
        <p:spPr/>
        <p:txBody>
          <a:bodyPr/>
          <a:lstStyle/>
          <a:p>
            <a:fld id="{14A485F1-CDC1-4DCB-BEC7-9F9EEF335FE7}" type="slidenum">
              <a:rPr lang="en-GB" smtClean="0"/>
              <a:t>11</a:t>
            </a:fld>
            <a:endParaRPr lang="en-GB" dirty="0"/>
          </a:p>
        </p:txBody>
      </p:sp>
    </p:spTree>
    <p:extLst>
      <p:ext uri="{BB962C8B-B14F-4D97-AF65-F5344CB8AC3E}">
        <p14:creationId xmlns:p14="http://schemas.microsoft.com/office/powerpoint/2010/main" val="116621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dirty="0"/>
          </a:p>
        </p:txBody>
      </p:sp>
    </p:spTree>
    <p:extLst>
      <p:ext uri="{BB962C8B-B14F-4D97-AF65-F5344CB8AC3E}">
        <p14:creationId xmlns:p14="http://schemas.microsoft.com/office/powerpoint/2010/main" val="54121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13</a:t>
            </a:fld>
            <a:endParaRPr lang="en-GB" dirty="0"/>
          </a:p>
        </p:txBody>
      </p:sp>
    </p:spTree>
    <p:extLst>
      <p:ext uri="{BB962C8B-B14F-4D97-AF65-F5344CB8AC3E}">
        <p14:creationId xmlns:p14="http://schemas.microsoft.com/office/powerpoint/2010/main" val="533627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14</a:t>
            </a:fld>
            <a:endParaRPr lang="en-GB" altLang="en-US" dirty="0"/>
          </a:p>
        </p:txBody>
      </p:sp>
    </p:spTree>
    <p:extLst>
      <p:ext uri="{BB962C8B-B14F-4D97-AF65-F5344CB8AC3E}">
        <p14:creationId xmlns:p14="http://schemas.microsoft.com/office/powerpoint/2010/main" val="1053878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15</a:t>
            </a:fld>
            <a:endParaRPr lang="en-GB" dirty="0"/>
          </a:p>
        </p:txBody>
      </p:sp>
    </p:spTree>
    <p:extLst>
      <p:ext uri="{BB962C8B-B14F-4D97-AF65-F5344CB8AC3E}">
        <p14:creationId xmlns:p14="http://schemas.microsoft.com/office/powerpoint/2010/main" val="414397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16</a:t>
            </a:fld>
            <a:endParaRPr lang="en-GB" altLang="en-US" dirty="0"/>
          </a:p>
        </p:txBody>
      </p:sp>
    </p:spTree>
    <p:extLst>
      <p:ext uri="{BB962C8B-B14F-4D97-AF65-F5344CB8AC3E}">
        <p14:creationId xmlns:p14="http://schemas.microsoft.com/office/powerpoint/2010/main" val="306997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kern="1200" dirty="0">
              <a:solidFill>
                <a:schemeClr val="tx1"/>
              </a:solidFill>
              <a:effectLst/>
              <a:latin typeface="+mn-lt"/>
              <a:ea typeface="+mn-ea"/>
              <a:cs typeface="+mn-cs"/>
            </a:endParaRPr>
          </a:p>
          <a:p>
            <a:endParaRPr lang="en-GB" sz="1200" b="1" kern="1200" dirty="0">
              <a:solidFill>
                <a:schemeClr val="tx1"/>
              </a:solidFill>
              <a:effectLst/>
              <a:latin typeface="+mn-lt"/>
              <a:ea typeface="+mn-ea"/>
              <a:cs typeface="+mn-cs"/>
            </a:endParaRPr>
          </a:p>
          <a:p>
            <a:endParaRPr lang="en-GB" sz="1200" b="1"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17</a:t>
            </a:fld>
            <a:endParaRPr lang="en-GB" dirty="0"/>
          </a:p>
        </p:txBody>
      </p:sp>
    </p:spTree>
    <p:extLst>
      <p:ext uri="{BB962C8B-B14F-4D97-AF65-F5344CB8AC3E}">
        <p14:creationId xmlns:p14="http://schemas.microsoft.com/office/powerpoint/2010/main" val="3778369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18</a:t>
            </a:fld>
            <a:endParaRPr lang="en-GB" altLang="en-US" dirty="0"/>
          </a:p>
        </p:txBody>
      </p:sp>
    </p:spTree>
    <p:extLst>
      <p:ext uri="{BB962C8B-B14F-4D97-AF65-F5344CB8AC3E}">
        <p14:creationId xmlns:p14="http://schemas.microsoft.com/office/powerpoint/2010/main" val="3307651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Feedback Matrix is a tool for overcoming your emotional responses to feedback, so that you can apply it and make positive changes to your performance or behaviour. Use the Feedback Matrix to challenge the way that you respond to feedback. </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19</a:t>
            </a:fld>
            <a:endParaRPr lang="en-GB" altLang="en-US" dirty="0"/>
          </a:p>
        </p:txBody>
      </p:sp>
    </p:spTree>
    <p:extLst>
      <p:ext uri="{BB962C8B-B14F-4D97-AF65-F5344CB8AC3E}">
        <p14:creationId xmlns:p14="http://schemas.microsoft.com/office/powerpoint/2010/main" val="107416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dirty="0"/>
          </a:p>
        </p:txBody>
      </p:sp>
    </p:spTree>
    <p:extLst>
      <p:ext uri="{BB962C8B-B14F-4D97-AF65-F5344CB8AC3E}">
        <p14:creationId xmlns:p14="http://schemas.microsoft.com/office/powerpoint/2010/main" val="2729487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20</a:t>
            </a:fld>
            <a:endParaRPr lang="en-GB" altLang="en-US" dirty="0"/>
          </a:p>
        </p:txBody>
      </p:sp>
    </p:spTree>
    <p:extLst>
      <p:ext uri="{BB962C8B-B14F-4D97-AF65-F5344CB8AC3E}">
        <p14:creationId xmlns:p14="http://schemas.microsoft.com/office/powerpoint/2010/main" val="257920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3</a:t>
            </a:fld>
            <a:endParaRPr lang="en-GB" altLang="en-US" dirty="0"/>
          </a:p>
        </p:txBody>
      </p:sp>
    </p:spTree>
    <p:extLst>
      <p:ext uri="{BB962C8B-B14F-4D97-AF65-F5344CB8AC3E}">
        <p14:creationId xmlns:p14="http://schemas.microsoft.com/office/powerpoint/2010/main" val="25220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4</a:t>
            </a:fld>
            <a:endParaRPr lang="en-GB" altLang="en-US" dirty="0"/>
          </a:p>
        </p:txBody>
      </p:sp>
    </p:spTree>
    <p:extLst>
      <p:ext uri="{BB962C8B-B14F-4D97-AF65-F5344CB8AC3E}">
        <p14:creationId xmlns:p14="http://schemas.microsoft.com/office/powerpoint/2010/main" val="393443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292374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baseline="0" dirty="0"/>
              <a:t>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6</a:t>
            </a:fld>
            <a:endParaRPr lang="en-GB" altLang="en-US" dirty="0"/>
          </a:p>
        </p:txBody>
      </p:sp>
    </p:spTree>
    <p:extLst>
      <p:ext uri="{BB962C8B-B14F-4D97-AF65-F5344CB8AC3E}">
        <p14:creationId xmlns:p14="http://schemas.microsoft.com/office/powerpoint/2010/main" val="273904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a:p>
            <a:endParaRPr lang="en-GB" dirty="0"/>
          </a:p>
        </p:txBody>
      </p:sp>
      <p:sp>
        <p:nvSpPr>
          <p:cNvPr id="4" name="Slide Number Placeholder 3"/>
          <p:cNvSpPr>
            <a:spLocks noGrp="1"/>
          </p:cNvSpPr>
          <p:nvPr>
            <p:ph type="sldNum" sz="quarter" idx="10"/>
          </p:nvPr>
        </p:nvSpPr>
        <p:spPr/>
        <p:txBody>
          <a:bodyPr/>
          <a:lstStyle/>
          <a:p>
            <a:fld id="{23A3B098-AAC4-48D5-9EAD-1725F10BBC33}" type="slidenum">
              <a:rPr lang="en-GB" smtClean="0"/>
              <a:t>7</a:t>
            </a:fld>
            <a:endParaRPr lang="en-GB" dirty="0"/>
          </a:p>
        </p:txBody>
      </p:sp>
    </p:spTree>
    <p:extLst>
      <p:ext uri="{BB962C8B-B14F-4D97-AF65-F5344CB8AC3E}">
        <p14:creationId xmlns:p14="http://schemas.microsoft.com/office/powerpoint/2010/main" val="165975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8</a:t>
            </a:fld>
            <a:endParaRPr lang="en-GB" altLang="en-US" dirty="0"/>
          </a:p>
        </p:txBody>
      </p:sp>
    </p:spTree>
    <p:extLst>
      <p:ext uri="{BB962C8B-B14F-4D97-AF65-F5344CB8AC3E}">
        <p14:creationId xmlns:p14="http://schemas.microsoft.com/office/powerpoint/2010/main" val="325096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dirty="0"/>
          </a:p>
        </p:txBody>
      </p:sp>
    </p:spTree>
    <p:extLst>
      <p:ext uri="{BB962C8B-B14F-4D97-AF65-F5344CB8AC3E}">
        <p14:creationId xmlns:p14="http://schemas.microsoft.com/office/powerpoint/2010/main" val="296437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1/6/2019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www.mindtools.com/blog/corporate/wp-content/uploads/sites/2/2014/05/SBI-Feedback-Tool.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mindtools.com/blog/corporate/wp-content/uploads/sites/2/2014/05/SBI-Feedback-Tool.pdf"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youtu.be/gi5UfSIf0BM" TargetMode="External"/><Relationship Id="rId5" Type="http://schemas.openxmlformats.org/officeDocument/2006/relationships/hyperlink" Target="https://www.youtube.com/watch?v=lvIEfNyZ8B0" TargetMode="External"/><Relationship Id="rId4" Type="http://schemas.openxmlformats.org/officeDocument/2006/relationships/hyperlink" Target="https://youtu.be/j_F7ghGTxG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www.gallup.com/poll/165269/worldwide-employees-engaged-work.asp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7700" y="1966490"/>
            <a:ext cx="5067299" cy="3718362"/>
          </a:xfrm>
          <a:prstGeom prst="rect">
            <a:avLst/>
          </a:prstGeom>
        </p:spPr>
      </p:pic>
      <p:sp>
        <p:nvSpPr>
          <p:cNvPr id="2" name="TextBox 1"/>
          <p:cNvSpPr txBox="1"/>
          <p:nvPr/>
        </p:nvSpPr>
        <p:spPr>
          <a:xfrm>
            <a:off x="275650"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Others</a:t>
            </a:r>
          </a:p>
        </p:txBody>
      </p:sp>
      <p:sp>
        <p:nvSpPr>
          <p:cNvPr id="3" name="TextBox 2"/>
          <p:cNvSpPr txBox="1"/>
          <p:nvPr/>
        </p:nvSpPr>
        <p:spPr>
          <a:xfrm>
            <a:off x="275650" y="3400610"/>
            <a:ext cx="3185296" cy="3539430"/>
          </a:xfrm>
          <a:prstGeom prst="rect">
            <a:avLst/>
          </a:prstGeom>
          <a:noFill/>
        </p:spPr>
        <p:txBody>
          <a:bodyPr wrap="none" rtlCol="0">
            <a:spAutoFit/>
          </a:bodyPr>
          <a:lstStyle/>
          <a:p>
            <a:r>
              <a:rPr lang="en-GB" sz="3200" b="1" dirty="0">
                <a:solidFill>
                  <a:schemeClr val="bg1"/>
                </a:solidFill>
              </a:rPr>
              <a:t>Interpersonal </a:t>
            </a:r>
          </a:p>
          <a:p>
            <a:r>
              <a:rPr lang="en-GB" sz="3200" b="1" dirty="0">
                <a:solidFill>
                  <a:schemeClr val="bg1"/>
                </a:solidFill>
              </a:rPr>
              <a:t>Excellence</a:t>
            </a:r>
          </a:p>
          <a:p>
            <a:endParaRPr lang="en-GB" sz="3200" b="1" dirty="0">
              <a:solidFill>
                <a:schemeClr val="bg1"/>
              </a:solidFill>
            </a:endParaRPr>
          </a:p>
          <a:p>
            <a:r>
              <a:rPr lang="en-GB" sz="3200" b="1" i="1" dirty="0">
                <a:solidFill>
                  <a:schemeClr val="bg1"/>
                </a:solidFill>
              </a:rPr>
              <a:t>Managing People</a:t>
            </a: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905000"/>
            <a:ext cx="2514600" cy="1752600"/>
          </a:xfrm>
        </p:spPr>
        <p:txBody>
          <a:bodyPr>
            <a:normAutofit/>
          </a:bodyPr>
          <a:lstStyle/>
          <a:p>
            <a:pPr algn="l">
              <a:spcBef>
                <a:spcPts val="0"/>
              </a:spcBef>
            </a:pPr>
            <a:r>
              <a:rPr lang="en-US" sz="2000" b="1" spc="200" dirty="0">
                <a:solidFill>
                  <a:schemeClr val="bg1"/>
                </a:solidFill>
                <a:latin typeface="HelveticaNeueLT Std Lt Ext" pitchFamily="34" charset="0"/>
              </a:rPr>
              <a:t>WHAT DOES A GREAT WORKPLACE LOOK LIKE?</a:t>
            </a:r>
          </a:p>
        </p:txBody>
      </p:sp>
      <p:sp>
        <p:nvSpPr>
          <p:cNvPr id="4" name="Rectangle 3"/>
          <p:cNvSpPr/>
          <p:nvPr/>
        </p:nvSpPr>
        <p:spPr>
          <a:xfrm>
            <a:off x="2438400" y="0"/>
            <a:ext cx="74676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
        <p:nvSpPr>
          <p:cNvPr id="14" name="Subtitle 2"/>
          <p:cNvSpPr txBox="1">
            <a:spLocks/>
          </p:cNvSpPr>
          <p:nvPr/>
        </p:nvSpPr>
        <p:spPr>
          <a:xfrm>
            <a:off x="3252766" y="1059183"/>
            <a:ext cx="5410200" cy="990600"/>
          </a:xfrm>
          <a:prstGeom prst="rect">
            <a:avLst/>
          </a:prstGeom>
        </p:spPr>
        <p:txBody>
          <a:bodyPr vert="horz" lIns="91440" tIns="45720" rIns="91440" bIns="45720" rtlCol="0">
            <a:noAutofit/>
          </a:bodyPr>
          <a:lstStyle/>
          <a:p>
            <a:pPr>
              <a:lnSpc>
                <a:spcPct val="120000"/>
              </a:lnSpc>
              <a:defRPr/>
            </a:pPr>
            <a:endParaRPr lang="en-US" spc="100" dirty="0">
              <a:solidFill>
                <a:schemeClr val="bg1"/>
              </a:solidFill>
              <a:latin typeface="HelveticaNeueLT Std Lt"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8964885"/>
              </p:ext>
            </p:extLst>
          </p:nvPr>
        </p:nvGraphicFramePr>
        <p:xfrm>
          <a:off x="2655866" y="103180"/>
          <a:ext cx="6604000" cy="35544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4019071100"/>
                    </a:ext>
                  </a:extLst>
                </a:gridCol>
                <a:gridCol w="3302000">
                  <a:extLst>
                    <a:ext uri="{9D8B030D-6E8A-4147-A177-3AD203B41FA5}">
                      <a16:colId xmlns:a16="http://schemas.microsoft.com/office/drawing/2014/main" val="2666653538"/>
                    </a:ext>
                  </a:extLst>
                </a:gridCol>
              </a:tblGrid>
              <a:tr h="414980">
                <a:tc>
                  <a:txBody>
                    <a:bodyPr/>
                    <a:lstStyle/>
                    <a:p>
                      <a:r>
                        <a:rPr lang="en-GB" sz="2000" kern="1200" spc="100" dirty="0">
                          <a:solidFill>
                            <a:schemeClr val="bg1"/>
                          </a:solidFill>
                          <a:latin typeface="HelveticaNeueLT Std Lt" pitchFamily="34" charset="0"/>
                          <a:ea typeface="+mn-ea"/>
                          <a:cs typeface="+mn-cs"/>
                        </a:rPr>
                        <a:t>EMPLOYEE VIEW</a:t>
                      </a:r>
                    </a:p>
                  </a:txBody>
                  <a:tcPr>
                    <a:solidFill>
                      <a:srgbClr val="00839B"/>
                    </a:solidFill>
                  </a:tcPr>
                </a:tc>
                <a:tc>
                  <a:txBody>
                    <a:bodyPr/>
                    <a:lstStyle/>
                    <a:p>
                      <a:r>
                        <a:rPr lang="en-GB" sz="2000" kern="1200" spc="100" dirty="0">
                          <a:solidFill>
                            <a:schemeClr val="bg1"/>
                          </a:solidFill>
                          <a:latin typeface="HelveticaNeueLT Std Lt" pitchFamily="34" charset="0"/>
                          <a:ea typeface="+mn-ea"/>
                          <a:cs typeface="+mn-cs"/>
                        </a:rPr>
                        <a:t>MANAGER VIEW</a:t>
                      </a:r>
                    </a:p>
                  </a:txBody>
                  <a:tcPr>
                    <a:solidFill>
                      <a:srgbClr val="00839B"/>
                    </a:solidFill>
                  </a:tcPr>
                </a:tc>
                <a:extLst>
                  <a:ext uri="{0D108BD9-81ED-4DB2-BD59-A6C34878D82A}">
                    <a16:rowId xmlns:a16="http://schemas.microsoft.com/office/drawing/2014/main" val="3180676283"/>
                  </a:ext>
                </a:extLst>
              </a:tr>
              <a:tr h="2929363">
                <a:tc>
                  <a:txBody>
                    <a:bodyPr/>
                    <a:lstStyle/>
                    <a:p>
                      <a:pPr marL="0" algn="l" defTabSz="914400" rtl="0" eaLnBrk="1" latinLnBrk="0" hangingPunct="1">
                        <a:defRPr/>
                      </a:pPr>
                      <a:r>
                        <a:rPr lang="en-GB" sz="2000" kern="1200" spc="100" dirty="0">
                          <a:solidFill>
                            <a:schemeClr val="bg1"/>
                          </a:solidFill>
                          <a:latin typeface="HelveticaNeueLT Std Lt" pitchFamily="34" charset="0"/>
                          <a:ea typeface="+mn-ea"/>
                          <a:cs typeface="+mn-cs"/>
                        </a:rPr>
                        <a:t>TRUST the people they work for</a:t>
                      </a:r>
                    </a:p>
                    <a:p>
                      <a:pPr marL="0" algn="l" defTabSz="914400" rtl="0" eaLnBrk="1" latinLnBrk="0" hangingPunct="1">
                        <a:defRPr/>
                      </a:pPr>
                      <a:endParaRPr lang="en-GB" sz="2000" kern="1200" spc="100" dirty="0">
                        <a:solidFill>
                          <a:schemeClr val="bg1"/>
                        </a:solidFill>
                        <a:latin typeface="HelveticaNeueLT Std Lt" pitchFamily="34" charset="0"/>
                        <a:ea typeface="+mn-ea"/>
                        <a:cs typeface="+mn-cs"/>
                      </a:endParaRPr>
                    </a:p>
                    <a:p>
                      <a:pPr marL="0" algn="l" defTabSz="914400" rtl="0" eaLnBrk="1" latinLnBrk="0" hangingPunct="1">
                        <a:defRPr/>
                      </a:pPr>
                      <a:r>
                        <a:rPr lang="en-GB" sz="2000" kern="1200" spc="100" dirty="0">
                          <a:solidFill>
                            <a:schemeClr val="bg1"/>
                          </a:solidFill>
                          <a:latin typeface="HelveticaNeueLT Std Lt" pitchFamily="34" charset="0"/>
                          <a:ea typeface="+mn-ea"/>
                          <a:cs typeface="+mn-cs"/>
                        </a:rPr>
                        <a:t>Have PRIDE in what they do</a:t>
                      </a:r>
                    </a:p>
                    <a:p>
                      <a:pPr marL="0" algn="l" defTabSz="914400" rtl="0" eaLnBrk="1" latinLnBrk="0" hangingPunct="1">
                        <a:defRPr/>
                      </a:pPr>
                      <a:endParaRPr lang="en-GB" sz="2000" kern="1200" spc="100" dirty="0">
                        <a:solidFill>
                          <a:schemeClr val="bg1"/>
                        </a:solidFill>
                        <a:latin typeface="HelveticaNeueLT Std Lt" pitchFamily="34" charset="0"/>
                        <a:ea typeface="+mn-ea"/>
                        <a:cs typeface="+mn-cs"/>
                      </a:endParaRPr>
                    </a:p>
                    <a:p>
                      <a:pPr marL="0" algn="l" defTabSz="914400" rtl="0" eaLnBrk="1" latinLnBrk="0" hangingPunct="1">
                        <a:defRPr/>
                      </a:pPr>
                      <a:r>
                        <a:rPr lang="en-GB" sz="2000" kern="1200" spc="100" dirty="0">
                          <a:solidFill>
                            <a:schemeClr val="bg1"/>
                          </a:solidFill>
                          <a:latin typeface="HelveticaNeueLT Std Lt" pitchFamily="34" charset="0"/>
                          <a:ea typeface="+mn-ea"/>
                          <a:cs typeface="+mn-cs"/>
                        </a:rPr>
                        <a:t>ENJOY the people they work with.</a:t>
                      </a:r>
                    </a:p>
                    <a:p>
                      <a:pPr marL="285750" indent="-285750">
                        <a:buFont typeface="Arial" panose="020B0604020202020204" pitchFamily="34" charset="0"/>
                        <a:buChar char="•"/>
                      </a:pPr>
                      <a:endParaRPr lang="en-GB" sz="2000" dirty="0"/>
                    </a:p>
                  </a:txBody>
                  <a:tcPr>
                    <a:solidFill>
                      <a:srgbClr val="00839B"/>
                    </a:solidFill>
                  </a:tcPr>
                </a:tc>
                <a:tc>
                  <a:txBody>
                    <a:bodyPr/>
                    <a:lstStyle/>
                    <a:p>
                      <a:r>
                        <a:rPr lang="en-GB" sz="2000" kern="1200" spc="100" dirty="0">
                          <a:solidFill>
                            <a:schemeClr val="bg1"/>
                          </a:solidFill>
                          <a:latin typeface="HelveticaNeueLT Std Lt" pitchFamily="34" charset="0"/>
                          <a:ea typeface="+mn-ea"/>
                          <a:cs typeface="+mn-cs"/>
                        </a:rPr>
                        <a:t>ACHIEVE organisational</a:t>
                      </a:r>
                      <a:r>
                        <a:rPr lang="en-GB" sz="2000" kern="1200" spc="100" baseline="0" dirty="0">
                          <a:solidFill>
                            <a:schemeClr val="bg1"/>
                          </a:solidFill>
                          <a:latin typeface="HelveticaNeueLT Std Lt" pitchFamily="34" charset="0"/>
                          <a:ea typeface="+mn-ea"/>
                          <a:cs typeface="+mn-cs"/>
                        </a:rPr>
                        <a:t> objectives</a:t>
                      </a:r>
                    </a:p>
                    <a:p>
                      <a:endParaRPr lang="en-GB" sz="2000" kern="1200" spc="100" dirty="0">
                        <a:solidFill>
                          <a:schemeClr val="bg1"/>
                        </a:solidFill>
                        <a:latin typeface="HelveticaNeueLT Std Lt" pitchFamily="34" charset="0"/>
                        <a:ea typeface="+mn-ea"/>
                        <a:cs typeface="+mn-cs"/>
                      </a:endParaRPr>
                    </a:p>
                    <a:p>
                      <a:r>
                        <a:rPr lang="en-GB" sz="2000" kern="1200" spc="100" dirty="0">
                          <a:solidFill>
                            <a:schemeClr val="bg1"/>
                          </a:solidFill>
                          <a:latin typeface="HelveticaNeueLT Std Lt" pitchFamily="34" charset="0"/>
                          <a:ea typeface="+mn-ea"/>
                          <a:cs typeface="+mn-cs"/>
                        </a:rPr>
                        <a:t>Employees who GIVE THEIR PERSONAL BEST </a:t>
                      </a:r>
                    </a:p>
                    <a:p>
                      <a:endParaRPr lang="en-GB" sz="2000" kern="1200" spc="100" dirty="0">
                        <a:solidFill>
                          <a:schemeClr val="bg1"/>
                        </a:solidFill>
                        <a:latin typeface="HelveticaNeueLT Std Lt" pitchFamily="34" charset="0"/>
                        <a:ea typeface="+mn-ea"/>
                        <a:cs typeface="+mn-cs"/>
                      </a:endParaRPr>
                    </a:p>
                    <a:p>
                      <a:r>
                        <a:rPr lang="en-GB" sz="2000" kern="1200" spc="100" dirty="0">
                          <a:solidFill>
                            <a:schemeClr val="bg1"/>
                          </a:solidFill>
                          <a:latin typeface="HelveticaNeueLT Std Lt" pitchFamily="34" charset="0"/>
                          <a:ea typeface="+mn-ea"/>
                          <a:cs typeface="+mn-cs"/>
                        </a:rPr>
                        <a:t>WORK TOGETHER as a team/family in an environment of TRUST</a:t>
                      </a:r>
                    </a:p>
                  </a:txBody>
                  <a:tcPr>
                    <a:solidFill>
                      <a:srgbClr val="00839B"/>
                    </a:solidFill>
                  </a:tcPr>
                </a:tc>
                <a:extLst>
                  <a:ext uri="{0D108BD9-81ED-4DB2-BD59-A6C34878D82A}">
                    <a16:rowId xmlns:a16="http://schemas.microsoft.com/office/drawing/2014/main" val="883878808"/>
                  </a:ext>
                </a:extLst>
              </a:tr>
            </a:tbl>
          </a:graphicData>
        </a:graphic>
      </p:graphicFrame>
      <p:sp>
        <p:nvSpPr>
          <p:cNvPr id="6" name="TextBox 5">
            <a:extLst>
              <a:ext uri="{FF2B5EF4-FFF2-40B4-BE49-F238E27FC236}">
                <a16:creationId xmlns:a16="http://schemas.microsoft.com/office/drawing/2014/main" id="{9D3589A9-3A40-4E1A-99B8-89D249A42FD0}"/>
              </a:ext>
            </a:extLst>
          </p:cNvPr>
          <p:cNvSpPr txBox="1"/>
          <p:nvPr/>
        </p:nvSpPr>
        <p:spPr>
          <a:xfrm>
            <a:off x="2580166" y="3706820"/>
            <a:ext cx="7097233" cy="3416320"/>
          </a:xfrm>
          <a:prstGeom prst="rect">
            <a:avLst/>
          </a:prstGeom>
          <a:noFill/>
        </p:spPr>
        <p:txBody>
          <a:bodyPr wrap="square" rtlCol="0">
            <a:spAutoFit/>
          </a:bodyPr>
          <a:lstStyle/>
          <a:p>
            <a:r>
              <a:rPr lang="en-GB" b="1" dirty="0">
                <a:solidFill>
                  <a:schemeClr val="bg1"/>
                </a:solidFill>
              </a:rPr>
              <a:t>The benefits* speak for themselves:</a:t>
            </a:r>
          </a:p>
          <a:p>
            <a:r>
              <a:rPr lang="en-GB" dirty="0">
                <a:solidFill>
                  <a:schemeClr val="bg1"/>
                </a:solidFill>
              </a:rPr>
              <a:t>8% greater productivity</a:t>
            </a:r>
          </a:p>
          <a:p>
            <a:r>
              <a:rPr lang="en-GB" dirty="0">
                <a:solidFill>
                  <a:schemeClr val="bg1"/>
                </a:solidFill>
              </a:rPr>
              <a:t>16% greater profit margin</a:t>
            </a:r>
          </a:p>
          <a:p>
            <a:r>
              <a:rPr lang="en-GB" dirty="0">
                <a:solidFill>
                  <a:schemeClr val="bg1"/>
                </a:solidFill>
              </a:rPr>
              <a:t>19% greater operating income</a:t>
            </a:r>
          </a:p>
          <a:p>
            <a:r>
              <a:rPr lang="en-GB" dirty="0">
                <a:solidFill>
                  <a:schemeClr val="bg1"/>
                </a:solidFill>
              </a:rPr>
              <a:t>2.6 times EPS growth (Earnings Per Share)</a:t>
            </a:r>
          </a:p>
          <a:p>
            <a:r>
              <a:rPr lang="en-GB" dirty="0">
                <a:solidFill>
                  <a:schemeClr val="bg1"/>
                </a:solidFill>
              </a:rPr>
              <a:t>12% greater customer advocacy</a:t>
            </a:r>
          </a:p>
          <a:p>
            <a:r>
              <a:rPr lang="en-GB" dirty="0">
                <a:solidFill>
                  <a:schemeClr val="bg1"/>
                </a:solidFill>
              </a:rPr>
              <a:t>50% fewer sick days</a:t>
            </a:r>
          </a:p>
          <a:p>
            <a:r>
              <a:rPr lang="en-GB" dirty="0">
                <a:solidFill>
                  <a:schemeClr val="bg1"/>
                </a:solidFill>
              </a:rPr>
              <a:t>87% less likely to leave the organisation</a:t>
            </a:r>
          </a:p>
          <a:p>
            <a:endParaRPr lang="en-GB" dirty="0">
              <a:solidFill>
                <a:schemeClr val="bg1"/>
              </a:solidFill>
            </a:endParaRPr>
          </a:p>
          <a:p>
            <a:r>
              <a:rPr lang="en-GB" dirty="0">
                <a:solidFill>
                  <a:schemeClr val="bg1"/>
                </a:solidFill>
              </a:rPr>
              <a:t>(Source:  </a:t>
            </a:r>
            <a:r>
              <a:rPr lang="en-GB" i="1" dirty="0">
                <a:solidFill>
                  <a:schemeClr val="bg1"/>
                </a:solidFill>
              </a:rPr>
              <a:t>Engage for Success: Enhancing performance </a:t>
            </a:r>
          </a:p>
          <a:p>
            <a:r>
              <a:rPr lang="en-GB" i="1" dirty="0">
                <a:solidFill>
                  <a:schemeClr val="bg1"/>
                </a:solidFill>
              </a:rPr>
              <a:t>through employee engagement, </a:t>
            </a:r>
            <a:r>
              <a:rPr lang="en-GB" dirty="0">
                <a:solidFill>
                  <a:schemeClr val="bg1"/>
                </a:solidFill>
              </a:rPr>
              <a:t>D. MacLeod and N. Clarke, 2009)</a:t>
            </a:r>
          </a:p>
          <a:p>
            <a:endParaRPr lang="en-GB" dirty="0"/>
          </a:p>
        </p:txBody>
      </p:sp>
    </p:spTree>
    <p:extLst>
      <p:ext uri="{BB962C8B-B14F-4D97-AF65-F5344CB8AC3E}">
        <p14:creationId xmlns:p14="http://schemas.microsoft.com/office/powerpoint/2010/main" val="118128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905000"/>
            <a:ext cx="2438400" cy="1752600"/>
          </a:xfrm>
        </p:spPr>
        <p:txBody>
          <a:bodyPr>
            <a:normAutofit/>
          </a:bodyPr>
          <a:lstStyle/>
          <a:p>
            <a:pPr algn="l">
              <a:spcBef>
                <a:spcPts val="0"/>
              </a:spcBef>
            </a:pPr>
            <a:r>
              <a:rPr lang="en-US" sz="2000" b="1" spc="200" dirty="0">
                <a:solidFill>
                  <a:schemeClr val="bg1"/>
                </a:solidFill>
                <a:latin typeface="HelveticaNeueLT Std Lt Ext" pitchFamily="34" charset="0"/>
              </a:rPr>
              <a:t>WAYS TO BUILD WORKPLACE TRUST</a:t>
            </a:r>
          </a:p>
        </p:txBody>
      </p:sp>
      <p:sp>
        <p:nvSpPr>
          <p:cNvPr id="4" name="Rectangle 3"/>
          <p:cNvSpPr/>
          <p:nvPr/>
        </p:nvSpPr>
        <p:spPr>
          <a:xfrm>
            <a:off x="2438400" y="0"/>
            <a:ext cx="74676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
        <p:nvSpPr>
          <p:cNvPr id="14" name="Subtitle 2"/>
          <p:cNvSpPr txBox="1">
            <a:spLocks/>
          </p:cNvSpPr>
          <p:nvPr/>
        </p:nvSpPr>
        <p:spPr>
          <a:xfrm>
            <a:off x="3276600" y="1219200"/>
            <a:ext cx="6248400" cy="3657600"/>
          </a:xfrm>
          <a:prstGeom prst="rect">
            <a:avLst/>
          </a:prstGeom>
        </p:spPr>
        <p:txBody>
          <a:bodyPr vert="horz" lIns="91440" tIns="45720" rIns="91440" bIns="45720" rtlCol="0">
            <a:noAutofit/>
          </a:bodyPr>
          <a:lstStyle/>
          <a:p>
            <a:pPr>
              <a:defRPr/>
            </a:pPr>
            <a:r>
              <a:rPr lang="en-GB" sz="2800" spc="50" dirty="0">
                <a:solidFill>
                  <a:schemeClr val="bg1"/>
                </a:solidFill>
                <a:latin typeface="HelveticaNeueLT Std Lt" pitchFamily="34" charset="0"/>
              </a:rPr>
              <a:t>Great workplaces achieve organisational goals by </a:t>
            </a:r>
            <a:r>
              <a:rPr lang="en-GB" sz="2800" b="1" i="1" spc="50" dirty="0">
                <a:solidFill>
                  <a:schemeClr val="bg1"/>
                </a:solidFill>
                <a:latin typeface="HelveticaNeueLT Std Lt" pitchFamily="34" charset="0"/>
              </a:rPr>
              <a:t>inspiring</a:t>
            </a:r>
            <a:r>
              <a:rPr lang="en-GB" sz="2800" spc="50" dirty="0">
                <a:solidFill>
                  <a:schemeClr val="bg1"/>
                </a:solidFill>
                <a:latin typeface="HelveticaNeueLT Std Lt" pitchFamily="34" charset="0"/>
              </a:rPr>
              <a:t>, </a:t>
            </a:r>
            <a:r>
              <a:rPr lang="en-GB" sz="2800" b="1" i="1" spc="50" dirty="0">
                <a:solidFill>
                  <a:schemeClr val="bg1"/>
                </a:solidFill>
                <a:latin typeface="HelveticaNeueLT Std Lt" pitchFamily="34" charset="0"/>
              </a:rPr>
              <a:t>speaking </a:t>
            </a:r>
            <a:r>
              <a:rPr lang="en-GB" sz="2800" spc="50" dirty="0">
                <a:solidFill>
                  <a:schemeClr val="bg1"/>
                </a:solidFill>
                <a:latin typeface="HelveticaNeueLT Std Lt" pitchFamily="34" charset="0"/>
              </a:rPr>
              <a:t>and </a:t>
            </a:r>
            <a:r>
              <a:rPr lang="en-GB" sz="2800" b="1" i="1" spc="50" dirty="0">
                <a:solidFill>
                  <a:schemeClr val="bg1"/>
                </a:solidFill>
                <a:latin typeface="HelveticaNeueLT Std Lt" pitchFamily="34" charset="0"/>
              </a:rPr>
              <a:t>listening</a:t>
            </a:r>
            <a:r>
              <a:rPr lang="en-GB" sz="2800" spc="50" dirty="0">
                <a:solidFill>
                  <a:schemeClr val="bg1"/>
                </a:solidFill>
                <a:latin typeface="HelveticaNeueLT Std Lt" pitchFamily="34" charset="0"/>
              </a:rPr>
              <a:t>. They have employees who give their personal best by </a:t>
            </a:r>
            <a:r>
              <a:rPr lang="en-GB" sz="2800" b="1" i="1" spc="50" dirty="0">
                <a:solidFill>
                  <a:schemeClr val="bg1"/>
                </a:solidFill>
                <a:latin typeface="HelveticaNeueLT Std Lt" pitchFamily="34" charset="0"/>
              </a:rPr>
              <a:t>thanking, developing </a:t>
            </a:r>
            <a:r>
              <a:rPr lang="en-GB" sz="2800" spc="50" dirty="0">
                <a:solidFill>
                  <a:schemeClr val="bg1"/>
                </a:solidFill>
                <a:latin typeface="HelveticaNeueLT Std Lt" pitchFamily="34" charset="0"/>
              </a:rPr>
              <a:t>and </a:t>
            </a:r>
            <a:r>
              <a:rPr lang="en-GB" sz="2800" b="1" i="1" spc="50" dirty="0">
                <a:solidFill>
                  <a:schemeClr val="bg1"/>
                </a:solidFill>
                <a:latin typeface="HelveticaNeueLT Std Lt" pitchFamily="34" charset="0"/>
              </a:rPr>
              <a:t>caring</a:t>
            </a:r>
            <a:r>
              <a:rPr lang="en-GB" sz="2800" spc="50" dirty="0">
                <a:solidFill>
                  <a:schemeClr val="bg1"/>
                </a:solidFill>
                <a:latin typeface="HelveticaNeueLT Std Lt" pitchFamily="34" charset="0"/>
              </a:rPr>
              <a:t>. And they work together as a team by </a:t>
            </a:r>
            <a:r>
              <a:rPr lang="en-GB" sz="2800" b="1" i="1" spc="50" dirty="0">
                <a:solidFill>
                  <a:schemeClr val="bg1"/>
                </a:solidFill>
                <a:latin typeface="HelveticaNeueLT Std Lt" pitchFamily="34" charset="0"/>
              </a:rPr>
              <a:t>hiring, celebrating </a:t>
            </a:r>
            <a:r>
              <a:rPr lang="en-GB" sz="2800" spc="50" dirty="0">
                <a:solidFill>
                  <a:schemeClr val="bg1"/>
                </a:solidFill>
                <a:latin typeface="HelveticaNeueLT Std Lt" pitchFamily="34" charset="0"/>
              </a:rPr>
              <a:t>and </a:t>
            </a:r>
            <a:r>
              <a:rPr lang="en-GB" sz="2800" b="1" i="1" spc="50" dirty="0">
                <a:solidFill>
                  <a:schemeClr val="bg1"/>
                </a:solidFill>
                <a:latin typeface="HelveticaNeueLT Std Lt" pitchFamily="34" charset="0"/>
              </a:rPr>
              <a:t>sharing</a:t>
            </a:r>
            <a:r>
              <a:rPr lang="en-GB" sz="2800" spc="50" dirty="0">
                <a:solidFill>
                  <a:schemeClr val="bg1"/>
                </a:solidFill>
                <a:latin typeface="HelveticaNeueLT Std Lt" pitchFamily="34" charset="0"/>
              </a:rPr>
              <a:t>.</a:t>
            </a:r>
          </a:p>
          <a:p>
            <a:pPr>
              <a:defRPr/>
            </a:pPr>
            <a:endParaRPr lang="en-US" sz="2800" spc="50" dirty="0">
              <a:solidFill>
                <a:schemeClr val="bg1"/>
              </a:solidFill>
              <a:latin typeface="HelveticaNeueLT Std Lt" pitchFamily="34" charset="0"/>
            </a:endParaRPr>
          </a:p>
        </p:txBody>
      </p:sp>
    </p:spTree>
    <p:extLst>
      <p:ext uri="{BB962C8B-B14F-4D97-AF65-F5344CB8AC3E}">
        <p14:creationId xmlns:p14="http://schemas.microsoft.com/office/powerpoint/2010/main" val="384793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
        <p:nvSpPr>
          <p:cNvPr id="2" name="Rectangle 1">
            <a:extLst>
              <a:ext uri="{FF2B5EF4-FFF2-40B4-BE49-F238E27FC236}">
                <a16:creationId xmlns:a16="http://schemas.microsoft.com/office/drawing/2014/main" id="{4B015132-A575-4FE8-8E83-88F42AC8F335}"/>
              </a:ext>
            </a:extLst>
          </p:cNvPr>
          <p:cNvSpPr/>
          <p:nvPr/>
        </p:nvSpPr>
        <p:spPr>
          <a:xfrm>
            <a:off x="114300" y="107060"/>
            <a:ext cx="9677400" cy="6801862"/>
          </a:xfrm>
          <a:prstGeom prst="rect">
            <a:avLst/>
          </a:prstGeom>
        </p:spPr>
        <p:txBody>
          <a:bodyPr wrap="square">
            <a:spAutoFit/>
          </a:bodyPr>
          <a:lstStyle/>
          <a:p>
            <a:r>
              <a:rPr lang="en-GB" sz="2000" b="1" dirty="0">
                <a:solidFill>
                  <a:schemeClr val="bg1"/>
                </a:solidFill>
                <a:latin typeface="Frutiger"/>
              </a:rPr>
              <a:t>What are the top 5 things business leaders should focus on in the years to </a:t>
            </a:r>
          </a:p>
          <a:p>
            <a:r>
              <a:rPr lang="en-GB" sz="2000" b="1" dirty="0">
                <a:solidFill>
                  <a:schemeClr val="bg1"/>
                </a:solidFill>
                <a:latin typeface="Frutiger"/>
              </a:rPr>
              <a:t>come to create a more engaging, happy and productive workforce?</a:t>
            </a:r>
          </a:p>
          <a:p>
            <a:endParaRPr lang="en-GB" b="1" dirty="0">
              <a:solidFill>
                <a:schemeClr val="bg1"/>
              </a:solidFill>
              <a:latin typeface="Frutiger"/>
            </a:endParaRPr>
          </a:p>
          <a:p>
            <a:pPr>
              <a:buFont typeface="+mj-lt"/>
              <a:buAutoNum type="arabicPeriod"/>
            </a:pPr>
            <a:r>
              <a:rPr lang="en-GB" b="1" dirty="0">
                <a:solidFill>
                  <a:schemeClr val="bg1"/>
                </a:solidFill>
                <a:latin typeface="Frutiger"/>
              </a:rPr>
              <a:t>Identify managerial talents: </a:t>
            </a:r>
            <a:r>
              <a:rPr lang="en-GB" dirty="0">
                <a:solidFill>
                  <a:schemeClr val="bg1"/>
                </a:solidFill>
                <a:latin typeface="Frutiger"/>
              </a:rPr>
              <a:t>Deciding who are the right people to become people manager must be the single most important decision moving forward. Managerial talent is rare. Let’s be more conscious of who has and who hasn’t got it.</a:t>
            </a:r>
          </a:p>
          <a:p>
            <a:endParaRPr lang="en-GB" dirty="0">
              <a:solidFill>
                <a:schemeClr val="bg1"/>
              </a:solidFill>
              <a:latin typeface="Frutiger"/>
            </a:endParaRPr>
          </a:p>
          <a:p>
            <a:r>
              <a:rPr lang="en-GB" b="1" dirty="0">
                <a:solidFill>
                  <a:schemeClr val="bg1"/>
                </a:solidFill>
                <a:latin typeface="Frutiger"/>
              </a:rPr>
              <a:t>2. Improve employee/manager communication:</a:t>
            </a:r>
            <a:r>
              <a:rPr lang="en-GB" dirty="0">
                <a:solidFill>
                  <a:schemeClr val="bg1"/>
                </a:solidFill>
                <a:latin typeface="Frutiger"/>
              </a:rPr>
              <a:t> The greatest source of disengagement today is the employee/manager interaction. It is not because managers do not want to facilitate a good and healthy interaction, they just don’t how to. We need to provide them with tools, knowledge and guidance to get there.</a:t>
            </a:r>
          </a:p>
          <a:p>
            <a:endParaRPr lang="en-GB" dirty="0">
              <a:solidFill>
                <a:schemeClr val="bg1"/>
              </a:solidFill>
              <a:latin typeface="Frutiger"/>
            </a:endParaRPr>
          </a:p>
          <a:p>
            <a:r>
              <a:rPr lang="en-GB" b="1" dirty="0">
                <a:solidFill>
                  <a:schemeClr val="bg1"/>
                </a:solidFill>
                <a:latin typeface="Frutiger"/>
              </a:rPr>
              <a:t>3. The use of data:</a:t>
            </a:r>
            <a:r>
              <a:rPr lang="en-GB" dirty="0">
                <a:solidFill>
                  <a:schemeClr val="bg1"/>
                </a:solidFill>
                <a:latin typeface="Frutiger"/>
              </a:rPr>
              <a:t> Using data in hiring, recruiting, teaching and educating processes to create better HR policies is something that leaders should think about when striving towards creating happy, engaging and productive workplaces.</a:t>
            </a:r>
          </a:p>
          <a:p>
            <a:endParaRPr lang="en-GB" dirty="0">
              <a:solidFill>
                <a:schemeClr val="bg1"/>
              </a:solidFill>
              <a:latin typeface="Frutiger"/>
            </a:endParaRPr>
          </a:p>
          <a:p>
            <a:r>
              <a:rPr lang="en-GB" b="1" dirty="0">
                <a:solidFill>
                  <a:schemeClr val="bg1"/>
                </a:solidFill>
                <a:latin typeface="Frutiger"/>
              </a:rPr>
              <a:t>4. Don’t engage people just for the sake of doing it:</a:t>
            </a:r>
            <a:r>
              <a:rPr lang="en-GB" dirty="0">
                <a:solidFill>
                  <a:schemeClr val="bg1"/>
                </a:solidFill>
                <a:latin typeface="Frutiger"/>
              </a:rPr>
              <a:t> Employee Engagement needs to fulfil a bigger purpose or business objective, for example; creating better customer relationships or getting more innovative ideas. Otherwise it will never get the attention that it deserves. You need to give it a clear purpose.</a:t>
            </a:r>
          </a:p>
          <a:p>
            <a:endParaRPr lang="en-GB" dirty="0">
              <a:solidFill>
                <a:schemeClr val="bg1"/>
              </a:solidFill>
              <a:latin typeface="Frutiger"/>
            </a:endParaRPr>
          </a:p>
          <a:p>
            <a:r>
              <a:rPr lang="en-GB" b="1" dirty="0">
                <a:solidFill>
                  <a:schemeClr val="bg1"/>
                </a:solidFill>
                <a:latin typeface="Frutiger"/>
              </a:rPr>
              <a:t>5. Role Modelling:</a:t>
            </a:r>
            <a:r>
              <a:rPr lang="en-GB" dirty="0">
                <a:solidFill>
                  <a:schemeClr val="bg1"/>
                </a:solidFill>
                <a:latin typeface="Frutiger"/>
              </a:rPr>
              <a:t> Our managers and CEOs need to be the role models of the behaviour we want to stimulate. To create a truly engaging, happy and productive workforce - our leaders need to authentically represent and live our purpose.</a:t>
            </a:r>
            <a:endParaRPr lang="en-GB" b="0" i="0" u="none" strike="noStrike" dirty="0">
              <a:solidFill>
                <a:schemeClr val="bg1"/>
              </a:solidFill>
              <a:effectLst/>
              <a:latin typeface="Frutiger"/>
            </a:endParaRPr>
          </a:p>
        </p:txBody>
      </p:sp>
    </p:spTree>
    <p:extLst>
      <p:ext uri="{BB962C8B-B14F-4D97-AF65-F5344CB8AC3E}">
        <p14:creationId xmlns:p14="http://schemas.microsoft.com/office/powerpoint/2010/main" val="16223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3922774" cy="1752600"/>
          </a:xfrm>
        </p:spPr>
        <p:txBody>
          <a:bodyPr>
            <a:normAutofit/>
          </a:bodyPr>
          <a:lstStyle/>
          <a:p>
            <a:pPr algn="l">
              <a:spcBef>
                <a:spcPts val="0"/>
              </a:spcBef>
            </a:pPr>
            <a:r>
              <a:rPr lang="en-US" sz="3800" b="1" dirty="0">
                <a:solidFill>
                  <a:schemeClr val="bg1"/>
                </a:solidFill>
                <a:latin typeface="+mj-lt"/>
                <a:ea typeface="+mj-ea"/>
                <a:cs typeface="+mj-cs"/>
              </a:rPr>
              <a:t>LEAD Others</a:t>
            </a:r>
          </a:p>
          <a:p>
            <a:pPr algn="l">
              <a:spcBef>
                <a:spcPts val="0"/>
              </a:spcBef>
            </a:pPr>
            <a:r>
              <a:rPr lang="en-US" sz="2000" b="1" spc="200" dirty="0">
                <a:solidFill>
                  <a:schemeClr val="bg1"/>
                </a:solidFill>
                <a:latin typeface="HelveticaNeueLT Std Lt Ext" pitchFamily="34" charset="0"/>
              </a:rPr>
              <a:t>Leading Team Meetings</a:t>
            </a:r>
          </a:p>
        </p:txBody>
      </p:sp>
      <p:sp>
        <p:nvSpPr>
          <p:cNvPr id="4" name="Rectangle 3"/>
          <p:cNvSpPr/>
          <p:nvPr/>
        </p:nvSpPr>
        <p:spPr>
          <a:xfrm>
            <a:off x="3886200" y="0"/>
            <a:ext cx="60198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a:cxnSpLocks/>
          </p:cNvCxnSpPr>
          <p:nvPr/>
        </p:nvCxnSpPr>
        <p:spPr>
          <a:xfrm>
            <a:off x="381000" y="3352800"/>
            <a:ext cx="3429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700" y="1762994"/>
            <a:ext cx="5067300" cy="3921858"/>
          </a:xfrm>
          <a:prstGeom prst="rect">
            <a:avLst/>
          </a:prstGeom>
        </p:spPr>
      </p:pic>
      <p:pic>
        <p:nvPicPr>
          <p:cNvPr id="9" name="Picture 8">
            <a:extLst>
              <a:ext uri="{FF2B5EF4-FFF2-40B4-BE49-F238E27FC236}">
                <a16:creationId xmlns:a16="http://schemas.microsoft.com/office/drawing/2014/main" id="{44F52E4B-BFEF-4AD1-8002-983FE350DD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3709746"/>
            <a:ext cx="2743200" cy="1752601"/>
          </a:xfrm>
          <a:prstGeom prst="rect">
            <a:avLst/>
          </a:prstGeom>
        </p:spPr>
      </p:pic>
    </p:spTree>
    <p:extLst>
      <p:ext uri="{BB962C8B-B14F-4D97-AF65-F5344CB8AC3E}">
        <p14:creationId xmlns:p14="http://schemas.microsoft.com/office/powerpoint/2010/main" val="398642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br>
              <a:rPr lang="en-GB" sz="2800" b="1" dirty="0">
                <a:solidFill>
                  <a:schemeClr val="bg1"/>
                </a:solidFill>
              </a:rPr>
            </a:br>
            <a:br>
              <a:rPr lang="en-GB" sz="2800" b="1" dirty="0">
                <a:solidFill>
                  <a:schemeClr val="bg1"/>
                </a:solidFill>
              </a:rPr>
            </a:br>
            <a:r>
              <a:rPr lang="en-GB" sz="2800" b="1" dirty="0">
                <a:solidFill>
                  <a:schemeClr val="bg1"/>
                </a:solidFill>
              </a:rPr>
              <a:t>Powerful communication tool or a waste of time?</a:t>
            </a:r>
            <a:br>
              <a:rPr lang="en-GB" sz="2800" b="1" dirty="0">
                <a:solidFill>
                  <a:schemeClr val="bg1"/>
                </a:solidFill>
              </a:rPr>
            </a:b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113483" y="964639"/>
            <a:ext cx="9088995" cy="5909310"/>
          </a:xfrm>
          <a:prstGeom prst="rect">
            <a:avLst/>
          </a:prstGeom>
          <a:noFill/>
        </p:spPr>
        <p:txBody>
          <a:bodyPr wrap="square" rtlCol="0">
            <a:spAutoFit/>
          </a:bodyPr>
          <a:lstStyle/>
          <a:p>
            <a:endParaRPr lang="en-GB" dirty="0">
              <a:solidFill>
                <a:schemeClr val="bg1"/>
              </a:solidFill>
            </a:endParaRPr>
          </a:p>
          <a:p>
            <a:r>
              <a:rPr lang="en-GB" dirty="0">
                <a:solidFill>
                  <a:schemeClr val="bg1"/>
                </a:solidFill>
              </a:rPr>
              <a:t>Successful meetings are opportunities for your team to share key data, brainstorm, problem solve and build relationships. </a:t>
            </a:r>
          </a:p>
          <a:p>
            <a:endParaRPr lang="en-GB" dirty="0">
              <a:solidFill>
                <a:schemeClr val="bg1"/>
              </a:solidFill>
            </a:endParaRPr>
          </a:p>
          <a:p>
            <a:r>
              <a:rPr lang="en-GB" dirty="0">
                <a:solidFill>
                  <a:schemeClr val="bg1"/>
                </a:solidFill>
              </a:rPr>
              <a:t>Tips for Success</a:t>
            </a:r>
          </a:p>
          <a:p>
            <a:endParaRPr lang="en-GB" dirty="0">
              <a:solidFill>
                <a:schemeClr val="bg1"/>
              </a:solidFill>
            </a:endParaRPr>
          </a:p>
          <a:p>
            <a:pPr marL="285750" indent="-285750">
              <a:buFont typeface="Arial" panose="020B0604020202020204" pitchFamily="34" charset="0"/>
              <a:buChar char="•"/>
            </a:pPr>
            <a:r>
              <a:rPr lang="en-GB" b="1" dirty="0">
                <a:solidFill>
                  <a:schemeClr val="bg1"/>
                </a:solidFill>
              </a:rPr>
              <a:t>Why are we having this meeting?</a:t>
            </a:r>
            <a:r>
              <a:rPr lang="en-GB" dirty="0">
                <a:solidFill>
                  <a:schemeClr val="bg1"/>
                </a:solidFill>
              </a:rPr>
              <a:t> – have a specific purpose for example update or share information, make a decision, resolve a issue, solve a problem or celebrate success. Define the purpose before and specify and preparation work required. Is a meeting the best way to handle this?</a:t>
            </a:r>
          </a:p>
          <a:p>
            <a:pPr marL="285750" indent="-285750">
              <a:buFont typeface="Arial" panose="020B0604020202020204" pitchFamily="34" charset="0"/>
              <a:buChar char="•"/>
            </a:pPr>
            <a:r>
              <a:rPr lang="en-GB" b="1" dirty="0">
                <a:solidFill>
                  <a:schemeClr val="bg1"/>
                </a:solidFill>
              </a:rPr>
              <a:t>Develop the agenda </a:t>
            </a:r>
            <a:r>
              <a:rPr lang="en-GB" dirty="0">
                <a:solidFill>
                  <a:schemeClr val="bg1"/>
                </a:solidFill>
              </a:rPr>
              <a:t>– gives a sense of purpose and direction by setting clear expectations of what happens before and during the meeting. Seek the teams input.</a:t>
            </a:r>
          </a:p>
          <a:p>
            <a:pPr marL="285750" indent="-285750">
              <a:buFont typeface="Arial" panose="020B0604020202020204" pitchFamily="34" charset="0"/>
              <a:buChar char="•"/>
            </a:pPr>
            <a:r>
              <a:rPr lang="en-GB" b="1" dirty="0">
                <a:solidFill>
                  <a:schemeClr val="bg1"/>
                </a:solidFill>
              </a:rPr>
              <a:t>Have the right people in the room </a:t>
            </a:r>
            <a:r>
              <a:rPr lang="en-GB" dirty="0">
                <a:solidFill>
                  <a:schemeClr val="bg1"/>
                </a:solidFill>
              </a:rPr>
              <a:t>–this should be driven by the purpose of the meeting or decision making.</a:t>
            </a:r>
          </a:p>
          <a:p>
            <a:pPr marL="285750" indent="-285750">
              <a:buFont typeface="Arial" panose="020B0604020202020204" pitchFamily="34" charset="0"/>
              <a:buChar char="•"/>
            </a:pPr>
            <a:r>
              <a:rPr lang="en-GB" b="1" dirty="0">
                <a:solidFill>
                  <a:schemeClr val="bg1"/>
                </a:solidFill>
              </a:rPr>
              <a:t>Manage  by exception </a:t>
            </a:r>
            <a:r>
              <a:rPr lang="en-GB" dirty="0">
                <a:solidFill>
                  <a:schemeClr val="bg1"/>
                </a:solidFill>
              </a:rPr>
              <a:t>– only covering topics that are outside of expectations.</a:t>
            </a:r>
          </a:p>
          <a:p>
            <a:pPr marL="285750" indent="-285750">
              <a:buFont typeface="Arial" panose="020B0604020202020204" pitchFamily="34" charset="0"/>
              <a:buChar char="•"/>
            </a:pPr>
            <a:r>
              <a:rPr lang="en-GB" b="1" dirty="0">
                <a:solidFill>
                  <a:schemeClr val="bg1"/>
                </a:solidFill>
              </a:rPr>
              <a:t>Identify sources of conflict </a:t>
            </a:r>
            <a:r>
              <a:rPr lang="en-GB" dirty="0">
                <a:solidFill>
                  <a:schemeClr val="bg1"/>
                </a:solidFill>
              </a:rPr>
              <a:t>– look for body language what is being said and not said. Invite people to share thoughts directly in the meeting or outside.</a:t>
            </a:r>
          </a:p>
          <a:p>
            <a:pPr marL="285750" indent="-285750">
              <a:buFont typeface="Arial" panose="020B0604020202020204" pitchFamily="34" charset="0"/>
              <a:buChar char="•"/>
            </a:pPr>
            <a:r>
              <a:rPr lang="en-GB" b="1" dirty="0">
                <a:solidFill>
                  <a:schemeClr val="bg1"/>
                </a:solidFill>
              </a:rPr>
              <a:t>Clear of accountabilities and next steps </a:t>
            </a:r>
            <a:r>
              <a:rPr lang="en-GB" dirty="0">
                <a:solidFill>
                  <a:schemeClr val="bg1"/>
                </a:solidFill>
              </a:rPr>
              <a:t>– open task list with owners identified. Set timelines. Document accountabilities in follow up email to team. Add to project plan and review.</a:t>
            </a:r>
          </a:p>
          <a:p>
            <a:endParaRPr lang="en-GB" dirty="0">
              <a:solidFill>
                <a:schemeClr val="bg1"/>
              </a:solidFill>
            </a:endParaRPr>
          </a:p>
        </p:txBody>
      </p:sp>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8297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0316" y="2438400"/>
            <a:ext cx="3008374" cy="1752600"/>
          </a:xfrm>
        </p:spPr>
        <p:txBody>
          <a:bodyPr>
            <a:normAutofit/>
          </a:bodyPr>
          <a:lstStyle/>
          <a:p>
            <a:pPr algn="l">
              <a:spcBef>
                <a:spcPts val="0"/>
              </a:spcBef>
            </a:pPr>
            <a:r>
              <a:rPr lang="en-US" sz="3800" b="1" dirty="0">
                <a:solidFill>
                  <a:schemeClr val="bg1"/>
                </a:solidFill>
              </a:rPr>
              <a:t>LEAD Others</a:t>
            </a:r>
          </a:p>
          <a:p>
            <a:pPr algn="l">
              <a:spcBef>
                <a:spcPts val="0"/>
              </a:spcBef>
            </a:pPr>
            <a:r>
              <a:rPr lang="en-US" sz="2000" b="1" spc="200" dirty="0">
                <a:solidFill>
                  <a:schemeClr val="bg1"/>
                </a:solidFill>
                <a:latin typeface="HelveticaNeueLT Std Lt Ext" pitchFamily="34" charset="0"/>
              </a:rPr>
              <a:t>Giving Feedback</a:t>
            </a:r>
          </a:p>
        </p:txBody>
      </p:sp>
      <p:sp>
        <p:nvSpPr>
          <p:cNvPr id="4" name="Rectangle 3"/>
          <p:cNvSpPr/>
          <p:nvPr/>
        </p:nvSpPr>
        <p:spPr>
          <a:xfrm>
            <a:off x="3648284"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a:cxnSpLocks/>
          </p:cNvCxnSpPr>
          <p:nvPr/>
        </p:nvCxnSpPr>
        <p:spPr>
          <a:xfrm>
            <a:off x="457200" y="3619437"/>
            <a:ext cx="31242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700" y="1966491"/>
            <a:ext cx="4648200" cy="3718362"/>
          </a:xfrm>
          <a:prstGeom prst="rect">
            <a:avLst/>
          </a:prstGeom>
        </p:spPr>
      </p:pic>
      <p:pic>
        <p:nvPicPr>
          <p:cNvPr id="11" name="Picture 10">
            <a:extLst>
              <a:ext uri="{FF2B5EF4-FFF2-40B4-BE49-F238E27FC236}">
                <a16:creationId xmlns:a16="http://schemas.microsoft.com/office/drawing/2014/main" id="{3E8BE19D-EE40-4B7A-B7A6-C5BCB5AE71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106" y="3871434"/>
            <a:ext cx="2052794" cy="2399992"/>
          </a:xfrm>
          <a:prstGeom prst="rect">
            <a:avLst/>
          </a:prstGeom>
        </p:spPr>
      </p:pic>
    </p:spTree>
    <p:extLst>
      <p:ext uri="{BB962C8B-B14F-4D97-AF65-F5344CB8AC3E}">
        <p14:creationId xmlns:p14="http://schemas.microsoft.com/office/powerpoint/2010/main" val="234216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Giving Feedback</a:t>
            </a: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3" name="Rectangle 2"/>
          <p:cNvSpPr/>
          <p:nvPr/>
        </p:nvSpPr>
        <p:spPr>
          <a:xfrm>
            <a:off x="131204" y="800278"/>
            <a:ext cx="8907568" cy="5632311"/>
          </a:xfrm>
          <a:prstGeom prst="rect">
            <a:avLst/>
          </a:prstGeom>
        </p:spPr>
        <p:txBody>
          <a:bodyPr wrap="square">
            <a:spAutoFit/>
          </a:bodyPr>
          <a:lstStyle/>
          <a:p>
            <a:r>
              <a:rPr lang="en-GB" sz="2000" b="1" dirty="0">
                <a:solidFill>
                  <a:schemeClr val="bg1"/>
                </a:solidFill>
              </a:rPr>
              <a:t>"Performance review." Does the mere mention of this event make your heart sink?</a:t>
            </a:r>
          </a:p>
          <a:p>
            <a:endParaRPr lang="en-GB" sz="2000" dirty="0">
              <a:solidFill>
                <a:schemeClr val="bg1"/>
              </a:solidFill>
            </a:endParaRPr>
          </a:p>
          <a:p>
            <a:r>
              <a:rPr lang="en-GB" sz="2000" dirty="0">
                <a:solidFill>
                  <a:schemeClr val="bg1"/>
                </a:solidFill>
              </a:rPr>
              <a:t>Employees and managers the world over dread this ritual and therein lays the main problem: We have institutionalized the giving and receiving of feedback. We save up our comments and document all the things we note about a person's performance and springs a year's worth of "constructive criticism" onto him or her.</a:t>
            </a:r>
          </a:p>
          <a:p>
            <a:endParaRPr lang="en-GB" sz="2000" dirty="0">
              <a:solidFill>
                <a:schemeClr val="bg1"/>
              </a:solidFill>
            </a:endParaRPr>
          </a:p>
          <a:p>
            <a:r>
              <a:rPr lang="en-GB" sz="2000" dirty="0">
                <a:solidFill>
                  <a:schemeClr val="bg1"/>
                </a:solidFill>
              </a:rPr>
              <a:t>No doubt the process is seen as unnerving and fear provoking. And this is exactly the wrong emotional environment in which to discuss performance, introduce suggestions for improvement, and talk about goals for the future. This is a shame, because giving and receiving feedback is some of the most important communication you can engage in with members of your team.</a:t>
            </a:r>
          </a:p>
          <a:p>
            <a:endParaRPr lang="en-GB" sz="2000" dirty="0">
              <a:solidFill>
                <a:schemeClr val="bg1"/>
              </a:solidFill>
            </a:endParaRPr>
          </a:p>
          <a:p>
            <a:r>
              <a:rPr lang="en-GB" sz="2000" dirty="0">
                <a:solidFill>
                  <a:schemeClr val="bg1"/>
                </a:solidFill>
              </a:rPr>
              <a:t>When done in the right way and with the right intentions, feedback communication is the avenue to performance greatness. Employees have to know what they are doing well and not so well. For them to really hear your thoughts and suggestions on ways to improve, though, that feedback has to be delivered carefully and frequently.</a:t>
            </a:r>
          </a:p>
          <a:p>
            <a:r>
              <a:rPr lang="en-GB" sz="2000" dirty="0">
                <a:solidFill>
                  <a:schemeClr val="bg1"/>
                </a:solidFill>
              </a:rPr>
              <a:t>Giving feedback is a skill. And like all skills, it takes practice to get it right. </a:t>
            </a:r>
          </a:p>
        </p:txBody>
      </p:sp>
    </p:spTree>
    <p:extLst>
      <p:ext uri="{BB962C8B-B14F-4D97-AF65-F5344CB8AC3E}">
        <p14:creationId xmlns:p14="http://schemas.microsoft.com/office/powerpoint/2010/main" val="240878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943" y="1905000"/>
            <a:ext cx="2286000" cy="1752600"/>
          </a:xfrm>
        </p:spPr>
        <p:txBody>
          <a:bodyPr>
            <a:normAutofit/>
          </a:bodyPr>
          <a:lstStyle/>
          <a:p>
            <a:pPr algn="l">
              <a:spcBef>
                <a:spcPts val="0"/>
              </a:spcBef>
            </a:pPr>
            <a:r>
              <a:rPr lang="en-US" sz="2000" b="1" spc="200" dirty="0">
                <a:solidFill>
                  <a:schemeClr val="bg1"/>
                </a:solidFill>
                <a:latin typeface="HelveticaNeueLT Std Lt Ext" pitchFamily="34" charset="0"/>
              </a:rPr>
              <a:t>10 TOP TIPS FOR GIVING FEEDBACK EFFECTIVELY</a:t>
            </a:r>
          </a:p>
        </p:txBody>
      </p:sp>
      <p:sp>
        <p:nvSpPr>
          <p:cNvPr id="4" name="Rectangle 3"/>
          <p:cNvSpPr/>
          <p:nvPr/>
        </p:nvSpPr>
        <p:spPr>
          <a:xfrm>
            <a:off x="2438400" y="0"/>
            <a:ext cx="74676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sp>
        <p:nvSpPr>
          <p:cNvPr id="14" name="Subtitle 2"/>
          <p:cNvSpPr txBox="1">
            <a:spLocks/>
          </p:cNvSpPr>
          <p:nvPr/>
        </p:nvSpPr>
        <p:spPr>
          <a:xfrm>
            <a:off x="2590800" y="609600"/>
            <a:ext cx="6096000" cy="5867400"/>
          </a:xfrm>
          <a:prstGeom prst="rect">
            <a:avLst/>
          </a:prstGeom>
        </p:spPr>
        <p:txBody>
          <a:bodyPr vert="horz" lIns="91440" tIns="45720" rIns="91440" bIns="45720" rtlCol="0">
            <a:normAutofit/>
          </a:bodyPr>
          <a:lstStyle/>
          <a:p>
            <a:pPr marL="800100" lvl="1" indent="-342900">
              <a:spcAft>
                <a:spcPts val="600"/>
              </a:spcAft>
              <a:buFont typeface="+mj-lt"/>
              <a:buAutoNum type="arabicPeriod"/>
              <a:defRPr/>
            </a:pPr>
            <a:endParaRPr lang="en-GB" sz="2400" spc="100" dirty="0">
              <a:solidFill>
                <a:schemeClr val="bg1"/>
              </a:solidFill>
              <a:latin typeface="HelveticaNeueLT Std Lt" pitchFamily="34" charset="0"/>
            </a:endParaRPr>
          </a:p>
        </p:txBody>
      </p:sp>
      <p:sp>
        <p:nvSpPr>
          <p:cNvPr id="8" name="Subtitle 2"/>
          <p:cNvSpPr txBox="1">
            <a:spLocks/>
          </p:cNvSpPr>
          <p:nvPr/>
        </p:nvSpPr>
        <p:spPr>
          <a:xfrm>
            <a:off x="2004237" y="200241"/>
            <a:ext cx="7717313" cy="6457518"/>
          </a:xfrm>
          <a:prstGeom prst="rect">
            <a:avLst/>
          </a:prstGeom>
        </p:spPr>
        <p:txBody>
          <a:bodyPr vert="horz" lIns="91440" tIns="45720" rIns="91440" bIns="45720" rtlCol="0">
            <a:normAutofit fontScale="92500" lnSpcReduction="20000"/>
          </a:bodyPr>
          <a:lstStyle/>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Make it a positive process and experience </a:t>
            </a:r>
            <a:r>
              <a:rPr lang="en-GB" sz="1700" spc="100" dirty="0">
                <a:solidFill>
                  <a:schemeClr val="bg1"/>
                </a:solidFill>
                <a:latin typeface="HelveticaNeueLT Std Lt" pitchFamily="34" charset="0"/>
              </a:rPr>
              <a:t>– the purpose for giving the feedback is improvement, this won’t be accomplished by being negative</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Be timely </a:t>
            </a:r>
            <a:r>
              <a:rPr lang="en-GB" sz="1700" spc="100" dirty="0">
                <a:solidFill>
                  <a:schemeClr val="bg1"/>
                </a:solidFill>
                <a:latin typeface="HelveticaNeueLT Std Lt" pitchFamily="34" charset="0"/>
              </a:rPr>
              <a:t>– the closer to the event you address the issue the better</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Make it regular </a:t>
            </a:r>
            <a:r>
              <a:rPr lang="en-GB" sz="1700" spc="100" dirty="0">
                <a:solidFill>
                  <a:schemeClr val="bg1"/>
                </a:solidFill>
                <a:latin typeface="HelveticaNeueLT Std Lt" pitchFamily="34" charset="0"/>
              </a:rPr>
              <a:t>– feedback is a process that requires constant attention. When somethings needs to be said say it</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Prepare your comments </a:t>
            </a:r>
            <a:r>
              <a:rPr lang="en-GB" sz="1700" spc="100" dirty="0">
                <a:solidFill>
                  <a:schemeClr val="bg1"/>
                </a:solidFill>
                <a:latin typeface="HelveticaNeueLT Std Lt" pitchFamily="34" charset="0"/>
              </a:rPr>
              <a:t>– be clear about what you are going to say. This helps stay on track and stick to issues</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Be specific </a:t>
            </a:r>
            <a:r>
              <a:rPr lang="en-GB" sz="1700" spc="100" dirty="0">
                <a:solidFill>
                  <a:schemeClr val="bg1"/>
                </a:solidFill>
                <a:latin typeface="HelveticaNeueLT Std Lt" pitchFamily="34" charset="0"/>
              </a:rPr>
              <a:t>– tell the person exactly what they need to improve on. Try not to exaggerate to make a point and always discuss the direct impact of the behaviour.</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Criticise in private</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Use ‘I’ statements </a:t>
            </a:r>
            <a:r>
              <a:rPr lang="en-GB" sz="1700" spc="100" dirty="0">
                <a:solidFill>
                  <a:schemeClr val="bg1"/>
                </a:solidFill>
                <a:latin typeface="HelveticaNeueLT Std Lt" pitchFamily="34" charset="0"/>
              </a:rPr>
              <a:t>– give feedback from your perspective</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Limit your focus </a:t>
            </a:r>
            <a:r>
              <a:rPr lang="en-GB" sz="1700" spc="100" dirty="0">
                <a:solidFill>
                  <a:schemeClr val="bg1"/>
                </a:solidFill>
                <a:latin typeface="HelveticaNeueLT Std Lt" pitchFamily="34" charset="0"/>
              </a:rPr>
              <a:t>– a feedback session should discuss no more than two issues. You should also stick to the behaviours a person can actually change of influence.</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Provide specific suggestions - </a:t>
            </a:r>
            <a:r>
              <a:rPr lang="en-GB" sz="1700" spc="100" dirty="0">
                <a:solidFill>
                  <a:schemeClr val="bg1"/>
                </a:solidFill>
                <a:latin typeface="HelveticaNeueLT Std Lt" pitchFamily="34" charset="0"/>
              </a:rPr>
              <a:t>Make sure you both know what needs to be done to improve the situation. The main message should be that you care and want to help the person grow and develop. Set goals and make plans to monitor and evaluate progress</a:t>
            </a:r>
          </a:p>
          <a:p>
            <a:pPr marL="800100" lvl="1" indent="-342900">
              <a:spcAft>
                <a:spcPts val="600"/>
              </a:spcAft>
              <a:buFont typeface="+mj-lt"/>
              <a:buAutoNum type="arabicPeriod"/>
              <a:defRPr/>
            </a:pPr>
            <a:r>
              <a:rPr lang="en-GB" sz="1700" b="1" spc="100" dirty="0">
                <a:solidFill>
                  <a:schemeClr val="bg1"/>
                </a:solidFill>
                <a:latin typeface="HelveticaNeueLT Std Lt" pitchFamily="34" charset="0"/>
              </a:rPr>
              <a:t>Follow up - </a:t>
            </a:r>
            <a:r>
              <a:rPr lang="en-GB" sz="1700" spc="100" dirty="0">
                <a:solidFill>
                  <a:schemeClr val="bg1"/>
                </a:solidFill>
                <a:latin typeface="HelveticaNeueLT Std Lt" pitchFamily="34" charset="0"/>
              </a:rPr>
              <a:t>The whole purpose of feedback is to improve performance. You need to measure whether or not that is happening and then make adjustments as you go. Be sure to document your conversations and discuss what is working and what needs to be modified.</a:t>
            </a:r>
          </a:p>
          <a:p>
            <a:pPr marL="800100" lvl="1" indent="-342900">
              <a:spcAft>
                <a:spcPts val="600"/>
              </a:spcAft>
              <a:buFont typeface="+mj-lt"/>
              <a:buAutoNum type="arabicPeriod"/>
              <a:defRPr/>
            </a:pPr>
            <a:endParaRPr lang="en-GB" sz="2400" spc="100" dirty="0">
              <a:solidFill>
                <a:schemeClr val="bg1"/>
              </a:solidFill>
              <a:latin typeface="HelveticaNeueLT Std Lt" pitchFamily="34" charset="0"/>
            </a:endParaRPr>
          </a:p>
          <a:p>
            <a:pPr lvl="1">
              <a:spcAft>
                <a:spcPts val="600"/>
              </a:spcAft>
              <a:defRPr/>
            </a:pPr>
            <a:endParaRPr lang="en-GB" sz="2400" spc="100" dirty="0">
              <a:solidFill>
                <a:schemeClr val="bg1"/>
              </a:solidFill>
              <a:latin typeface="HelveticaNeueLT Std Lt" pitchFamily="34" charset="0"/>
            </a:endParaRPr>
          </a:p>
          <a:p>
            <a:pPr marL="800100" lvl="1" indent="-342900">
              <a:spcAft>
                <a:spcPts val="600"/>
              </a:spcAft>
              <a:buFont typeface="+mj-lt"/>
              <a:buAutoNum type="arabicPeriod"/>
              <a:defRPr/>
            </a:pPr>
            <a:endParaRPr lang="en-GB" sz="2400" spc="100" dirty="0">
              <a:solidFill>
                <a:schemeClr val="bg1"/>
              </a:solidFill>
              <a:latin typeface="HelveticaNeueLT Std Lt" pitchFamily="34" charset="0"/>
            </a:endParaRPr>
          </a:p>
        </p:txBody>
      </p:sp>
    </p:spTree>
    <p:extLst>
      <p:ext uri="{BB962C8B-B14F-4D97-AF65-F5344CB8AC3E}">
        <p14:creationId xmlns:p14="http://schemas.microsoft.com/office/powerpoint/2010/main" val="379701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7716" y="522816"/>
            <a:ext cx="8022196" cy="696384"/>
          </a:xfrm>
        </p:spPr>
        <p:txBody>
          <a:bodyPr>
            <a:noAutofit/>
          </a:bodyPr>
          <a:lstStyle/>
          <a:p>
            <a:pPr algn="l"/>
            <a:r>
              <a:rPr lang="en-GB" sz="3600" b="1" dirty="0">
                <a:solidFill>
                  <a:schemeClr val="bg1"/>
                </a:solidFill>
              </a:rPr>
              <a:t>SIB Feedback Tool</a:t>
            </a: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3" name="Rectangle 2"/>
          <p:cNvSpPr/>
          <p:nvPr/>
        </p:nvSpPr>
        <p:spPr>
          <a:xfrm>
            <a:off x="152400" y="336393"/>
            <a:ext cx="8907568" cy="954107"/>
          </a:xfrm>
          <a:prstGeom prst="rect">
            <a:avLst/>
          </a:prstGeom>
        </p:spPr>
        <p:txBody>
          <a:bodyPr wrap="square">
            <a:spAutoFit/>
          </a:bodyPr>
          <a:lstStyle/>
          <a:p>
            <a:br>
              <a:rPr lang="en-GB" b="1" dirty="0">
                <a:solidFill>
                  <a:schemeClr val="bg1"/>
                </a:solidFill>
              </a:rPr>
            </a:br>
            <a:r>
              <a:rPr lang="en-GB" b="1" dirty="0">
                <a:solidFill>
                  <a:schemeClr val="bg1"/>
                </a:solidFill>
              </a:rPr>
              <a:t> </a:t>
            </a:r>
          </a:p>
          <a:p>
            <a:endParaRPr lang="en-GB" sz="2000" dirty="0">
              <a:solidFill>
                <a:schemeClr val="bg1"/>
              </a:solidFill>
            </a:endParaRPr>
          </a:p>
        </p:txBody>
      </p:sp>
      <p:sp>
        <p:nvSpPr>
          <p:cNvPr id="2" name="Rectangle 1">
            <a:extLst>
              <a:ext uri="{FF2B5EF4-FFF2-40B4-BE49-F238E27FC236}">
                <a16:creationId xmlns:a16="http://schemas.microsoft.com/office/drawing/2014/main" id="{B94BB95E-36F3-49F1-99B8-B00ABC176742}"/>
              </a:ext>
            </a:extLst>
          </p:cNvPr>
          <p:cNvSpPr/>
          <p:nvPr/>
        </p:nvSpPr>
        <p:spPr>
          <a:xfrm>
            <a:off x="228600" y="1219200"/>
            <a:ext cx="9220200" cy="3754874"/>
          </a:xfrm>
          <a:prstGeom prst="rect">
            <a:avLst/>
          </a:prstGeom>
        </p:spPr>
        <p:txBody>
          <a:bodyPr wrap="square">
            <a:spAutoFit/>
          </a:bodyPr>
          <a:lstStyle/>
          <a:p>
            <a:endParaRPr lang="en-GB" dirty="0">
              <a:solidFill>
                <a:schemeClr val="bg1"/>
              </a:solidFill>
            </a:endParaRPr>
          </a:p>
          <a:p>
            <a:r>
              <a:rPr lang="en-GB" sz="2000" dirty="0">
                <a:solidFill>
                  <a:schemeClr val="bg1"/>
                </a:solidFill>
              </a:rPr>
              <a:t>Developed by The Center for Creative Leadership, the Situation, Behaviour and Impact Feedback Tool outlines a simple process that you can use to give feedback: </a:t>
            </a:r>
          </a:p>
          <a:p>
            <a:endParaRPr lang="en-GB" sz="2000" dirty="0">
              <a:solidFill>
                <a:schemeClr val="bg1"/>
              </a:solidFill>
            </a:endParaRPr>
          </a:p>
          <a:p>
            <a:pPr marL="342900" indent="-342900">
              <a:buAutoNum type="arabicPeriod"/>
            </a:pPr>
            <a:r>
              <a:rPr lang="en-GB" sz="2000" dirty="0">
                <a:solidFill>
                  <a:schemeClr val="bg1"/>
                </a:solidFill>
              </a:rPr>
              <a:t>Identify the situation </a:t>
            </a:r>
          </a:p>
          <a:p>
            <a:pPr marL="342900" indent="-342900">
              <a:buAutoNum type="arabicPeriod"/>
            </a:pPr>
            <a:r>
              <a:rPr lang="en-GB" sz="2000" dirty="0">
                <a:solidFill>
                  <a:schemeClr val="bg1"/>
                </a:solidFill>
              </a:rPr>
              <a:t>Describe the behaviour.</a:t>
            </a:r>
          </a:p>
          <a:p>
            <a:pPr marL="342900" indent="-342900">
              <a:buAutoNum type="arabicPeriod"/>
            </a:pPr>
            <a:r>
              <a:rPr lang="en-GB" sz="2000" dirty="0">
                <a:solidFill>
                  <a:schemeClr val="bg1"/>
                </a:solidFill>
              </a:rPr>
              <a:t>Explain its impact</a:t>
            </a:r>
          </a:p>
          <a:p>
            <a:endParaRPr lang="en-GB" sz="2000" dirty="0">
              <a:solidFill>
                <a:schemeClr val="bg1"/>
              </a:solidFill>
            </a:endParaRPr>
          </a:p>
          <a:p>
            <a:r>
              <a:rPr lang="en-GB" sz="2000" dirty="0">
                <a:solidFill>
                  <a:schemeClr val="bg1"/>
                </a:solidFill>
              </a:rPr>
              <a:t>When you structure feedback in this way, your people will understand precisely what you are commenting on, and why. And when you outline the impact of their behaviour on others, you give them the chance to  reflect on their actions, and think about what they need to change. </a:t>
            </a:r>
          </a:p>
        </p:txBody>
      </p:sp>
      <p:sp>
        <p:nvSpPr>
          <p:cNvPr id="4" name="Rectangle 3">
            <a:extLst>
              <a:ext uri="{FF2B5EF4-FFF2-40B4-BE49-F238E27FC236}">
                <a16:creationId xmlns:a16="http://schemas.microsoft.com/office/drawing/2014/main" id="{DF88AB83-0747-46BC-8088-42CF97ACE9C4}"/>
              </a:ext>
            </a:extLst>
          </p:cNvPr>
          <p:cNvSpPr/>
          <p:nvPr/>
        </p:nvSpPr>
        <p:spPr>
          <a:xfrm>
            <a:off x="125818" y="5208793"/>
            <a:ext cx="9322981" cy="923330"/>
          </a:xfrm>
          <a:prstGeom prst="rect">
            <a:avLst/>
          </a:prstGeom>
        </p:spPr>
        <p:txBody>
          <a:bodyPr wrap="square">
            <a:spAutoFit/>
          </a:bodyPr>
          <a:lstStyle/>
          <a:p>
            <a:pPr marL="285750" indent="-285750">
              <a:buFont typeface="Wingdings" panose="05000000000000000000" pitchFamily="2" charset="2"/>
              <a:buChar char="v"/>
            </a:pPr>
            <a:r>
              <a:rPr lang="en-GB" dirty="0">
                <a:solidFill>
                  <a:schemeClr val="bg1"/>
                </a:solidFill>
              </a:rPr>
              <a:t>Check out this really useful guide on using the SBI Feedback Tool</a:t>
            </a:r>
            <a:endParaRPr lang="en-GB" dirty="0">
              <a:solidFill>
                <a:schemeClr val="bg1"/>
              </a:solidFill>
              <a:hlinkClick r:id="rId4"/>
            </a:endParaRPr>
          </a:p>
          <a:p>
            <a:r>
              <a:rPr lang="en-GB" dirty="0">
                <a:solidFill>
                  <a:schemeClr val="bg1"/>
                </a:solidFill>
                <a:hlinkClick r:id="rId4"/>
              </a:rPr>
              <a:t>Situation – Behaviour – Impact (SBI) Feedback Your 10-Minute Guide to Providing Clear, Specific Feedback</a:t>
            </a:r>
            <a:endParaRPr lang="en-GB" dirty="0">
              <a:solidFill>
                <a:schemeClr val="bg1"/>
              </a:solidFill>
            </a:endParaRPr>
          </a:p>
        </p:txBody>
      </p:sp>
    </p:spTree>
    <p:extLst>
      <p:ext uri="{BB962C8B-B14F-4D97-AF65-F5344CB8AC3E}">
        <p14:creationId xmlns:p14="http://schemas.microsoft.com/office/powerpoint/2010/main" val="270035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223674"/>
            <a:ext cx="8022196" cy="451482"/>
          </a:xfrm>
        </p:spPr>
        <p:txBody>
          <a:bodyPr>
            <a:noAutofit/>
          </a:bodyPr>
          <a:lstStyle/>
          <a:p>
            <a:pPr algn="l"/>
            <a:r>
              <a:rPr lang="en-GB" sz="2800" b="1" dirty="0">
                <a:solidFill>
                  <a:schemeClr val="bg1"/>
                </a:solidFill>
              </a:rPr>
              <a:t>Receiving Feedback – The Feedback Framework</a:t>
            </a:r>
            <a:endParaRPr lang="en-US" sz="28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3" name="Rectangle 2"/>
          <p:cNvSpPr/>
          <p:nvPr/>
        </p:nvSpPr>
        <p:spPr>
          <a:xfrm>
            <a:off x="152400" y="336393"/>
            <a:ext cx="8907568" cy="954107"/>
          </a:xfrm>
          <a:prstGeom prst="rect">
            <a:avLst/>
          </a:prstGeom>
        </p:spPr>
        <p:txBody>
          <a:bodyPr wrap="square">
            <a:spAutoFit/>
          </a:bodyPr>
          <a:lstStyle/>
          <a:p>
            <a:br>
              <a:rPr lang="en-GB" b="1" dirty="0">
                <a:solidFill>
                  <a:schemeClr val="bg1"/>
                </a:solidFill>
              </a:rPr>
            </a:br>
            <a:r>
              <a:rPr lang="en-GB" b="1" dirty="0">
                <a:solidFill>
                  <a:schemeClr val="bg1"/>
                </a:solidFill>
              </a:rPr>
              <a:t> </a:t>
            </a:r>
          </a:p>
          <a:p>
            <a:endParaRPr lang="en-GB" sz="2000" dirty="0">
              <a:solidFill>
                <a:schemeClr val="bg1"/>
              </a:solidFill>
            </a:endParaRPr>
          </a:p>
        </p:txBody>
      </p:sp>
      <p:graphicFrame>
        <p:nvGraphicFramePr>
          <p:cNvPr id="6" name="Table 5">
            <a:extLst>
              <a:ext uri="{FF2B5EF4-FFF2-40B4-BE49-F238E27FC236}">
                <a16:creationId xmlns:a16="http://schemas.microsoft.com/office/drawing/2014/main" id="{315D5453-591C-4227-9AC0-876ABAFBA45C}"/>
              </a:ext>
            </a:extLst>
          </p:cNvPr>
          <p:cNvGraphicFramePr>
            <a:graphicFrameLocks noGrp="1"/>
          </p:cNvGraphicFramePr>
          <p:nvPr>
            <p:extLst>
              <p:ext uri="{D42A27DB-BD31-4B8C-83A1-F6EECF244321}">
                <p14:modId xmlns:p14="http://schemas.microsoft.com/office/powerpoint/2010/main" val="2586348670"/>
              </p:ext>
            </p:extLst>
          </p:nvPr>
        </p:nvGraphicFramePr>
        <p:xfrm>
          <a:off x="138222" y="931564"/>
          <a:ext cx="9615378" cy="5590043"/>
        </p:xfrm>
        <a:graphic>
          <a:graphicData uri="http://schemas.openxmlformats.org/drawingml/2006/table">
            <a:tbl>
              <a:tblPr firstRow="1" bandRow="1">
                <a:tableStyleId>{5C22544A-7EE6-4342-B048-85BDC9FD1C3A}</a:tableStyleId>
              </a:tblPr>
              <a:tblGrid>
                <a:gridCol w="1454427">
                  <a:extLst>
                    <a:ext uri="{9D8B030D-6E8A-4147-A177-3AD203B41FA5}">
                      <a16:colId xmlns:a16="http://schemas.microsoft.com/office/drawing/2014/main" val="2828088165"/>
                    </a:ext>
                  </a:extLst>
                </a:gridCol>
                <a:gridCol w="3636068">
                  <a:extLst>
                    <a:ext uri="{9D8B030D-6E8A-4147-A177-3AD203B41FA5}">
                      <a16:colId xmlns:a16="http://schemas.microsoft.com/office/drawing/2014/main" val="1627758052"/>
                    </a:ext>
                  </a:extLst>
                </a:gridCol>
                <a:gridCol w="4524883">
                  <a:extLst>
                    <a:ext uri="{9D8B030D-6E8A-4147-A177-3AD203B41FA5}">
                      <a16:colId xmlns:a16="http://schemas.microsoft.com/office/drawing/2014/main" val="464306685"/>
                    </a:ext>
                  </a:extLst>
                </a:gridCol>
              </a:tblGrid>
              <a:tr h="400642">
                <a:tc>
                  <a:txBody>
                    <a:bodyPr/>
                    <a:lstStyle/>
                    <a:p>
                      <a:endParaRPr lang="en-GB" dirty="0"/>
                    </a:p>
                  </a:txBody>
                  <a:tcPr>
                    <a:solidFill>
                      <a:schemeClr val="bg1"/>
                    </a:solidFill>
                  </a:tcPr>
                </a:tc>
                <a:tc>
                  <a:txBody>
                    <a:bodyPr/>
                    <a:lstStyle/>
                    <a:p>
                      <a:r>
                        <a:rPr lang="en-GB" dirty="0"/>
                        <a:t>Positive</a:t>
                      </a:r>
                    </a:p>
                  </a:txBody>
                  <a:tcPr>
                    <a:solidFill>
                      <a:schemeClr val="accent3"/>
                    </a:solidFill>
                  </a:tcPr>
                </a:tc>
                <a:tc>
                  <a:txBody>
                    <a:bodyPr/>
                    <a:lstStyle/>
                    <a:p>
                      <a:r>
                        <a:rPr lang="en-GB" dirty="0"/>
                        <a:t>Negative</a:t>
                      </a:r>
                    </a:p>
                  </a:txBody>
                  <a:tcPr>
                    <a:solidFill>
                      <a:schemeClr val="accent3"/>
                    </a:solidFill>
                  </a:tcPr>
                </a:tc>
                <a:extLst>
                  <a:ext uri="{0D108BD9-81ED-4DB2-BD59-A6C34878D82A}">
                    <a16:rowId xmlns:a16="http://schemas.microsoft.com/office/drawing/2014/main" val="59337114"/>
                  </a:ext>
                </a:extLst>
              </a:tr>
              <a:tr h="2100431">
                <a:tc>
                  <a:txBody>
                    <a:bodyPr/>
                    <a:lstStyle/>
                    <a:p>
                      <a:pPr marL="0" algn="l" defTabSz="914400" rtl="0" eaLnBrk="1" latinLnBrk="0" hangingPunct="1"/>
                      <a:r>
                        <a:rPr lang="en-GB" sz="1800" b="1" kern="1200" dirty="0">
                          <a:solidFill>
                            <a:schemeClr val="lt1"/>
                          </a:solidFill>
                          <a:latin typeface="+mn-lt"/>
                          <a:ea typeface="+mn-ea"/>
                          <a:cs typeface="+mn-cs"/>
                        </a:rPr>
                        <a:t>Expected</a:t>
                      </a:r>
                    </a:p>
                  </a:txBody>
                  <a:tcPr>
                    <a:solidFill>
                      <a:schemeClr val="accent3"/>
                    </a:solidFill>
                  </a:tcPr>
                </a:tc>
                <a:tc>
                  <a:txBody>
                    <a:bodyPr/>
                    <a:lstStyle/>
                    <a:p>
                      <a:pPr fontAlgn="base"/>
                      <a:r>
                        <a:rPr lang="en-GB" sz="1200" b="0" i="0" u="none" strike="noStrike" kern="1200" dirty="0">
                          <a:solidFill>
                            <a:schemeClr val="dk1"/>
                          </a:solidFill>
                          <a:effectLst/>
                          <a:latin typeface="+mn-lt"/>
                          <a:ea typeface="+mn-ea"/>
                          <a:cs typeface="+mn-cs"/>
                        </a:rPr>
                        <a:t>We often have a good idea of what we do well, because we tend to receive positive feedback about these things regularly. But instead of simply hearing this familiar praise and doing nothing with it, ask yourself: </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can I celebrate this aspect of myself?</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can I use this skill to increase my productivity or job satisfaction?</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can I use this skill to help others who are not as strong in this area?</a:t>
                      </a:r>
                    </a:p>
                  </a:txBody>
                  <a:tcPr/>
                </a:tc>
                <a:tc>
                  <a:txBody>
                    <a:bodyPr/>
                    <a:lstStyle/>
                    <a:p>
                      <a:pPr fontAlgn="base"/>
                      <a:r>
                        <a:rPr lang="en-GB" sz="1200" b="0" i="0" u="none" strike="noStrike" kern="1200" dirty="0">
                          <a:solidFill>
                            <a:schemeClr val="dk1"/>
                          </a:solidFill>
                          <a:effectLst/>
                          <a:latin typeface="+mn-lt"/>
                          <a:ea typeface="+mn-ea"/>
                          <a:cs typeface="+mn-cs"/>
                        </a:rPr>
                        <a:t>If we're honest with ourselves, we're often aware of some of the areas in our work that need improvement. In fact, we're often more critical of ourselves than others are, but we just don't know how to improve without some help.</a:t>
                      </a:r>
                    </a:p>
                    <a:p>
                      <a:pPr fontAlgn="base"/>
                      <a:r>
                        <a:rPr lang="en-GB" sz="1200" b="0" i="0" u="none" strike="noStrike" kern="1200" dirty="0">
                          <a:solidFill>
                            <a:schemeClr val="dk1"/>
                          </a:solidFill>
                          <a:effectLst/>
                          <a:latin typeface="+mn-lt"/>
                          <a:ea typeface="+mn-ea"/>
                          <a:cs typeface="+mn-cs"/>
                        </a:rPr>
                        <a:t>To apply this expected feedback and make a positive change, ask yourself:</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actions have I already taken to address this concern?</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successful were those actions?</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else do I need to examine and/or change to achieve the results that I want?</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If I don't make these changes, how will this impact my job or life?</a:t>
                      </a:r>
                    </a:p>
                  </a:txBody>
                  <a:tcPr/>
                </a:tc>
                <a:extLst>
                  <a:ext uri="{0D108BD9-81ED-4DB2-BD59-A6C34878D82A}">
                    <a16:rowId xmlns:a16="http://schemas.microsoft.com/office/drawing/2014/main" val="2913835759"/>
                  </a:ext>
                </a:extLst>
              </a:tr>
              <a:tr h="3086281">
                <a:tc>
                  <a:txBody>
                    <a:bodyPr/>
                    <a:lstStyle/>
                    <a:p>
                      <a:pPr marL="0" algn="l" defTabSz="914400" rtl="0" eaLnBrk="1" latinLnBrk="0" hangingPunct="1"/>
                      <a:r>
                        <a:rPr lang="en-GB" sz="1800" b="1" kern="1200" dirty="0">
                          <a:solidFill>
                            <a:schemeClr val="lt1"/>
                          </a:solidFill>
                          <a:latin typeface="+mn-lt"/>
                          <a:ea typeface="+mn-ea"/>
                          <a:cs typeface="+mn-cs"/>
                        </a:rPr>
                        <a:t>Unexpected</a:t>
                      </a:r>
                    </a:p>
                  </a:txBody>
                  <a:tcPr>
                    <a:solidFill>
                      <a:schemeClr val="accent3"/>
                    </a:solidFill>
                  </a:tcPr>
                </a:tc>
                <a:tc>
                  <a:txBody>
                    <a:bodyPr/>
                    <a:lstStyle/>
                    <a:p>
                      <a:pPr fontAlgn="base"/>
                      <a:r>
                        <a:rPr lang="en-GB" sz="1200" b="0" i="0" u="none" strike="noStrike" kern="1200" dirty="0">
                          <a:solidFill>
                            <a:schemeClr val="dk1"/>
                          </a:solidFill>
                          <a:effectLst/>
                          <a:latin typeface="+mn-lt"/>
                          <a:ea typeface="+mn-ea"/>
                          <a:cs typeface="+mn-cs"/>
                        </a:rPr>
                        <a:t>Receiving positive feedback gives us a wonderful feeling when we learn something positive about ourselves that was totally unexpected.</a:t>
                      </a:r>
                    </a:p>
                    <a:p>
                      <a:pPr fontAlgn="base"/>
                      <a:r>
                        <a:rPr lang="en-GB" sz="1200" b="0" i="0" u="none" strike="noStrike" kern="1200" dirty="0">
                          <a:solidFill>
                            <a:schemeClr val="dk1"/>
                          </a:solidFill>
                          <a:effectLst/>
                          <a:latin typeface="+mn-lt"/>
                          <a:ea typeface="+mn-ea"/>
                          <a:cs typeface="+mn-cs"/>
                        </a:rPr>
                        <a:t>But after the initial joy, it's important to examine this feedback further by asking yourself:</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Why was I surprised to hear this?</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previous experiences might have caused me to forget or dismiss this strength or ability?</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will I celebrate this newly discovered skill?</a:t>
                      </a:r>
                    </a:p>
                    <a:p>
                      <a:pPr marL="285750" indent="-2857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can I use this skill to improve my life?</a:t>
                      </a:r>
                    </a:p>
                    <a:p>
                      <a:endParaRPr lang="en-GB" sz="1200" dirty="0"/>
                    </a:p>
                  </a:txBody>
                  <a:tcPr/>
                </a:tc>
                <a:tc>
                  <a:txBody>
                    <a:bodyPr/>
                    <a:lstStyle/>
                    <a:p>
                      <a:pPr fontAlgn="base"/>
                      <a:r>
                        <a:rPr lang="en-GB" sz="1200" b="0" i="0" u="none" strike="noStrike" kern="1200" dirty="0">
                          <a:solidFill>
                            <a:schemeClr val="dk1"/>
                          </a:solidFill>
                          <a:effectLst/>
                          <a:latin typeface="+mn-lt"/>
                          <a:ea typeface="+mn-ea"/>
                          <a:cs typeface="+mn-cs"/>
                        </a:rPr>
                        <a:t>This feedback is the most difficult to hear and understand. But it can also be the source of much self-discovery. Unexpected feedback often comes from areas that we don't want to acknowledge, or aren't prepared to face, and it may cause us to become defensive   or experience other strong emotions   . However, when we learn to deal with it, we can take big steps forward on our journey of self-improvement.</a:t>
                      </a:r>
                    </a:p>
                    <a:p>
                      <a:pPr fontAlgn="base"/>
                      <a:r>
                        <a:rPr lang="en-GB" sz="1200" b="0" i="0" u="none" strike="noStrike" kern="1200" dirty="0">
                          <a:solidFill>
                            <a:schemeClr val="dk1"/>
                          </a:solidFill>
                          <a:effectLst/>
                          <a:latin typeface="+mn-lt"/>
                          <a:ea typeface="+mn-ea"/>
                          <a:cs typeface="+mn-cs"/>
                        </a:rPr>
                        <a:t>Some further questions to explore include:</a:t>
                      </a:r>
                    </a:p>
                    <a:p>
                      <a:pPr marL="171450" indent="-1714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other information do I need to make sense of the feedback?</a:t>
                      </a:r>
                    </a:p>
                    <a:p>
                      <a:pPr marL="171450" indent="-1714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support, training or coaching do I need to deal with the implications?</a:t>
                      </a:r>
                    </a:p>
                    <a:p>
                      <a:pPr marL="171450" indent="-1714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Can I use this feedback to discover more about myself? </a:t>
                      </a:r>
                    </a:p>
                    <a:p>
                      <a:pPr marL="171450" indent="-1714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What plan can I put in place to make small, achievable changes in the short term?</a:t>
                      </a:r>
                    </a:p>
                    <a:p>
                      <a:pPr marL="171450" indent="-171450" fontAlgn="base">
                        <a:buFont typeface="Arial" panose="020B0604020202020204" pitchFamily="34" charset="0"/>
                        <a:buChar char="•"/>
                      </a:pPr>
                      <a:r>
                        <a:rPr lang="en-GB" sz="1200" b="0" i="0" u="none" strike="noStrike" kern="1200" dirty="0">
                          <a:solidFill>
                            <a:schemeClr val="dk1"/>
                          </a:solidFill>
                          <a:effectLst/>
                          <a:latin typeface="+mn-lt"/>
                          <a:ea typeface="+mn-ea"/>
                          <a:cs typeface="+mn-cs"/>
                        </a:rPr>
                        <a:t>How will improving this affect other areas of my job or life?</a:t>
                      </a:r>
                    </a:p>
                    <a:p>
                      <a:endParaRPr lang="en-GB" sz="1200" dirty="0"/>
                    </a:p>
                  </a:txBody>
                  <a:tcPr/>
                </a:tc>
                <a:extLst>
                  <a:ext uri="{0D108BD9-81ED-4DB2-BD59-A6C34878D82A}">
                    <a16:rowId xmlns:a16="http://schemas.microsoft.com/office/drawing/2014/main" val="3423672717"/>
                  </a:ext>
                </a:extLst>
              </a:tr>
            </a:tbl>
          </a:graphicData>
        </a:graphic>
      </p:graphicFrame>
    </p:spTree>
    <p:extLst>
      <p:ext uri="{BB962C8B-B14F-4D97-AF65-F5344CB8AC3E}">
        <p14:creationId xmlns:p14="http://schemas.microsoft.com/office/powerpoint/2010/main" val="229196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174595" cy="696384"/>
          </a:xfrm>
        </p:spPr>
        <p:txBody>
          <a:bodyPr>
            <a:noAutofit/>
          </a:bodyPr>
          <a:lstStyle/>
          <a:p>
            <a:pPr algn="l"/>
            <a:r>
              <a:rPr lang="en-GB" sz="4000" b="1" dirty="0">
                <a:solidFill>
                  <a:schemeClr val="bg1"/>
                </a:solidFill>
              </a:rPr>
              <a:t>LEAD Others – Pre Work December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536113437"/>
              </p:ext>
            </p:extLst>
          </p:nvPr>
        </p:nvGraphicFramePr>
        <p:xfrm>
          <a:off x="359806" y="1066801"/>
          <a:ext cx="9393794" cy="3631103"/>
        </p:xfrm>
        <a:graphic>
          <a:graphicData uri="http://schemas.openxmlformats.org/drawingml/2006/table">
            <a:tbl>
              <a:tblPr firstRow="1" bandRow="1">
                <a:tableStyleId>{F2DE63D5-997A-4646-A377-4702673A728D}</a:tableStyleId>
              </a:tblPr>
              <a:tblGrid>
                <a:gridCol w="1926195">
                  <a:extLst>
                    <a:ext uri="{9D8B030D-6E8A-4147-A177-3AD203B41FA5}">
                      <a16:colId xmlns:a16="http://schemas.microsoft.com/office/drawing/2014/main" val="1489069672"/>
                    </a:ext>
                  </a:extLst>
                </a:gridCol>
                <a:gridCol w="3200400">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351005">
                <a:tc gridSpan="3">
                  <a:txBody>
                    <a:bodyPr/>
                    <a:lstStyle/>
                    <a:p>
                      <a:r>
                        <a:rPr lang="en-GB" b="1" dirty="0">
                          <a:effectLst/>
                        </a:rPr>
                        <a:t>LEAD OTHERS - INTERPERSONAL</a:t>
                      </a:r>
                      <a:r>
                        <a:rPr lang="en-GB" b="1" baseline="0" dirty="0">
                          <a:effectLst/>
                        </a:rPr>
                        <a:t> EXCELLENCE</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351005">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a:t>
                      </a:r>
                      <a:endParaRPr lang="en-GB" sz="1800" b="1"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674166">
                <a:tc rowSpan="4">
                  <a:txBody>
                    <a:bodyPr/>
                    <a:lstStyle/>
                    <a:p>
                      <a:pPr marL="0" algn="l" defTabSz="914400" rtl="0" eaLnBrk="1" latinLnBrk="0" hangingPunct="1"/>
                      <a:r>
                        <a:rPr lang="en-GB" sz="1800" kern="1200" dirty="0">
                          <a:solidFill>
                            <a:schemeClr val="bg1"/>
                          </a:solidFill>
                          <a:effectLst/>
                          <a:latin typeface="+mn-lt"/>
                          <a:ea typeface="+mn-ea"/>
                          <a:cs typeface="+mn-cs"/>
                        </a:rPr>
                        <a:t>Managing</a:t>
                      </a:r>
                      <a:r>
                        <a:rPr lang="en-GB" sz="1800" kern="1200" baseline="0" dirty="0">
                          <a:solidFill>
                            <a:schemeClr val="bg1"/>
                          </a:solidFill>
                          <a:effectLst/>
                          <a:latin typeface="+mn-lt"/>
                          <a:ea typeface="+mn-ea"/>
                          <a:cs typeface="+mn-cs"/>
                        </a:rPr>
                        <a:t> People</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The management styles</a:t>
                      </a:r>
                    </a:p>
                  </a:txBody>
                  <a:tcPr/>
                </a:tc>
                <a:tc>
                  <a:txBody>
                    <a:bodyPr/>
                    <a:lstStyle/>
                    <a:p>
                      <a:r>
                        <a:rPr lang="en-GB" sz="1800" kern="1200" dirty="0">
                          <a:solidFill>
                            <a:schemeClr val="bg1"/>
                          </a:solidFill>
                          <a:effectLst/>
                          <a:latin typeface="+mn-lt"/>
                          <a:ea typeface="+mn-ea"/>
                          <a:cs typeface="+mn-cs"/>
                        </a:rPr>
                        <a:t>To adopt an effective management style</a:t>
                      </a:r>
                    </a:p>
                  </a:txBody>
                  <a:tcPr/>
                </a:tc>
                <a:extLst>
                  <a:ext uri="{0D108BD9-81ED-4DB2-BD59-A6C34878D82A}">
                    <a16:rowId xmlns:a16="http://schemas.microsoft.com/office/drawing/2014/main" val="1875560108"/>
                  </a:ext>
                </a:extLst>
              </a:tr>
              <a:tr h="648237">
                <a:tc vMerge="1">
                  <a:txBody>
                    <a:bodyPr/>
                    <a:lstStyle/>
                    <a:p>
                      <a:endParaRPr lang="en-GB" dirty="0"/>
                    </a:p>
                  </a:txBody>
                  <a:tcPr/>
                </a:tc>
                <a:tc>
                  <a:txBody>
                    <a:bodyPr/>
                    <a:lstStyle/>
                    <a:p>
                      <a:r>
                        <a:rPr lang="en-GB" sz="1800" kern="1200" dirty="0">
                          <a:solidFill>
                            <a:schemeClr val="bg1"/>
                          </a:solidFill>
                          <a:effectLst/>
                          <a:latin typeface="+mn-lt"/>
                          <a:ea typeface="+mn-ea"/>
                          <a:cs typeface="+mn-cs"/>
                        </a:rPr>
                        <a:t>Fostering and maintaining motivation</a:t>
                      </a:r>
                    </a:p>
                  </a:txBody>
                  <a:tcPr/>
                </a:tc>
                <a:tc>
                  <a:txBody>
                    <a:bodyPr/>
                    <a:lstStyle/>
                    <a:p>
                      <a:r>
                        <a:rPr lang="en-GB" sz="1800" kern="1200" dirty="0">
                          <a:solidFill>
                            <a:schemeClr val="bg1"/>
                          </a:solidFill>
                          <a:effectLst/>
                          <a:latin typeface="+mn-lt"/>
                          <a:ea typeface="+mn-ea"/>
                          <a:cs typeface="+mn-cs"/>
                        </a:rPr>
                        <a:t>To focus individual and collective energy for better performance</a:t>
                      </a:r>
                    </a:p>
                  </a:txBody>
                  <a:tcPr/>
                </a:tc>
                <a:extLst>
                  <a:ext uri="{0D108BD9-81ED-4DB2-BD59-A6C34878D82A}">
                    <a16:rowId xmlns:a16="http://schemas.microsoft.com/office/drawing/2014/main" val="3670760852"/>
                  </a:ext>
                </a:extLst>
              </a:tr>
              <a:tr h="647969">
                <a:tc vMerge="1">
                  <a:txBody>
                    <a:bodyPr/>
                    <a:lstStyle/>
                    <a:p>
                      <a:endParaRPr lang="en-GB" dirty="0"/>
                    </a:p>
                  </a:txBody>
                  <a:tcPr/>
                </a:tc>
                <a:tc>
                  <a:txBody>
                    <a:bodyPr/>
                    <a:lstStyle/>
                    <a:p>
                      <a:r>
                        <a:rPr lang="en-GB" sz="1800" kern="1200" dirty="0">
                          <a:solidFill>
                            <a:schemeClr val="bg1"/>
                          </a:solidFill>
                          <a:effectLst/>
                          <a:latin typeface="+mn-lt"/>
                          <a:ea typeface="+mn-ea"/>
                          <a:cs typeface="+mn-cs"/>
                        </a:rPr>
                        <a:t>Leading team meetings</a:t>
                      </a:r>
                    </a:p>
                    <a:p>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Effectively</a:t>
                      </a:r>
                      <a:r>
                        <a:rPr lang="en-GB" sz="1800" kern="1200" baseline="0" dirty="0">
                          <a:solidFill>
                            <a:schemeClr val="bg1"/>
                          </a:solidFill>
                          <a:effectLst/>
                          <a:latin typeface="+mn-lt"/>
                          <a:ea typeface="+mn-ea"/>
                          <a:cs typeface="+mn-cs"/>
                        </a:rPr>
                        <a:t> lead the key stages of a team meeting</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408776106"/>
                  </a:ext>
                </a:extLst>
              </a:tr>
              <a:tr h="929211">
                <a:tc vMerge="1">
                  <a:txBody>
                    <a:bodyPr/>
                    <a:lstStyle/>
                    <a:p>
                      <a:endParaRPr lang="en-GB" dirty="0"/>
                    </a:p>
                  </a:txBody>
                  <a:tcPr/>
                </a:tc>
                <a:tc>
                  <a:txBody>
                    <a:bodyPr/>
                    <a:lstStyle/>
                    <a:p>
                      <a:r>
                        <a:rPr lang="en-GB" sz="1800" kern="1200" dirty="0">
                          <a:solidFill>
                            <a:schemeClr val="bg1"/>
                          </a:solidFill>
                          <a:effectLst/>
                          <a:latin typeface="+mn-lt"/>
                          <a:ea typeface="+mn-ea"/>
                          <a:cs typeface="+mn-cs"/>
                        </a:rPr>
                        <a:t>Giving positive and constructive feedback</a:t>
                      </a:r>
                    </a:p>
                  </a:txBody>
                  <a:tcPr/>
                </a:tc>
                <a:tc>
                  <a:txBody>
                    <a:bodyPr/>
                    <a:lstStyle/>
                    <a:p>
                      <a:r>
                        <a:rPr lang="en-GB" sz="1800" kern="1200" dirty="0">
                          <a:solidFill>
                            <a:schemeClr val="bg1"/>
                          </a:solidFill>
                          <a:effectLst/>
                          <a:latin typeface="+mn-lt"/>
                          <a:ea typeface="+mn-ea"/>
                          <a:cs typeface="+mn-cs"/>
                        </a:rPr>
                        <a:t>Positive</a:t>
                      </a:r>
                      <a:r>
                        <a:rPr lang="en-GB" sz="1800" kern="1200" baseline="0" dirty="0">
                          <a:solidFill>
                            <a:schemeClr val="bg1"/>
                          </a:solidFill>
                          <a:effectLst/>
                          <a:latin typeface="+mn-lt"/>
                          <a:ea typeface="+mn-ea"/>
                          <a:cs typeface="+mn-cs"/>
                        </a:rPr>
                        <a:t> feedback (congratulating)</a:t>
                      </a:r>
                    </a:p>
                    <a:p>
                      <a:r>
                        <a:rPr lang="en-GB" sz="1800" kern="1200" baseline="0" dirty="0">
                          <a:solidFill>
                            <a:schemeClr val="bg1"/>
                          </a:solidFill>
                          <a:effectLst/>
                          <a:latin typeface="+mn-lt"/>
                          <a:ea typeface="+mn-ea"/>
                          <a:cs typeface="+mn-cs"/>
                        </a:rPr>
                        <a:t>Negative feedback (refocusing)</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2245896404"/>
                  </a:ext>
                </a:extLst>
              </a:tr>
            </a:tbl>
          </a:graphicData>
        </a:graphic>
      </p:graphicFrame>
    </p:spTree>
    <p:extLst>
      <p:ext uri="{BB962C8B-B14F-4D97-AF65-F5344CB8AC3E}">
        <p14:creationId xmlns:p14="http://schemas.microsoft.com/office/powerpoint/2010/main" val="95604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LEAD Others – Managing People</a:t>
            </a:r>
            <a:br>
              <a:rPr lang="en-GB" sz="3800" b="1" dirty="0">
                <a:solidFill>
                  <a:schemeClr val="bg1"/>
                </a:solidFill>
              </a:rPr>
            </a:br>
            <a:r>
              <a:rPr lang="en-GB" sz="3200" b="1" i="1" dirty="0">
                <a:solidFill>
                  <a:schemeClr val="bg1"/>
                </a:solidFill>
              </a:rPr>
              <a:t>Further learning resources</a:t>
            </a: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59804" y="1295400"/>
            <a:ext cx="9088995" cy="369332"/>
          </a:xfrm>
          <a:prstGeom prst="rect">
            <a:avLst/>
          </a:prstGeom>
          <a:noFill/>
        </p:spPr>
        <p:txBody>
          <a:bodyPr wrap="square" rtlCol="0">
            <a:spAutoFit/>
          </a:bodyPr>
          <a:lstStyle/>
          <a:p>
            <a:endParaRPr lang="en-GB" dirty="0">
              <a:solidFill>
                <a:schemeClr val="bg1"/>
              </a:solidFill>
            </a:endParaRPr>
          </a:p>
        </p:txBody>
      </p:sp>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
        <p:nvSpPr>
          <p:cNvPr id="6" name="TextBox 5">
            <a:extLst>
              <a:ext uri="{FF2B5EF4-FFF2-40B4-BE49-F238E27FC236}">
                <a16:creationId xmlns:a16="http://schemas.microsoft.com/office/drawing/2014/main" id="{E11E816C-E9BA-45DD-8AC6-E7AE51098286}"/>
              </a:ext>
            </a:extLst>
          </p:cNvPr>
          <p:cNvSpPr txBox="1"/>
          <p:nvPr/>
        </p:nvSpPr>
        <p:spPr>
          <a:xfrm>
            <a:off x="228600" y="1371600"/>
            <a:ext cx="9088995" cy="2585323"/>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chemeClr val="bg1"/>
                </a:solidFill>
                <a:hlinkClick r:id="rId4"/>
              </a:rPr>
              <a:t>Boss vs Leader by LeanLab </a:t>
            </a:r>
            <a:r>
              <a:rPr lang="en-GB" dirty="0">
                <a:solidFill>
                  <a:schemeClr val="bg1"/>
                </a:solidFill>
              </a:rPr>
              <a:t>(2.28)</a:t>
            </a:r>
          </a:p>
          <a:p>
            <a:endParaRPr lang="en-GB" dirty="0">
              <a:solidFill>
                <a:schemeClr val="bg1"/>
              </a:solidFill>
              <a:hlinkClick r:id="rId5"/>
            </a:endParaRPr>
          </a:p>
          <a:p>
            <a:pPr marL="285750" indent="-285750">
              <a:buFont typeface="Wingdings" panose="05000000000000000000" pitchFamily="2" charset="2"/>
              <a:buChar char="v"/>
            </a:pPr>
            <a:r>
              <a:rPr lang="en-GB" dirty="0">
                <a:solidFill>
                  <a:schemeClr val="bg1"/>
                </a:solidFill>
                <a:hlinkClick r:id="rId5"/>
              </a:rPr>
              <a:t>The Speed of Trust – Stephen Covey @LEAD Presented by HR.com</a:t>
            </a:r>
            <a:r>
              <a:rPr lang="en-GB" dirty="0">
                <a:solidFill>
                  <a:schemeClr val="bg1"/>
                </a:solidFill>
              </a:rPr>
              <a:t> (25.30)</a:t>
            </a:r>
          </a:p>
          <a:p>
            <a:endParaRPr lang="en-GB" dirty="0">
              <a:solidFill>
                <a:schemeClr val="bg1"/>
              </a:solidFill>
            </a:endParaRPr>
          </a:p>
          <a:p>
            <a:pPr marL="285750" indent="-285750">
              <a:buFont typeface="Wingdings" panose="05000000000000000000" pitchFamily="2" charset="2"/>
              <a:buChar char="v"/>
            </a:pPr>
            <a:r>
              <a:rPr lang="en-GB" dirty="0">
                <a:solidFill>
                  <a:schemeClr val="bg1"/>
                </a:solidFill>
                <a:hlinkClick r:id="rId6"/>
              </a:rPr>
              <a:t>Constructive Feedback for Managers: Giving Feedback Effectively </a:t>
            </a:r>
            <a:r>
              <a:rPr lang="en-GB" dirty="0">
                <a:solidFill>
                  <a:schemeClr val="bg1"/>
                </a:solidFill>
              </a:rPr>
              <a:t>(5.06)</a:t>
            </a:r>
          </a:p>
          <a:p>
            <a:endParaRPr lang="en-GB" dirty="0">
              <a:solidFill>
                <a:schemeClr val="bg1"/>
              </a:solidFill>
            </a:endParaRPr>
          </a:p>
          <a:p>
            <a:pPr marL="285750" indent="-285750">
              <a:buFont typeface="Wingdings" panose="05000000000000000000" pitchFamily="2" charset="2"/>
              <a:buChar char="v"/>
            </a:pPr>
            <a:r>
              <a:rPr lang="en-GB" dirty="0">
                <a:solidFill>
                  <a:schemeClr val="bg1"/>
                </a:solidFill>
                <a:hlinkClick r:id="rId7"/>
              </a:rPr>
              <a:t>Situation – Behaviour – Impact (SBI) Feedback Your 10-Minute Guide to Providing Clear, Specific Feedback</a:t>
            </a: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39877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0"/>
            <a:ext cx="74676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2"/>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3"/>
          <a:stretch>
            <a:fillRect/>
          </a:stretch>
        </p:blipFill>
        <p:spPr>
          <a:xfrm>
            <a:off x="7924800" y="5943600"/>
            <a:ext cx="1600200" cy="65565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44" y="1574803"/>
            <a:ext cx="2857500" cy="2857500"/>
          </a:xfrm>
          <a:prstGeom prst="rect">
            <a:avLst/>
          </a:prstGeom>
        </p:spPr>
      </p:pic>
      <p:sp>
        <p:nvSpPr>
          <p:cNvPr id="6" name="Subtitle 5"/>
          <p:cNvSpPr>
            <a:spLocks noGrp="1"/>
          </p:cNvSpPr>
          <p:nvPr>
            <p:ph type="subTitle" idx="1"/>
          </p:nvPr>
        </p:nvSpPr>
        <p:spPr>
          <a:xfrm>
            <a:off x="2286000" y="1294025"/>
            <a:ext cx="7130922" cy="5486400"/>
          </a:xfrm>
        </p:spPr>
        <p:txBody>
          <a:bodyPr>
            <a:noAutofit/>
          </a:bodyPr>
          <a:lstStyle/>
          <a:p>
            <a:pPr marL="914400" lvl="1" indent="-457200" algn="l">
              <a:spcAft>
                <a:spcPts val="600"/>
              </a:spcAft>
              <a:buFont typeface="Wingdings" panose="05000000000000000000" pitchFamily="2" charset="2"/>
              <a:buChar char="§"/>
              <a:defRPr/>
            </a:pPr>
            <a:r>
              <a:rPr lang="en-GB" sz="3200" spc="100" dirty="0">
                <a:solidFill>
                  <a:schemeClr val="bg1"/>
                </a:solidFill>
                <a:latin typeface="HelveticaNeueLT Std Lt" pitchFamily="34" charset="0"/>
              </a:rPr>
              <a:t>What did I learn?</a:t>
            </a:r>
          </a:p>
          <a:p>
            <a:pPr marL="914400" lvl="1" indent="-457200" algn="l">
              <a:spcAft>
                <a:spcPts val="600"/>
              </a:spcAft>
              <a:buFont typeface="Wingdings" panose="05000000000000000000" pitchFamily="2" charset="2"/>
              <a:buChar char="§"/>
              <a:defRPr/>
            </a:pPr>
            <a:r>
              <a:rPr lang="en-GB" sz="3200" spc="100" dirty="0">
                <a:solidFill>
                  <a:schemeClr val="bg1"/>
                </a:solidFill>
                <a:latin typeface="HelveticaNeueLT Std Lt" pitchFamily="34" charset="0"/>
              </a:rPr>
              <a:t>How can I use the information now?</a:t>
            </a:r>
          </a:p>
          <a:p>
            <a:pPr marL="914400" lvl="1" indent="-457200" algn="l">
              <a:spcAft>
                <a:spcPts val="600"/>
              </a:spcAft>
              <a:buFont typeface="Wingdings" panose="05000000000000000000" pitchFamily="2" charset="2"/>
              <a:buChar char="§"/>
              <a:defRPr/>
            </a:pPr>
            <a:r>
              <a:rPr lang="en-GB" sz="3200" spc="100" dirty="0">
                <a:solidFill>
                  <a:schemeClr val="bg1"/>
                </a:solidFill>
                <a:latin typeface="HelveticaNeueLT Std Lt" pitchFamily="34" charset="0"/>
              </a:rPr>
              <a:t>What goals have I identified to focus on first?</a:t>
            </a:r>
          </a:p>
          <a:p>
            <a:pPr marL="914400" lvl="1" indent="-457200" algn="l">
              <a:spcAft>
                <a:spcPts val="600"/>
              </a:spcAft>
              <a:buFont typeface="Wingdings" panose="05000000000000000000" pitchFamily="2" charset="2"/>
              <a:buChar char="§"/>
              <a:defRPr/>
            </a:pPr>
            <a:r>
              <a:rPr lang="en-GB" sz="3200" spc="100" dirty="0">
                <a:solidFill>
                  <a:schemeClr val="bg1"/>
                </a:solidFill>
                <a:latin typeface="HelveticaNeueLT Std Lt" pitchFamily="34" charset="0"/>
              </a:rPr>
              <a:t>What are the first three steps I will take to move me towards achieving my goal?</a:t>
            </a:r>
          </a:p>
        </p:txBody>
      </p:sp>
      <p:sp>
        <p:nvSpPr>
          <p:cNvPr id="8" name="Title 7">
            <a:extLst>
              <a:ext uri="{FF2B5EF4-FFF2-40B4-BE49-F238E27FC236}">
                <a16:creationId xmlns:a16="http://schemas.microsoft.com/office/drawing/2014/main" id="{CB0BEC1E-4D03-4167-9F45-54FA634B1EE3}"/>
              </a:ext>
            </a:extLst>
          </p:cNvPr>
          <p:cNvSpPr txBox="1">
            <a:spLocks/>
          </p:cNvSpPr>
          <p:nvPr/>
        </p:nvSpPr>
        <p:spPr>
          <a:xfrm>
            <a:off x="2514600" y="520067"/>
            <a:ext cx="8022196"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solidFill>
                  <a:schemeClr val="bg1"/>
                </a:solidFill>
              </a:rPr>
              <a:t>LEAD Others – Managing People</a:t>
            </a:r>
            <a:br>
              <a:rPr lang="en-GB" sz="3800" b="1" dirty="0">
                <a:solidFill>
                  <a:schemeClr val="bg1"/>
                </a:solidFill>
              </a:rPr>
            </a:br>
            <a:endParaRPr lang="en-US" sz="3200" b="1" i="1" dirty="0">
              <a:solidFill>
                <a:schemeClr val="bg1"/>
              </a:solidFill>
            </a:endParaRPr>
          </a:p>
        </p:txBody>
      </p:sp>
    </p:spTree>
    <p:extLst>
      <p:ext uri="{BB962C8B-B14F-4D97-AF65-F5344CB8AC3E}">
        <p14:creationId xmlns:p14="http://schemas.microsoft.com/office/powerpoint/2010/main" val="146075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304800"/>
            <a:ext cx="7869795" cy="866049"/>
          </a:xfrm>
        </p:spPr>
        <p:txBody>
          <a:bodyPr>
            <a:noAutofit/>
          </a:bodyPr>
          <a:lstStyle/>
          <a:p>
            <a:pPr algn="l"/>
            <a:r>
              <a:rPr lang="en-GB" sz="2400" b="1" cap="all" dirty="0">
                <a:solidFill>
                  <a:schemeClr val="bg1"/>
                </a:solidFill>
              </a:rPr>
              <a:t>Manager or Leader: What is the difference anyway?</a:t>
            </a:r>
            <a:br>
              <a:rPr lang="en-GB" sz="2400" b="1" cap="all" dirty="0">
                <a:solidFill>
                  <a:schemeClr val="bg1"/>
                </a:solidFill>
              </a:rPr>
            </a:br>
            <a:endParaRPr lang="en-US" sz="24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297444" y="4140887"/>
            <a:ext cx="9088995" cy="615553"/>
          </a:xfrm>
          <a:prstGeom prst="rect">
            <a:avLst/>
          </a:prstGeom>
          <a:noFill/>
          <a:ln>
            <a:noFill/>
          </a:ln>
        </p:spPr>
        <p:txBody>
          <a:bodyPr wrap="square" rtlCol="0">
            <a:spAutoFit/>
          </a:bodyPr>
          <a:lstStyle/>
          <a:p>
            <a:endParaRPr lang="en-GB" sz="1600" dirty="0">
              <a:solidFill>
                <a:schemeClr val="bg1"/>
              </a:solidFill>
            </a:endParaRPr>
          </a:p>
          <a:p>
            <a:endParaRPr lang="en-GB" dirty="0">
              <a:solidFill>
                <a:schemeClr val="bg1"/>
              </a:solidFill>
            </a:endParaRPr>
          </a:p>
        </p:txBody>
      </p:sp>
      <p:sp>
        <p:nvSpPr>
          <p:cNvPr id="5" name="TextBox 4"/>
          <p:cNvSpPr txBox="1"/>
          <p:nvPr/>
        </p:nvSpPr>
        <p:spPr>
          <a:xfrm>
            <a:off x="381000" y="921067"/>
            <a:ext cx="9255909" cy="3693319"/>
          </a:xfrm>
          <a:prstGeom prst="rect">
            <a:avLst/>
          </a:prstGeom>
          <a:noFill/>
        </p:spPr>
        <p:txBody>
          <a:bodyPr wrap="square" rtlCol="0">
            <a:spAutoFit/>
          </a:bodyPr>
          <a:lstStyle/>
          <a:p>
            <a:r>
              <a:rPr lang="en-GB" dirty="0">
                <a:solidFill>
                  <a:schemeClr val="bg1"/>
                </a:solidFill>
              </a:rPr>
              <a:t>Management and leadership are both crucial to organisational success. They are different (but not mutually exclusive). Management is about getting things done, managing resources, structure and operations, making the business successful. Leadership is about setting the vision and direction, engaging, creating change, shared focus and renewal.</a:t>
            </a:r>
          </a:p>
          <a:p>
            <a:endParaRPr lang="en-GB" dirty="0">
              <a:solidFill>
                <a:schemeClr val="bg1"/>
              </a:solidFill>
            </a:endParaRPr>
          </a:p>
          <a:p>
            <a:r>
              <a:rPr lang="en-GB" dirty="0">
                <a:solidFill>
                  <a:schemeClr val="bg1"/>
                </a:solidFill>
              </a:rPr>
              <a:t>A person can be both a good manager and a good leader, but not all managers are leaders.</a:t>
            </a:r>
            <a:r>
              <a:rPr lang="en-GB" dirty="0"/>
              <a:t> </a:t>
            </a:r>
            <a:r>
              <a:rPr lang="en-GB" dirty="0">
                <a:solidFill>
                  <a:schemeClr val="bg1"/>
                </a:solidFill>
              </a:rPr>
              <a:t>Management is about competence and leadership is about behaviour – your own, your team and your organisation. Managers manage resources and leaders manage behaviours; the behaviour of the leader creates team and organisational behaviour that can be effective, or not.</a:t>
            </a:r>
          </a:p>
          <a:p>
            <a:endParaRPr lang="en-GB" dirty="0">
              <a:solidFill>
                <a:schemeClr val="bg1"/>
              </a:solidFill>
            </a:endParaRPr>
          </a:p>
          <a:p>
            <a:r>
              <a:rPr lang="en-GB" dirty="0">
                <a:solidFill>
                  <a:schemeClr val="bg1"/>
                </a:solidFill>
              </a:rPr>
              <a:t>Management can be about power, hierarchy and task. In true leadership there is the absence of power. People follow a leader because they want to. A leader gives people the space to learn, make mistakes, and become better people.</a:t>
            </a:r>
          </a:p>
        </p:txBody>
      </p:sp>
      <p:pic>
        <p:nvPicPr>
          <p:cNvPr id="4" name="Picture 3">
            <a:extLst>
              <a:ext uri="{FF2B5EF4-FFF2-40B4-BE49-F238E27FC236}">
                <a16:creationId xmlns:a16="http://schemas.microsoft.com/office/drawing/2014/main" id="{278F3202-1BEF-49CE-A959-5DDE9B774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5006340"/>
            <a:ext cx="838200" cy="866050"/>
          </a:xfrm>
          <a:prstGeom prst="rect">
            <a:avLst/>
          </a:prstGeom>
        </p:spPr>
      </p:pic>
      <p:sp>
        <p:nvSpPr>
          <p:cNvPr id="6" name="TextBox 5">
            <a:extLst>
              <a:ext uri="{FF2B5EF4-FFF2-40B4-BE49-F238E27FC236}">
                <a16:creationId xmlns:a16="http://schemas.microsoft.com/office/drawing/2014/main" id="{1F9CAC30-F08B-436D-A60A-B55AD6389E95}"/>
              </a:ext>
            </a:extLst>
          </p:cNvPr>
          <p:cNvSpPr txBox="1"/>
          <p:nvPr/>
        </p:nvSpPr>
        <p:spPr>
          <a:xfrm>
            <a:off x="1309916" y="4856727"/>
            <a:ext cx="8443684" cy="2031325"/>
          </a:xfrm>
          <a:prstGeom prst="rect">
            <a:avLst/>
          </a:prstGeom>
          <a:noFill/>
        </p:spPr>
        <p:txBody>
          <a:bodyPr wrap="square" rtlCol="0">
            <a:spAutoFit/>
          </a:bodyPr>
          <a:lstStyle/>
          <a:p>
            <a:r>
              <a:rPr lang="en-GB" dirty="0"/>
              <a:t> </a:t>
            </a:r>
            <a:r>
              <a:rPr lang="en-GB" dirty="0">
                <a:solidFill>
                  <a:schemeClr val="bg1"/>
                </a:solidFill>
              </a:rPr>
              <a:t>Think back on your career and the managers you have had. List what made the good managers “good”, most of the examples will be to do with behaviour, or style.</a:t>
            </a:r>
          </a:p>
          <a:p>
            <a:r>
              <a:rPr lang="en-GB" dirty="0">
                <a:solidFill>
                  <a:schemeClr val="bg1"/>
                </a:solidFill>
              </a:rPr>
              <a:t>One of the interesting things about style is that managers with the most flexibility in style get the best outcomes from their people. Leadership style is not about good/bad, right/wrong: leadership style depends on the task, people and situation to be managed.</a:t>
            </a:r>
          </a:p>
          <a:p>
            <a:endParaRPr lang="en-US" dirty="0"/>
          </a:p>
          <a:p>
            <a:endParaRPr lang="en-GB" dirty="0"/>
          </a:p>
        </p:txBody>
      </p:sp>
    </p:spTree>
    <p:extLst>
      <p:ext uri="{BB962C8B-B14F-4D97-AF65-F5344CB8AC3E}">
        <p14:creationId xmlns:p14="http://schemas.microsoft.com/office/powerpoint/2010/main" val="106816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3800" b="1" dirty="0">
                <a:solidFill>
                  <a:schemeClr val="bg1"/>
                </a:solidFill>
              </a:rPr>
              <a:t>Management Styles</a:t>
            </a:r>
            <a:endParaRPr lang="en-US" sz="3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45289" y="4390787"/>
            <a:ext cx="9088995" cy="615553"/>
          </a:xfrm>
          <a:prstGeom prst="rect">
            <a:avLst/>
          </a:prstGeom>
          <a:noFill/>
          <a:ln>
            <a:noFill/>
          </a:ln>
        </p:spPr>
        <p:txBody>
          <a:bodyPr wrap="square" rtlCol="0">
            <a:spAutoFit/>
          </a:bodyPr>
          <a:lstStyle/>
          <a:p>
            <a:endParaRPr lang="en-GB" sz="1600" dirty="0">
              <a:solidFill>
                <a:schemeClr val="bg1"/>
              </a:solidFill>
            </a:endParaRPr>
          </a:p>
          <a:p>
            <a:endParaRPr lang="en-GB" dirty="0">
              <a:solidFill>
                <a:schemeClr val="bg1"/>
              </a:solidFill>
            </a:endParaRPr>
          </a:p>
        </p:txBody>
      </p:sp>
      <p:graphicFrame>
        <p:nvGraphicFramePr>
          <p:cNvPr id="3" name="Table 2">
            <a:extLst>
              <a:ext uri="{FF2B5EF4-FFF2-40B4-BE49-F238E27FC236}">
                <a16:creationId xmlns:a16="http://schemas.microsoft.com/office/drawing/2014/main" id="{5E887319-79B3-4656-897E-A7D201A35283}"/>
              </a:ext>
            </a:extLst>
          </p:cNvPr>
          <p:cNvGraphicFramePr>
            <a:graphicFrameLocks noGrp="1"/>
          </p:cNvGraphicFramePr>
          <p:nvPr>
            <p:extLst>
              <p:ext uri="{D42A27DB-BD31-4B8C-83A1-F6EECF244321}">
                <p14:modId xmlns:p14="http://schemas.microsoft.com/office/powerpoint/2010/main" val="3642900645"/>
              </p:ext>
            </p:extLst>
          </p:nvPr>
        </p:nvGraphicFramePr>
        <p:xfrm>
          <a:off x="165386" y="1397331"/>
          <a:ext cx="9448800" cy="4912360"/>
        </p:xfrm>
        <a:graphic>
          <a:graphicData uri="http://schemas.openxmlformats.org/drawingml/2006/table">
            <a:tbl>
              <a:tblPr firstRow="1" bandRow="1">
                <a:tableStyleId>{F5AB1C69-6EDB-4FF4-983F-18BD219EF322}</a:tableStyleId>
              </a:tblPr>
              <a:tblGrid>
                <a:gridCol w="1434814">
                  <a:extLst>
                    <a:ext uri="{9D8B030D-6E8A-4147-A177-3AD203B41FA5}">
                      <a16:colId xmlns:a16="http://schemas.microsoft.com/office/drawing/2014/main" val="3039189950"/>
                    </a:ext>
                  </a:extLst>
                </a:gridCol>
                <a:gridCol w="3441986">
                  <a:extLst>
                    <a:ext uri="{9D8B030D-6E8A-4147-A177-3AD203B41FA5}">
                      <a16:colId xmlns:a16="http://schemas.microsoft.com/office/drawing/2014/main" val="2253476614"/>
                    </a:ext>
                  </a:extLst>
                </a:gridCol>
                <a:gridCol w="1979851">
                  <a:extLst>
                    <a:ext uri="{9D8B030D-6E8A-4147-A177-3AD203B41FA5}">
                      <a16:colId xmlns:a16="http://schemas.microsoft.com/office/drawing/2014/main" val="2814546211"/>
                    </a:ext>
                  </a:extLst>
                </a:gridCol>
                <a:gridCol w="2592149">
                  <a:extLst>
                    <a:ext uri="{9D8B030D-6E8A-4147-A177-3AD203B41FA5}">
                      <a16:colId xmlns:a16="http://schemas.microsoft.com/office/drawing/2014/main" val="2398210513"/>
                    </a:ext>
                  </a:extLst>
                </a:gridCol>
              </a:tblGrid>
              <a:tr h="370840">
                <a:tc>
                  <a:txBody>
                    <a:bodyPr/>
                    <a:lstStyle/>
                    <a:p>
                      <a:r>
                        <a:rPr lang="en-GB" sz="1400" dirty="0"/>
                        <a:t>STYLE</a:t>
                      </a:r>
                    </a:p>
                  </a:txBody>
                  <a:tcPr/>
                </a:tc>
                <a:tc>
                  <a:txBody>
                    <a:bodyPr/>
                    <a:lstStyle/>
                    <a:p>
                      <a:r>
                        <a:rPr lang="en-GB" sz="1400" dirty="0"/>
                        <a:t>DESCRIPTION</a:t>
                      </a:r>
                    </a:p>
                  </a:txBody>
                  <a:tcPr/>
                </a:tc>
                <a:tc>
                  <a:txBody>
                    <a:bodyPr/>
                    <a:lstStyle/>
                    <a:p>
                      <a:r>
                        <a:rPr lang="en-GB" sz="1400" dirty="0"/>
                        <a:t>EFFECTIVE WHEN</a:t>
                      </a:r>
                    </a:p>
                  </a:txBody>
                  <a:tcPr/>
                </a:tc>
                <a:tc>
                  <a:txBody>
                    <a:bodyPr/>
                    <a:lstStyle/>
                    <a:p>
                      <a:r>
                        <a:rPr lang="en-GB" sz="1400" dirty="0"/>
                        <a:t>NOT EFFECTIVE WHEN</a:t>
                      </a:r>
                    </a:p>
                  </a:txBody>
                  <a:tcPr/>
                </a:tc>
                <a:extLst>
                  <a:ext uri="{0D108BD9-81ED-4DB2-BD59-A6C34878D82A}">
                    <a16:rowId xmlns:a16="http://schemas.microsoft.com/office/drawing/2014/main" val="715786916"/>
                  </a:ext>
                </a:extLst>
              </a:tr>
              <a:tr h="370840">
                <a:tc>
                  <a:txBody>
                    <a:bodyPr/>
                    <a:lstStyle/>
                    <a:p>
                      <a:r>
                        <a:rPr lang="en-GB" sz="1400" dirty="0"/>
                        <a:t>DIRECTIVE</a:t>
                      </a:r>
                    </a:p>
                  </a:txBody>
                  <a:tcPr/>
                </a:tc>
                <a:tc>
                  <a:txBody>
                    <a:bodyPr/>
                    <a:lstStyle/>
                    <a:p>
                      <a:r>
                        <a:rPr lang="en-GB" sz="1400" dirty="0"/>
                        <a:t>Primary objective of immediate compliance from employees:</a:t>
                      </a:r>
                    </a:p>
                    <a:p>
                      <a:r>
                        <a:rPr lang="en-GB" sz="1400" dirty="0"/>
                        <a:t>The “do it the way I tell you” manager</a:t>
                      </a:r>
                    </a:p>
                    <a:p>
                      <a:r>
                        <a:rPr lang="en-GB" sz="1400" dirty="0"/>
                        <a:t>Closely controls employees</a:t>
                      </a:r>
                    </a:p>
                    <a:p>
                      <a:r>
                        <a:rPr lang="en-GB" sz="1400" dirty="0"/>
                        <a:t>Motivates by threats and discipline</a:t>
                      </a:r>
                    </a:p>
                  </a:txBody>
                  <a:tcPr/>
                </a:tc>
                <a:tc>
                  <a:txBody>
                    <a:bodyPr/>
                    <a:lstStyle/>
                    <a:p>
                      <a:r>
                        <a:rPr lang="en-GB" sz="1400" dirty="0"/>
                        <a:t>There is a crisis</a:t>
                      </a:r>
                    </a:p>
                    <a:p>
                      <a:r>
                        <a:rPr lang="en-GB" sz="1400" dirty="0"/>
                        <a:t>When deviations are risky</a:t>
                      </a:r>
                    </a:p>
                    <a:p>
                      <a:endParaRPr lang="en-GB" sz="1400" dirty="0"/>
                    </a:p>
                  </a:txBody>
                  <a:tcPr/>
                </a:tc>
                <a:tc>
                  <a:txBody>
                    <a:bodyPr/>
                    <a:lstStyle/>
                    <a:p>
                      <a:r>
                        <a:rPr lang="en-GB" sz="1400" dirty="0"/>
                        <a:t>Employees are underdeveloped – little learning happens with this style</a:t>
                      </a:r>
                    </a:p>
                    <a:p>
                      <a:r>
                        <a:rPr lang="en-GB" sz="1400" dirty="0"/>
                        <a:t>Employees are highly skilled – they become frustrated and resentful at the micromanaging.</a:t>
                      </a:r>
                    </a:p>
                  </a:txBody>
                  <a:tcPr/>
                </a:tc>
                <a:extLst>
                  <a:ext uri="{0D108BD9-81ED-4DB2-BD59-A6C34878D82A}">
                    <a16:rowId xmlns:a16="http://schemas.microsoft.com/office/drawing/2014/main" val="3979793200"/>
                  </a:ext>
                </a:extLst>
              </a:tr>
              <a:tr h="370840">
                <a:tc>
                  <a:txBody>
                    <a:bodyPr/>
                    <a:lstStyle/>
                    <a:p>
                      <a:r>
                        <a:rPr lang="en-GB" sz="1400" b="0" i="0" u="none" strike="noStrike" kern="1200" dirty="0">
                          <a:solidFill>
                            <a:schemeClr val="dk1"/>
                          </a:solidFill>
                          <a:effectLst/>
                          <a:latin typeface="+mn-lt"/>
                          <a:ea typeface="+mn-ea"/>
                          <a:cs typeface="+mn-cs"/>
                        </a:rPr>
                        <a:t>AUTHORITATIVE</a:t>
                      </a:r>
                      <a:endParaRPr lang="en-GB" sz="1400" dirty="0"/>
                    </a:p>
                  </a:txBody>
                  <a:tcPr/>
                </a:tc>
                <a:tc>
                  <a:txBody>
                    <a:bodyPr/>
                    <a:lstStyle/>
                    <a:p>
                      <a:r>
                        <a:rPr lang="en-GB" sz="1400" b="0" i="0" u="none" strike="noStrike" kern="1200" dirty="0">
                          <a:solidFill>
                            <a:schemeClr val="dk1"/>
                          </a:solidFill>
                          <a:effectLst/>
                          <a:latin typeface="+mn-lt"/>
                          <a:ea typeface="+mn-ea"/>
                          <a:cs typeface="+mn-cs"/>
                        </a:rPr>
                        <a:t>Primary objective of providing long-term direction and vision for employees:</a:t>
                      </a:r>
                    </a:p>
                    <a:p>
                      <a:r>
                        <a:rPr lang="en-GB" sz="1400" b="0" i="0" u="none" strike="noStrike" kern="1200" dirty="0">
                          <a:solidFill>
                            <a:schemeClr val="dk1"/>
                          </a:solidFill>
                          <a:effectLst/>
                          <a:latin typeface="+mn-lt"/>
                          <a:ea typeface="+mn-ea"/>
                          <a:cs typeface="+mn-cs"/>
                        </a:rPr>
                        <a:t>The “firm but fair” manager</a:t>
                      </a:r>
                    </a:p>
                    <a:p>
                      <a:r>
                        <a:rPr lang="en-GB" sz="1400" b="0" i="0" u="none" strike="noStrike" kern="1200" dirty="0">
                          <a:solidFill>
                            <a:schemeClr val="dk1"/>
                          </a:solidFill>
                          <a:effectLst/>
                          <a:latin typeface="+mn-lt"/>
                          <a:ea typeface="+mn-ea"/>
                          <a:cs typeface="+mn-cs"/>
                        </a:rPr>
                        <a:t>Gives employees clear direction</a:t>
                      </a:r>
                    </a:p>
                    <a:p>
                      <a:r>
                        <a:rPr lang="en-GB" sz="1400" b="0" i="0" u="none" strike="noStrike" kern="1200" dirty="0">
                          <a:solidFill>
                            <a:schemeClr val="dk1"/>
                          </a:solidFill>
                          <a:effectLst/>
                          <a:latin typeface="+mn-lt"/>
                          <a:ea typeface="+mn-ea"/>
                          <a:cs typeface="+mn-cs"/>
                        </a:rPr>
                        <a:t>Motivates by persuasion and feedback on task performance</a:t>
                      </a:r>
                    </a:p>
                  </a:txBody>
                  <a:tcPr/>
                </a:tc>
                <a:tc>
                  <a:txBody>
                    <a:bodyPr/>
                    <a:lstStyle/>
                    <a:p>
                      <a:r>
                        <a:rPr lang="en-GB" sz="1400" b="0" i="0" u="none" strike="noStrike" kern="1200" dirty="0">
                          <a:solidFill>
                            <a:schemeClr val="dk1"/>
                          </a:solidFill>
                          <a:effectLst/>
                          <a:latin typeface="+mn-lt"/>
                          <a:ea typeface="+mn-ea"/>
                          <a:cs typeface="+mn-cs"/>
                        </a:rPr>
                        <a:t>Clear directions and standards needed</a:t>
                      </a:r>
                    </a:p>
                    <a:p>
                      <a:r>
                        <a:rPr lang="en-GB" sz="1400" b="0" i="0" u="none" strike="noStrike" kern="1200" dirty="0">
                          <a:solidFill>
                            <a:schemeClr val="dk1"/>
                          </a:solidFill>
                          <a:effectLst/>
                          <a:latin typeface="+mn-lt"/>
                          <a:ea typeface="+mn-ea"/>
                          <a:cs typeface="+mn-cs"/>
                        </a:rPr>
                        <a:t>The leader is credible</a:t>
                      </a:r>
                    </a:p>
                    <a:p>
                      <a:endParaRPr lang="en-GB" sz="1400" dirty="0"/>
                    </a:p>
                  </a:txBody>
                  <a:tcPr/>
                </a:tc>
                <a:tc>
                  <a:txBody>
                    <a:bodyPr/>
                    <a:lstStyle/>
                    <a:p>
                      <a:r>
                        <a:rPr lang="en-GB" sz="1400" b="0" i="0" u="none" strike="noStrike" kern="1200" dirty="0">
                          <a:solidFill>
                            <a:schemeClr val="dk1"/>
                          </a:solidFill>
                          <a:effectLst/>
                          <a:latin typeface="+mn-lt"/>
                          <a:ea typeface="+mn-ea"/>
                          <a:cs typeface="+mn-cs"/>
                        </a:rPr>
                        <a:t>Employees are underdeveloped – they need guidance on what to do</a:t>
                      </a:r>
                    </a:p>
                    <a:p>
                      <a:r>
                        <a:rPr lang="en-GB" sz="1400" b="0" i="0" u="none" strike="noStrike" kern="1200" dirty="0">
                          <a:solidFill>
                            <a:schemeClr val="dk1"/>
                          </a:solidFill>
                          <a:effectLst/>
                          <a:latin typeface="+mn-lt"/>
                          <a:ea typeface="+mn-ea"/>
                          <a:cs typeface="+mn-cs"/>
                        </a:rPr>
                        <a:t>The leader is not credible – people won’t follow your vision if they don’t believe in it</a:t>
                      </a:r>
                    </a:p>
                  </a:txBody>
                  <a:tcPr/>
                </a:tc>
                <a:extLst>
                  <a:ext uri="{0D108BD9-81ED-4DB2-BD59-A6C34878D82A}">
                    <a16:rowId xmlns:a16="http://schemas.microsoft.com/office/drawing/2014/main" val="3660858336"/>
                  </a:ext>
                </a:extLst>
              </a:tr>
              <a:tr h="370840">
                <a:tc>
                  <a:txBody>
                    <a:bodyPr/>
                    <a:lstStyle/>
                    <a:p>
                      <a:r>
                        <a:rPr lang="en-GB" sz="1400" b="0" i="0" u="none" strike="noStrike" kern="1200" dirty="0">
                          <a:solidFill>
                            <a:schemeClr val="dk1"/>
                          </a:solidFill>
                          <a:effectLst/>
                          <a:latin typeface="+mn-lt"/>
                          <a:ea typeface="+mn-ea"/>
                          <a:cs typeface="+mn-cs"/>
                        </a:rPr>
                        <a:t>AFFILIATIVE</a:t>
                      </a:r>
                      <a:endParaRPr lang="en-GB" sz="1400" dirty="0"/>
                    </a:p>
                  </a:txBody>
                  <a:tcPr/>
                </a:tc>
                <a:tc>
                  <a:txBody>
                    <a:bodyPr/>
                    <a:lstStyle/>
                    <a:p>
                      <a:r>
                        <a:rPr lang="en-GB" sz="1400" b="0" i="0" u="none" strike="noStrike" kern="1200" dirty="0">
                          <a:solidFill>
                            <a:schemeClr val="dk1"/>
                          </a:solidFill>
                          <a:effectLst/>
                          <a:latin typeface="+mn-lt"/>
                          <a:ea typeface="+mn-ea"/>
                          <a:cs typeface="+mn-cs"/>
                        </a:rPr>
                        <a:t>Primary objective of creating harmony among employees and between manager and employees:</a:t>
                      </a:r>
                    </a:p>
                    <a:p>
                      <a:r>
                        <a:rPr lang="en-GB" sz="1400" b="0" i="0" u="none" strike="noStrike" kern="1200" dirty="0">
                          <a:solidFill>
                            <a:schemeClr val="dk1"/>
                          </a:solidFill>
                          <a:effectLst/>
                          <a:latin typeface="+mn-lt"/>
                          <a:ea typeface="+mn-ea"/>
                          <a:cs typeface="+mn-cs"/>
                        </a:rPr>
                        <a:t>The “people first, task second” manager</a:t>
                      </a:r>
                    </a:p>
                    <a:p>
                      <a:r>
                        <a:rPr lang="en-GB" sz="1400" b="0" i="0" u="none" strike="noStrike" kern="1200" dirty="0">
                          <a:solidFill>
                            <a:schemeClr val="dk1"/>
                          </a:solidFill>
                          <a:effectLst/>
                          <a:latin typeface="+mn-lt"/>
                          <a:ea typeface="+mn-ea"/>
                          <a:cs typeface="+mn-cs"/>
                        </a:rPr>
                        <a:t>Avoids conflict and emphasizes good personal relationships among employees</a:t>
                      </a:r>
                    </a:p>
                    <a:p>
                      <a:r>
                        <a:rPr lang="en-GB" sz="1400" b="0" i="0" u="none" strike="noStrike" kern="1200" dirty="0">
                          <a:solidFill>
                            <a:schemeClr val="dk1"/>
                          </a:solidFill>
                          <a:effectLst/>
                          <a:latin typeface="+mn-lt"/>
                          <a:ea typeface="+mn-ea"/>
                          <a:cs typeface="+mn-cs"/>
                        </a:rPr>
                        <a:t>Motivates by trying to keep people happy</a:t>
                      </a:r>
                    </a:p>
                    <a:p>
                      <a:endParaRPr lang="en-GB" sz="1400" dirty="0"/>
                    </a:p>
                  </a:txBody>
                  <a:tcPr/>
                </a:tc>
                <a:tc>
                  <a:txBody>
                    <a:bodyPr/>
                    <a:lstStyle/>
                    <a:p>
                      <a:r>
                        <a:rPr lang="en-GB" sz="1400" b="0" i="0" u="none" strike="noStrike" kern="1200" dirty="0">
                          <a:solidFill>
                            <a:schemeClr val="dk1"/>
                          </a:solidFill>
                          <a:effectLst/>
                          <a:latin typeface="+mn-lt"/>
                          <a:ea typeface="+mn-ea"/>
                          <a:cs typeface="+mn-cs"/>
                        </a:rPr>
                        <a:t>Used with other styles</a:t>
                      </a:r>
                    </a:p>
                    <a:p>
                      <a:r>
                        <a:rPr lang="en-GB" sz="1400" b="0" i="0" u="none" strike="noStrike" kern="1200" dirty="0">
                          <a:solidFill>
                            <a:schemeClr val="dk1"/>
                          </a:solidFill>
                          <a:effectLst/>
                          <a:latin typeface="+mn-lt"/>
                          <a:ea typeface="+mn-ea"/>
                          <a:cs typeface="+mn-cs"/>
                        </a:rPr>
                        <a:t>Tasks routine, performance adequate</a:t>
                      </a:r>
                    </a:p>
                    <a:p>
                      <a:r>
                        <a:rPr lang="en-GB" sz="1400" b="0" i="0" u="none" strike="noStrike" kern="1200" dirty="0">
                          <a:solidFill>
                            <a:schemeClr val="dk1"/>
                          </a:solidFill>
                          <a:effectLst/>
                          <a:latin typeface="+mn-lt"/>
                          <a:ea typeface="+mn-ea"/>
                          <a:cs typeface="+mn-cs"/>
                        </a:rPr>
                        <a:t>Counselling, helping</a:t>
                      </a:r>
                    </a:p>
                    <a:p>
                      <a:r>
                        <a:rPr lang="en-GB" sz="1400" b="0" i="0" u="none" strike="noStrike" kern="1200" dirty="0">
                          <a:solidFill>
                            <a:schemeClr val="dk1"/>
                          </a:solidFill>
                          <a:effectLst/>
                          <a:latin typeface="+mn-lt"/>
                          <a:ea typeface="+mn-ea"/>
                          <a:cs typeface="+mn-cs"/>
                        </a:rPr>
                        <a:t>Managing conflict</a:t>
                      </a:r>
                    </a:p>
                    <a:p>
                      <a:endParaRPr lang="en-GB" sz="1400" b="0" i="0" u="none" strike="noStrike" kern="1200" dirty="0">
                        <a:solidFill>
                          <a:schemeClr val="dk1"/>
                        </a:solidFill>
                        <a:effectLst/>
                        <a:latin typeface="+mn-lt"/>
                        <a:ea typeface="+mn-ea"/>
                        <a:cs typeface="+mn-cs"/>
                      </a:endParaRPr>
                    </a:p>
                  </a:txBody>
                  <a:tcPr/>
                </a:tc>
                <a:tc>
                  <a:txBody>
                    <a:bodyPr/>
                    <a:lstStyle/>
                    <a:p>
                      <a:pPr marL="0" algn="l" defTabSz="914400" rtl="0" eaLnBrk="1" latinLnBrk="0" hangingPunct="1"/>
                      <a:r>
                        <a:rPr lang="en-GB" sz="1400" b="0" i="0" u="none" strike="noStrike" kern="1200" dirty="0">
                          <a:solidFill>
                            <a:schemeClr val="dk1"/>
                          </a:solidFill>
                          <a:effectLst/>
                          <a:latin typeface="+mn-lt"/>
                          <a:ea typeface="+mn-ea"/>
                          <a:cs typeface="+mn-cs"/>
                        </a:rPr>
                        <a:t>Performance is inadequate – affiliation does not emphasise performance</a:t>
                      </a:r>
                    </a:p>
                    <a:p>
                      <a:pPr marL="0" algn="l" defTabSz="914400" rtl="0" eaLnBrk="1" latinLnBrk="0" hangingPunct="1"/>
                      <a:r>
                        <a:rPr lang="en-GB" sz="1400" b="0" i="0" u="none" strike="noStrike" kern="1200" dirty="0">
                          <a:solidFill>
                            <a:schemeClr val="dk1"/>
                          </a:solidFill>
                          <a:effectLst/>
                          <a:latin typeface="+mn-lt"/>
                          <a:ea typeface="+mn-ea"/>
                          <a:cs typeface="+mn-cs"/>
                        </a:rPr>
                        <a:t>There are crisis situations needing direction</a:t>
                      </a:r>
                    </a:p>
                    <a:p>
                      <a:pPr marL="0" algn="l" defTabSz="914400" rtl="0" eaLnBrk="1" latinLnBrk="0" hangingPunct="1"/>
                      <a:endParaRPr lang="en-GB"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941032960"/>
                  </a:ext>
                </a:extLst>
              </a:tr>
            </a:tbl>
          </a:graphicData>
        </a:graphic>
      </p:graphicFrame>
      <p:sp>
        <p:nvSpPr>
          <p:cNvPr id="4" name="Rectangle 3">
            <a:extLst>
              <a:ext uri="{FF2B5EF4-FFF2-40B4-BE49-F238E27FC236}">
                <a16:creationId xmlns:a16="http://schemas.microsoft.com/office/drawing/2014/main" id="{6B0A5FD9-7AB0-42B2-94EA-DF03AB217470}"/>
              </a:ext>
            </a:extLst>
          </p:cNvPr>
          <p:cNvSpPr/>
          <p:nvPr/>
        </p:nvSpPr>
        <p:spPr>
          <a:xfrm>
            <a:off x="359804" y="777241"/>
            <a:ext cx="8270391" cy="461665"/>
          </a:xfrm>
          <a:prstGeom prst="rect">
            <a:avLst/>
          </a:prstGeom>
        </p:spPr>
        <p:txBody>
          <a:bodyPr wrap="square">
            <a:spAutoFit/>
          </a:bodyPr>
          <a:lstStyle/>
          <a:p>
            <a:pPr lvl="0"/>
            <a:r>
              <a:rPr lang="en-GB" sz="2400" b="1" dirty="0">
                <a:solidFill>
                  <a:prstClr val="white"/>
                </a:solidFill>
              </a:rPr>
              <a:t>6 management styles and when best to use them</a:t>
            </a:r>
          </a:p>
        </p:txBody>
      </p:sp>
    </p:spTree>
    <p:extLst>
      <p:ext uri="{BB962C8B-B14F-4D97-AF65-F5344CB8AC3E}">
        <p14:creationId xmlns:p14="http://schemas.microsoft.com/office/powerpoint/2010/main" val="334635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45289" y="4390787"/>
            <a:ext cx="9088995" cy="615553"/>
          </a:xfrm>
          <a:prstGeom prst="rect">
            <a:avLst/>
          </a:prstGeom>
          <a:noFill/>
          <a:ln>
            <a:noFill/>
          </a:ln>
        </p:spPr>
        <p:txBody>
          <a:bodyPr wrap="square" rtlCol="0">
            <a:spAutoFit/>
          </a:bodyPr>
          <a:lstStyle/>
          <a:p>
            <a:endParaRPr lang="en-GB" sz="1600" dirty="0">
              <a:solidFill>
                <a:schemeClr val="bg1"/>
              </a:solidFill>
            </a:endParaRPr>
          </a:p>
          <a:p>
            <a:endParaRPr lang="en-GB" dirty="0">
              <a:solidFill>
                <a:schemeClr val="bg1"/>
              </a:solidFill>
            </a:endParaRPr>
          </a:p>
        </p:txBody>
      </p:sp>
      <p:graphicFrame>
        <p:nvGraphicFramePr>
          <p:cNvPr id="3" name="Table 2">
            <a:extLst>
              <a:ext uri="{FF2B5EF4-FFF2-40B4-BE49-F238E27FC236}">
                <a16:creationId xmlns:a16="http://schemas.microsoft.com/office/drawing/2014/main" id="{5E887319-79B3-4656-897E-A7D201A35283}"/>
              </a:ext>
            </a:extLst>
          </p:cNvPr>
          <p:cNvGraphicFramePr>
            <a:graphicFrameLocks noGrp="1"/>
          </p:cNvGraphicFramePr>
          <p:nvPr>
            <p:extLst>
              <p:ext uri="{D42A27DB-BD31-4B8C-83A1-F6EECF244321}">
                <p14:modId xmlns:p14="http://schemas.microsoft.com/office/powerpoint/2010/main" val="291669061"/>
              </p:ext>
            </p:extLst>
          </p:nvPr>
        </p:nvGraphicFramePr>
        <p:xfrm>
          <a:off x="165386" y="837897"/>
          <a:ext cx="9448800" cy="5552440"/>
        </p:xfrm>
        <a:graphic>
          <a:graphicData uri="http://schemas.openxmlformats.org/drawingml/2006/table">
            <a:tbl>
              <a:tblPr firstRow="1" bandRow="1">
                <a:tableStyleId>{F5AB1C69-6EDB-4FF4-983F-18BD219EF322}</a:tableStyleId>
              </a:tblPr>
              <a:tblGrid>
                <a:gridCol w="1358614">
                  <a:extLst>
                    <a:ext uri="{9D8B030D-6E8A-4147-A177-3AD203B41FA5}">
                      <a16:colId xmlns:a16="http://schemas.microsoft.com/office/drawing/2014/main" val="3039189950"/>
                    </a:ext>
                  </a:extLst>
                </a:gridCol>
                <a:gridCol w="3518186">
                  <a:extLst>
                    <a:ext uri="{9D8B030D-6E8A-4147-A177-3AD203B41FA5}">
                      <a16:colId xmlns:a16="http://schemas.microsoft.com/office/drawing/2014/main" val="2253476614"/>
                    </a:ext>
                  </a:extLst>
                </a:gridCol>
                <a:gridCol w="1979851">
                  <a:extLst>
                    <a:ext uri="{9D8B030D-6E8A-4147-A177-3AD203B41FA5}">
                      <a16:colId xmlns:a16="http://schemas.microsoft.com/office/drawing/2014/main" val="2814546211"/>
                    </a:ext>
                  </a:extLst>
                </a:gridCol>
                <a:gridCol w="2592149">
                  <a:extLst>
                    <a:ext uri="{9D8B030D-6E8A-4147-A177-3AD203B41FA5}">
                      <a16:colId xmlns:a16="http://schemas.microsoft.com/office/drawing/2014/main" val="2398210513"/>
                    </a:ext>
                  </a:extLst>
                </a:gridCol>
              </a:tblGrid>
              <a:tr h="370840">
                <a:tc>
                  <a:txBody>
                    <a:bodyPr/>
                    <a:lstStyle/>
                    <a:p>
                      <a:r>
                        <a:rPr lang="en-GB" sz="1400" dirty="0"/>
                        <a:t>STYLE</a:t>
                      </a:r>
                    </a:p>
                  </a:txBody>
                  <a:tcPr/>
                </a:tc>
                <a:tc>
                  <a:txBody>
                    <a:bodyPr/>
                    <a:lstStyle/>
                    <a:p>
                      <a:r>
                        <a:rPr lang="en-GB" sz="1400" dirty="0"/>
                        <a:t>DESCRIPTION</a:t>
                      </a:r>
                    </a:p>
                  </a:txBody>
                  <a:tcPr/>
                </a:tc>
                <a:tc>
                  <a:txBody>
                    <a:bodyPr/>
                    <a:lstStyle/>
                    <a:p>
                      <a:r>
                        <a:rPr lang="en-GB" sz="1400" dirty="0"/>
                        <a:t>EFFECTIVE WHEN</a:t>
                      </a:r>
                    </a:p>
                  </a:txBody>
                  <a:tcPr/>
                </a:tc>
                <a:tc>
                  <a:txBody>
                    <a:bodyPr/>
                    <a:lstStyle/>
                    <a:p>
                      <a:r>
                        <a:rPr lang="en-GB" sz="1400" dirty="0"/>
                        <a:t>NOT EFFECTIVE WHEN</a:t>
                      </a:r>
                    </a:p>
                  </a:txBody>
                  <a:tcPr/>
                </a:tc>
                <a:extLst>
                  <a:ext uri="{0D108BD9-81ED-4DB2-BD59-A6C34878D82A}">
                    <a16:rowId xmlns:a16="http://schemas.microsoft.com/office/drawing/2014/main" val="715786916"/>
                  </a:ext>
                </a:extLst>
              </a:tr>
              <a:tr h="370840">
                <a:tc>
                  <a:txBody>
                    <a:bodyPr/>
                    <a:lstStyle/>
                    <a:p>
                      <a:r>
                        <a:rPr lang="en-GB" sz="1400" b="0" i="0" u="none" strike="noStrike" kern="1200" dirty="0">
                          <a:solidFill>
                            <a:schemeClr val="dk1"/>
                          </a:solidFill>
                          <a:effectLst/>
                          <a:latin typeface="+mn-lt"/>
                          <a:ea typeface="+mn-ea"/>
                          <a:cs typeface="+mn-cs"/>
                        </a:rPr>
                        <a:t>PARTICIPATIVE </a:t>
                      </a:r>
                      <a:endParaRPr lang="en-GB" sz="1400" dirty="0"/>
                    </a:p>
                  </a:txBody>
                  <a:tcPr/>
                </a:tc>
                <a:tc>
                  <a:txBody>
                    <a:bodyPr/>
                    <a:lstStyle/>
                    <a:p>
                      <a:r>
                        <a:rPr lang="en-GB" sz="1400" b="0" i="0" u="none" strike="noStrike" kern="1200" dirty="0">
                          <a:solidFill>
                            <a:schemeClr val="dk1"/>
                          </a:solidFill>
                          <a:effectLst/>
                          <a:latin typeface="+mn-lt"/>
                          <a:ea typeface="+mn-ea"/>
                          <a:cs typeface="+mn-cs"/>
                        </a:rPr>
                        <a:t>Primary objective of building commitment and consensus among employees:</a:t>
                      </a:r>
                    </a:p>
                    <a:p>
                      <a:r>
                        <a:rPr lang="en-GB" sz="1400" b="0" i="0" u="none" strike="noStrike" kern="1200" dirty="0">
                          <a:solidFill>
                            <a:schemeClr val="dk1"/>
                          </a:solidFill>
                          <a:effectLst/>
                          <a:latin typeface="+mn-lt"/>
                          <a:ea typeface="+mn-ea"/>
                          <a:cs typeface="+mn-cs"/>
                        </a:rPr>
                        <a:t>The “everyone has input” manager</a:t>
                      </a:r>
                    </a:p>
                    <a:p>
                      <a:r>
                        <a:rPr lang="en-GB" sz="1400" b="0" i="0" u="none" strike="noStrike" kern="1200" dirty="0">
                          <a:solidFill>
                            <a:schemeClr val="dk1"/>
                          </a:solidFill>
                          <a:effectLst/>
                          <a:latin typeface="+mn-lt"/>
                          <a:ea typeface="+mn-ea"/>
                          <a:cs typeface="+mn-cs"/>
                        </a:rPr>
                        <a:t>Encourages employee input in decision making</a:t>
                      </a:r>
                    </a:p>
                    <a:p>
                      <a:r>
                        <a:rPr lang="en-GB" sz="1400" b="0" i="0" u="none" strike="noStrike" kern="1200" dirty="0">
                          <a:solidFill>
                            <a:schemeClr val="dk1"/>
                          </a:solidFill>
                          <a:effectLst/>
                          <a:latin typeface="+mn-lt"/>
                          <a:ea typeface="+mn-ea"/>
                          <a:cs typeface="+mn-cs"/>
                        </a:rPr>
                        <a:t>Motivates by rewarding team effort</a:t>
                      </a:r>
                    </a:p>
                  </a:txBody>
                  <a:tcPr/>
                </a:tc>
                <a:tc>
                  <a:txBody>
                    <a:bodyPr/>
                    <a:lstStyle/>
                    <a:p>
                      <a:pPr marL="0" algn="l" defTabSz="914400" rtl="0" eaLnBrk="1" latinLnBrk="0" hangingPunct="1"/>
                      <a:r>
                        <a:rPr lang="en-GB" sz="1400" b="0" i="0" u="none" strike="noStrike" kern="1200" dirty="0">
                          <a:solidFill>
                            <a:schemeClr val="dk1"/>
                          </a:solidFill>
                          <a:effectLst/>
                          <a:latin typeface="+mn-lt"/>
                          <a:ea typeface="+mn-ea"/>
                          <a:cs typeface="+mn-cs"/>
                        </a:rPr>
                        <a:t>Employees working together</a:t>
                      </a:r>
                    </a:p>
                    <a:p>
                      <a:pPr marL="0" algn="l" defTabSz="914400" rtl="0" eaLnBrk="1" latinLnBrk="0" hangingPunct="1"/>
                      <a:r>
                        <a:rPr lang="en-GB" sz="1400" b="0" i="0" u="none" strike="noStrike" kern="1200" dirty="0">
                          <a:solidFill>
                            <a:schemeClr val="dk1"/>
                          </a:solidFill>
                          <a:effectLst/>
                          <a:latin typeface="+mn-lt"/>
                          <a:ea typeface="+mn-ea"/>
                          <a:cs typeface="+mn-cs"/>
                        </a:rPr>
                        <a:t>Staff have experience and credibility</a:t>
                      </a:r>
                    </a:p>
                    <a:p>
                      <a:pPr marL="0" algn="l" defTabSz="914400" rtl="0" eaLnBrk="1" latinLnBrk="0" hangingPunct="1"/>
                      <a:r>
                        <a:rPr lang="en-GB" sz="1400" b="0" i="0" u="none" strike="noStrike" kern="1200" dirty="0">
                          <a:solidFill>
                            <a:schemeClr val="dk1"/>
                          </a:solidFill>
                          <a:effectLst/>
                          <a:latin typeface="+mn-lt"/>
                          <a:ea typeface="+mn-ea"/>
                          <a:cs typeface="+mn-cs"/>
                        </a:rPr>
                        <a:t>Steady working environment</a:t>
                      </a:r>
                    </a:p>
                    <a:p>
                      <a:pPr marL="0" algn="l" defTabSz="914400" rtl="0" eaLnBrk="1" latinLnBrk="0" hangingPunct="1"/>
                      <a:endParaRPr lang="en-GB" sz="1400" b="0" i="0" u="none" strike="noStrike" kern="1200" dirty="0">
                        <a:solidFill>
                          <a:schemeClr val="dk1"/>
                        </a:solidFill>
                        <a:effectLst/>
                        <a:latin typeface="+mn-lt"/>
                        <a:ea typeface="+mn-ea"/>
                        <a:cs typeface="+mn-cs"/>
                      </a:endParaRPr>
                    </a:p>
                  </a:txBody>
                  <a:tcPr/>
                </a:tc>
                <a:tc>
                  <a:txBody>
                    <a:bodyPr/>
                    <a:lstStyle/>
                    <a:p>
                      <a:pPr marL="0" algn="l" defTabSz="914400" rtl="0" eaLnBrk="1" latinLnBrk="0" hangingPunct="1"/>
                      <a:r>
                        <a:rPr lang="en-GB" sz="1400" b="0" i="0" u="none" strike="noStrike" kern="1200" dirty="0">
                          <a:solidFill>
                            <a:schemeClr val="dk1"/>
                          </a:solidFill>
                          <a:effectLst/>
                          <a:latin typeface="+mn-lt"/>
                          <a:ea typeface="+mn-ea"/>
                          <a:cs typeface="+mn-cs"/>
                        </a:rPr>
                        <a:t>Employees must be coordinated</a:t>
                      </a:r>
                    </a:p>
                    <a:p>
                      <a:pPr marL="0" algn="l" defTabSz="914400" rtl="0" eaLnBrk="1" latinLnBrk="0" hangingPunct="1"/>
                      <a:r>
                        <a:rPr lang="en-GB" sz="1400" b="0" i="0" u="none" strike="noStrike" kern="1200" dirty="0">
                          <a:solidFill>
                            <a:schemeClr val="dk1"/>
                          </a:solidFill>
                          <a:effectLst/>
                          <a:latin typeface="+mn-lt"/>
                          <a:ea typeface="+mn-ea"/>
                          <a:cs typeface="+mn-cs"/>
                        </a:rPr>
                        <a:t>There is a crisis – no time for meetings</a:t>
                      </a:r>
                    </a:p>
                    <a:p>
                      <a:pPr marL="0" algn="l" defTabSz="914400" rtl="0" eaLnBrk="1" latinLnBrk="0" hangingPunct="1"/>
                      <a:r>
                        <a:rPr lang="en-GB" sz="1400" b="0" i="0" u="none" strike="noStrike" kern="1200" dirty="0">
                          <a:solidFill>
                            <a:schemeClr val="dk1"/>
                          </a:solidFill>
                          <a:effectLst/>
                          <a:latin typeface="+mn-lt"/>
                          <a:ea typeface="+mn-ea"/>
                          <a:cs typeface="+mn-cs"/>
                        </a:rPr>
                        <a:t>There is a lack of competency – close supervision required</a:t>
                      </a:r>
                    </a:p>
                    <a:p>
                      <a:pPr marL="0" algn="l" defTabSz="914400" rtl="0" eaLnBrk="1" latinLnBrk="0" hangingPunct="1"/>
                      <a:endParaRPr lang="en-GB"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979793200"/>
                  </a:ext>
                </a:extLst>
              </a:tr>
              <a:tr h="370840">
                <a:tc>
                  <a:txBody>
                    <a:bodyPr/>
                    <a:lstStyle/>
                    <a:p>
                      <a:r>
                        <a:rPr lang="en-GB" sz="1400" b="0" i="0" u="none" strike="noStrike" kern="1200" dirty="0">
                          <a:solidFill>
                            <a:schemeClr val="dk1"/>
                          </a:solidFill>
                          <a:effectLst/>
                          <a:latin typeface="+mn-lt"/>
                          <a:ea typeface="+mn-ea"/>
                          <a:cs typeface="+mn-cs"/>
                        </a:rPr>
                        <a:t>PACESETTING</a:t>
                      </a:r>
                      <a:endParaRPr lang="en-GB" sz="1400" dirty="0"/>
                    </a:p>
                  </a:txBody>
                  <a:tcPr/>
                </a:tc>
                <a:tc>
                  <a:txBody>
                    <a:bodyPr/>
                    <a:lstStyle/>
                    <a:p>
                      <a:r>
                        <a:rPr lang="en-GB" sz="1400" b="0" i="0" u="none" strike="noStrike" kern="1200" dirty="0">
                          <a:solidFill>
                            <a:schemeClr val="dk1"/>
                          </a:solidFill>
                          <a:effectLst/>
                          <a:latin typeface="+mn-lt"/>
                          <a:ea typeface="+mn-ea"/>
                          <a:cs typeface="+mn-cs"/>
                        </a:rPr>
                        <a:t>Primary objective of accomplishing tasks to a high standard of excellence:</a:t>
                      </a:r>
                    </a:p>
                    <a:p>
                      <a:r>
                        <a:rPr lang="en-GB" sz="1400" b="0" i="0" u="none" strike="noStrike" kern="1200" dirty="0">
                          <a:solidFill>
                            <a:schemeClr val="dk1"/>
                          </a:solidFill>
                          <a:effectLst/>
                          <a:latin typeface="+mn-lt"/>
                          <a:ea typeface="+mn-ea"/>
                          <a:cs typeface="+mn-cs"/>
                        </a:rPr>
                        <a:t>The “do it myself” manager</a:t>
                      </a:r>
                    </a:p>
                    <a:p>
                      <a:r>
                        <a:rPr lang="en-GB" sz="1400" b="0" i="0" u="none" strike="noStrike" kern="1200" dirty="0">
                          <a:solidFill>
                            <a:schemeClr val="dk1"/>
                          </a:solidFill>
                          <a:effectLst/>
                          <a:latin typeface="+mn-lt"/>
                          <a:ea typeface="+mn-ea"/>
                          <a:cs typeface="+mn-cs"/>
                        </a:rPr>
                        <a:t>Performs many tasks personally and expects employees to follow his/her example</a:t>
                      </a:r>
                    </a:p>
                    <a:p>
                      <a:r>
                        <a:rPr lang="en-GB" sz="1400" b="0" i="0" u="none" strike="noStrike" kern="1200" dirty="0">
                          <a:solidFill>
                            <a:schemeClr val="dk1"/>
                          </a:solidFill>
                          <a:effectLst/>
                          <a:latin typeface="+mn-lt"/>
                          <a:ea typeface="+mn-ea"/>
                          <a:cs typeface="+mn-cs"/>
                        </a:rPr>
                        <a:t>Motivates by setting high standards and expects self-direction from employees</a:t>
                      </a:r>
                    </a:p>
                  </a:txBody>
                  <a:tcPr/>
                </a:tc>
                <a:tc>
                  <a:txBody>
                    <a:bodyPr/>
                    <a:lstStyle/>
                    <a:p>
                      <a:r>
                        <a:rPr lang="en-GB" sz="1400" b="0" i="0" u="none" strike="noStrike" kern="1200" dirty="0">
                          <a:solidFill>
                            <a:schemeClr val="dk1"/>
                          </a:solidFill>
                          <a:effectLst/>
                          <a:latin typeface="+mn-lt"/>
                          <a:ea typeface="+mn-ea"/>
                          <a:cs typeface="+mn-cs"/>
                        </a:rPr>
                        <a:t>People are highly motivated, competent</a:t>
                      </a:r>
                    </a:p>
                    <a:p>
                      <a:r>
                        <a:rPr lang="en-GB" sz="1400" b="0" i="0" u="none" strike="noStrike" kern="1200" dirty="0">
                          <a:solidFill>
                            <a:schemeClr val="dk1"/>
                          </a:solidFill>
                          <a:effectLst/>
                          <a:latin typeface="+mn-lt"/>
                          <a:ea typeface="+mn-ea"/>
                          <a:cs typeface="+mn-cs"/>
                        </a:rPr>
                        <a:t>Little direction/coordination required</a:t>
                      </a:r>
                    </a:p>
                    <a:p>
                      <a:r>
                        <a:rPr lang="en-GB" sz="1400" b="0" i="0" u="none" strike="noStrike" kern="1200" dirty="0">
                          <a:solidFill>
                            <a:schemeClr val="dk1"/>
                          </a:solidFill>
                          <a:effectLst/>
                          <a:latin typeface="+mn-lt"/>
                          <a:ea typeface="+mn-ea"/>
                          <a:cs typeface="+mn-cs"/>
                        </a:rPr>
                        <a:t>When managing experts</a:t>
                      </a:r>
                    </a:p>
                    <a:p>
                      <a:endParaRPr lang="en-GB" sz="1400" b="0" i="0" u="none" strike="noStrike" kern="1200" dirty="0">
                        <a:solidFill>
                          <a:schemeClr val="dk1"/>
                        </a:solidFill>
                        <a:effectLst/>
                        <a:latin typeface="+mn-lt"/>
                        <a:ea typeface="+mn-ea"/>
                        <a:cs typeface="+mn-cs"/>
                      </a:endParaRPr>
                    </a:p>
                  </a:txBody>
                  <a:tcPr/>
                </a:tc>
                <a:tc>
                  <a:txBody>
                    <a:bodyPr/>
                    <a:lstStyle/>
                    <a:p>
                      <a:r>
                        <a:rPr lang="en-GB" sz="1400" b="0" i="0" u="none" strike="noStrike" kern="1200" dirty="0">
                          <a:solidFill>
                            <a:schemeClr val="dk1"/>
                          </a:solidFill>
                          <a:effectLst/>
                          <a:latin typeface="+mn-lt"/>
                          <a:ea typeface="+mn-ea"/>
                          <a:cs typeface="+mn-cs"/>
                        </a:rPr>
                        <a:t>When workload requires assistance from others</a:t>
                      </a:r>
                    </a:p>
                    <a:p>
                      <a:r>
                        <a:rPr lang="en-GB" sz="1400" b="0" i="0" u="none" strike="noStrike" kern="1200" dirty="0">
                          <a:solidFill>
                            <a:schemeClr val="dk1"/>
                          </a:solidFill>
                          <a:effectLst/>
                          <a:latin typeface="+mn-lt"/>
                          <a:ea typeface="+mn-ea"/>
                          <a:cs typeface="+mn-cs"/>
                        </a:rPr>
                        <a:t>When development, coaching &amp; coordination required</a:t>
                      </a:r>
                    </a:p>
                    <a:p>
                      <a:endParaRPr lang="en-GB"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660858336"/>
                  </a:ext>
                </a:extLst>
              </a:tr>
              <a:tr h="370840">
                <a:tc>
                  <a:txBody>
                    <a:bodyPr/>
                    <a:lstStyle/>
                    <a:p>
                      <a:r>
                        <a:rPr lang="en-GB" sz="1400" b="0" i="0" u="none" strike="noStrike" kern="1200" dirty="0">
                          <a:solidFill>
                            <a:schemeClr val="dk1"/>
                          </a:solidFill>
                          <a:effectLst/>
                          <a:latin typeface="+mn-lt"/>
                          <a:ea typeface="+mn-ea"/>
                          <a:cs typeface="+mn-cs"/>
                        </a:rPr>
                        <a:t>COACHING</a:t>
                      </a:r>
                      <a:endParaRPr lang="en-GB" sz="1400" dirty="0"/>
                    </a:p>
                  </a:txBody>
                  <a:tcPr/>
                </a:tc>
                <a:tc>
                  <a:txBody>
                    <a:bodyPr/>
                    <a:lstStyle/>
                    <a:p>
                      <a:r>
                        <a:rPr lang="en-GB" sz="1400" b="0" i="0" u="none" strike="noStrike" kern="1200" dirty="0">
                          <a:solidFill>
                            <a:schemeClr val="dk1"/>
                          </a:solidFill>
                          <a:effectLst/>
                          <a:latin typeface="+mn-lt"/>
                          <a:ea typeface="+mn-ea"/>
                          <a:cs typeface="+mn-cs"/>
                        </a:rPr>
                        <a:t>Primary objective of long-term professional development of employees:</a:t>
                      </a:r>
                    </a:p>
                    <a:p>
                      <a:r>
                        <a:rPr lang="en-GB" sz="1400" b="0" i="0" u="none" strike="noStrike" kern="1200" dirty="0">
                          <a:solidFill>
                            <a:schemeClr val="dk1"/>
                          </a:solidFill>
                          <a:effectLst/>
                          <a:latin typeface="+mn-lt"/>
                          <a:ea typeface="+mn-ea"/>
                          <a:cs typeface="+mn-cs"/>
                        </a:rPr>
                        <a:t>The “developmental” manager</a:t>
                      </a:r>
                    </a:p>
                    <a:p>
                      <a:r>
                        <a:rPr lang="en-GB" sz="1400" b="0" i="0" u="none" strike="noStrike" kern="1200" dirty="0">
                          <a:solidFill>
                            <a:schemeClr val="dk1"/>
                          </a:solidFill>
                          <a:effectLst/>
                          <a:latin typeface="+mn-lt"/>
                          <a:ea typeface="+mn-ea"/>
                          <a:cs typeface="+mn-cs"/>
                        </a:rPr>
                        <a:t>Helps and encourages employees to develop their strengths and improve their performance</a:t>
                      </a:r>
                    </a:p>
                    <a:p>
                      <a:r>
                        <a:rPr lang="en-GB" sz="1400" b="0" i="0" u="none" strike="noStrike" kern="1200" dirty="0">
                          <a:solidFill>
                            <a:schemeClr val="dk1"/>
                          </a:solidFill>
                          <a:effectLst/>
                          <a:latin typeface="+mn-lt"/>
                          <a:ea typeface="+mn-ea"/>
                          <a:cs typeface="+mn-cs"/>
                        </a:rPr>
                        <a:t>Motivates by providing opportunities for professional development</a:t>
                      </a:r>
                    </a:p>
                    <a:p>
                      <a:endParaRPr lang="en-GB" sz="1400" dirty="0"/>
                    </a:p>
                  </a:txBody>
                  <a:tcPr/>
                </a:tc>
                <a:tc>
                  <a:txBody>
                    <a:bodyPr/>
                    <a:lstStyle/>
                    <a:p>
                      <a:r>
                        <a:rPr lang="en-GB" sz="1400" b="0" i="0" u="none" strike="noStrike" kern="1200" dirty="0">
                          <a:solidFill>
                            <a:schemeClr val="dk1"/>
                          </a:solidFill>
                          <a:effectLst/>
                          <a:latin typeface="+mn-lt"/>
                          <a:ea typeface="+mn-ea"/>
                          <a:cs typeface="+mn-cs"/>
                        </a:rPr>
                        <a:t>Skill needs to be developed</a:t>
                      </a:r>
                    </a:p>
                    <a:p>
                      <a:r>
                        <a:rPr lang="en-GB" sz="1400" b="0" i="0" u="none" strike="noStrike" kern="1200" dirty="0">
                          <a:solidFill>
                            <a:schemeClr val="dk1"/>
                          </a:solidFill>
                          <a:effectLst/>
                          <a:latin typeface="+mn-lt"/>
                          <a:ea typeface="+mn-ea"/>
                          <a:cs typeface="+mn-cs"/>
                        </a:rPr>
                        <a:t>Employees are motivated and wanting development</a:t>
                      </a:r>
                    </a:p>
                    <a:p>
                      <a:endParaRPr lang="en-GB" sz="1400" b="0" i="0" u="none" strike="noStrike" kern="1200" dirty="0">
                        <a:solidFill>
                          <a:schemeClr val="dk1"/>
                        </a:solidFill>
                        <a:effectLst/>
                        <a:latin typeface="+mn-lt"/>
                        <a:ea typeface="+mn-ea"/>
                        <a:cs typeface="+mn-cs"/>
                      </a:endParaRPr>
                    </a:p>
                  </a:txBody>
                  <a:tcPr/>
                </a:tc>
                <a:tc>
                  <a:txBody>
                    <a:bodyPr/>
                    <a:lstStyle/>
                    <a:p>
                      <a:r>
                        <a:rPr lang="en-GB" sz="1400" b="0" i="0" u="none" strike="noStrike" kern="1200" dirty="0">
                          <a:solidFill>
                            <a:schemeClr val="dk1"/>
                          </a:solidFill>
                          <a:effectLst/>
                          <a:latin typeface="+mn-lt"/>
                          <a:ea typeface="+mn-ea"/>
                          <a:cs typeface="+mn-cs"/>
                        </a:rPr>
                        <a:t>The leader lacks expertise</a:t>
                      </a:r>
                    </a:p>
                    <a:p>
                      <a:r>
                        <a:rPr lang="en-GB" sz="1400" b="0" i="0" u="none" strike="noStrike" kern="1200" dirty="0">
                          <a:solidFill>
                            <a:schemeClr val="dk1"/>
                          </a:solidFill>
                          <a:effectLst/>
                          <a:latin typeface="+mn-lt"/>
                          <a:ea typeface="+mn-ea"/>
                          <a:cs typeface="+mn-cs"/>
                        </a:rPr>
                        <a:t>When performance discrepancy is too great – coaching managers may persist rather than exit a poor performer</a:t>
                      </a:r>
                    </a:p>
                    <a:p>
                      <a:r>
                        <a:rPr lang="en-GB" sz="1400" b="0" i="0" u="none" strike="noStrike" kern="1200" dirty="0">
                          <a:solidFill>
                            <a:schemeClr val="dk1"/>
                          </a:solidFill>
                          <a:effectLst/>
                          <a:latin typeface="+mn-lt"/>
                          <a:ea typeface="+mn-ea"/>
                          <a:cs typeface="+mn-cs"/>
                        </a:rPr>
                        <a:t>In a crisis</a:t>
                      </a:r>
                    </a:p>
                    <a:p>
                      <a:pPr marL="0" algn="l" defTabSz="914400" rtl="0" eaLnBrk="1" latinLnBrk="0" hangingPunct="1"/>
                      <a:endParaRPr lang="en-GB"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941032960"/>
                  </a:ext>
                </a:extLst>
              </a:tr>
            </a:tbl>
          </a:graphicData>
        </a:graphic>
      </p:graphicFrame>
      <p:sp>
        <p:nvSpPr>
          <p:cNvPr id="5" name="Rectangle 4">
            <a:extLst>
              <a:ext uri="{FF2B5EF4-FFF2-40B4-BE49-F238E27FC236}">
                <a16:creationId xmlns:a16="http://schemas.microsoft.com/office/drawing/2014/main" id="{C23D4064-18A1-4482-8E11-D372875EB84F}"/>
              </a:ext>
            </a:extLst>
          </p:cNvPr>
          <p:cNvSpPr/>
          <p:nvPr/>
        </p:nvSpPr>
        <p:spPr>
          <a:xfrm>
            <a:off x="132907" y="143918"/>
            <a:ext cx="8270391" cy="461665"/>
          </a:xfrm>
          <a:prstGeom prst="rect">
            <a:avLst/>
          </a:prstGeom>
        </p:spPr>
        <p:txBody>
          <a:bodyPr wrap="square">
            <a:spAutoFit/>
          </a:bodyPr>
          <a:lstStyle/>
          <a:p>
            <a:pPr lvl="0"/>
            <a:r>
              <a:rPr lang="en-GB" sz="2400" b="1" dirty="0">
                <a:solidFill>
                  <a:prstClr val="white"/>
                </a:solidFill>
              </a:rPr>
              <a:t>6 management styles and when best to use them</a:t>
            </a:r>
          </a:p>
        </p:txBody>
      </p:sp>
    </p:spTree>
    <p:extLst>
      <p:ext uri="{BB962C8B-B14F-4D97-AF65-F5344CB8AC3E}">
        <p14:creationId xmlns:p14="http://schemas.microsoft.com/office/powerpoint/2010/main" val="389367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Management Style: Action Checklist</a:t>
            </a: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2514600" y="777241"/>
            <a:ext cx="7269125" cy="3600986"/>
          </a:xfrm>
          <a:prstGeom prst="rect">
            <a:avLst/>
          </a:prstGeom>
          <a:noFill/>
        </p:spPr>
        <p:txBody>
          <a:bodyPr wrap="square" rtlCol="0">
            <a:spAutoFit/>
          </a:bodyPr>
          <a:lstStyle/>
          <a:p>
            <a:r>
              <a:rPr lang="en-GB" dirty="0">
                <a:solidFill>
                  <a:schemeClr val="bg1"/>
                </a:solidFill>
              </a:rPr>
              <a:t> </a:t>
            </a:r>
            <a:r>
              <a:rPr lang="en-GB" sz="1400" b="1" dirty="0">
                <a:solidFill>
                  <a:schemeClr val="bg1"/>
                </a:solidFill>
              </a:rPr>
              <a:t>1. Know yourself </a:t>
            </a:r>
          </a:p>
          <a:p>
            <a:r>
              <a:rPr lang="en-GB" sz="1400" dirty="0">
                <a:solidFill>
                  <a:schemeClr val="bg1"/>
                </a:solidFill>
              </a:rPr>
              <a:t> Looking at the styles described above, ask yourself where you fit in. Think about which styles you feel most comfortable with. What are your preferred ways of working? What motivates you? How do you communicate with your colleagues and team members?  </a:t>
            </a:r>
          </a:p>
          <a:p>
            <a:r>
              <a:rPr lang="en-GB" sz="1400" dirty="0">
                <a:solidFill>
                  <a:schemeClr val="bg1"/>
                </a:solidFill>
              </a:rPr>
              <a:t>  </a:t>
            </a:r>
          </a:p>
          <a:p>
            <a:r>
              <a:rPr lang="en-GB" sz="1400" b="1" dirty="0">
                <a:solidFill>
                  <a:schemeClr val="bg1"/>
                </a:solidFill>
              </a:rPr>
              <a:t>2. Look at your work habits </a:t>
            </a:r>
          </a:p>
          <a:p>
            <a:r>
              <a:rPr lang="en-GB" sz="1400" dirty="0">
                <a:solidFill>
                  <a:schemeClr val="bg1"/>
                </a:solidFill>
              </a:rPr>
              <a:t>How do you manage your time? How do you set work priorities? How organised are you? Do you focus on formal team and one to one meetings or do you prefer to manage by wandering (or walking) about. </a:t>
            </a:r>
          </a:p>
          <a:p>
            <a:r>
              <a:rPr lang="en-GB" sz="1400" dirty="0">
                <a:solidFill>
                  <a:schemeClr val="bg1"/>
                </a:solidFill>
              </a:rPr>
              <a:t> </a:t>
            </a:r>
          </a:p>
          <a:p>
            <a:r>
              <a:rPr lang="en-GB" sz="1400" b="1" dirty="0">
                <a:solidFill>
                  <a:schemeClr val="bg1"/>
                </a:solidFill>
              </a:rPr>
              <a:t>3. Think about how others see you </a:t>
            </a:r>
          </a:p>
          <a:p>
            <a:r>
              <a:rPr lang="en-GB" sz="1400" dirty="0">
                <a:solidFill>
                  <a:schemeClr val="bg1"/>
                </a:solidFill>
              </a:rPr>
              <a:t>Reflect on how your colleagues and team members interact with you. How do they react when you ask them to complete a task or comment on their performance? Look at times when things have gone well or badly and try to identify how your own behaviour contributed to the outcome. </a:t>
            </a:r>
          </a:p>
          <a:p>
            <a:r>
              <a:rPr lang="en-GB" sz="1400" dirty="0">
                <a:solidFill>
                  <a:schemeClr val="bg1"/>
                </a:solidFill>
              </a:rPr>
              <a:t> </a:t>
            </a:r>
          </a:p>
          <a:p>
            <a:endParaRPr lang="en-GB" sz="1400" dirty="0">
              <a:solidFill>
                <a:schemeClr val="bg1"/>
              </a:solidFill>
            </a:endParaRPr>
          </a:p>
        </p:txBody>
      </p:sp>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pic>
        <p:nvPicPr>
          <p:cNvPr id="5" name="Picture 4">
            <a:extLst>
              <a:ext uri="{FF2B5EF4-FFF2-40B4-BE49-F238E27FC236}">
                <a16:creationId xmlns:a16="http://schemas.microsoft.com/office/drawing/2014/main" id="{E3B1404B-A9E5-406F-8A91-83A1D48E8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07" y="1447800"/>
            <a:ext cx="2133600" cy="2247367"/>
          </a:xfrm>
          <a:prstGeom prst="rect">
            <a:avLst/>
          </a:prstGeom>
        </p:spPr>
      </p:pic>
      <p:sp>
        <p:nvSpPr>
          <p:cNvPr id="7" name="TextBox 6">
            <a:extLst>
              <a:ext uri="{FF2B5EF4-FFF2-40B4-BE49-F238E27FC236}">
                <a16:creationId xmlns:a16="http://schemas.microsoft.com/office/drawing/2014/main" id="{99152CCF-FE78-4F30-B950-BBC072C63F22}"/>
              </a:ext>
            </a:extLst>
          </p:cNvPr>
          <p:cNvSpPr txBox="1"/>
          <p:nvPr/>
        </p:nvSpPr>
        <p:spPr>
          <a:xfrm>
            <a:off x="214204" y="3891863"/>
            <a:ext cx="9477591" cy="3447098"/>
          </a:xfrm>
          <a:prstGeom prst="rect">
            <a:avLst/>
          </a:prstGeom>
          <a:noFill/>
        </p:spPr>
        <p:txBody>
          <a:bodyPr wrap="square" rtlCol="0">
            <a:spAutoFit/>
          </a:bodyPr>
          <a:lstStyle/>
          <a:p>
            <a:r>
              <a:rPr lang="en-GB" sz="1400" b="1" dirty="0">
                <a:solidFill>
                  <a:schemeClr val="bg1"/>
                </a:solidFill>
              </a:rPr>
              <a:t>4. Consider the context in which you work </a:t>
            </a:r>
          </a:p>
          <a:p>
            <a:r>
              <a:rPr lang="en-GB" sz="1400" dirty="0">
                <a:solidFill>
                  <a:schemeClr val="bg1"/>
                </a:solidFill>
              </a:rPr>
              <a:t>What motivates your team members? What do they expect from you? The answers may vary depending on their age, educational level or cultural background as well as experience and familiarity with the work. What may be an acceptable management style for one person may not be acceptable for another. Consider also the organisation you work for. What kind of management structure is in place? How are objectives set and how is performance managed across the organisation? What are the accepted behavioural and cultural norms? Do you work in a high pressure environment or are things more informal and relaxed? How well do you think you are fitting in? </a:t>
            </a:r>
          </a:p>
          <a:p>
            <a:r>
              <a:rPr lang="en-GB" sz="1400" dirty="0">
                <a:solidFill>
                  <a:schemeClr val="bg1"/>
                </a:solidFill>
              </a:rPr>
              <a:t> </a:t>
            </a:r>
            <a:endParaRPr lang="en-GB" sz="1400" b="1" dirty="0">
              <a:solidFill>
                <a:schemeClr val="bg1"/>
              </a:solidFill>
            </a:endParaRPr>
          </a:p>
          <a:p>
            <a:r>
              <a:rPr lang="en-GB" sz="1400" b="1" dirty="0">
                <a:solidFill>
                  <a:schemeClr val="bg1"/>
                </a:solidFill>
              </a:rPr>
              <a:t>5. Identify areas for adjustment or development </a:t>
            </a:r>
          </a:p>
          <a:p>
            <a:r>
              <a:rPr lang="en-GB" sz="1400" dirty="0">
                <a:solidFill>
                  <a:schemeClr val="bg1"/>
                </a:solidFill>
              </a:rPr>
              <a:t>Think about your strengths and weaknesses and any problems that have become apparent. Are there any areas where you need to develop your skills, adjust to the team you are leading, or adapt to the wider culture of your organisation? Consider what you need to work on and decide how you will go about this. Can you get advice from your line manager or can you find a mentor with whom you can talk things through? </a:t>
            </a:r>
          </a:p>
          <a:p>
            <a:r>
              <a:rPr lang="en-GB" dirty="0">
                <a:solidFill>
                  <a:schemeClr val="bg1"/>
                </a:solidFill>
              </a:rPr>
              <a:t> </a:t>
            </a:r>
          </a:p>
          <a:p>
            <a:endParaRPr lang="en-GB" dirty="0"/>
          </a:p>
        </p:txBody>
      </p:sp>
    </p:spTree>
    <p:extLst>
      <p:ext uri="{BB962C8B-B14F-4D97-AF65-F5344CB8AC3E}">
        <p14:creationId xmlns:p14="http://schemas.microsoft.com/office/powerpoint/2010/main" val="404476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0626" y="2005449"/>
            <a:ext cx="3236974" cy="1752600"/>
          </a:xfrm>
        </p:spPr>
        <p:txBody>
          <a:bodyPr>
            <a:normAutofit/>
          </a:bodyPr>
          <a:lstStyle/>
          <a:p>
            <a:pPr algn="l">
              <a:spcBef>
                <a:spcPts val="0"/>
              </a:spcBef>
            </a:pPr>
            <a:r>
              <a:rPr lang="en-GB" sz="3800" b="1" dirty="0">
                <a:solidFill>
                  <a:schemeClr val="bg1"/>
                </a:solidFill>
                <a:latin typeface="+mj-lt"/>
                <a:ea typeface="+mj-ea"/>
                <a:cs typeface="+mj-cs"/>
              </a:rPr>
              <a:t>LEAD Others</a:t>
            </a:r>
          </a:p>
          <a:p>
            <a:pPr algn="l">
              <a:spcBef>
                <a:spcPts val="0"/>
              </a:spcBef>
            </a:pPr>
            <a:r>
              <a:rPr lang="en-US" sz="2000" b="1" spc="200" dirty="0">
                <a:solidFill>
                  <a:schemeClr val="bg1"/>
                </a:solidFill>
                <a:latin typeface="HelveticaNeueLT Std Lt Ext" pitchFamily="34" charset="0"/>
              </a:rPr>
              <a:t>Fostering Motivation</a:t>
            </a:r>
          </a:p>
        </p:txBody>
      </p:sp>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a:cxnSpLocks/>
          </p:cNvCxnSpPr>
          <p:nvPr/>
        </p:nvCxnSpPr>
        <p:spPr>
          <a:xfrm>
            <a:off x="304800" y="3048000"/>
            <a:ext cx="32766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1950" y="1797119"/>
            <a:ext cx="5219700" cy="3921859"/>
          </a:xfrm>
          <a:prstGeom prst="rect">
            <a:avLst/>
          </a:prstGeom>
        </p:spPr>
      </p:pic>
      <p:pic>
        <p:nvPicPr>
          <p:cNvPr id="10" name="Picture 9">
            <a:extLst>
              <a:ext uri="{FF2B5EF4-FFF2-40B4-BE49-F238E27FC236}">
                <a16:creationId xmlns:a16="http://schemas.microsoft.com/office/drawing/2014/main" id="{F8B86AA5-83C6-4A99-8AC2-5FAD2BCBB701}"/>
              </a:ext>
            </a:extLst>
          </p:cNvPr>
          <p:cNvPicPr>
            <a:picLocks noChangeAspect="1"/>
          </p:cNvPicPr>
          <p:nvPr/>
        </p:nvPicPr>
        <p:blipFill>
          <a:blip r:embed="rId6"/>
          <a:stretch>
            <a:fillRect/>
          </a:stretch>
        </p:blipFill>
        <p:spPr>
          <a:xfrm>
            <a:off x="516122" y="3429000"/>
            <a:ext cx="2533650" cy="2057398"/>
          </a:xfrm>
          <a:prstGeom prst="rect">
            <a:avLst/>
          </a:prstGeom>
        </p:spPr>
      </p:pic>
    </p:spTree>
    <p:extLst>
      <p:ext uri="{BB962C8B-B14F-4D97-AF65-F5344CB8AC3E}">
        <p14:creationId xmlns:p14="http://schemas.microsoft.com/office/powerpoint/2010/main" val="24838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339937"/>
            <a:ext cx="8022196" cy="696384"/>
          </a:xfrm>
        </p:spPr>
        <p:txBody>
          <a:bodyPr>
            <a:noAutofit/>
          </a:bodyPr>
          <a:lstStyle/>
          <a:p>
            <a:pPr algn="l"/>
            <a:r>
              <a:rPr lang="en-GB" sz="3800" b="1" dirty="0">
                <a:solidFill>
                  <a:schemeClr val="bg1"/>
                </a:solidFill>
              </a:rPr>
              <a:t>Motivating employees</a:t>
            </a: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156606" y="777241"/>
            <a:ext cx="9749394" cy="5878532"/>
          </a:xfrm>
          <a:prstGeom prst="rect">
            <a:avLst/>
          </a:prstGeom>
          <a:noFill/>
        </p:spPr>
        <p:txBody>
          <a:bodyPr wrap="square" rtlCol="0">
            <a:spAutoFit/>
          </a:bodyPr>
          <a:lstStyle/>
          <a:p>
            <a:r>
              <a:rPr lang="en-GB" dirty="0">
                <a:solidFill>
                  <a:schemeClr val="bg1"/>
                </a:solidFill>
              </a:rPr>
              <a:t>Employee motivation is a critical aspect at the workplace which leads to the performance of the department and even the company. Motivating your employees needs to be a regular routine.</a:t>
            </a:r>
          </a:p>
          <a:p>
            <a:r>
              <a:rPr lang="en-GB" dirty="0">
                <a:solidFill>
                  <a:schemeClr val="bg1"/>
                </a:solidFill>
              </a:rPr>
              <a:t>There are organisations that sadly fail to understand the importance of employee motivation. Research shows that many companies have disengaged employees with low motivation; only 13% of employees are engaged at work. [Source: </a:t>
            </a:r>
            <a:r>
              <a:rPr lang="en-GB" dirty="0">
                <a:hlinkClick r:id="rId4"/>
              </a:rPr>
              <a:t>Gallup</a:t>
            </a:r>
            <a:r>
              <a:rPr lang="en-GB" dirty="0">
                <a:solidFill>
                  <a:schemeClr val="bg1"/>
                </a:solidFill>
              </a:rPr>
              <a:t>]</a:t>
            </a:r>
            <a:r>
              <a:rPr lang="en-GB" sz="1400" b="1" dirty="0">
                <a:solidFill>
                  <a:schemeClr val="bg1"/>
                </a:solidFill>
              </a:rPr>
              <a:t> </a:t>
            </a:r>
          </a:p>
          <a:p>
            <a:endParaRPr lang="en-GB" sz="1400" b="1" dirty="0">
              <a:solidFill>
                <a:schemeClr val="bg1"/>
              </a:solidFill>
            </a:endParaRPr>
          </a:p>
          <a:p>
            <a:r>
              <a:rPr lang="en-GB" sz="1600" dirty="0">
                <a:solidFill>
                  <a:schemeClr val="bg1"/>
                </a:solidFill>
              </a:rPr>
              <a:t>Employee motivation is highly important for every company due to the benefits that it brings to the company. </a:t>
            </a:r>
          </a:p>
          <a:p>
            <a:endParaRPr lang="en-GB" sz="1600" dirty="0">
              <a:solidFill>
                <a:schemeClr val="bg1"/>
              </a:solidFill>
            </a:endParaRPr>
          </a:p>
          <a:p>
            <a:r>
              <a:rPr lang="en-GB" sz="1600" dirty="0">
                <a:solidFill>
                  <a:schemeClr val="bg1"/>
                </a:solidFill>
              </a:rPr>
              <a:t>Benefits include:</a:t>
            </a:r>
          </a:p>
          <a:p>
            <a:endParaRPr lang="en-GB" sz="1600" dirty="0">
              <a:solidFill>
                <a:schemeClr val="bg1"/>
              </a:solidFill>
            </a:endParaRPr>
          </a:p>
          <a:p>
            <a:pPr marL="285750" indent="-285750">
              <a:buFont typeface="Wingdings" panose="05000000000000000000" pitchFamily="2" charset="2"/>
              <a:buChar char="v"/>
            </a:pPr>
            <a:r>
              <a:rPr lang="en-GB" sz="1600" b="1" dirty="0">
                <a:solidFill>
                  <a:schemeClr val="bg1"/>
                </a:solidFill>
              </a:rPr>
              <a:t>Increased employee commitment</a:t>
            </a:r>
            <a:br>
              <a:rPr lang="en-GB" sz="1600" b="1" dirty="0">
                <a:solidFill>
                  <a:schemeClr val="bg1"/>
                </a:solidFill>
              </a:rPr>
            </a:br>
            <a:r>
              <a:rPr lang="en-GB" sz="1600" dirty="0">
                <a:solidFill>
                  <a:schemeClr val="bg1"/>
                </a:solidFill>
              </a:rPr>
              <a:t>When employees are motivated to work, they will put their best effort in the tasks that are assigned to them.</a:t>
            </a:r>
          </a:p>
          <a:p>
            <a:pPr marL="285750" indent="-285750">
              <a:buFont typeface="Wingdings" panose="05000000000000000000" pitchFamily="2" charset="2"/>
              <a:buChar char="v"/>
            </a:pPr>
            <a:r>
              <a:rPr lang="en-GB" sz="1600" b="1" dirty="0">
                <a:solidFill>
                  <a:schemeClr val="bg1"/>
                </a:solidFill>
              </a:rPr>
              <a:t>Improved employee satisfaction</a:t>
            </a:r>
            <a:br>
              <a:rPr lang="en-GB" sz="1600" b="1" dirty="0">
                <a:solidFill>
                  <a:schemeClr val="bg1"/>
                </a:solidFill>
              </a:rPr>
            </a:br>
            <a:r>
              <a:rPr lang="en-GB" sz="1600" dirty="0">
                <a:solidFill>
                  <a:schemeClr val="bg1"/>
                </a:solidFill>
              </a:rPr>
              <a:t>Employee satisfaction can lead towards a positive growth for the company.</a:t>
            </a:r>
          </a:p>
          <a:p>
            <a:pPr marL="285750" indent="-285750">
              <a:buFont typeface="Wingdings" panose="05000000000000000000" pitchFamily="2" charset="2"/>
              <a:buChar char="v"/>
            </a:pPr>
            <a:r>
              <a:rPr lang="en-GB" sz="1600" b="1" dirty="0">
                <a:solidFill>
                  <a:schemeClr val="bg1"/>
                </a:solidFill>
              </a:rPr>
              <a:t>Ongoing employee development</a:t>
            </a:r>
            <a:br>
              <a:rPr lang="en-GB" sz="1600" b="1" dirty="0">
                <a:solidFill>
                  <a:schemeClr val="bg1"/>
                </a:solidFill>
              </a:rPr>
            </a:br>
            <a:r>
              <a:rPr lang="en-GB" sz="1600" dirty="0">
                <a:solidFill>
                  <a:schemeClr val="bg1"/>
                </a:solidFill>
              </a:rPr>
              <a:t>Motivation can facilitate a worker reaching his/her personal goals, Once that worker meets some initial goals, they realise the clear link between effort and results, which will further motivate them to continue at a high level.</a:t>
            </a:r>
          </a:p>
          <a:p>
            <a:pPr marL="285750" indent="-285750">
              <a:buFont typeface="Wingdings" panose="05000000000000000000" pitchFamily="2" charset="2"/>
              <a:buChar char="v"/>
            </a:pPr>
            <a:r>
              <a:rPr lang="en-GB" sz="1600" b="1" dirty="0">
                <a:solidFill>
                  <a:schemeClr val="bg1"/>
                </a:solidFill>
              </a:rPr>
              <a:t>Improved employee efficiency</a:t>
            </a:r>
            <a:br>
              <a:rPr lang="en-GB" sz="1600" b="1" dirty="0">
                <a:solidFill>
                  <a:schemeClr val="bg1"/>
                </a:solidFill>
              </a:rPr>
            </a:br>
            <a:r>
              <a:rPr lang="en-GB" sz="1600" dirty="0">
                <a:solidFill>
                  <a:schemeClr val="bg1"/>
                </a:solidFill>
              </a:rPr>
              <a:t>An employee’s efficiency level is not only based on their abilities or qualifications. For the company to get the very best results, an employee needs to have a good balance between the ability to perform the task given and willingness to want to perform the task. This balance can lead to an increase of productivity and an improvement in efficiency.</a:t>
            </a:r>
          </a:p>
        </p:txBody>
      </p:sp>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Tree>
    <p:extLst>
      <p:ext uri="{BB962C8B-B14F-4D97-AF65-F5344CB8AC3E}">
        <p14:creationId xmlns:p14="http://schemas.microsoft.com/office/powerpoint/2010/main" val="282706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1204" y="291755"/>
            <a:ext cx="8022196" cy="696384"/>
          </a:xfrm>
        </p:spPr>
        <p:txBody>
          <a:bodyPr>
            <a:noAutofit/>
          </a:bodyPr>
          <a:lstStyle/>
          <a:p>
            <a:pPr algn="l"/>
            <a:r>
              <a:rPr lang="en-GB" sz="3200" b="1" dirty="0">
                <a:solidFill>
                  <a:schemeClr val="bg1"/>
                </a:solidFill>
              </a:rPr>
              <a:t>How to increase employee motivation</a:t>
            </a:r>
            <a:br>
              <a:rPr lang="en-GB" sz="3800" b="1" dirty="0">
                <a:solidFill>
                  <a:schemeClr val="bg1"/>
                </a:solidFill>
              </a:rPr>
            </a:br>
            <a:endParaRPr lang="en-US" sz="3200" b="1" i="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3" name="Rectangle 2"/>
          <p:cNvSpPr/>
          <p:nvPr/>
        </p:nvSpPr>
        <p:spPr>
          <a:xfrm>
            <a:off x="338033" y="1480066"/>
            <a:ext cx="8907568" cy="1938992"/>
          </a:xfrm>
          <a:prstGeom prst="rect">
            <a:avLst/>
          </a:prstGeom>
        </p:spPr>
        <p:txBody>
          <a:bodyPr wrap="square">
            <a:spAutoFit/>
          </a:bodyPr>
          <a:lstStyle/>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dirty="0">
              <a:solidFill>
                <a:schemeClr val="bg1"/>
              </a:solidFill>
            </a:endParaRPr>
          </a:p>
        </p:txBody>
      </p:sp>
      <p:sp>
        <p:nvSpPr>
          <p:cNvPr id="6" name="TextBox 5">
            <a:extLst>
              <a:ext uri="{FF2B5EF4-FFF2-40B4-BE49-F238E27FC236}">
                <a16:creationId xmlns:a16="http://schemas.microsoft.com/office/drawing/2014/main" id="{37B6F0F4-295B-4455-B4F1-00F8560E8A87}"/>
              </a:ext>
            </a:extLst>
          </p:cNvPr>
          <p:cNvSpPr txBox="1"/>
          <p:nvPr/>
        </p:nvSpPr>
        <p:spPr>
          <a:xfrm>
            <a:off x="131204" y="838200"/>
            <a:ext cx="9749394" cy="6426375"/>
          </a:xfrm>
          <a:prstGeom prst="rect">
            <a:avLst/>
          </a:prstGeom>
          <a:noFill/>
        </p:spPr>
        <p:txBody>
          <a:bodyPr wrap="square" rtlCol="0">
            <a:spAutoFit/>
          </a:bodyPr>
          <a:lstStyle/>
          <a:p>
            <a:r>
              <a:rPr lang="en-GB" sz="1400" b="1" dirty="0">
                <a:solidFill>
                  <a:schemeClr val="bg1"/>
                </a:solidFill>
              </a:rPr>
              <a:t>Communication</a:t>
            </a:r>
          </a:p>
          <a:p>
            <a:endParaRPr lang="en-GB" sz="1400" b="1" dirty="0">
              <a:solidFill>
                <a:schemeClr val="bg1"/>
              </a:solidFill>
            </a:endParaRPr>
          </a:p>
          <a:p>
            <a:r>
              <a:rPr lang="en-GB" sz="1400" dirty="0">
                <a:solidFill>
                  <a:schemeClr val="bg1"/>
                </a:solidFill>
              </a:rPr>
              <a:t>The easiest way to increase employee motivation is by having positive communication at the workplace. Not relying only on emails but by making sure you talk to your employees in person and even on a personal level, if possible.</a:t>
            </a:r>
          </a:p>
          <a:p>
            <a:r>
              <a:rPr lang="en-GB" sz="1400" dirty="0">
                <a:solidFill>
                  <a:schemeClr val="bg1"/>
                </a:solidFill>
              </a:rPr>
              <a:t>Try setting aside some time each day to talk with employees or you can join them during breaks instead of sitting at your desk. By doing so, you actually make employees feel as though you are part of the team; a leader instead of just the boss.</a:t>
            </a:r>
          </a:p>
          <a:p>
            <a:endParaRPr lang="en-GB" sz="1400" b="1" dirty="0">
              <a:solidFill>
                <a:schemeClr val="bg1"/>
              </a:solidFill>
            </a:endParaRPr>
          </a:p>
          <a:p>
            <a:r>
              <a:rPr lang="en-GB" sz="1400" b="1" dirty="0">
                <a:solidFill>
                  <a:schemeClr val="bg1"/>
                </a:solidFill>
              </a:rPr>
              <a:t>Valuing individual contribution</a:t>
            </a:r>
          </a:p>
          <a:p>
            <a:endParaRPr lang="en-GB" sz="1400" b="1" dirty="0">
              <a:solidFill>
                <a:schemeClr val="bg1"/>
              </a:solidFill>
            </a:endParaRPr>
          </a:p>
          <a:p>
            <a:r>
              <a:rPr lang="en-GB" sz="1400" dirty="0">
                <a:solidFill>
                  <a:schemeClr val="bg1"/>
                </a:solidFill>
              </a:rPr>
              <a:t>Ensure your employees know how their individual efforts and contribution plays an important part of the organisation’s overall goals and direction. Employees will take pride and be engaged in their work if they are aware how their efforts create an impact the organisation. You do not have to reward employees with gifts every single time they did a good job at a task. At times, a simple “Thank You” or “Great job” will suffice.  These meaningful words acknowledge effort, build loyalty and encourage people to work even harder.</a:t>
            </a:r>
          </a:p>
          <a:p>
            <a:endParaRPr lang="en-GB" sz="1400" b="1" dirty="0">
              <a:solidFill>
                <a:schemeClr val="bg1"/>
              </a:solidFill>
            </a:endParaRPr>
          </a:p>
          <a:p>
            <a:r>
              <a:rPr lang="en-GB" sz="1400" b="1" dirty="0">
                <a:solidFill>
                  <a:schemeClr val="bg1"/>
                </a:solidFill>
              </a:rPr>
              <a:t>Creating a positive workplace environment</a:t>
            </a:r>
          </a:p>
          <a:p>
            <a:endParaRPr lang="en-GB" sz="1400" b="1" dirty="0">
              <a:solidFill>
                <a:schemeClr val="bg1"/>
              </a:solidFill>
            </a:endParaRPr>
          </a:p>
          <a:p>
            <a:pPr>
              <a:lnSpc>
                <a:spcPct val="120000"/>
              </a:lnSpc>
              <a:defRPr/>
            </a:pPr>
            <a:r>
              <a:rPr lang="en-GB" sz="1400" dirty="0">
                <a:solidFill>
                  <a:schemeClr val="bg1"/>
                </a:solidFill>
              </a:rPr>
              <a:t>High engaged workplaces have employees who:</a:t>
            </a:r>
          </a:p>
          <a:p>
            <a:pPr marL="285750" indent="-285750">
              <a:lnSpc>
                <a:spcPct val="120000"/>
              </a:lnSpc>
              <a:buFont typeface="Arial" panose="020B0604020202020204" pitchFamily="34" charset="0"/>
              <a:buChar char="•"/>
              <a:defRPr/>
            </a:pPr>
            <a:r>
              <a:rPr lang="en-GB" sz="1400" dirty="0">
                <a:solidFill>
                  <a:schemeClr val="bg1"/>
                </a:solidFill>
              </a:rPr>
              <a:t>'Go the extra mile' </a:t>
            </a:r>
          </a:p>
          <a:p>
            <a:pPr marL="285750" indent="-285750">
              <a:lnSpc>
                <a:spcPct val="120000"/>
              </a:lnSpc>
              <a:buFont typeface="Arial" panose="020B0604020202020204" pitchFamily="34" charset="0"/>
              <a:buChar char="•"/>
              <a:defRPr/>
            </a:pPr>
            <a:r>
              <a:rPr lang="en-GB" sz="1400" dirty="0">
                <a:solidFill>
                  <a:schemeClr val="bg1"/>
                </a:solidFill>
              </a:rPr>
              <a:t>Go 'above and beyond for their customers</a:t>
            </a:r>
          </a:p>
          <a:p>
            <a:pPr marL="285750" indent="-285750">
              <a:lnSpc>
                <a:spcPct val="120000"/>
              </a:lnSpc>
              <a:buFont typeface="Arial" panose="020B0604020202020204" pitchFamily="34" charset="0"/>
              <a:buChar char="•"/>
              <a:defRPr/>
            </a:pPr>
            <a:r>
              <a:rPr lang="en-GB" sz="1400" dirty="0">
                <a:solidFill>
                  <a:schemeClr val="bg1"/>
                </a:solidFill>
              </a:rPr>
              <a:t>Willingly help others, even if it is not their job to do so</a:t>
            </a:r>
          </a:p>
          <a:p>
            <a:pPr marL="285750" indent="-285750">
              <a:lnSpc>
                <a:spcPct val="120000"/>
              </a:lnSpc>
              <a:buFont typeface="Arial" panose="020B0604020202020204" pitchFamily="34" charset="0"/>
              <a:buChar char="•"/>
              <a:defRPr/>
            </a:pPr>
            <a:r>
              <a:rPr lang="en-GB" sz="1400" dirty="0">
                <a:solidFill>
                  <a:schemeClr val="bg1"/>
                </a:solidFill>
              </a:rPr>
              <a:t>Fix problems and suggest improvements to the way things are done</a:t>
            </a:r>
          </a:p>
          <a:p>
            <a:pPr marL="285750" indent="-285750">
              <a:lnSpc>
                <a:spcPct val="120000"/>
              </a:lnSpc>
              <a:buFont typeface="Arial" panose="020B0604020202020204" pitchFamily="34" charset="0"/>
              <a:buChar char="•"/>
              <a:defRPr/>
            </a:pPr>
            <a:r>
              <a:rPr lang="en-GB" sz="1400" dirty="0">
                <a:solidFill>
                  <a:schemeClr val="bg1"/>
                </a:solidFill>
              </a:rPr>
              <a:t>Feel supported by and trust their immediate managers</a:t>
            </a:r>
          </a:p>
          <a:p>
            <a:pPr marL="285750" indent="-285750">
              <a:lnSpc>
                <a:spcPct val="120000"/>
              </a:lnSpc>
              <a:buFont typeface="Arial" panose="020B0604020202020204" pitchFamily="34" charset="0"/>
              <a:buChar char="•"/>
              <a:defRPr/>
            </a:pPr>
            <a:r>
              <a:rPr lang="en-GB" sz="1400" dirty="0">
                <a:solidFill>
                  <a:schemeClr val="bg1"/>
                </a:solidFill>
              </a:rPr>
              <a:t>Have confidence in the senior leadership and direction of the organisation</a:t>
            </a:r>
          </a:p>
          <a:p>
            <a:endParaRPr lang="en-GB" sz="1400" b="1" dirty="0">
              <a:solidFill>
                <a:schemeClr val="bg1"/>
              </a:solidFill>
            </a:endParaRPr>
          </a:p>
          <a:p>
            <a:endParaRPr lang="en-GB" sz="1400" b="1" dirty="0">
              <a:solidFill>
                <a:schemeClr val="bg1"/>
              </a:solidFill>
            </a:endParaRPr>
          </a:p>
          <a:p>
            <a:endParaRPr lang="en-GB" sz="1400" b="1" dirty="0">
              <a:solidFill>
                <a:schemeClr val="bg1"/>
              </a:solidFill>
            </a:endParaRPr>
          </a:p>
        </p:txBody>
      </p:sp>
    </p:spTree>
    <p:extLst>
      <p:ext uri="{BB962C8B-B14F-4D97-AF65-F5344CB8AC3E}">
        <p14:creationId xmlns:p14="http://schemas.microsoft.com/office/powerpoint/2010/main" val="385256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13050</TotalTime>
  <Words>3086</Words>
  <Application>Microsoft Office PowerPoint</Application>
  <PresentationFormat>A4 Paper (210x297 mm)</PresentationFormat>
  <Paragraphs>334</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Frutiger</vt:lpstr>
      <vt:lpstr>HelveticaNeueLT Std Lt</vt:lpstr>
      <vt:lpstr>HelveticaNeueLT Std Lt Ext</vt:lpstr>
      <vt:lpstr>Wingdings</vt:lpstr>
      <vt:lpstr>Office Theme</vt:lpstr>
      <vt:lpstr>PowerPoint Presentation</vt:lpstr>
      <vt:lpstr>LEAD Others – Pre Work December </vt:lpstr>
      <vt:lpstr>Manager or Leader: What is the difference anyway? </vt:lpstr>
      <vt:lpstr>Management Styles</vt:lpstr>
      <vt:lpstr>PowerPoint Presentation</vt:lpstr>
      <vt:lpstr>Management Style: Action Checklist </vt:lpstr>
      <vt:lpstr>PowerPoint Presentation</vt:lpstr>
      <vt:lpstr>Motivating employees </vt:lpstr>
      <vt:lpstr>How to increase employee motivation </vt:lpstr>
      <vt:lpstr>PowerPoint Presentation</vt:lpstr>
      <vt:lpstr>PowerPoint Presentation</vt:lpstr>
      <vt:lpstr>PowerPoint Presentation</vt:lpstr>
      <vt:lpstr>PowerPoint Presentation</vt:lpstr>
      <vt:lpstr>  Powerful communication tool or a waste of time?  </vt:lpstr>
      <vt:lpstr>PowerPoint Presentation</vt:lpstr>
      <vt:lpstr>Giving Feedback </vt:lpstr>
      <vt:lpstr>PowerPoint Presentation</vt:lpstr>
      <vt:lpstr>SIB Feedback Tool </vt:lpstr>
      <vt:lpstr>Receiving Feedback – The Feedback Framework</vt:lpstr>
      <vt:lpstr>LEAD Others – Managing People Further learning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black</dc:creator>
  <cp:lastModifiedBy>Weeks, Claire: WCC</cp:lastModifiedBy>
  <cp:revision>331</cp:revision>
  <dcterms:created xsi:type="dcterms:W3CDTF">2018-01-04T04:43:25Z</dcterms:created>
  <dcterms:modified xsi:type="dcterms:W3CDTF">2019-01-06T17:45:11Z</dcterms:modified>
</cp:coreProperties>
</file>