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69" r:id="rId2"/>
    <p:sldId id="257" r:id="rId3"/>
    <p:sldId id="325" r:id="rId4"/>
    <p:sldId id="366" r:id="rId5"/>
    <p:sldId id="370" r:id="rId6"/>
    <p:sldId id="338" r:id="rId7"/>
    <p:sldId id="337" r:id="rId8"/>
    <p:sldId id="354" r:id="rId9"/>
    <p:sldId id="359" r:id="rId10"/>
    <p:sldId id="355" r:id="rId11"/>
    <p:sldId id="357" r:id="rId12"/>
    <p:sldId id="360" r:id="rId13"/>
    <p:sldId id="367" r:id="rId14"/>
    <p:sldId id="371" r:id="rId15"/>
    <p:sldId id="368" r:id="rId1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08" autoAdjust="0"/>
    <p:restoredTop sz="90859" autoAdjust="0"/>
  </p:normalViewPr>
  <p:slideViewPr>
    <p:cSldViewPr>
      <p:cViewPr varScale="1">
        <p:scale>
          <a:sx n="87" d="100"/>
          <a:sy n="87" d="100"/>
        </p:scale>
        <p:origin x="1104" y="19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20BCE-C2A0-48C5-9D93-2DF1F471178A}"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752B9C34-FB59-4693-86B2-2CBC0425637F}">
      <dgm:prSet phldrT="[Text]"/>
      <dgm:spPr/>
      <dgm:t>
        <a:bodyPr/>
        <a:lstStyle/>
        <a:p>
          <a:r>
            <a:rPr lang="en-US" dirty="0"/>
            <a:t> Strategy and Business Planning</a:t>
          </a:r>
        </a:p>
      </dgm:t>
    </dgm:pt>
    <dgm:pt modelId="{2773DAE7-03BE-4A6C-8179-7C0E8FDAF86B}" type="parTrans" cxnId="{8F45C25F-8520-4D97-9339-58EB0DC22E83}">
      <dgm:prSet/>
      <dgm:spPr/>
      <dgm:t>
        <a:bodyPr/>
        <a:lstStyle/>
        <a:p>
          <a:endParaRPr lang="en-US"/>
        </a:p>
      </dgm:t>
    </dgm:pt>
    <dgm:pt modelId="{736ED6BC-92A4-4C47-BB6E-DAD7BDC9EF1E}" type="sibTrans" cxnId="{8F45C25F-8520-4D97-9339-58EB0DC22E83}">
      <dgm:prSet/>
      <dgm:spPr/>
      <dgm:t>
        <a:bodyPr/>
        <a:lstStyle/>
        <a:p>
          <a:endParaRPr lang="en-US"/>
        </a:p>
      </dgm:t>
    </dgm:pt>
    <dgm:pt modelId="{4D83F858-1052-4A1F-A57C-2F0C9E0988F1}">
      <dgm:prSet phldrT="[Text]"/>
      <dgm:spPr/>
      <dgm:t>
        <a:bodyPr/>
        <a:lstStyle/>
        <a:p>
          <a:r>
            <a:rPr lang="en-US" dirty="0"/>
            <a:t>How to develop a strategic plan</a:t>
          </a:r>
        </a:p>
      </dgm:t>
    </dgm:pt>
    <dgm:pt modelId="{33BAC898-EAAF-4C9D-B8C2-DE8AF0831AC0}" type="parTrans" cxnId="{D2417517-2BF1-4007-8846-664788E3707C}">
      <dgm:prSet/>
      <dgm:spPr/>
      <dgm:t>
        <a:bodyPr/>
        <a:lstStyle/>
        <a:p>
          <a:endParaRPr lang="en-US"/>
        </a:p>
      </dgm:t>
    </dgm:pt>
    <dgm:pt modelId="{1C860C95-C928-4B21-A675-DC6BF20FBFCC}" type="sibTrans" cxnId="{D2417517-2BF1-4007-8846-664788E3707C}">
      <dgm:prSet/>
      <dgm:spPr/>
      <dgm:t>
        <a:bodyPr/>
        <a:lstStyle/>
        <a:p>
          <a:endParaRPr lang="en-US"/>
        </a:p>
      </dgm:t>
    </dgm:pt>
    <dgm:pt modelId="{1D9774F9-6D87-40DB-A54C-36B47E5FD518}">
      <dgm:prSet phldrT="[Text]"/>
      <dgm:spPr/>
      <dgm:t>
        <a:bodyPr/>
        <a:lstStyle/>
        <a:p>
          <a:endParaRPr lang="en-US" dirty="0"/>
        </a:p>
      </dgm:t>
    </dgm:pt>
    <dgm:pt modelId="{7FE9DA3F-6E1F-4E3F-9377-F6E799201DFC}" type="parTrans" cxnId="{D4ECFA64-148D-4560-9832-6A2E183280E1}">
      <dgm:prSet/>
      <dgm:spPr/>
      <dgm:t>
        <a:bodyPr/>
        <a:lstStyle/>
        <a:p>
          <a:endParaRPr lang="en-US"/>
        </a:p>
      </dgm:t>
    </dgm:pt>
    <dgm:pt modelId="{BAF65AE4-3733-42AC-B14D-0B292FB4459B}" type="sibTrans" cxnId="{D4ECFA64-148D-4560-9832-6A2E183280E1}">
      <dgm:prSet/>
      <dgm:spPr/>
      <dgm:t>
        <a:bodyPr/>
        <a:lstStyle/>
        <a:p>
          <a:endParaRPr lang="en-US"/>
        </a:p>
      </dgm:t>
    </dgm:pt>
    <dgm:pt modelId="{43AEA49A-6F7F-4529-9BD9-35EE396CBF57}">
      <dgm:prSet phldrT="[Text]"/>
      <dgm:spPr/>
      <dgm:t>
        <a:bodyPr/>
        <a:lstStyle/>
        <a:p>
          <a:r>
            <a:rPr lang="en-US" dirty="0"/>
            <a:t>Programme and Projects Management</a:t>
          </a:r>
        </a:p>
      </dgm:t>
    </dgm:pt>
    <dgm:pt modelId="{03CBF392-2014-4ABE-B8BB-AF6CD385135B}" type="parTrans" cxnId="{14B36964-15A3-4A7E-A444-6CF5AA8F2C01}">
      <dgm:prSet/>
      <dgm:spPr/>
      <dgm:t>
        <a:bodyPr/>
        <a:lstStyle/>
        <a:p>
          <a:endParaRPr lang="en-US"/>
        </a:p>
      </dgm:t>
    </dgm:pt>
    <dgm:pt modelId="{EDA3CCD9-E5B7-45F0-94C1-695F7714FFC3}" type="sibTrans" cxnId="{14B36964-15A3-4A7E-A444-6CF5AA8F2C01}">
      <dgm:prSet/>
      <dgm:spPr/>
      <dgm:t>
        <a:bodyPr/>
        <a:lstStyle/>
        <a:p>
          <a:endParaRPr lang="en-US"/>
        </a:p>
      </dgm:t>
    </dgm:pt>
    <dgm:pt modelId="{DCDB0B44-302C-43A0-AD08-8FA71ECC31D2}">
      <dgm:prSet phldrT="[Text]"/>
      <dgm:spPr/>
      <dgm:t>
        <a:bodyPr/>
        <a:lstStyle/>
        <a:p>
          <a:r>
            <a:rPr lang="en-US" dirty="0"/>
            <a:t>How to run effective programmes and projects</a:t>
          </a:r>
        </a:p>
      </dgm:t>
    </dgm:pt>
    <dgm:pt modelId="{E66FB7D1-9B75-4E3D-95DC-1B5F839E32C1}" type="parTrans" cxnId="{2ABBC99D-716B-4BB4-8BE7-E41C98CA3AC9}">
      <dgm:prSet/>
      <dgm:spPr/>
      <dgm:t>
        <a:bodyPr/>
        <a:lstStyle/>
        <a:p>
          <a:endParaRPr lang="en-US"/>
        </a:p>
      </dgm:t>
    </dgm:pt>
    <dgm:pt modelId="{9B62AA8D-6339-4A5A-A234-9F1EE9081E84}" type="sibTrans" cxnId="{2ABBC99D-716B-4BB4-8BE7-E41C98CA3AC9}">
      <dgm:prSet/>
      <dgm:spPr/>
      <dgm:t>
        <a:bodyPr/>
        <a:lstStyle/>
        <a:p>
          <a:endParaRPr lang="en-US"/>
        </a:p>
      </dgm:t>
    </dgm:pt>
    <dgm:pt modelId="{B72BEC78-02E8-43B6-9E7D-7BC61C4294AC}">
      <dgm:prSet phldrT="[Text]"/>
      <dgm:spPr/>
      <dgm:t>
        <a:bodyPr/>
        <a:lstStyle/>
        <a:p>
          <a:r>
            <a:rPr lang="en-US" dirty="0"/>
            <a:t>Options and realizing benefits</a:t>
          </a:r>
        </a:p>
      </dgm:t>
    </dgm:pt>
    <dgm:pt modelId="{955F7B6D-7001-4066-9BAB-B789A0F37988}" type="parTrans" cxnId="{1BEF88F3-B3B0-4C22-87FF-C71C36F5AC52}">
      <dgm:prSet/>
      <dgm:spPr/>
      <dgm:t>
        <a:bodyPr/>
        <a:lstStyle/>
        <a:p>
          <a:endParaRPr lang="en-US"/>
        </a:p>
      </dgm:t>
    </dgm:pt>
    <dgm:pt modelId="{D527C1EC-BFB5-4CC9-9D15-ED5B4C01245E}" type="sibTrans" cxnId="{1BEF88F3-B3B0-4C22-87FF-C71C36F5AC52}">
      <dgm:prSet/>
      <dgm:spPr/>
      <dgm:t>
        <a:bodyPr/>
        <a:lstStyle/>
        <a:p>
          <a:endParaRPr lang="en-US"/>
        </a:p>
      </dgm:t>
    </dgm:pt>
    <dgm:pt modelId="{F8457BE1-6FDA-4868-B0A9-7853633F5082}">
      <dgm:prSet phldrT="[Text]"/>
      <dgm:spPr/>
      <dgm:t>
        <a:bodyPr/>
        <a:lstStyle/>
        <a:p>
          <a:endParaRPr lang="en-US" dirty="0"/>
        </a:p>
      </dgm:t>
    </dgm:pt>
    <dgm:pt modelId="{09CA313F-6960-488E-AD77-A57B5F657E6F}" type="parTrans" cxnId="{76E4F22A-03E1-4F2F-B19E-E1193E98785A}">
      <dgm:prSet/>
      <dgm:spPr/>
      <dgm:t>
        <a:bodyPr/>
        <a:lstStyle/>
        <a:p>
          <a:endParaRPr lang="en-US"/>
        </a:p>
      </dgm:t>
    </dgm:pt>
    <dgm:pt modelId="{66684220-9CEB-4A8E-975B-CDD682DC5BB0}" type="sibTrans" cxnId="{76E4F22A-03E1-4F2F-B19E-E1193E98785A}">
      <dgm:prSet/>
      <dgm:spPr/>
      <dgm:t>
        <a:bodyPr/>
        <a:lstStyle/>
        <a:p>
          <a:endParaRPr lang="en-US"/>
        </a:p>
      </dgm:t>
    </dgm:pt>
    <dgm:pt modelId="{4A060E65-F394-4B4F-8A31-4AC028CF45B8}">
      <dgm:prSet phldrT="[Text]"/>
      <dgm:spPr/>
      <dgm:t>
        <a:bodyPr/>
        <a:lstStyle/>
        <a:p>
          <a:r>
            <a:rPr lang="en-US" dirty="0"/>
            <a:t>Delivering and Managing Change</a:t>
          </a:r>
        </a:p>
      </dgm:t>
    </dgm:pt>
    <dgm:pt modelId="{D369B5CA-4DF7-E84F-85DA-2BB9AFE5AD3C}" type="parTrans" cxnId="{870439DA-5A3F-6F48-AE77-19C07BBC1571}">
      <dgm:prSet/>
      <dgm:spPr/>
      <dgm:t>
        <a:bodyPr/>
        <a:lstStyle/>
        <a:p>
          <a:endParaRPr lang="en-US"/>
        </a:p>
      </dgm:t>
    </dgm:pt>
    <dgm:pt modelId="{A1DC39C8-B2A8-2540-9090-5E0DF251ADA4}" type="sibTrans" cxnId="{870439DA-5A3F-6F48-AE77-19C07BBC1571}">
      <dgm:prSet/>
      <dgm:spPr/>
      <dgm:t>
        <a:bodyPr/>
        <a:lstStyle/>
        <a:p>
          <a:endParaRPr lang="en-US"/>
        </a:p>
      </dgm:t>
    </dgm:pt>
    <dgm:pt modelId="{ACB1B7F9-3DDB-5D46-ACB1-B096521CCA9F}">
      <dgm:prSet phldrT="[Text]"/>
      <dgm:spPr/>
      <dgm:t>
        <a:bodyPr/>
        <a:lstStyle/>
        <a:p>
          <a:r>
            <a:rPr lang="en-US" dirty="0"/>
            <a:t>Stakeholder Management</a:t>
          </a:r>
        </a:p>
      </dgm:t>
    </dgm:pt>
    <dgm:pt modelId="{3F9BA119-9240-6B4F-8608-232D9678596C}" type="parTrans" cxnId="{9F4247F5-4630-5246-B6BF-3AFB9CD2232E}">
      <dgm:prSet/>
      <dgm:spPr/>
      <dgm:t>
        <a:bodyPr/>
        <a:lstStyle/>
        <a:p>
          <a:endParaRPr lang="en-US"/>
        </a:p>
      </dgm:t>
    </dgm:pt>
    <dgm:pt modelId="{AF08C42E-CFCB-2B41-9935-0DB1010D26C4}" type="sibTrans" cxnId="{9F4247F5-4630-5246-B6BF-3AFB9CD2232E}">
      <dgm:prSet/>
      <dgm:spPr/>
      <dgm:t>
        <a:bodyPr/>
        <a:lstStyle/>
        <a:p>
          <a:endParaRPr lang="en-US"/>
        </a:p>
      </dgm:t>
    </dgm:pt>
    <dgm:pt modelId="{06F0006F-F3B1-9842-A778-BFA33828562B}">
      <dgm:prSet phldrT="[Text]"/>
      <dgm:spPr/>
      <dgm:t>
        <a:bodyPr/>
        <a:lstStyle/>
        <a:p>
          <a:r>
            <a:rPr lang="en-US" dirty="0"/>
            <a:t>Corporate/business planning</a:t>
          </a:r>
        </a:p>
      </dgm:t>
    </dgm:pt>
    <dgm:pt modelId="{1CFB5255-8A49-6C40-A8A6-41397383B4BA}" type="parTrans" cxnId="{52D58A1C-70BD-6A4C-96E3-E9DA7F86CF28}">
      <dgm:prSet/>
      <dgm:spPr/>
      <dgm:t>
        <a:bodyPr/>
        <a:lstStyle/>
        <a:p>
          <a:endParaRPr lang="en-US"/>
        </a:p>
      </dgm:t>
    </dgm:pt>
    <dgm:pt modelId="{4D9F5A1C-7C22-BE4C-8664-B791175C2ABB}" type="sibTrans" cxnId="{52D58A1C-70BD-6A4C-96E3-E9DA7F86CF28}">
      <dgm:prSet/>
      <dgm:spPr/>
      <dgm:t>
        <a:bodyPr/>
        <a:lstStyle/>
        <a:p>
          <a:endParaRPr lang="en-US"/>
        </a:p>
      </dgm:t>
    </dgm:pt>
    <dgm:pt modelId="{1025DE5E-6E38-5B46-8D15-C3406AB6F485}">
      <dgm:prSet phldrT="[Text]"/>
      <dgm:spPr/>
      <dgm:t>
        <a:bodyPr/>
        <a:lstStyle/>
        <a:p>
          <a:r>
            <a:rPr lang="en-US" dirty="0"/>
            <a:t>Communicating and implementing the strategic and business plan</a:t>
          </a:r>
        </a:p>
      </dgm:t>
    </dgm:pt>
    <dgm:pt modelId="{36C9B75F-BD7B-9847-B185-A3E2D58230AA}" type="parTrans" cxnId="{C0C3C5D3-40BB-BD43-B6D3-AD1EDF8BFF7F}">
      <dgm:prSet/>
      <dgm:spPr/>
      <dgm:t>
        <a:bodyPr/>
        <a:lstStyle/>
        <a:p>
          <a:endParaRPr lang="en-US"/>
        </a:p>
      </dgm:t>
    </dgm:pt>
    <dgm:pt modelId="{967F7FD3-A41C-B04F-9B53-C850D86116FE}" type="sibTrans" cxnId="{C0C3C5D3-40BB-BD43-B6D3-AD1EDF8BFF7F}">
      <dgm:prSet/>
      <dgm:spPr/>
      <dgm:t>
        <a:bodyPr/>
        <a:lstStyle/>
        <a:p>
          <a:endParaRPr lang="en-US"/>
        </a:p>
      </dgm:t>
    </dgm:pt>
    <dgm:pt modelId="{DFECF581-955D-AC4D-8A34-B741B5894C20}">
      <dgm:prSet phldrT="[Text]"/>
      <dgm:spPr/>
      <dgm:t>
        <a:bodyPr/>
        <a:lstStyle/>
        <a:p>
          <a:r>
            <a:rPr lang="en-US" dirty="0"/>
            <a:t>How to measure success</a:t>
          </a:r>
        </a:p>
      </dgm:t>
    </dgm:pt>
    <dgm:pt modelId="{9B0F5AEA-51CC-7145-9DE7-4D09A6D92714}" type="parTrans" cxnId="{67DEB807-0265-524E-9A95-44C812951FE4}">
      <dgm:prSet/>
      <dgm:spPr/>
      <dgm:t>
        <a:bodyPr/>
        <a:lstStyle/>
        <a:p>
          <a:endParaRPr lang="en-US"/>
        </a:p>
      </dgm:t>
    </dgm:pt>
    <dgm:pt modelId="{696A0050-232A-594B-9C28-5BDCE729B2BB}" type="sibTrans" cxnId="{67DEB807-0265-524E-9A95-44C812951FE4}">
      <dgm:prSet/>
      <dgm:spPr/>
      <dgm:t>
        <a:bodyPr/>
        <a:lstStyle/>
        <a:p>
          <a:endParaRPr lang="en-US"/>
        </a:p>
      </dgm:t>
    </dgm:pt>
    <dgm:pt modelId="{97BEF80C-632B-CF46-9F1B-2904F767640B}">
      <dgm:prSet phldrT="[Text]"/>
      <dgm:spPr/>
      <dgm:t>
        <a:bodyPr/>
        <a:lstStyle/>
        <a:p>
          <a:r>
            <a:rPr lang="en-US" dirty="0"/>
            <a:t>Change models - why people resist change</a:t>
          </a:r>
        </a:p>
      </dgm:t>
    </dgm:pt>
    <dgm:pt modelId="{DD170F24-459C-F44A-8F5C-9AC922DAE614}" type="parTrans" cxnId="{E5E515D9-8BCC-B544-9969-7AFEF19E0C32}">
      <dgm:prSet/>
      <dgm:spPr/>
      <dgm:t>
        <a:bodyPr/>
        <a:lstStyle/>
        <a:p>
          <a:endParaRPr lang="en-US"/>
        </a:p>
      </dgm:t>
    </dgm:pt>
    <dgm:pt modelId="{BA652A8C-2DF6-E942-8982-ECA1F2DF0221}" type="sibTrans" cxnId="{E5E515D9-8BCC-B544-9969-7AFEF19E0C32}">
      <dgm:prSet/>
      <dgm:spPr/>
      <dgm:t>
        <a:bodyPr/>
        <a:lstStyle/>
        <a:p>
          <a:endParaRPr lang="en-US"/>
        </a:p>
      </dgm:t>
    </dgm:pt>
    <dgm:pt modelId="{09FDF231-CC2A-7345-882B-0603A9AEF59D}">
      <dgm:prSet phldrT="[Text]"/>
      <dgm:spPr/>
      <dgm:t>
        <a:bodyPr/>
        <a:lstStyle/>
        <a:p>
          <a:r>
            <a:rPr lang="en-US" dirty="0"/>
            <a:t>Key drivers for successful change</a:t>
          </a:r>
        </a:p>
      </dgm:t>
    </dgm:pt>
    <dgm:pt modelId="{E252323C-7598-B344-AA2D-F9902AE87616}" type="parTrans" cxnId="{37C720B6-400D-A646-9779-3F28E60E8EFF}">
      <dgm:prSet/>
      <dgm:spPr/>
      <dgm:t>
        <a:bodyPr/>
        <a:lstStyle/>
        <a:p>
          <a:endParaRPr lang="en-US"/>
        </a:p>
      </dgm:t>
    </dgm:pt>
    <dgm:pt modelId="{D34A14E4-1937-484B-907E-8454F3A27D19}" type="sibTrans" cxnId="{37C720B6-400D-A646-9779-3F28E60E8EFF}">
      <dgm:prSet/>
      <dgm:spPr/>
      <dgm:t>
        <a:bodyPr/>
        <a:lstStyle/>
        <a:p>
          <a:endParaRPr lang="en-US"/>
        </a:p>
      </dgm:t>
    </dgm:pt>
    <dgm:pt modelId="{6557CD54-A6D7-2E40-8A91-88184D8BFE89}">
      <dgm:prSet phldrT="[Text]"/>
      <dgm:spPr/>
      <dgm:t>
        <a:bodyPr/>
        <a:lstStyle/>
        <a:p>
          <a:r>
            <a:rPr lang="en-US" dirty="0"/>
            <a:t> Change readiness, planning and measurement </a:t>
          </a:r>
        </a:p>
      </dgm:t>
    </dgm:pt>
    <dgm:pt modelId="{A011DEC3-8ACC-CF46-AEF0-41E45144296A}" type="parTrans" cxnId="{D1E28881-012B-E848-82BC-A9DA096F77A1}">
      <dgm:prSet/>
      <dgm:spPr/>
      <dgm:t>
        <a:bodyPr/>
        <a:lstStyle/>
        <a:p>
          <a:endParaRPr lang="en-US"/>
        </a:p>
      </dgm:t>
    </dgm:pt>
    <dgm:pt modelId="{DC2A7310-586F-314A-9AA4-375E19A63C17}" type="sibTrans" cxnId="{D1E28881-012B-E848-82BC-A9DA096F77A1}">
      <dgm:prSet/>
      <dgm:spPr/>
      <dgm:t>
        <a:bodyPr/>
        <a:lstStyle/>
        <a:p>
          <a:endParaRPr lang="en-US"/>
        </a:p>
      </dgm:t>
    </dgm:pt>
    <dgm:pt modelId="{831CA972-4C72-42E2-A578-F32BE08E94A3}" type="pres">
      <dgm:prSet presAssocID="{A0B20BCE-C2A0-48C5-9D93-2DF1F471178A}" presName="Name0" presStyleCnt="0">
        <dgm:presLayoutVars>
          <dgm:dir/>
          <dgm:animLvl val="lvl"/>
          <dgm:resizeHandles val="exact"/>
        </dgm:presLayoutVars>
      </dgm:prSet>
      <dgm:spPr/>
    </dgm:pt>
    <dgm:pt modelId="{AE1EFAC0-4E5A-471C-A12C-6EA898641F26}" type="pres">
      <dgm:prSet presAssocID="{752B9C34-FB59-4693-86B2-2CBC0425637F}" presName="linNode" presStyleCnt="0"/>
      <dgm:spPr/>
    </dgm:pt>
    <dgm:pt modelId="{C7FB158D-E5B0-4E35-8DB4-3A2A73E62F23}" type="pres">
      <dgm:prSet presAssocID="{752B9C34-FB59-4693-86B2-2CBC0425637F}" presName="parentText" presStyleLbl="node1" presStyleIdx="0" presStyleCnt="3">
        <dgm:presLayoutVars>
          <dgm:chMax val="1"/>
          <dgm:bulletEnabled val="1"/>
        </dgm:presLayoutVars>
      </dgm:prSet>
      <dgm:spPr/>
    </dgm:pt>
    <dgm:pt modelId="{9EF5DAF3-9A27-4859-9ACE-A88DF0A7AE08}" type="pres">
      <dgm:prSet presAssocID="{752B9C34-FB59-4693-86B2-2CBC0425637F}" presName="descendantText" presStyleLbl="alignAccFollowNode1" presStyleIdx="0" presStyleCnt="3">
        <dgm:presLayoutVars>
          <dgm:bulletEnabled val="1"/>
        </dgm:presLayoutVars>
      </dgm:prSet>
      <dgm:spPr/>
    </dgm:pt>
    <dgm:pt modelId="{4127DD9F-BCE8-4F1A-9F4B-1372F986E483}" type="pres">
      <dgm:prSet presAssocID="{736ED6BC-92A4-4C47-BB6E-DAD7BDC9EF1E}" presName="sp" presStyleCnt="0"/>
      <dgm:spPr/>
    </dgm:pt>
    <dgm:pt modelId="{69C96583-A15B-1241-BFE1-2785B283C19C}" type="pres">
      <dgm:prSet presAssocID="{43AEA49A-6F7F-4529-9BD9-35EE396CBF57}" presName="linNode" presStyleCnt="0"/>
      <dgm:spPr/>
    </dgm:pt>
    <dgm:pt modelId="{FCEBAE7E-170F-624A-9D27-26F06A86AB62}" type="pres">
      <dgm:prSet presAssocID="{43AEA49A-6F7F-4529-9BD9-35EE396CBF57}" presName="parentText" presStyleLbl="node1" presStyleIdx="1" presStyleCnt="3">
        <dgm:presLayoutVars>
          <dgm:chMax val="1"/>
          <dgm:bulletEnabled val="1"/>
        </dgm:presLayoutVars>
      </dgm:prSet>
      <dgm:spPr/>
    </dgm:pt>
    <dgm:pt modelId="{80BF10E8-9967-7845-866E-944548D96E11}" type="pres">
      <dgm:prSet presAssocID="{43AEA49A-6F7F-4529-9BD9-35EE396CBF57}" presName="descendantText" presStyleLbl="alignAccFollowNode1" presStyleIdx="1" presStyleCnt="3">
        <dgm:presLayoutVars>
          <dgm:bulletEnabled val="1"/>
        </dgm:presLayoutVars>
      </dgm:prSet>
      <dgm:spPr/>
    </dgm:pt>
    <dgm:pt modelId="{A5FF2F62-5F86-0D40-AC7C-42A0752F8608}" type="pres">
      <dgm:prSet presAssocID="{EDA3CCD9-E5B7-45F0-94C1-695F7714FFC3}" presName="sp" presStyleCnt="0"/>
      <dgm:spPr/>
    </dgm:pt>
    <dgm:pt modelId="{B5DD1A89-CE0C-D54F-ADE5-E215CD8925A1}" type="pres">
      <dgm:prSet presAssocID="{4A060E65-F394-4B4F-8A31-4AC028CF45B8}" presName="linNode" presStyleCnt="0"/>
      <dgm:spPr/>
    </dgm:pt>
    <dgm:pt modelId="{E8BBB835-7A5F-2D44-8B5C-9E2269994FE8}" type="pres">
      <dgm:prSet presAssocID="{4A060E65-F394-4B4F-8A31-4AC028CF45B8}" presName="parentText" presStyleLbl="node1" presStyleIdx="2" presStyleCnt="3">
        <dgm:presLayoutVars>
          <dgm:chMax val="1"/>
          <dgm:bulletEnabled val="1"/>
        </dgm:presLayoutVars>
      </dgm:prSet>
      <dgm:spPr/>
    </dgm:pt>
    <dgm:pt modelId="{CF14F0D7-1FCF-444A-9B66-220861C15069}" type="pres">
      <dgm:prSet presAssocID="{4A060E65-F394-4B4F-8A31-4AC028CF45B8}" presName="descendantText" presStyleLbl="alignAccFollowNode1" presStyleIdx="2" presStyleCnt="3">
        <dgm:presLayoutVars>
          <dgm:bulletEnabled val="1"/>
        </dgm:presLayoutVars>
      </dgm:prSet>
      <dgm:spPr/>
    </dgm:pt>
  </dgm:ptLst>
  <dgm:cxnLst>
    <dgm:cxn modelId="{67DEB807-0265-524E-9A95-44C812951FE4}" srcId="{752B9C34-FB59-4693-86B2-2CBC0425637F}" destId="{DFECF581-955D-AC4D-8A34-B741B5894C20}" srcOrd="3" destOrd="0" parTransId="{9B0F5AEA-51CC-7145-9DE7-4D09A6D92714}" sibTransId="{696A0050-232A-594B-9C28-5BDCE729B2BB}"/>
    <dgm:cxn modelId="{63B1C915-8D38-C748-B633-3B302BB8683E}" type="presOf" srcId="{DCDB0B44-302C-43A0-AD08-8FA71ECC31D2}" destId="{80BF10E8-9967-7845-866E-944548D96E11}" srcOrd="0" destOrd="0" presId="urn:microsoft.com/office/officeart/2005/8/layout/vList5"/>
    <dgm:cxn modelId="{D2417517-2BF1-4007-8846-664788E3707C}" srcId="{752B9C34-FB59-4693-86B2-2CBC0425637F}" destId="{4D83F858-1052-4A1F-A57C-2F0C9E0988F1}" srcOrd="0" destOrd="0" parTransId="{33BAC898-EAAF-4C9D-B8C2-DE8AF0831AC0}" sibTransId="{1C860C95-C928-4B21-A675-DC6BF20FBFCC}"/>
    <dgm:cxn modelId="{52D58A1C-70BD-6A4C-96E3-E9DA7F86CF28}" srcId="{752B9C34-FB59-4693-86B2-2CBC0425637F}" destId="{06F0006F-F3B1-9842-A778-BFA33828562B}" srcOrd="1" destOrd="0" parTransId="{1CFB5255-8A49-6C40-A8A6-41397383B4BA}" sibTransId="{4D9F5A1C-7C22-BE4C-8664-B791175C2ABB}"/>
    <dgm:cxn modelId="{C7729E22-CE31-4CEA-A219-C66990928DCF}" type="presOf" srcId="{F8457BE1-6FDA-4868-B0A9-7853633F5082}" destId="{9EF5DAF3-9A27-4859-9ACE-A88DF0A7AE08}" srcOrd="0" destOrd="5" presId="urn:microsoft.com/office/officeart/2005/8/layout/vList5"/>
    <dgm:cxn modelId="{76E4F22A-03E1-4F2F-B19E-E1193E98785A}" srcId="{752B9C34-FB59-4693-86B2-2CBC0425637F}" destId="{F8457BE1-6FDA-4868-B0A9-7853633F5082}" srcOrd="5" destOrd="0" parTransId="{09CA313F-6960-488E-AD77-A57B5F657E6F}" sibTransId="{66684220-9CEB-4A8E-975B-CDD682DC5BB0}"/>
    <dgm:cxn modelId="{89DBD533-7973-7844-9170-994B151C8A24}" type="presOf" srcId="{6557CD54-A6D7-2E40-8A91-88184D8BFE89}" destId="{CF14F0D7-1FCF-444A-9B66-220861C15069}" srcOrd="0" destOrd="2" presId="urn:microsoft.com/office/officeart/2005/8/layout/vList5"/>
    <dgm:cxn modelId="{25D8BA37-C65E-3A49-B957-4F1FA14878CF}" type="presOf" srcId="{43AEA49A-6F7F-4529-9BD9-35EE396CBF57}" destId="{FCEBAE7E-170F-624A-9D27-26F06A86AB62}" srcOrd="0" destOrd="0" presId="urn:microsoft.com/office/officeart/2005/8/layout/vList5"/>
    <dgm:cxn modelId="{16BC1A44-EA1D-1543-8446-638855439D3F}" type="presOf" srcId="{06F0006F-F3B1-9842-A778-BFA33828562B}" destId="{9EF5DAF3-9A27-4859-9ACE-A88DF0A7AE08}" srcOrd="0" destOrd="1" presId="urn:microsoft.com/office/officeart/2005/8/layout/vList5"/>
    <dgm:cxn modelId="{D0F8B247-2001-4FA9-AC66-FF0296B3C467}" type="presOf" srcId="{A0B20BCE-C2A0-48C5-9D93-2DF1F471178A}" destId="{831CA972-4C72-42E2-A578-F32BE08E94A3}" srcOrd="0" destOrd="0" presId="urn:microsoft.com/office/officeart/2005/8/layout/vList5"/>
    <dgm:cxn modelId="{AE8F8E57-1AEA-A44F-8106-EE4B850AEF57}" type="presOf" srcId="{B72BEC78-02E8-43B6-9E7D-7BC61C4294AC}" destId="{80BF10E8-9967-7845-866E-944548D96E11}" srcOrd="0" destOrd="1" presId="urn:microsoft.com/office/officeart/2005/8/layout/vList5"/>
    <dgm:cxn modelId="{A8AA2B5C-075C-4E1C-BD77-0AA5DE42AE55}" type="presOf" srcId="{752B9C34-FB59-4693-86B2-2CBC0425637F}" destId="{C7FB158D-E5B0-4E35-8DB4-3A2A73E62F23}" srcOrd="0" destOrd="0" presId="urn:microsoft.com/office/officeart/2005/8/layout/vList5"/>
    <dgm:cxn modelId="{8F45C25F-8520-4D97-9339-58EB0DC22E83}" srcId="{A0B20BCE-C2A0-48C5-9D93-2DF1F471178A}" destId="{752B9C34-FB59-4693-86B2-2CBC0425637F}" srcOrd="0" destOrd="0" parTransId="{2773DAE7-03BE-4A6C-8179-7C0E8FDAF86B}" sibTransId="{736ED6BC-92A4-4C47-BB6E-DAD7BDC9EF1E}"/>
    <dgm:cxn modelId="{14B36964-15A3-4A7E-A444-6CF5AA8F2C01}" srcId="{A0B20BCE-C2A0-48C5-9D93-2DF1F471178A}" destId="{43AEA49A-6F7F-4529-9BD9-35EE396CBF57}" srcOrd="1" destOrd="0" parTransId="{03CBF392-2014-4ABE-B8BB-AF6CD385135B}" sibTransId="{EDA3CCD9-E5B7-45F0-94C1-695F7714FFC3}"/>
    <dgm:cxn modelId="{D4ECFA64-148D-4560-9832-6A2E183280E1}" srcId="{752B9C34-FB59-4693-86B2-2CBC0425637F}" destId="{1D9774F9-6D87-40DB-A54C-36B47E5FD518}" srcOrd="4" destOrd="0" parTransId="{7FE9DA3F-6E1F-4E3F-9377-F6E799201DFC}" sibTransId="{BAF65AE4-3733-42AC-B14D-0B292FB4459B}"/>
    <dgm:cxn modelId="{51536B7D-CAAB-4443-A667-5694F6CCE20E}" type="presOf" srcId="{97BEF80C-632B-CF46-9F1B-2904F767640B}" destId="{CF14F0D7-1FCF-444A-9B66-220861C15069}" srcOrd="0" destOrd="0" presId="urn:microsoft.com/office/officeart/2005/8/layout/vList5"/>
    <dgm:cxn modelId="{D1E28881-012B-E848-82BC-A9DA096F77A1}" srcId="{4A060E65-F394-4B4F-8A31-4AC028CF45B8}" destId="{6557CD54-A6D7-2E40-8A91-88184D8BFE89}" srcOrd="2" destOrd="0" parTransId="{A011DEC3-8ACC-CF46-AEF0-41E45144296A}" sibTransId="{DC2A7310-586F-314A-9AA4-375E19A63C17}"/>
    <dgm:cxn modelId="{B9E2DE8A-9D18-BD49-B3DE-D1D985C61902}" type="presOf" srcId="{4A060E65-F394-4B4F-8A31-4AC028CF45B8}" destId="{E8BBB835-7A5F-2D44-8B5C-9E2269994FE8}" srcOrd="0" destOrd="0" presId="urn:microsoft.com/office/officeart/2005/8/layout/vList5"/>
    <dgm:cxn modelId="{2ABBC99D-716B-4BB4-8BE7-E41C98CA3AC9}" srcId="{43AEA49A-6F7F-4529-9BD9-35EE396CBF57}" destId="{DCDB0B44-302C-43A0-AD08-8FA71ECC31D2}" srcOrd="0" destOrd="0" parTransId="{E66FB7D1-9B75-4E3D-95DC-1B5F839E32C1}" sibTransId="{9B62AA8D-6339-4A5A-A234-9F1EE9081E84}"/>
    <dgm:cxn modelId="{37C720B6-400D-A646-9779-3F28E60E8EFF}" srcId="{4A060E65-F394-4B4F-8A31-4AC028CF45B8}" destId="{09FDF231-CC2A-7345-882B-0603A9AEF59D}" srcOrd="1" destOrd="0" parTransId="{E252323C-7598-B344-AA2D-F9902AE87616}" sibTransId="{D34A14E4-1937-484B-907E-8454F3A27D19}"/>
    <dgm:cxn modelId="{BF6A99C1-00D3-5D45-85A6-B4921F37D353}" type="presOf" srcId="{09FDF231-CC2A-7345-882B-0603A9AEF59D}" destId="{CF14F0D7-1FCF-444A-9B66-220861C15069}" srcOrd="0" destOrd="1" presId="urn:microsoft.com/office/officeart/2005/8/layout/vList5"/>
    <dgm:cxn modelId="{0CECBDC7-EE4E-684B-9000-10012EB302D2}" type="presOf" srcId="{ACB1B7F9-3DDB-5D46-ACB1-B096521CCA9F}" destId="{80BF10E8-9967-7845-866E-944548D96E11}" srcOrd="0" destOrd="2" presId="urn:microsoft.com/office/officeart/2005/8/layout/vList5"/>
    <dgm:cxn modelId="{7A4BF3C9-EF00-4462-9E60-E76ABB8B312A}" type="presOf" srcId="{4D83F858-1052-4A1F-A57C-2F0C9E0988F1}" destId="{9EF5DAF3-9A27-4859-9ACE-A88DF0A7AE08}" srcOrd="0" destOrd="0" presId="urn:microsoft.com/office/officeart/2005/8/layout/vList5"/>
    <dgm:cxn modelId="{C0C3C5D3-40BB-BD43-B6D3-AD1EDF8BFF7F}" srcId="{752B9C34-FB59-4693-86B2-2CBC0425637F}" destId="{1025DE5E-6E38-5B46-8D15-C3406AB6F485}" srcOrd="2" destOrd="0" parTransId="{36C9B75F-BD7B-9847-B185-A3E2D58230AA}" sibTransId="{967F7FD3-A41C-B04F-9B53-C850D86116FE}"/>
    <dgm:cxn modelId="{F388ABD4-C0DC-1B4E-866A-3117C96C431B}" type="presOf" srcId="{1025DE5E-6E38-5B46-8D15-C3406AB6F485}" destId="{9EF5DAF3-9A27-4859-9ACE-A88DF0A7AE08}" srcOrd="0" destOrd="2" presId="urn:microsoft.com/office/officeart/2005/8/layout/vList5"/>
    <dgm:cxn modelId="{E5E515D9-8BCC-B544-9969-7AFEF19E0C32}" srcId="{4A060E65-F394-4B4F-8A31-4AC028CF45B8}" destId="{97BEF80C-632B-CF46-9F1B-2904F767640B}" srcOrd="0" destOrd="0" parTransId="{DD170F24-459C-F44A-8F5C-9AC922DAE614}" sibTransId="{BA652A8C-2DF6-E942-8982-ECA1F2DF0221}"/>
    <dgm:cxn modelId="{870439DA-5A3F-6F48-AE77-19C07BBC1571}" srcId="{A0B20BCE-C2A0-48C5-9D93-2DF1F471178A}" destId="{4A060E65-F394-4B4F-8A31-4AC028CF45B8}" srcOrd="2" destOrd="0" parTransId="{D369B5CA-4DF7-E84F-85DA-2BB9AFE5AD3C}" sibTransId="{A1DC39C8-B2A8-2540-9090-5E0DF251ADA4}"/>
    <dgm:cxn modelId="{A29BFADB-8684-4C4C-8116-B8BF7A0EAD3C}" type="presOf" srcId="{DFECF581-955D-AC4D-8A34-B741B5894C20}" destId="{9EF5DAF3-9A27-4859-9ACE-A88DF0A7AE08}" srcOrd="0" destOrd="3" presId="urn:microsoft.com/office/officeart/2005/8/layout/vList5"/>
    <dgm:cxn modelId="{1BEF88F3-B3B0-4C22-87FF-C71C36F5AC52}" srcId="{43AEA49A-6F7F-4529-9BD9-35EE396CBF57}" destId="{B72BEC78-02E8-43B6-9E7D-7BC61C4294AC}" srcOrd="1" destOrd="0" parTransId="{955F7B6D-7001-4066-9BAB-B789A0F37988}" sibTransId="{D527C1EC-BFB5-4CC9-9D15-ED5B4C01245E}"/>
    <dgm:cxn modelId="{9F4247F5-4630-5246-B6BF-3AFB9CD2232E}" srcId="{43AEA49A-6F7F-4529-9BD9-35EE396CBF57}" destId="{ACB1B7F9-3DDB-5D46-ACB1-B096521CCA9F}" srcOrd="2" destOrd="0" parTransId="{3F9BA119-9240-6B4F-8608-232D9678596C}" sibTransId="{AF08C42E-CFCB-2B41-9935-0DB1010D26C4}"/>
    <dgm:cxn modelId="{5F50B2F6-D6E0-4740-9E8D-D5D7DD3D6ED1}" type="presOf" srcId="{1D9774F9-6D87-40DB-A54C-36B47E5FD518}" destId="{9EF5DAF3-9A27-4859-9ACE-A88DF0A7AE08}" srcOrd="0" destOrd="4" presId="urn:microsoft.com/office/officeart/2005/8/layout/vList5"/>
    <dgm:cxn modelId="{117489D3-69FC-4B06-8BE0-2C2F8FC71302}" type="presParOf" srcId="{831CA972-4C72-42E2-A578-F32BE08E94A3}" destId="{AE1EFAC0-4E5A-471C-A12C-6EA898641F26}" srcOrd="0" destOrd="0" presId="urn:microsoft.com/office/officeart/2005/8/layout/vList5"/>
    <dgm:cxn modelId="{1C00E05B-4528-4EE2-A803-BCAC8DA52A3B}" type="presParOf" srcId="{AE1EFAC0-4E5A-471C-A12C-6EA898641F26}" destId="{C7FB158D-E5B0-4E35-8DB4-3A2A73E62F23}" srcOrd="0" destOrd="0" presId="urn:microsoft.com/office/officeart/2005/8/layout/vList5"/>
    <dgm:cxn modelId="{C78DD15B-6930-4B2A-A837-2877B03EAC86}" type="presParOf" srcId="{AE1EFAC0-4E5A-471C-A12C-6EA898641F26}" destId="{9EF5DAF3-9A27-4859-9ACE-A88DF0A7AE08}" srcOrd="1" destOrd="0" presId="urn:microsoft.com/office/officeart/2005/8/layout/vList5"/>
    <dgm:cxn modelId="{C631D43D-4613-4706-8AC6-29ED39EDEDD8}" type="presParOf" srcId="{831CA972-4C72-42E2-A578-F32BE08E94A3}" destId="{4127DD9F-BCE8-4F1A-9F4B-1372F986E483}" srcOrd="1" destOrd="0" presId="urn:microsoft.com/office/officeart/2005/8/layout/vList5"/>
    <dgm:cxn modelId="{47524CEF-9AA0-3E45-BF8F-155420C107E0}" type="presParOf" srcId="{831CA972-4C72-42E2-A578-F32BE08E94A3}" destId="{69C96583-A15B-1241-BFE1-2785B283C19C}" srcOrd="2" destOrd="0" presId="urn:microsoft.com/office/officeart/2005/8/layout/vList5"/>
    <dgm:cxn modelId="{F9462735-BABB-834E-9284-FA2183110B6E}" type="presParOf" srcId="{69C96583-A15B-1241-BFE1-2785B283C19C}" destId="{FCEBAE7E-170F-624A-9D27-26F06A86AB62}" srcOrd="0" destOrd="0" presId="urn:microsoft.com/office/officeart/2005/8/layout/vList5"/>
    <dgm:cxn modelId="{734677D8-7707-6645-BF15-4152A80045D5}" type="presParOf" srcId="{69C96583-A15B-1241-BFE1-2785B283C19C}" destId="{80BF10E8-9967-7845-866E-944548D96E11}" srcOrd="1" destOrd="0" presId="urn:microsoft.com/office/officeart/2005/8/layout/vList5"/>
    <dgm:cxn modelId="{4FA76F19-93F7-7840-9C30-B3C807C6B431}" type="presParOf" srcId="{831CA972-4C72-42E2-A578-F32BE08E94A3}" destId="{A5FF2F62-5F86-0D40-AC7C-42A0752F8608}" srcOrd="3" destOrd="0" presId="urn:microsoft.com/office/officeart/2005/8/layout/vList5"/>
    <dgm:cxn modelId="{FA0A284B-FEF2-AF49-BDCF-735C549FC4AB}" type="presParOf" srcId="{831CA972-4C72-42E2-A578-F32BE08E94A3}" destId="{B5DD1A89-CE0C-D54F-ADE5-E215CD8925A1}" srcOrd="4" destOrd="0" presId="urn:microsoft.com/office/officeart/2005/8/layout/vList5"/>
    <dgm:cxn modelId="{6F90B5BF-7262-D945-87AA-6F5407ECA398}" type="presParOf" srcId="{B5DD1A89-CE0C-D54F-ADE5-E215CD8925A1}" destId="{E8BBB835-7A5F-2D44-8B5C-9E2269994FE8}" srcOrd="0" destOrd="0" presId="urn:microsoft.com/office/officeart/2005/8/layout/vList5"/>
    <dgm:cxn modelId="{C65E35CC-1504-D24E-ADFC-E33D8DD9B798}" type="presParOf" srcId="{B5DD1A89-CE0C-D54F-ADE5-E215CD8925A1}" destId="{CF14F0D7-1FCF-444A-9B66-220861C15069}"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5DAF3-9A27-4859-9ACE-A88DF0A7AE08}">
      <dsp:nvSpPr>
        <dsp:cNvPr id="0" name=""/>
        <dsp:cNvSpPr/>
      </dsp:nvSpPr>
      <dsp:spPr>
        <a:xfrm rot="5400000">
          <a:off x="4372260" y="-1613044"/>
          <a:ext cx="1135062" cy="4649216"/>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How to develop a strategic plan</a:t>
          </a:r>
        </a:p>
        <a:p>
          <a:pPr marL="57150" lvl="1" indent="-57150" algn="l" defTabSz="444500">
            <a:lnSpc>
              <a:spcPct val="90000"/>
            </a:lnSpc>
            <a:spcBef>
              <a:spcPct val="0"/>
            </a:spcBef>
            <a:spcAft>
              <a:spcPct val="15000"/>
            </a:spcAft>
            <a:buChar char="•"/>
          </a:pPr>
          <a:r>
            <a:rPr lang="en-US" sz="1000" kern="1200" dirty="0"/>
            <a:t>Corporate/business planning</a:t>
          </a:r>
        </a:p>
        <a:p>
          <a:pPr marL="57150" lvl="1" indent="-57150" algn="l" defTabSz="444500">
            <a:lnSpc>
              <a:spcPct val="90000"/>
            </a:lnSpc>
            <a:spcBef>
              <a:spcPct val="0"/>
            </a:spcBef>
            <a:spcAft>
              <a:spcPct val="15000"/>
            </a:spcAft>
            <a:buChar char="•"/>
          </a:pPr>
          <a:r>
            <a:rPr lang="en-US" sz="1000" kern="1200" dirty="0"/>
            <a:t>Communicating and implementing the strategic and business plan</a:t>
          </a:r>
        </a:p>
        <a:p>
          <a:pPr marL="57150" lvl="1" indent="-57150" algn="l" defTabSz="444500">
            <a:lnSpc>
              <a:spcPct val="90000"/>
            </a:lnSpc>
            <a:spcBef>
              <a:spcPct val="0"/>
            </a:spcBef>
            <a:spcAft>
              <a:spcPct val="15000"/>
            </a:spcAft>
            <a:buChar char="•"/>
          </a:pPr>
          <a:r>
            <a:rPr lang="en-US" sz="1000" kern="1200" dirty="0"/>
            <a:t>How to measure success</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rot="-5400000">
        <a:off x="2615184" y="199441"/>
        <a:ext cx="4593807" cy="1024244"/>
      </dsp:txXfrm>
    </dsp:sp>
    <dsp:sp modelId="{C7FB158D-E5B0-4E35-8DB4-3A2A73E62F23}">
      <dsp:nvSpPr>
        <dsp:cNvPr id="0" name=""/>
        <dsp:cNvSpPr/>
      </dsp:nvSpPr>
      <dsp:spPr>
        <a:xfrm>
          <a:off x="0" y="2149"/>
          <a:ext cx="2615184" cy="141882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 Strategy and Business Planning</a:t>
          </a:r>
        </a:p>
      </dsp:txBody>
      <dsp:txXfrm>
        <a:off x="69261" y="71410"/>
        <a:ext cx="2476662" cy="1280306"/>
      </dsp:txXfrm>
    </dsp:sp>
    <dsp:sp modelId="{80BF10E8-9967-7845-866E-944548D96E11}">
      <dsp:nvSpPr>
        <dsp:cNvPr id="0" name=""/>
        <dsp:cNvSpPr/>
      </dsp:nvSpPr>
      <dsp:spPr>
        <a:xfrm rot="5400000">
          <a:off x="4372260" y="-123274"/>
          <a:ext cx="1135062" cy="4649216"/>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How to run effective programmes and projects</a:t>
          </a:r>
        </a:p>
        <a:p>
          <a:pPr marL="57150" lvl="1" indent="-57150" algn="l" defTabSz="444500">
            <a:lnSpc>
              <a:spcPct val="90000"/>
            </a:lnSpc>
            <a:spcBef>
              <a:spcPct val="0"/>
            </a:spcBef>
            <a:spcAft>
              <a:spcPct val="15000"/>
            </a:spcAft>
            <a:buChar char="•"/>
          </a:pPr>
          <a:r>
            <a:rPr lang="en-US" sz="1000" kern="1200" dirty="0"/>
            <a:t>Options and realizing benefits</a:t>
          </a:r>
        </a:p>
        <a:p>
          <a:pPr marL="57150" lvl="1" indent="-57150" algn="l" defTabSz="444500">
            <a:lnSpc>
              <a:spcPct val="90000"/>
            </a:lnSpc>
            <a:spcBef>
              <a:spcPct val="0"/>
            </a:spcBef>
            <a:spcAft>
              <a:spcPct val="15000"/>
            </a:spcAft>
            <a:buChar char="•"/>
          </a:pPr>
          <a:r>
            <a:rPr lang="en-US" sz="1000" kern="1200" dirty="0"/>
            <a:t>Stakeholder Management</a:t>
          </a:r>
        </a:p>
      </dsp:txBody>
      <dsp:txXfrm rot="-5400000">
        <a:off x="2615184" y="1689211"/>
        <a:ext cx="4593807" cy="1024244"/>
      </dsp:txXfrm>
    </dsp:sp>
    <dsp:sp modelId="{FCEBAE7E-170F-624A-9D27-26F06A86AB62}">
      <dsp:nvSpPr>
        <dsp:cNvPr id="0" name=""/>
        <dsp:cNvSpPr/>
      </dsp:nvSpPr>
      <dsp:spPr>
        <a:xfrm>
          <a:off x="0" y="1491919"/>
          <a:ext cx="2615184" cy="141882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Programme and Projects Management</a:t>
          </a:r>
        </a:p>
      </dsp:txBody>
      <dsp:txXfrm>
        <a:off x="69261" y="1561180"/>
        <a:ext cx="2476662" cy="1280306"/>
      </dsp:txXfrm>
    </dsp:sp>
    <dsp:sp modelId="{CF14F0D7-1FCF-444A-9B66-220861C15069}">
      <dsp:nvSpPr>
        <dsp:cNvPr id="0" name=""/>
        <dsp:cNvSpPr/>
      </dsp:nvSpPr>
      <dsp:spPr>
        <a:xfrm rot="5400000">
          <a:off x="4372260" y="1366495"/>
          <a:ext cx="1135062" cy="4649216"/>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Change models - why people resist change</a:t>
          </a:r>
        </a:p>
        <a:p>
          <a:pPr marL="57150" lvl="1" indent="-57150" algn="l" defTabSz="444500">
            <a:lnSpc>
              <a:spcPct val="90000"/>
            </a:lnSpc>
            <a:spcBef>
              <a:spcPct val="0"/>
            </a:spcBef>
            <a:spcAft>
              <a:spcPct val="15000"/>
            </a:spcAft>
            <a:buChar char="•"/>
          </a:pPr>
          <a:r>
            <a:rPr lang="en-US" sz="1000" kern="1200" dirty="0"/>
            <a:t>Key drivers for successful change</a:t>
          </a:r>
        </a:p>
        <a:p>
          <a:pPr marL="57150" lvl="1" indent="-57150" algn="l" defTabSz="444500">
            <a:lnSpc>
              <a:spcPct val="90000"/>
            </a:lnSpc>
            <a:spcBef>
              <a:spcPct val="0"/>
            </a:spcBef>
            <a:spcAft>
              <a:spcPct val="15000"/>
            </a:spcAft>
            <a:buChar char="•"/>
          </a:pPr>
          <a:r>
            <a:rPr lang="en-US" sz="1000" kern="1200" dirty="0"/>
            <a:t> Change readiness, planning and measurement </a:t>
          </a:r>
        </a:p>
      </dsp:txBody>
      <dsp:txXfrm rot="-5400000">
        <a:off x="2615184" y="3178981"/>
        <a:ext cx="4593807" cy="1024244"/>
      </dsp:txXfrm>
    </dsp:sp>
    <dsp:sp modelId="{E8BBB835-7A5F-2D44-8B5C-9E2269994FE8}">
      <dsp:nvSpPr>
        <dsp:cNvPr id="0" name=""/>
        <dsp:cNvSpPr/>
      </dsp:nvSpPr>
      <dsp:spPr>
        <a:xfrm>
          <a:off x="0" y="2981689"/>
          <a:ext cx="2615184" cy="141882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Delivering and Managing Change</a:t>
          </a:r>
        </a:p>
      </dsp:txBody>
      <dsp:txXfrm>
        <a:off x="69261" y="3050950"/>
        <a:ext cx="2476662" cy="128030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24/04/2019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a:p>
        </p:txBody>
      </p:sp>
    </p:spTree>
    <p:extLst>
      <p:ext uri="{BB962C8B-B14F-4D97-AF65-F5344CB8AC3E}">
        <p14:creationId xmlns:p14="http://schemas.microsoft.com/office/powerpoint/2010/main" val="393385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13</a:t>
            </a:fld>
            <a:endParaRPr lang="en-GB" altLang="en-US"/>
          </a:p>
        </p:txBody>
      </p:sp>
    </p:spTree>
    <p:extLst>
      <p:ext uri="{BB962C8B-B14F-4D97-AF65-F5344CB8AC3E}">
        <p14:creationId xmlns:p14="http://schemas.microsoft.com/office/powerpoint/2010/main" val="4129037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14</a:t>
            </a:fld>
            <a:endParaRPr lang="en-GB" altLang="en-US"/>
          </a:p>
        </p:txBody>
      </p:sp>
    </p:spTree>
    <p:extLst>
      <p:ext uri="{BB962C8B-B14F-4D97-AF65-F5344CB8AC3E}">
        <p14:creationId xmlns:p14="http://schemas.microsoft.com/office/powerpoint/2010/main" val="43422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15</a:t>
            </a:fld>
            <a:endParaRPr lang="en-GB" altLang="en-US"/>
          </a:p>
        </p:txBody>
      </p:sp>
    </p:spTree>
    <p:extLst>
      <p:ext uri="{BB962C8B-B14F-4D97-AF65-F5344CB8AC3E}">
        <p14:creationId xmlns:p14="http://schemas.microsoft.com/office/powerpoint/2010/main" val="35858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2</a:t>
            </a:fld>
            <a:endParaRPr lang="en-GB" dirty="0"/>
          </a:p>
        </p:txBody>
      </p:sp>
    </p:spTree>
    <p:extLst>
      <p:ext uri="{BB962C8B-B14F-4D97-AF65-F5344CB8AC3E}">
        <p14:creationId xmlns:p14="http://schemas.microsoft.com/office/powerpoint/2010/main" val="112322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3</a:t>
            </a:fld>
            <a:endParaRPr lang="en-GB" dirty="0"/>
          </a:p>
        </p:txBody>
      </p:sp>
    </p:spTree>
    <p:extLst>
      <p:ext uri="{BB962C8B-B14F-4D97-AF65-F5344CB8AC3E}">
        <p14:creationId xmlns:p14="http://schemas.microsoft.com/office/powerpoint/2010/main" val="273883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4</a:t>
            </a:fld>
            <a:endParaRPr lang="en-GB" dirty="0"/>
          </a:p>
        </p:txBody>
      </p:sp>
    </p:spTree>
    <p:extLst>
      <p:ext uri="{BB962C8B-B14F-4D97-AF65-F5344CB8AC3E}">
        <p14:creationId xmlns:p14="http://schemas.microsoft.com/office/powerpoint/2010/main" val="30508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 need to look at the leadership</a:t>
            </a:r>
            <a:r>
              <a:rPr lang="en-GB" baseline="0" dirty="0"/>
              <a:t> behaviours </a:t>
            </a:r>
            <a:r>
              <a:rPr lang="en-GB" baseline="0" dirty="0" err="1"/>
              <a:t>Nicka</a:t>
            </a:r>
            <a:r>
              <a:rPr lang="en-GB" baseline="0" dirty="0"/>
              <a:t> sent over and reflect these here.</a:t>
            </a:r>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7</a:t>
            </a:fld>
            <a:endParaRPr lang="en-GB" dirty="0"/>
          </a:p>
        </p:txBody>
      </p:sp>
    </p:spTree>
    <p:extLst>
      <p:ext uri="{BB962C8B-B14F-4D97-AF65-F5344CB8AC3E}">
        <p14:creationId xmlns:p14="http://schemas.microsoft.com/office/powerpoint/2010/main" val="2298774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8</a:t>
            </a:fld>
            <a:endParaRPr lang="en-GB" altLang="en-US"/>
          </a:p>
        </p:txBody>
      </p:sp>
    </p:spTree>
    <p:extLst>
      <p:ext uri="{BB962C8B-B14F-4D97-AF65-F5344CB8AC3E}">
        <p14:creationId xmlns:p14="http://schemas.microsoft.com/office/powerpoint/2010/main" val="386772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9</a:t>
            </a:fld>
            <a:endParaRPr lang="en-GB" altLang="en-US"/>
          </a:p>
        </p:txBody>
      </p:sp>
    </p:spTree>
    <p:extLst>
      <p:ext uri="{BB962C8B-B14F-4D97-AF65-F5344CB8AC3E}">
        <p14:creationId xmlns:p14="http://schemas.microsoft.com/office/powerpoint/2010/main" val="314131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10</a:t>
            </a:fld>
            <a:endParaRPr lang="en-GB" altLang="en-US"/>
          </a:p>
        </p:txBody>
      </p:sp>
    </p:spTree>
    <p:extLst>
      <p:ext uri="{BB962C8B-B14F-4D97-AF65-F5344CB8AC3E}">
        <p14:creationId xmlns:p14="http://schemas.microsoft.com/office/powerpoint/2010/main" val="206542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11</a:t>
            </a:fld>
            <a:endParaRPr lang="en-GB" altLang="en-US"/>
          </a:p>
        </p:txBody>
      </p:sp>
    </p:spTree>
    <p:extLst>
      <p:ext uri="{BB962C8B-B14F-4D97-AF65-F5344CB8AC3E}">
        <p14:creationId xmlns:p14="http://schemas.microsoft.com/office/powerpoint/2010/main" val="48293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4/24/19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a:t>© Mind Gym  </a:t>
            </a:r>
            <a:endParaRPr lang="en-GB" dirty="0"/>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4/24/19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4/24/19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4/24/19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4/24/19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4/24/19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4/24/19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4/24/19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4/24/19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6122" y="2027143"/>
            <a:ext cx="3980577" cy="1200329"/>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DELIVER Module </a:t>
            </a:r>
          </a:p>
          <a:p>
            <a:pPr>
              <a:spcBef>
                <a:spcPct val="0"/>
              </a:spcBef>
            </a:pPr>
            <a:r>
              <a:rPr lang="en-GB" sz="3600" b="1" dirty="0">
                <a:solidFill>
                  <a:schemeClr val="bg1"/>
                </a:solidFill>
                <a:latin typeface="+mj-lt"/>
                <a:ea typeface="+mj-ea"/>
                <a:cs typeface="+mj-cs"/>
              </a:rPr>
              <a:t>Delivery Plan</a:t>
            </a:r>
          </a:p>
        </p:txBody>
      </p:sp>
      <p:sp>
        <p:nvSpPr>
          <p:cNvPr id="3" name="TextBox 2"/>
          <p:cNvSpPr txBox="1"/>
          <p:nvPr/>
        </p:nvSpPr>
        <p:spPr>
          <a:xfrm>
            <a:off x="14630" y="3729521"/>
            <a:ext cx="3494355" cy="830997"/>
          </a:xfrm>
          <a:prstGeom prst="rect">
            <a:avLst/>
          </a:prstGeom>
          <a:noFill/>
        </p:spPr>
        <p:txBody>
          <a:bodyPr wrap="none" rtlCol="0">
            <a:spAutoFit/>
          </a:bodyPr>
          <a:lstStyle/>
          <a:p>
            <a:r>
              <a:rPr lang="en-GB" sz="2400" b="1" dirty="0">
                <a:solidFill>
                  <a:schemeClr val="bg1"/>
                </a:solidFill>
              </a:rPr>
              <a:t>City of </a:t>
            </a:r>
            <a:r>
              <a:rPr lang="en-GB" sz="2400" b="1" dirty="0" err="1">
                <a:solidFill>
                  <a:schemeClr val="bg1"/>
                </a:solidFill>
              </a:rPr>
              <a:t>Bayawan</a:t>
            </a:r>
            <a:r>
              <a:rPr lang="en-GB" sz="2400" b="1" dirty="0">
                <a:solidFill>
                  <a:schemeClr val="bg1"/>
                </a:solidFill>
              </a:rPr>
              <a:t> </a:t>
            </a:r>
          </a:p>
          <a:p>
            <a:r>
              <a:rPr lang="en-GB" sz="2400" b="1" dirty="0">
                <a:solidFill>
                  <a:schemeClr val="bg1"/>
                </a:solidFill>
              </a:rPr>
              <a:t>Executive Talent Academy</a:t>
            </a:r>
          </a:p>
        </p:txBody>
      </p:sp>
      <p:pic>
        <p:nvPicPr>
          <p:cNvPr id="1026" name="Picture 2" descr="Image result for team success">
            <a:extLst>
              <a:ext uri="{FF2B5EF4-FFF2-40B4-BE49-F238E27FC236}">
                <a16:creationId xmlns:a16="http://schemas.microsoft.com/office/drawing/2014/main" id="{A8075FD4-907B-5049-BA15-B78D7BD00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112" y="1676400"/>
            <a:ext cx="5541874" cy="375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2800" b="1" dirty="0">
                <a:solidFill>
                  <a:schemeClr val="bg1"/>
                </a:solidFill>
              </a:rPr>
              <a:t>Projects and Programme Management – Pre Work 2</a:t>
            </a:r>
            <a:endParaRPr lang="en-US" sz="2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126091126"/>
              </p:ext>
            </p:extLst>
          </p:nvPr>
        </p:nvGraphicFramePr>
        <p:xfrm>
          <a:off x="359806" y="1066800"/>
          <a:ext cx="9393794" cy="5054684"/>
        </p:xfrm>
        <a:graphic>
          <a:graphicData uri="http://schemas.openxmlformats.org/drawingml/2006/table">
            <a:tbl>
              <a:tblPr firstRow="1" bandRow="1">
                <a:tableStyleId>{F2DE63D5-997A-4646-A377-4702673A728D}</a:tableStyleId>
              </a:tblPr>
              <a:tblGrid>
                <a:gridCol w="1926195">
                  <a:extLst>
                    <a:ext uri="{9D8B030D-6E8A-4147-A177-3AD203B41FA5}">
                      <a16:colId xmlns:a16="http://schemas.microsoft.com/office/drawing/2014/main" val="1489069672"/>
                    </a:ext>
                  </a:extLst>
                </a:gridCol>
                <a:gridCol w="3200400">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792479">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Introduction to projects and programme management</a:t>
                      </a:r>
                    </a:p>
                  </a:txBody>
                  <a:tcPr/>
                </a:tc>
                <a:tc>
                  <a:txBody>
                    <a:bodyPr/>
                    <a:lstStyle/>
                    <a:p>
                      <a:pPr marL="0" algn="l" defTabSz="914400" rtl="0" eaLnBrk="1" latinLnBrk="0" hangingPunct="1"/>
                      <a:r>
                        <a:rPr lang="en-GB" sz="1800" kern="1200" baseline="0" dirty="0">
                          <a:solidFill>
                            <a:schemeClr val="bg1"/>
                          </a:solidFill>
                          <a:effectLst/>
                          <a:latin typeface="+mn-lt"/>
                          <a:ea typeface="+mn-ea"/>
                          <a:cs typeface="+mn-cs"/>
                        </a:rPr>
                        <a:t>To get a basic understanding of programmes and projects and its importance</a:t>
                      </a:r>
                    </a:p>
                  </a:txBody>
                  <a:tcPr/>
                </a:tc>
                <a:extLst>
                  <a:ext uri="{0D108BD9-81ED-4DB2-BD59-A6C34878D82A}">
                    <a16:rowId xmlns:a16="http://schemas.microsoft.com/office/drawing/2014/main" val="1875560108"/>
                  </a:ext>
                </a:extLst>
              </a:tr>
              <a:tr h="762000">
                <a:tc>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Importance of good governance</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appreciate why good governance is essential in MSPs (Managing successful Programmes)</a:t>
                      </a:r>
                    </a:p>
                  </a:txBody>
                  <a:tcPr/>
                </a:tc>
                <a:extLst>
                  <a:ext uri="{0D108BD9-81ED-4DB2-BD59-A6C34878D82A}">
                    <a16:rowId xmlns:a16="http://schemas.microsoft.com/office/drawing/2014/main" val="1901299312"/>
                  </a:ext>
                </a:extLst>
              </a:tr>
              <a:tr h="7620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dirty="0">
                          <a:solidFill>
                            <a:schemeClr val="bg1"/>
                          </a:solidFill>
                          <a:effectLst/>
                          <a:latin typeface="+mn-lt"/>
                          <a:ea typeface="+mn-ea"/>
                          <a:cs typeface="+mn-cs"/>
                        </a:rPr>
                        <a:t>Stakeholder management fundamentals and tools</a:t>
                      </a:r>
                    </a:p>
                  </a:txBody>
                  <a:tcPr/>
                </a:tc>
                <a:tc>
                  <a:txBody>
                    <a:bodyPr/>
                    <a:lstStyle/>
                    <a:p>
                      <a:r>
                        <a:rPr lang="en-GB" sz="1800" kern="1200" baseline="0" dirty="0">
                          <a:solidFill>
                            <a:schemeClr val="bg1"/>
                          </a:solidFill>
                          <a:effectLst/>
                          <a:latin typeface="+mn-lt"/>
                          <a:ea typeface="+mn-ea"/>
                          <a:cs typeface="+mn-cs"/>
                        </a:rPr>
                        <a:t>To gain an understanding of stakeholders and how to manage them</a:t>
                      </a:r>
                    </a:p>
                  </a:txBody>
                  <a:tcPr/>
                </a:tc>
                <a:extLst>
                  <a:ext uri="{0D108BD9-81ED-4DB2-BD59-A6C34878D82A}">
                    <a16:rowId xmlns:a16="http://schemas.microsoft.com/office/drawing/2014/main" val="3670760852"/>
                  </a:ext>
                </a:extLst>
              </a:tr>
              <a:tr h="22860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baseline="0" dirty="0">
                        <a:solidFill>
                          <a:schemeClr val="bg1"/>
                        </a:solidFill>
                        <a:effectLst/>
                        <a:latin typeface="+mn-lt"/>
                        <a:ea typeface="+mn-ea"/>
                        <a:cs typeface="+mn-cs"/>
                      </a:endParaRPr>
                    </a:p>
                  </a:txBody>
                  <a:tcPr/>
                </a:tc>
                <a:tc>
                  <a:txBody>
                    <a:bodyPr/>
                    <a:lstStyle/>
                    <a:p>
                      <a:r>
                        <a:rPr lang="en-GB" sz="1800" kern="1200" baseline="0" dirty="0">
                          <a:solidFill>
                            <a:schemeClr val="bg1"/>
                          </a:solidFill>
                          <a:effectLst/>
                          <a:latin typeface="+mn-lt"/>
                          <a:ea typeface="+mn-ea"/>
                          <a:cs typeface="+mn-cs"/>
                        </a:rPr>
                        <a:t>To learn new tools on stakeholder management</a:t>
                      </a:r>
                    </a:p>
                  </a:txBody>
                  <a:tcPr/>
                </a:tc>
                <a:extLst>
                  <a:ext uri="{0D108BD9-81ED-4DB2-BD59-A6C34878D82A}">
                    <a16:rowId xmlns:a16="http://schemas.microsoft.com/office/drawing/2014/main" val="292067424"/>
                  </a:ext>
                </a:extLst>
              </a:tr>
              <a:tr h="1092284">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kern="1200" baseline="0" dirty="0">
                          <a:solidFill>
                            <a:schemeClr val="bg1"/>
                          </a:solidFill>
                          <a:effectLst/>
                          <a:latin typeface="+mn-lt"/>
                          <a:ea typeface="+mn-ea"/>
                          <a:cs typeface="+mn-cs"/>
                        </a:rPr>
                        <a:t>The Business Case</a:t>
                      </a:r>
                      <a:endParaRPr lang="en-GB" sz="1800" kern="1200" dirty="0">
                        <a:solidFill>
                          <a:schemeClr val="bg1"/>
                        </a:solidFill>
                        <a:effectLst/>
                        <a:latin typeface="+mn-lt"/>
                        <a:ea typeface="+mn-ea"/>
                        <a:cs typeface="+mn-cs"/>
                      </a:endParaRPr>
                    </a:p>
                    <a:p>
                      <a:pPr marL="0" indent="0">
                        <a:buFont typeface="Arial" panose="020B0604020202020204" pitchFamily="34" charset="0"/>
                        <a:buNone/>
                      </a:pPr>
                      <a:endParaRPr lang="en-GB" sz="1800" kern="1200" dirty="0">
                        <a:solidFill>
                          <a:schemeClr val="bg1"/>
                        </a:solidFill>
                        <a:effectLst/>
                        <a:latin typeface="+mn-lt"/>
                        <a:ea typeface="+mn-ea"/>
                        <a:cs typeface="+mn-cs"/>
                      </a:endParaRPr>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To learn how a good business case is developed</a:t>
                      </a: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277895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6" y="121589"/>
            <a:ext cx="8403194" cy="696384"/>
          </a:xfrm>
        </p:spPr>
        <p:txBody>
          <a:bodyPr>
            <a:noAutofit/>
          </a:bodyPr>
          <a:lstStyle/>
          <a:p>
            <a:pPr algn="l"/>
            <a:r>
              <a:rPr lang="en-GB" sz="2800" b="1" dirty="0">
                <a:solidFill>
                  <a:schemeClr val="bg1"/>
                </a:solidFill>
              </a:rPr>
              <a:t>Delivering and Managing Change – Pre workshop 3</a:t>
            </a:r>
            <a:endParaRPr lang="en-US" sz="2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291684287"/>
              </p:ext>
            </p:extLst>
          </p:nvPr>
        </p:nvGraphicFramePr>
        <p:xfrm>
          <a:off x="359806" y="777241"/>
          <a:ext cx="9241394" cy="4433460"/>
        </p:xfrm>
        <a:graphic>
          <a:graphicData uri="http://schemas.openxmlformats.org/drawingml/2006/table">
            <a:tbl>
              <a:tblPr firstRow="1" bandRow="1">
                <a:tableStyleId>{F2DE63D5-997A-4646-A377-4702673A728D}</a:tableStyleId>
              </a:tblPr>
              <a:tblGrid>
                <a:gridCol w="1595089">
                  <a:extLst>
                    <a:ext uri="{9D8B030D-6E8A-4147-A177-3AD203B41FA5}">
                      <a16:colId xmlns:a16="http://schemas.microsoft.com/office/drawing/2014/main" val="1489069672"/>
                    </a:ext>
                  </a:extLst>
                </a:gridCol>
                <a:gridCol w="3298406">
                  <a:extLst>
                    <a:ext uri="{9D8B030D-6E8A-4147-A177-3AD203B41FA5}">
                      <a16:colId xmlns:a16="http://schemas.microsoft.com/office/drawing/2014/main" val="1769960026"/>
                    </a:ext>
                  </a:extLst>
                </a:gridCol>
                <a:gridCol w="4347899">
                  <a:extLst>
                    <a:ext uri="{9D8B030D-6E8A-4147-A177-3AD203B41FA5}">
                      <a16:colId xmlns:a16="http://schemas.microsoft.com/office/drawing/2014/main" val="3300607444"/>
                    </a:ext>
                  </a:extLst>
                </a:gridCol>
              </a:tblGrid>
              <a:tr h="357755">
                <a:tc gridSpan="3">
                  <a:txBody>
                    <a:bodyPr/>
                    <a:lstStyle/>
                    <a:p>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609599">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1162702">
                <a:tc rowSpan="4">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Change and the individual </a:t>
                      </a:r>
                    </a:p>
                  </a:txBody>
                  <a:tcPr/>
                </a:tc>
                <a:tc>
                  <a:txBody>
                    <a:bodyPr/>
                    <a:lstStyle/>
                    <a:p>
                      <a:r>
                        <a:rPr lang="en-GB" sz="1800" kern="1200" dirty="0">
                          <a:solidFill>
                            <a:schemeClr val="bg1"/>
                          </a:solidFill>
                          <a:effectLst/>
                          <a:latin typeface="+mn-lt"/>
                          <a:ea typeface="+mn-ea"/>
                          <a:cs typeface="+mn-cs"/>
                        </a:rPr>
                        <a:t>To learn the impact of change curve and learn why people embrace and resist change</a:t>
                      </a:r>
                    </a:p>
                  </a:txBody>
                  <a:tcPr/>
                </a:tc>
                <a:extLst>
                  <a:ext uri="{0D108BD9-81ED-4DB2-BD59-A6C34878D82A}">
                    <a16:rowId xmlns:a16="http://schemas.microsoft.com/office/drawing/2014/main" val="1875560108"/>
                  </a:ext>
                </a:extLst>
              </a:tr>
              <a:tr h="62607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Change and the organisation</a:t>
                      </a:r>
                    </a:p>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Learn the models of change process</a:t>
                      </a:r>
                    </a:p>
                  </a:txBody>
                  <a:tcPr/>
                </a:tc>
                <a:extLst>
                  <a:ext uri="{0D108BD9-81ED-4DB2-BD59-A6C34878D82A}">
                    <a16:rowId xmlns:a16="http://schemas.microsoft.com/office/drawing/2014/main" val="3670760852"/>
                  </a:ext>
                </a:extLst>
              </a:tr>
              <a:tr h="894386">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Communicating change and engaging people through change</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a:t>
                      </a:r>
                      <a:r>
                        <a:rPr lang="en-GB" sz="1800" kern="1200" baseline="0" dirty="0">
                          <a:solidFill>
                            <a:schemeClr val="bg1"/>
                          </a:solidFill>
                          <a:effectLst/>
                          <a:latin typeface="+mn-lt"/>
                          <a:ea typeface="+mn-ea"/>
                          <a:cs typeface="+mn-cs"/>
                        </a:rPr>
                        <a:t> your change leadership style and increase your ability to become more adaptable</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292067424"/>
                  </a:ext>
                </a:extLst>
              </a:tr>
              <a:tr h="740919">
                <a:tc vMerge="1">
                  <a:txBody>
                    <a:bodyPr/>
                    <a:lstStyle/>
                    <a:p>
                      <a:endParaRPr lang="en-GB" dirty="0"/>
                    </a:p>
                  </a:txBody>
                  <a:tcPr/>
                </a:tc>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102767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57629" y="121589"/>
            <a:ext cx="7377790" cy="696384"/>
          </a:xfrm>
        </p:spPr>
        <p:txBody>
          <a:bodyPr>
            <a:noAutofit/>
          </a:bodyPr>
          <a:lstStyle/>
          <a:p>
            <a:pPr algn="l"/>
            <a:r>
              <a:rPr lang="en-US" sz="4000" b="1" dirty="0">
                <a:solidFill>
                  <a:schemeClr val="bg1"/>
                </a:solidFill>
              </a:rPr>
              <a:t>DELIVER Workshops – MAY 2019 </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888997071"/>
              </p:ext>
            </p:extLst>
          </p:nvPr>
        </p:nvGraphicFramePr>
        <p:xfrm>
          <a:off x="257629" y="990600"/>
          <a:ext cx="9393794" cy="5562600"/>
        </p:xfrm>
        <a:graphic>
          <a:graphicData uri="http://schemas.openxmlformats.org/drawingml/2006/table">
            <a:tbl>
              <a:tblPr firstRow="1" bandRow="1">
                <a:tableStyleId>{F2DE63D5-997A-4646-A377-4702673A728D}</a:tableStyleId>
              </a:tblPr>
              <a:tblGrid>
                <a:gridCol w="9393794">
                  <a:extLst>
                    <a:ext uri="{9D8B030D-6E8A-4147-A177-3AD203B41FA5}">
                      <a16:colId xmlns:a16="http://schemas.microsoft.com/office/drawing/2014/main" val="3022015258"/>
                    </a:ext>
                  </a:extLst>
                </a:gridCol>
              </a:tblGrid>
              <a:tr h="659969">
                <a:tc>
                  <a:txBody>
                    <a:bodyPr/>
                    <a:lstStyle/>
                    <a:p>
                      <a:r>
                        <a:rPr lang="en-GB" dirty="0">
                          <a:solidFill>
                            <a:schemeClr val="bg1"/>
                          </a:solidFill>
                        </a:rPr>
                        <a:t>DAY</a:t>
                      </a:r>
                      <a:r>
                        <a:rPr lang="en-GB" baseline="0" dirty="0">
                          <a:solidFill>
                            <a:schemeClr val="bg1"/>
                          </a:solidFill>
                        </a:rPr>
                        <a:t> 1 Strategy and business planning </a:t>
                      </a:r>
                      <a:endParaRPr lang="en-GB" dirty="0">
                        <a:solidFill>
                          <a:schemeClr val="bg1"/>
                        </a:solidFill>
                      </a:endParaRPr>
                    </a:p>
                  </a:txBody>
                  <a:tcPr/>
                </a:tc>
                <a:extLst>
                  <a:ext uri="{0D108BD9-81ED-4DB2-BD59-A6C34878D82A}">
                    <a16:rowId xmlns:a16="http://schemas.microsoft.com/office/drawing/2014/main" val="3009976911"/>
                  </a:ext>
                </a:extLst>
              </a:tr>
              <a:tr h="4902631">
                <a:tc>
                  <a:txBody>
                    <a:bodyPr/>
                    <a:lstStyle/>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KNOWLEDGE:</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Know what the basics are in strategic planning and business planning</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Know how to set good performance criteria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the techniques to effectively communicate the vision and strategic plan to the team.</a:t>
                      </a:r>
                    </a:p>
                    <a:p>
                      <a:pPr marL="0" indent="0" algn="l" defTabSz="914400" rtl="0" eaLnBrk="1" latinLnBrk="0" hangingPunct="1">
                        <a:buFont typeface="Arial" panose="020B0604020202020204" pitchFamily="34" charset="0"/>
                        <a:buNone/>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SKILLS:</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Able to develop together a good strategic plan for the organisation and teams</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Ability to create a sound business plan  </a:t>
                      </a:r>
                    </a:p>
                    <a:p>
                      <a:pPr marL="285750" indent="-285750" algn="l" defTabSz="914400" rtl="0" eaLnBrk="1" latinLnBrk="0" hangingPunct="1">
                        <a:buFont typeface="Arial" panose="020B0604020202020204" pitchFamily="34" charset="0"/>
                        <a:buChar char="•"/>
                      </a:pPr>
                      <a:r>
                        <a:rPr lang="en-GB" sz="1800" kern="1200" dirty="0">
                          <a:solidFill>
                            <a:schemeClr val="bg1"/>
                          </a:solidFill>
                          <a:effectLst/>
                          <a:latin typeface="+mn-lt"/>
                          <a:ea typeface="+mn-ea"/>
                          <a:cs typeface="+mn-cs"/>
                        </a:rPr>
                        <a:t>Can prioritise workload and set goals that are aligned to strategic objectives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communicate and translate strategy to make it real for team to deliver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a:t>
                      </a:r>
                      <a:r>
                        <a:rPr lang="en-GB" sz="1800" kern="1200" baseline="0" dirty="0">
                          <a:solidFill>
                            <a:schemeClr val="bg1"/>
                          </a:solidFill>
                          <a:effectLst/>
                          <a:latin typeface="+mn-lt"/>
                          <a:ea typeface="+mn-ea"/>
                          <a:cs typeface="+mn-cs"/>
                        </a:rPr>
                        <a:t> to use </a:t>
                      </a:r>
                      <a:r>
                        <a:rPr lang="en-GB" sz="1800" kern="1200" dirty="0">
                          <a:solidFill>
                            <a:schemeClr val="bg1"/>
                          </a:solidFill>
                          <a:effectLst/>
                          <a:latin typeface="+mn-lt"/>
                          <a:ea typeface="+mn-ea"/>
                          <a:cs typeface="+mn-cs"/>
                        </a:rPr>
                        <a:t>widely recognised tools and techniques on strategic and business planning</a:t>
                      </a:r>
                    </a:p>
                    <a:p>
                      <a:pPr marL="285750" indent="-285750" algn="l" defTabSz="914400" rtl="0" eaLnBrk="1" latinLnBrk="0" hangingPunct="1">
                        <a:buFont typeface="Arial" panose="020B0604020202020204" pitchFamily="34" charset="0"/>
                        <a:buChar char="•"/>
                      </a:pPr>
                      <a:endParaRPr lang="en-GB" sz="1800" kern="1200" dirty="0">
                        <a:solidFill>
                          <a:schemeClr val="bg1"/>
                        </a:solidFill>
                        <a:effectLst/>
                        <a:latin typeface="+mn-lt"/>
                        <a:ea typeface="+mn-ea"/>
                        <a:cs typeface="+mn-cs"/>
                      </a:endParaRPr>
                    </a:p>
                    <a:p>
                      <a:pPr marL="285750" indent="-285750" algn="l" defTabSz="914400" rtl="0" eaLnBrk="1" latinLnBrk="0" hangingPunct="1">
                        <a:buFont typeface="Arial" panose="020B0604020202020204" pitchFamily="34" charset="0"/>
                        <a:buChar char="•"/>
                      </a:pP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192975449"/>
                  </a:ext>
                </a:extLst>
              </a:tr>
            </a:tbl>
          </a:graphicData>
        </a:graphic>
      </p:graphicFrame>
    </p:spTree>
    <p:extLst>
      <p:ext uri="{BB962C8B-B14F-4D97-AF65-F5344CB8AC3E}">
        <p14:creationId xmlns:p14="http://schemas.microsoft.com/office/powerpoint/2010/main" val="381268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1257" y="208842"/>
            <a:ext cx="7377790" cy="696384"/>
          </a:xfrm>
        </p:spPr>
        <p:txBody>
          <a:bodyPr>
            <a:noAutofit/>
          </a:bodyPr>
          <a:lstStyle/>
          <a:p>
            <a:pPr algn="l"/>
            <a:r>
              <a:rPr lang="en-US" sz="4000" b="1" dirty="0">
                <a:solidFill>
                  <a:schemeClr val="bg1"/>
                </a:solidFill>
              </a:rPr>
              <a:t>DELIVER Workshops – May 2019 </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1630959"/>
              </p:ext>
            </p:extLst>
          </p:nvPr>
        </p:nvGraphicFramePr>
        <p:xfrm>
          <a:off x="279400" y="1143000"/>
          <a:ext cx="9393794" cy="4023360"/>
        </p:xfrm>
        <a:graphic>
          <a:graphicData uri="http://schemas.openxmlformats.org/drawingml/2006/table">
            <a:tbl>
              <a:tblPr firstRow="1" bandRow="1">
                <a:tableStyleId>{F2DE63D5-997A-4646-A377-4702673A728D}</a:tableStyleId>
              </a:tblPr>
              <a:tblGrid>
                <a:gridCol w="9393794">
                  <a:extLst>
                    <a:ext uri="{9D8B030D-6E8A-4147-A177-3AD203B41FA5}">
                      <a16:colId xmlns:a16="http://schemas.microsoft.com/office/drawing/2014/main" val="3022015258"/>
                    </a:ext>
                  </a:extLst>
                </a:gridCol>
              </a:tblGrid>
              <a:tr h="351005">
                <a:tc>
                  <a:txBody>
                    <a:bodyPr/>
                    <a:lstStyle/>
                    <a:p>
                      <a:r>
                        <a:rPr lang="en-GB" dirty="0">
                          <a:solidFill>
                            <a:schemeClr val="bg1"/>
                          </a:solidFill>
                        </a:rPr>
                        <a:t>DAY</a:t>
                      </a:r>
                      <a:r>
                        <a:rPr lang="en-GB" baseline="0" dirty="0">
                          <a:solidFill>
                            <a:schemeClr val="bg1"/>
                          </a:solidFill>
                        </a:rPr>
                        <a:t> 2  Projects and Programme Management</a:t>
                      </a:r>
                      <a:endParaRPr lang="en-GB" dirty="0">
                        <a:solidFill>
                          <a:schemeClr val="bg1"/>
                        </a:solidFill>
                      </a:endParaRPr>
                    </a:p>
                  </a:txBody>
                  <a:tcPr/>
                </a:tc>
                <a:extLst>
                  <a:ext uri="{0D108BD9-81ED-4DB2-BD59-A6C34878D82A}">
                    <a16:rowId xmlns:a16="http://schemas.microsoft.com/office/drawing/2014/main" val="3009976911"/>
                  </a:ext>
                </a:extLst>
              </a:tr>
              <a:tr h="351005">
                <a:tc>
                  <a:txBody>
                    <a:bodyPr/>
                    <a:lstStyle/>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Understand the the difference between project, programmes and portfolio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the basics to  manage projects and programmes effectively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Appreciate the importance of stakeholders and learn tools and techniques to manage them effectively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how to identify options and benefits for projects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SKILLS: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deliver projects effectively on time and on budget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manage stakeholders effectively using the tools and </a:t>
                      </a:r>
                      <a:r>
                        <a:rPr lang="en-GB" sz="1800" kern="1200" dirty="0" err="1">
                          <a:solidFill>
                            <a:schemeClr val="bg1"/>
                          </a:solidFill>
                          <a:effectLst/>
                          <a:latin typeface="+mn-lt"/>
                          <a:ea typeface="+mn-ea"/>
                          <a:cs typeface="+mn-cs"/>
                        </a:rPr>
                        <a:t>techniwues</a:t>
                      </a:r>
                      <a:endParaRPr lang="en-GB" sz="1800" kern="1200" dirty="0">
                        <a:solidFill>
                          <a:schemeClr val="bg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create strong business plans and identify risks, options and benefits for projects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192975449"/>
                  </a:ext>
                </a:extLst>
              </a:tr>
            </a:tbl>
          </a:graphicData>
        </a:graphic>
      </p:graphicFrame>
    </p:spTree>
    <p:extLst>
      <p:ext uri="{BB962C8B-B14F-4D97-AF65-F5344CB8AC3E}">
        <p14:creationId xmlns:p14="http://schemas.microsoft.com/office/powerpoint/2010/main" val="370670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1257" y="208842"/>
            <a:ext cx="7377790" cy="696384"/>
          </a:xfrm>
        </p:spPr>
        <p:txBody>
          <a:bodyPr>
            <a:noAutofit/>
          </a:bodyPr>
          <a:lstStyle/>
          <a:p>
            <a:pPr algn="l"/>
            <a:r>
              <a:rPr lang="en-US" sz="4000" b="1" dirty="0">
                <a:solidFill>
                  <a:schemeClr val="bg1"/>
                </a:solidFill>
              </a:rPr>
              <a:t>DELIVER Workshops – May 2019 </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149693232"/>
              </p:ext>
            </p:extLst>
          </p:nvPr>
        </p:nvGraphicFramePr>
        <p:xfrm>
          <a:off x="279400" y="1143000"/>
          <a:ext cx="9393794" cy="3749040"/>
        </p:xfrm>
        <a:graphic>
          <a:graphicData uri="http://schemas.openxmlformats.org/drawingml/2006/table">
            <a:tbl>
              <a:tblPr firstRow="1" bandRow="1">
                <a:tableStyleId>{F2DE63D5-997A-4646-A377-4702673A728D}</a:tableStyleId>
              </a:tblPr>
              <a:tblGrid>
                <a:gridCol w="9393794">
                  <a:extLst>
                    <a:ext uri="{9D8B030D-6E8A-4147-A177-3AD203B41FA5}">
                      <a16:colId xmlns:a16="http://schemas.microsoft.com/office/drawing/2014/main" val="3022015258"/>
                    </a:ext>
                  </a:extLst>
                </a:gridCol>
              </a:tblGrid>
              <a:tr h="351005">
                <a:tc>
                  <a:txBody>
                    <a:bodyPr/>
                    <a:lstStyle/>
                    <a:p>
                      <a:r>
                        <a:rPr lang="en-GB" dirty="0">
                          <a:solidFill>
                            <a:schemeClr val="bg1"/>
                          </a:solidFill>
                        </a:rPr>
                        <a:t>DAY</a:t>
                      </a:r>
                      <a:r>
                        <a:rPr lang="en-GB" baseline="0" dirty="0">
                          <a:solidFill>
                            <a:schemeClr val="bg1"/>
                          </a:solidFill>
                        </a:rPr>
                        <a:t> 3 Delivering and Managing Change</a:t>
                      </a:r>
                      <a:endParaRPr lang="en-GB" dirty="0">
                        <a:solidFill>
                          <a:schemeClr val="bg1"/>
                        </a:solidFill>
                      </a:endParaRPr>
                    </a:p>
                  </a:txBody>
                  <a:tcPr/>
                </a:tc>
                <a:extLst>
                  <a:ext uri="{0D108BD9-81ED-4DB2-BD59-A6C34878D82A}">
                    <a16:rowId xmlns:a16="http://schemas.microsoft.com/office/drawing/2014/main" val="3009976911"/>
                  </a:ext>
                </a:extLst>
              </a:tr>
              <a:tr h="351005">
                <a:tc>
                  <a:txBody>
                    <a:bodyPr/>
                    <a:lstStyle/>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Learn the different change perspectives and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Know the fundamentals of change management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Appreciate the importance of change readiness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Learn new tools and techniques to plan change and measure its impact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r>
                        <a:rPr lang="en-GB" sz="1800" kern="1200" dirty="0">
                          <a:solidFill>
                            <a:schemeClr val="bg1"/>
                          </a:solidFill>
                          <a:effectLst/>
                          <a:latin typeface="+mn-lt"/>
                          <a:ea typeface="+mn-ea"/>
                          <a:cs typeface="+mn-cs"/>
                        </a:rPr>
                        <a:t>SKILLS: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lead and manage team within teams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understand where individuals are in the change curve and support them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a:solidFill>
                            <a:schemeClr val="bg1"/>
                          </a:solidFill>
                          <a:effectLst/>
                          <a:latin typeface="+mn-lt"/>
                          <a:ea typeface="+mn-ea"/>
                          <a:cs typeface="+mn-cs"/>
                        </a:rPr>
                        <a:t>Able to communicate and engage people so they embrace the change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kern="1200" dirty="0">
                        <a:solidFill>
                          <a:schemeClr val="bg1"/>
                        </a:solidFill>
                        <a:effectLst/>
                        <a:latin typeface="+mn-lt"/>
                        <a:ea typeface="+mn-ea"/>
                        <a:cs typeface="+mn-cs"/>
                      </a:endParaRPr>
                    </a:p>
                    <a:p>
                      <a:pPr marL="0" indent="0" algn="l" defTabSz="914400" rtl="0" eaLnBrk="1" latinLnBrk="0" hangingPunct="1">
                        <a:buFont typeface="Arial" panose="020B0604020202020204" pitchFamily="34" charset="0"/>
                        <a:buNone/>
                      </a:pP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192975449"/>
                  </a:ext>
                </a:extLst>
              </a:tr>
            </a:tbl>
          </a:graphicData>
        </a:graphic>
      </p:graphicFrame>
    </p:spTree>
    <p:extLst>
      <p:ext uri="{BB962C8B-B14F-4D97-AF65-F5344CB8AC3E}">
        <p14:creationId xmlns:p14="http://schemas.microsoft.com/office/powerpoint/2010/main" val="40060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208842"/>
            <a:ext cx="7377790" cy="696384"/>
          </a:xfrm>
        </p:spPr>
        <p:txBody>
          <a:bodyPr>
            <a:noAutofit/>
          </a:bodyPr>
          <a:lstStyle/>
          <a:p>
            <a:pPr algn="l"/>
            <a:r>
              <a:rPr lang="en-US" sz="4000" b="1" dirty="0">
                <a:solidFill>
                  <a:schemeClr val="bg1"/>
                </a:solidFill>
              </a:rPr>
              <a:t>DELIVER  Module Timetable</a:t>
            </a: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832784860"/>
              </p:ext>
            </p:extLst>
          </p:nvPr>
        </p:nvGraphicFramePr>
        <p:xfrm>
          <a:off x="238432" y="1676400"/>
          <a:ext cx="8440346" cy="1483360"/>
        </p:xfrm>
        <a:graphic>
          <a:graphicData uri="http://schemas.openxmlformats.org/drawingml/2006/table">
            <a:tbl>
              <a:tblPr firstRow="1" bandRow="1">
                <a:tableStyleId>{F5AB1C69-6EDB-4FF4-983F-18BD219EF322}</a:tableStyleId>
              </a:tblPr>
              <a:tblGrid>
                <a:gridCol w="4220173">
                  <a:extLst>
                    <a:ext uri="{9D8B030D-6E8A-4147-A177-3AD203B41FA5}">
                      <a16:colId xmlns:a16="http://schemas.microsoft.com/office/drawing/2014/main" val="3048242913"/>
                    </a:ext>
                  </a:extLst>
                </a:gridCol>
                <a:gridCol w="4220173">
                  <a:extLst>
                    <a:ext uri="{9D8B030D-6E8A-4147-A177-3AD203B41FA5}">
                      <a16:colId xmlns:a16="http://schemas.microsoft.com/office/drawing/2014/main" val="4056279719"/>
                    </a:ext>
                  </a:extLst>
                </a:gridCol>
              </a:tblGrid>
              <a:tr h="370840">
                <a:tc gridSpan="2">
                  <a:txBody>
                    <a:bodyPr/>
                    <a:lstStyle/>
                    <a:p>
                      <a:r>
                        <a:rPr lang="en-GB" dirty="0"/>
                        <a:t>TIMETABLE</a:t>
                      </a:r>
                    </a:p>
                  </a:txBody>
                  <a:tcPr/>
                </a:tc>
                <a:tc hMerge="1">
                  <a:txBody>
                    <a:bodyPr/>
                    <a:lstStyle/>
                    <a:p>
                      <a:endParaRPr lang="en-GB" dirty="0"/>
                    </a:p>
                  </a:txBody>
                  <a:tcPr/>
                </a:tc>
                <a:extLst>
                  <a:ext uri="{0D108BD9-81ED-4DB2-BD59-A6C34878D82A}">
                    <a16:rowId xmlns:a16="http://schemas.microsoft.com/office/drawing/2014/main" val="519470820"/>
                  </a:ext>
                </a:extLst>
              </a:tr>
              <a:tr h="370840">
                <a:tc>
                  <a:txBody>
                    <a:bodyPr/>
                    <a:lstStyle/>
                    <a:p>
                      <a:r>
                        <a:rPr lang="en-GB" dirty="0"/>
                        <a:t>Project initiation</a:t>
                      </a:r>
                    </a:p>
                  </a:txBody>
                  <a:tcPr/>
                </a:tc>
                <a:tc>
                  <a:txBody>
                    <a:bodyPr/>
                    <a:lstStyle/>
                    <a:p>
                      <a:r>
                        <a:rPr lang="en-GB" dirty="0"/>
                        <a:t>April/May 2019</a:t>
                      </a:r>
                    </a:p>
                  </a:txBody>
                  <a:tcPr/>
                </a:tc>
                <a:extLst>
                  <a:ext uri="{0D108BD9-81ED-4DB2-BD59-A6C34878D82A}">
                    <a16:rowId xmlns:a16="http://schemas.microsoft.com/office/drawing/2014/main" val="3841610410"/>
                  </a:ext>
                </a:extLst>
              </a:tr>
              <a:tr h="370840">
                <a:tc>
                  <a:txBody>
                    <a:bodyPr/>
                    <a:lstStyle/>
                    <a:p>
                      <a:r>
                        <a:rPr lang="en-GB" dirty="0"/>
                        <a:t>Mid point</a:t>
                      </a:r>
                      <a:r>
                        <a:rPr lang="en-GB" baseline="0" dirty="0"/>
                        <a:t> check in</a:t>
                      </a:r>
                      <a:endParaRPr lang="en-GB" dirty="0"/>
                    </a:p>
                  </a:txBody>
                  <a:tcPr/>
                </a:tc>
                <a:tc>
                  <a:txBody>
                    <a:bodyPr/>
                    <a:lstStyle/>
                    <a:p>
                      <a:r>
                        <a:rPr lang="en-GB" baseline="0" dirty="0"/>
                        <a:t>June 2019</a:t>
                      </a:r>
                      <a:endParaRPr lang="en-GB" dirty="0"/>
                    </a:p>
                  </a:txBody>
                  <a:tcPr/>
                </a:tc>
                <a:extLst>
                  <a:ext uri="{0D108BD9-81ED-4DB2-BD59-A6C34878D82A}">
                    <a16:rowId xmlns:a16="http://schemas.microsoft.com/office/drawing/2014/main" val="1043131610"/>
                  </a:ext>
                </a:extLst>
              </a:tr>
              <a:tr h="370840">
                <a:tc>
                  <a:txBody>
                    <a:bodyPr/>
                    <a:lstStyle/>
                    <a:p>
                      <a:r>
                        <a:rPr lang="en-GB" dirty="0"/>
                        <a:t>End point check in</a:t>
                      </a:r>
                    </a:p>
                  </a:txBody>
                  <a:tcPr/>
                </a:tc>
                <a:tc>
                  <a:txBody>
                    <a:bodyPr/>
                    <a:lstStyle/>
                    <a:p>
                      <a:r>
                        <a:rPr lang="en-GB" dirty="0"/>
                        <a:t>July 2019</a:t>
                      </a:r>
                    </a:p>
                  </a:txBody>
                  <a:tcPr/>
                </a:tc>
                <a:extLst>
                  <a:ext uri="{0D108BD9-81ED-4DB2-BD59-A6C34878D82A}">
                    <a16:rowId xmlns:a16="http://schemas.microsoft.com/office/drawing/2014/main" val="2832895532"/>
                  </a:ext>
                </a:extLst>
              </a:tr>
            </a:tbl>
          </a:graphicData>
        </a:graphic>
      </p:graphicFrame>
    </p:spTree>
    <p:extLst>
      <p:ext uri="{BB962C8B-B14F-4D97-AF65-F5344CB8AC3E}">
        <p14:creationId xmlns:p14="http://schemas.microsoft.com/office/powerpoint/2010/main" val="263222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9" y="228600"/>
            <a:ext cx="7924800" cy="1470025"/>
          </a:xfrm>
        </p:spPr>
        <p:txBody>
          <a:bodyPr>
            <a:normAutofit/>
          </a:bodyPr>
          <a:lstStyle/>
          <a:p>
            <a:pPr algn="l"/>
            <a:r>
              <a:rPr lang="en-US" b="1" dirty="0">
                <a:solidFill>
                  <a:schemeClr val="bg1"/>
                </a:solidFill>
              </a:rPr>
              <a:t>Background</a:t>
            </a:r>
          </a:p>
        </p:txBody>
      </p:sp>
      <p:sp>
        <p:nvSpPr>
          <p:cNvPr id="3" name="Subtitle 2"/>
          <p:cNvSpPr>
            <a:spLocks noGrp="1"/>
          </p:cNvSpPr>
          <p:nvPr>
            <p:ph type="subTitle" idx="1"/>
          </p:nvPr>
        </p:nvSpPr>
        <p:spPr>
          <a:xfrm>
            <a:off x="38100" y="1542116"/>
            <a:ext cx="9867900" cy="4313252"/>
          </a:xfrm>
        </p:spPr>
        <p:txBody>
          <a:bodyPr>
            <a:noAutofit/>
          </a:bodyPr>
          <a:lstStyle/>
          <a:p>
            <a:pPr lvl="1" algn="l">
              <a:spcAft>
                <a:spcPts val="600"/>
              </a:spcAft>
              <a:defRPr/>
            </a:pPr>
            <a:r>
              <a:rPr lang="en-GB" spc="100" dirty="0">
                <a:solidFill>
                  <a:schemeClr val="bg1"/>
                </a:solidFill>
              </a:rPr>
              <a:t>The City of </a:t>
            </a:r>
            <a:r>
              <a:rPr lang="en-GB" spc="100" dirty="0" err="1">
                <a:solidFill>
                  <a:schemeClr val="bg1"/>
                </a:solidFill>
              </a:rPr>
              <a:t>Bayawan</a:t>
            </a:r>
            <a:r>
              <a:rPr lang="en-GB" spc="100" dirty="0">
                <a:solidFill>
                  <a:schemeClr val="bg1"/>
                </a:solidFill>
              </a:rPr>
              <a:t> Executive Talent Academy has been specifically designed to:</a:t>
            </a:r>
          </a:p>
          <a:p>
            <a:pPr marL="914400" lvl="1" indent="-457200" algn="l">
              <a:spcAft>
                <a:spcPts val="600"/>
              </a:spcAft>
              <a:buFont typeface="Arial" panose="020B0604020202020204" pitchFamily="34" charset="0"/>
              <a:buChar char="•"/>
              <a:defRPr/>
            </a:pPr>
            <a:r>
              <a:rPr lang="en-GB" spc="100" dirty="0">
                <a:solidFill>
                  <a:schemeClr val="bg1"/>
                </a:solidFill>
              </a:rPr>
              <a:t>develop people in their roles</a:t>
            </a:r>
          </a:p>
          <a:p>
            <a:pPr marL="914400" lvl="1" indent="-457200" algn="l">
              <a:spcAft>
                <a:spcPts val="600"/>
              </a:spcAft>
              <a:buFont typeface="Arial" panose="020B0604020202020204" pitchFamily="34" charset="0"/>
              <a:buChar char="•"/>
              <a:defRPr/>
            </a:pPr>
            <a:r>
              <a:rPr lang="en-GB" spc="100" dirty="0">
                <a:solidFill>
                  <a:schemeClr val="bg1"/>
                </a:solidFill>
              </a:rPr>
              <a:t>help accelerate people into more senior roles;</a:t>
            </a:r>
          </a:p>
          <a:p>
            <a:pPr marL="914400" lvl="1" indent="-457200" algn="l">
              <a:spcAft>
                <a:spcPts val="600"/>
              </a:spcAft>
              <a:buFont typeface="Arial" panose="020B0604020202020204" pitchFamily="34" charset="0"/>
              <a:buChar char="•"/>
              <a:defRPr/>
            </a:pPr>
            <a:r>
              <a:rPr lang="en-GB" spc="100" dirty="0">
                <a:solidFill>
                  <a:schemeClr val="bg1"/>
                </a:solidFill>
              </a:rPr>
              <a:t>help people to perform better at board level</a:t>
            </a:r>
          </a:p>
          <a:p>
            <a:pPr marL="914400" lvl="1" indent="-457200" algn="l">
              <a:spcAft>
                <a:spcPts val="600"/>
              </a:spcAft>
              <a:buFont typeface="Arial" panose="020B0604020202020204" pitchFamily="34" charset="0"/>
              <a:buChar char="•"/>
              <a:defRPr/>
            </a:pPr>
            <a:r>
              <a:rPr lang="en-GB" spc="100" dirty="0">
                <a:solidFill>
                  <a:schemeClr val="bg1"/>
                </a:solidFill>
              </a:rPr>
              <a:t>help boards meet operational challenges today and enable change for tomorrow. </a:t>
            </a:r>
          </a:p>
          <a:p>
            <a:pPr lvl="1" algn="l">
              <a:spcAft>
                <a:spcPts val="600"/>
              </a:spcAft>
              <a:defRPr/>
            </a:pPr>
            <a:r>
              <a:rPr lang="en-GB" spc="100" dirty="0">
                <a:solidFill>
                  <a:schemeClr val="bg1"/>
                </a:solidFill>
              </a:rPr>
              <a:t>The programme offers support and learning to build personal resilience, confident and capabilities over 12 months.</a:t>
            </a:r>
          </a:p>
          <a:p>
            <a:pPr marL="800100" lvl="1" indent="-342900" algn="l">
              <a:spcBef>
                <a:spcPts val="0"/>
              </a:spcBef>
              <a:spcAft>
                <a:spcPts val="600"/>
              </a:spcAft>
              <a:buFont typeface="+mj-lt"/>
              <a:buAutoNum type="arabicPeriod"/>
              <a:defRPr/>
            </a:pPr>
            <a:endParaRPr lang="en-US" spc="100" dirty="0">
              <a:solidFill>
                <a:schemeClr val="bg1"/>
              </a:solidFill>
            </a:endParaRP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9" y="213832"/>
            <a:ext cx="7924800" cy="1470025"/>
          </a:xfrm>
        </p:spPr>
        <p:txBody>
          <a:bodyPr>
            <a:normAutofit/>
          </a:bodyPr>
          <a:lstStyle/>
          <a:p>
            <a:pPr algn="l"/>
            <a:r>
              <a:rPr lang="en-US" b="1" dirty="0">
                <a:solidFill>
                  <a:schemeClr val="bg1"/>
                </a:solidFill>
              </a:rPr>
              <a:t>Benefits </a:t>
            </a:r>
          </a:p>
        </p:txBody>
      </p:sp>
      <p:sp>
        <p:nvSpPr>
          <p:cNvPr id="3" name="Subtitle 2"/>
          <p:cNvSpPr>
            <a:spLocks noGrp="1"/>
          </p:cNvSpPr>
          <p:nvPr>
            <p:ph type="subTitle" idx="1"/>
          </p:nvPr>
        </p:nvSpPr>
        <p:spPr>
          <a:xfrm>
            <a:off x="-92076" y="1630348"/>
            <a:ext cx="9769476" cy="4313252"/>
          </a:xfrm>
        </p:spPr>
        <p:txBody>
          <a:bodyPr>
            <a:noAutofit/>
          </a:bodyPr>
          <a:lstStyle/>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Develop skills, knowledge and behaviours to succeed and operate successfully at senior level </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Tackle real workplace issues, reflecting what is needed at senior level to promote high-performing and continuously improving organisations</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Build personal resilience, confidence, influence and capabilities to prepare for the challenges and demands of senior roles</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Focus on behaviours and challenges to improve </a:t>
            </a:r>
            <a:r>
              <a:rPr lang="en-US" sz="2200" spc="100" dirty="0" err="1">
                <a:solidFill>
                  <a:schemeClr val="bg1"/>
                </a:solidFill>
              </a:rPr>
              <a:t>organisational</a:t>
            </a:r>
            <a:r>
              <a:rPr lang="en-US" sz="2200" spc="100" dirty="0">
                <a:solidFill>
                  <a:schemeClr val="bg1"/>
                </a:solidFill>
              </a:rPr>
              <a:t> outcomes</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Become aware of own personal approach to leadership</a:t>
            </a:r>
          </a:p>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Work more strategically with greater collaboration across the organisation</a:t>
            </a: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Tree>
    <p:extLst>
      <p:ext uri="{BB962C8B-B14F-4D97-AF65-F5344CB8AC3E}">
        <p14:creationId xmlns:p14="http://schemas.microsoft.com/office/powerpoint/2010/main" val="409625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9" y="213832"/>
            <a:ext cx="7924800" cy="1470025"/>
          </a:xfrm>
        </p:spPr>
        <p:txBody>
          <a:bodyPr>
            <a:normAutofit/>
          </a:bodyPr>
          <a:lstStyle/>
          <a:p>
            <a:pPr algn="l"/>
            <a:r>
              <a:rPr lang="en-US" b="1" dirty="0">
                <a:solidFill>
                  <a:schemeClr val="bg1"/>
                </a:solidFill>
              </a:rPr>
              <a:t>Leadership Diagnostics </a:t>
            </a:r>
          </a:p>
        </p:txBody>
      </p:sp>
      <p:sp>
        <p:nvSpPr>
          <p:cNvPr id="3" name="Subtitle 2"/>
          <p:cNvSpPr>
            <a:spLocks noGrp="1"/>
          </p:cNvSpPr>
          <p:nvPr>
            <p:ph type="subTitle" idx="1"/>
          </p:nvPr>
        </p:nvSpPr>
        <p:spPr>
          <a:xfrm>
            <a:off x="-92076" y="1630348"/>
            <a:ext cx="9769476" cy="4313252"/>
          </a:xfrm>
        </p:spPr>
        <p:txBody>
          <a:bodyPr>
            <a:noAutofit/>
          </a:bodyPr>
          <a:lstStyle/>
          <a:p>
            <a:pPr marL="800100" lvl="1" indent="-342900" algn="l">
              <a:spcBef>
                <a:spcPts val="0"/>
              </a:spcBef>
              <a:spcAft>
                <a:spcPts val="600"/>
              </a:spcAft>
              <a:buFont typeface="Arial" panose="020B0604020202020204" pitchFamily="34" charset="0"/>
              <a:buChar char="•"/>
              <a:defRPr/>
            </a:pPr>
            <a:r>
              <a:rPr lang="en-US" sz="2200" spc="100" dirty="0">
                <a:solidFill>
                  <a:schemeClr val="bg1"/>
                </a:solidFill>
              </a:rPr>
              <a:t>Completed August 2018 with 56 managers</a:t>
            </a:r>
          </a:p>
          <a:p>
            <a:pPr lvl="1" algn="l">
              <a:spcBef>
                <a:spcPts val="0"/>
              </a:spcBef>
              <a:spcAft>
                <a:spcPts val="600"/>
              </a:spcAft>
              <a:defRPr/>
            </a:pPr>
            <a:endParaRPr lang="en-US" sz="2400" dirty="0">
              <a:solidFill>
                <a:schemeClr val="bg1"/>
              </a:solidFill>
            </a:endParaRPr>
          </a:p>
          <a:p>
            <a:pPr marL="800100" lvl="1" indent="-342900" algn="l">
              <a:spcBef>
                <a:spcPts val="0"/>
              </a:spcBef>
              <a:spcAft>
                <a:spcPts val="600"/>
              </a:spcAft>
              <a:buFont typeface="Arial" panose="020B0604020202020204" pitchFamily="34" charset="0"/>
              <a:buChar char="•"/>
              <a:defRPr/>
            </a:pPr>
            <a:r>
              <a:rPr lang="en-US" sz="2400" dirty="0">
                <a:solidFill>
                  <a:schemeClr val="bg1"/>
                </a:solidFill>
              </a:rPr>
              <a:t>Assessment results of the diagnostics fed in to the design and development of the learning modules of the Academy.</a:t>
            </a:r>
          </a:p>
          <a:p>
            <a:pPr lvl="1" algn="l">
              <a:spcBef>
                <a:spcPts val="0"/>
              </a:spcBef>
              <a:spcAft>
                <a:spcPts val="600"/>
              </a:spcAft>
              <a:defRPr/>
            </a:pPr>
            <a:endParaRPr lang="en-US" sz="2400" dirty="0">
              <a:solidFill>
                <a:schemeClr val="bg1"/>
              </a:solidFill>
            </a:endParaRPr>
          </a:p>
          <a:p>
            <a:pPr lvl="1" algn="l">
              <a:spcBef>
                <a:spcPts val="0"/>
              </a:spcBef>
              <a:spcAft>
                <a:spcPts val="600"/>
              </a:spcAft>
              <a:defRPr/>
            </a:pPr>
            <a:endParaRPr lang="en-GB" sz="2400" dirty="0">
              <a:solidFill>
                <a:schemeClr val="bg1"/>
              </a:solidFill>
            </a:endParaRPr>
          </a:p>
          <a:p>
            <a:pPr marL="800100" lvl="1" indent="-342900" algn="l">
              <a:spcBef>
                <a:spcPts val="0"/>
              </a:spcBef>
              <a:spcAft>
                <a:spcPts val="600"/>
              </a:spcAft>
              <a:buFont typeface="Arial" panose="020B0604020202020204" pitchFamily="34" charset="0"/>
              <a:buChar char="•"/>
              <a:defRPr/>
            </a:pPr>
            <a:endParaRPr lang="en-US" sz="2200" spc="100" dirty="0">
              <a:solidFill>
                <a:schemeClr val="bg1"/>
              </a:solidFill>
            </a:endParaRPr>
          </a:p>
          <a:p>
            <a:pPr marL="800100" lvl="1" indent="-342900" algn="l">
              <a:spcBef>
                <a:spcPts val="0"/>
              </a:spcBef>
              <a:spcAft>
                <a:spcPts val="600"/>
              </a:spcAft>
              <a:buFont typeface="Arial" panose="020B0604020202020204" pitchFamily="34" charset="0"/>
              <a:buChar char="•"/>
              <a:defRPr/>
            </a:pPr>
            <a:endParaRPr lang="en-US" sz="2200" spc="100" dirty="0">
              <a:solidFill>
                <a:schemeClr val="bg1"/>
              </a:solidFill>
            </a:endParaRP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Tree>
    <p:extLst>
      <p:ext uri="{BB962C8B-B14F-4D97-AF65-F5344CB8AC3E}">
        <p14:creationId xmlns:p14="http://schemas.microsoft.com/office/powerpoint/2010/main" val="205056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1375-C6D2-FB40-A747-845A95C14DF9}"/>
              </a:ext>
            </a:extLst>
          </p:cNvPr>
          <p:cNvSpPr>
            <a:spLocks noGrp="1"/>
          </p:cNvSpPr>
          <p:nvPr>
            <p:ph type="title"/>
          </p:nvPr>
        </p:nvSpPr>
        <p:spPr/>
        <p:txBody>
          <a:bodyPr/>
          <a:lstStyle/>
          <a:p>
            <a:r>
              <a:rPr lang="en-US" dirty="0">
                <a:solidFill>
                  <a:schemeClr val="bg1"/>
                </a:solidFill>
              </a:rPr>
              <a:t>LEAD MODULE</a:t>
            </a:r>
          </a:p>
        </p:txBody>
      </p:sp>
      <p:sp>
        <p:nvSpPr>
          <p:cNvPr id="3" name="Content Placeholder 2">
            <a:extLst>
              <a:ext uri="{FF2B5EF4-FFF2-40B4-BE49-F238E27FC236}">
                <a16:creationId xmlns:a16="http://schemas.microsoft.com/office/drawing/2014/main" id="{2B5AD3ED-3331-E34A-96B4-E3DB004FD100}"/>
              </a:ext>
            </a:extLst>
          </p:cNvPr>
          <p:cNvSpPr>
            <a:spLocks noGrp="1"/>
          </p:cNvSpPr>
          <p:nvPr>
            <p:ph idx="1"/>
          </p:nvPr>
        </p:nvSpPr>
        <p:spPr/>
        <p:txBody>
          <a:bodyPr/>
          <a:lstStyle/>
          <a:p>
            <a:r>
              <a:rPr lang="en-US" dirty="0">
                <a:solidFill>
                  <a:schemeClr val="bg1"/>
                </a:solidFill>
              </a:rPr>
              <a:t>Delivered the LEAD Module in January 2019 with pre-course learning, face to face workshops and action learning sets</a:t>
            </a:r>
          </a:p>
        </p:txBody>
      </p:sp>
    </p:spTree>
    <p:extLst>
      <p:ext uri="{BB962C8B-B14F-4D97-AF65-F5344CB8AC3E}">
        <p14:creationId xmlns:p14="http://schemas.microsoft.com/office/powerpoint/2010/main" val="129293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mage result for LEAD ICON"/>
          <p:cNvSpPr>
            <a:spLocks noChangeAspect="1" noChangeArrowheads="1"/>
          </p:cNvSpPr>
          <p:nvPr/>
        </p:nvSpPr>
        <p:spPr bwMode="auto">
          <a:xfrm>
            <a:off x="1355577" y="1469118"/>
            <a:ext cx="714129" cy="714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466185" y="1950817"/>
            <a:ext cx="1207042" cy="523220"/>
          </a:xfrm>
          <a:prstGeom prst="rect">
            <a:avLst/>
          </a:prstGeom>
          <a:noFill/>
        </p:spPr>
        <p:txBody>
          <a:bodyPr wrap="square" rtlCol="0">
            <a:spAutoFit/>
          </a:bodyPr>
          <a:lstStyle/>
          <a:p>
            <a:r>
              <a:rPr lang="en-US" sz="2800" b="1" dirty="0">
                <a:solidFill>
                  <a:schemeClr val="bg1"/>
                </a:solidFill>
              </a:rPr>
              <a:t>LEAD</a:t>
            </a:r>
          </a:p>
        </p:txBody>
      </p:sp>
      <p:sp>
        <p:nvSpPr>
          <p:cNvPr id="13" name="TextBox 12"/>
          <p:cNvSpPr txBox="1"/>
          <p:nvPr/>
        </p:nvSpPr>
        <p:spPr>
          <a:xfrm>
            <a:off x="6571364" y="1921637"/>
            <a:ext cx="1910028" cy="523220"/>
          </a:xfrm>
          <a:prstGeom prst="rect">
            <a:avLst/>
          </a:prstGeom>
          <a:noFill/>
        </p:spPr>
        <p:txBody>
          <a:bodyPr wrap="square" rtlCol="0">
            <a:spAutoFit/>
          </a:bodyPr>
          <a:lstStyle/>
          <a:p>
            <a:r>
              <a:rPr lang="en-US" sz="2800" b="1" dirty="0">
                <a:solidFill>
                  <a:schemeClr val="bg1"/>
                </a:solidFill>
              </a:rPr>
              <a:t>NURTURE</a:t>
            </a:r>
          </a:p>
        </p:txBody>
      </p:sp>
      <p:sp>
        <p:nvSpPr>
          <p:cNvPr id="14" name="TextBox 13"/>
          <p:cNvSpPr txBox="1"/>
          <p:nvPr/>
        </p:nvSpPr>
        <p:spPr>
          <a:xfrm>
            <a:off x="3932115" y="1921637"/>
            <a:ext cx="1604482" cy="523220"/>
          </a:xfrm>
          <a:prstGeom prst="rect">
            <a:avLst/>
          </a:prstGeom>
          <a:noFill/>
        </p:spPr>
        <p:txBody>
          <a:bodyPr wrap="square" rtlCol="0">
            <a:spAutoFit/>
          </a:bodyPr>
          <a:lstStyle/>
          <a:p>
            <a:r>
              <a:rPr lang="en-US" sz="2800" b="1" dirty="0">
                <a:solidFill>
                  <a:schemeClr val="bg1"/>
                </a:solidFill>
              </a:rPr>
              <a:t>DELIVER</a:t>
            </a:r>
          </a:p>
        </p:txBody>
      </p:sp>
      <p:sp>
        <p:nvSpPr>
          <p:cNvPr id="9" name="TextBox 8"/>
          <p:cNvSpPr txBox="1"/>
          <p:nvPr/>
        </p:nvSpPr>
        <p:spPr>
          <a:xfrm>
            <a:off x="686210" y="2584640"/>
            <a:ext cx="2556916" cy="1200329"/>
          </a:xfrm>
          <a:prstGeom prst="rect">
            <a:avLst/>
          </a:prstGeom>
          <a:noFill/>
          <a:ln>
            <a:solidFill>
              <a:schemeClr val="bg1"/>
            </a:solidFill>
            <a:prstDash val="solid"/>
          </a:ln>
        </p:spPr>
        <p:txBody>
          <a:bodyPr wrap="square" rtlCol="0">
            <a:spAutoFit/>
          </a:bodyPr>
          <a:lstStyle/>
          <a:p>
            <a:pPr algn="ctr"/>
            <a:r>
              <a:rPr lang="en-US" b="1" dirty="0">
                <a:solidFill>
                  <a:schemeClr val="bg1"/>
                </a:solidFill>
              </a:rPr>
              <a:t>Become transformational leaders who drive and manage change effectively</a:t>
            </a:r>
          </a:p>
        </p:txBody>
      </p:sp>
      <p:sp>
        <p:nvSpPr>
          <p:cNvPr id="17" name="TextBox 16"/>
          <p:cNvSpPr txBox="1"/>
          <p:nvPr/>
        </p:nvSpPr>
        <p:spPr>
          <a:xfrm>
            <a:off x="3543310" y="2548542"/>
            <a:ext cx="2111130" cy="1200329"/>
          </a:xfrm>
          <a:prstGeom prst="rect">
            <a:avLst/>
          </a:prstGeom>
          <a:noFill/>
          <a:ln>
            <a:solidFill>
              <a:schemeClr val="bg1"/>
            </a:solidFill>
            <a:prstDash val="solid"/>
          </a:ln>
        </p:spPr>
        <p:txBody>
          <a:bodyPr wrap="square" rtlCol="0">
            <a:spAutoFit/>
          </a:bodyPr>
          <a:lstStyle/>
          <a:p>
            <a:pPr algn="ctr"/>
            <a:r>
              <a:rPr lang="en-US" b="1" dirty="0">
                <a:solidFill>
                  <a:schemeClr val="bg1"/>
                </a:solidFill>
              </a:rPr>
              <a:t>Achieve operational excellence across the organization</a:t>
            </a:r>
          </a:p>
          <a:p>
            <a:pPr algn="ctr"/>
            <a:endParaRPr lang="en-US" b="1" dirty="0">
              <a:solidFill>
                <a:schemeClr val="bg1"/>
              </a:solidFill>
            </a:endParaRPr>
          </a:p>
        </p:txBody>
      </p:sp>
      <p:sp>
        <p:nvSpPr>
          <p:cNvPr id="18" name="TextBox 17"/>
          <p:cNvSpPr txBox="1"/>
          <p:nvPr/>
        </p:nvSpPr>
        <p:spPr>
          <a:xfrm>
            <a:off x="6053280" y="2525004"/>
            <a:ext cx="2785920" cy="1200329"/>
          </a:xfrm>
          <a:prstGeom prst="rect">
            <a:avLst/>
          </a:prstGeom>
          <a:noFill/>
          <a:ln>
            <a:solidFill>
              <a:schemeClr val="bg1"/>
            </a:solidFill>
            <a:prstDash val="solid"/>
          </a:ln>
        </p:spPr>
        <p:txBody>
          <a:bodyPr wrap="square" rtlCol="0">
            <a:spAutoFit/>
          </a:bodyPr>
          <a:lstStyle/>
          <a:p>
            <a:pPr algn="ctr"/>
            <a:r>
              <a:rPr lang="en-US" b="1" dirty="0">
                <a:solidFill>
                  <a:schemeClr val="bg1"/>
                </a:solidFill>
              </a:rPr>
              <a:t>Develop, build and engage high performing teams and create a learning environment</a:t>
            </a:r>
          </a:p>
        </p:txBody>
      </p:sp>
      <p:sp>
        <p:nvSpPr>
          <p:cNvPr id="22" name="TextBox 21"/>
          <p:cNvSpPr txBox="1"/>
          <p:nvPr/>
        </p:nvSpPr>
        <p:spPr>
          <a:xfrm>
            <a:off x="3420526" y="4108787"/>
            <a:ext cx="2411636" cy="2092881"/>
          </a:xfrm>
          <a:prstGeom prst="rect">
            <a:avLst/>
          </a:prstGeom>
          <a:noFill/>
          <a:ln>
            <a:noFill/>
          </a:ln>
        </p:spPr>
        <p:txBody>
          <a:bodyPr wrap="square" rtlCol="0">
            <a:spAutoFit/>
          </a:bodyPr>
          <a:lstStyle/>
          <a:p>
            <a:pPr algn="ctr"/>
            <a:r>
              <a:rPr lang="en-US" sz="1000" b="1" dirty="0">
                <a:solidFill>
                  <a:schemeClr val="bg1"/>
                </a:solidFill>
              </a:rPr>
              <a:t>Operational Strategy</a:t>
            </a:r>
          </a:p>
          <a:p>
            <a:pPr algn="ctr"/>
            <a:endParaRPr lang="en-US" sz="1000" b="1" dirty="0">
              <a:solidFill>
                <a:schemeClr val="bg1"/>
              </a:solidFill>
            </a:endParaRPr>
          </a:p>
          <a:p>
            <a:pPr algn="ctr"/>
            <a:r>
              <a:rPr lang="en-US" sz="1000" b="1" dirty="0">
                <a:solidFill>
                  <a:schemeClr val="bg1"/>
                </a:solidFill>
              </a:rPr>
              <a:t>Project Management</a:t>
            </a:r>
          </a:p>
          <a:p>
            <a:pPr algn="ctr"/>
            <a:endParaRPr lang="en-US" sz="1000" b="1" dirty="0">
              <a:solidFill>
                <a:schemeClr val="bg1"/>
              </a:solidFill>
            </a:endParaRPr>
          </a:p>
          <a:p>
            <a:pPr algn="ctr"/>
            <a:r>
              <a:rPr lang="en-US" sz="1000" b="1" dirty="0">
                <a:solidFill>
                  <a:schemeClr val="bg1"/>
                </a:solidFill>
              </a:rPr>
              <a:t>Business  Analysis</a:t>
            </a:r>
          </a:p>
          <a:p>
            <a:pPr algn="ctr"/>
            <a:endParaRPr lang="en-US" sz="1000" b="1" dirty="0">
              <a:solidFill>
                <a:schemeClr val="bg1"/>
              </a:solidFill>
            </a:endParaRPr>
          </a:p>
          <a:p>
            <a:pPr algn="ctr"/>
            <a:r>
              <a:rPr lang="en-US" sz="1000" b="1" dirty="0">
                <a:solidFill>
                  <a:schemeClr val="bg1"/>
                </a:solidFill>
              </a:rPr>
              <a:t>Delivering  and Managing Change</a:t>
            </a: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p:txBody>
      </p:sp>
      <p:sp>
        <p:nvSpPr>
          <p:cNvPr id="23" name="TextBox 22"/>
          <p:cNvSpPr txBox="1"/>
          <p:nvPr/>
        </p:nvSpPr>
        <p:spPr>
          <a:xfrm>
            <a:off x="848546" y="4096536"/>
            <a:ext cx="2448271" cy="2246769"/>
          </a:xfrm>
          <a:prstGeom prst="rect">
            <a:avLst/>
          </a:prstGeom>
          <a:noFill/>
          <a:ln>
            <a:noFill/>
          </a:ln>
        </p:spPr>
        <p:txBody>
          <a:bodyPr wrap="square" rtlCol="0">
            <a:spAutoFit/>
          </a:bodyPr>
          <a:lstStyle/>
          <a:p>
            <a:pPr algn="ctr"/>
            <a:r>
              <a:rPr lang="en-US" sz="1000" b="1" dirty="0">
                <a:solidFill>
                  <a:schemeClr val="bg1"/>
                </a:solidFill>
              </a:rPr>
              <a:t>Awareness of self and others</a:t>
            </a:r>
          </a:p>
          <a:p>
            <a:pPr algn="ctr"/>
            <a:endParaRPr lang="en-US" sz="1000" b="1" dirty="0">
              <a:solidFill>
                <a:schemeClr val="bg1"/>
              </a:solidFill>
            </a:endParaRPr>
          </a:p>
          <a:p>
            <a:pPr algn="ctr"/>
            <a:r>
              <a:rPr lang="en-US" sz="1000" b="1" dirty="0">
                <a:solidFill>
                  <a:schemeClr val="bg1"/>
                </a:solidFill>
              </a:rPr>
              <a:t>Management of self </a:t>
            </a:r>
          </a:p>
          <a:p>
            <a:pPr algn="ctr"/>
            <a:endParaRPr lang="en-US" sz="1000" b="1" dirty="0">
              <a:solidFill>
                <a:schemeClr val="bg1"/>
              </a:solidFill>
            </a:endParaRPr>
          </a:p>
          <a:p>
            <a:pPr algn="ctr"/>
            <a:r>
              <a:rPr lang="en-US" sz="1000" b="1" dirty="0">
                <a:solidFill>
                  <a:schemeClr val="bg1"/>
                </a:solidFill>
              </a:rPr>
              <a:t>Decision making</a:t>
            </a:r>
          </a:p>
          <a:p>
            <a:pPr algn="ctr"/>
            <a:endParaRPr lang="en-US" sz="1000" b="1" dirty="0">
              <a:solidFill>
                <a:schemeClr val="bg1"/>
              </a:solidFill>
            </a:endParaRPr>
          </a:p>
          <a:p>
            <a:pPr algn="ctr"/>
            <a:r>
              <a:rPr lang="en-US" sz="1000" b="1" dirty="0">
                <a:solidFill>
                  <a:schemeClr val="bg1"/>
                </a:solidFill>
              </a:rPr>
              <a:t>Communication</a:t>
            </a:r>
          </a:p>
          <a:p>
            <a:pPr algn="ctr"/>
            <a:endParaRPr lang="en-US" sz="1000" b="1" dirty="0">
              <a:solidFill>
                <a:schemeClr val="bg1"/>
              </a:solidFill>
            </a:endParaRPr>
          </a:p>
          <a:p>
            <a:pPr algn="ctr"/>
            <a:r>
              <a:rPr lang="en-US" sz="1000" b="1" dirty="0">
                <a:solidFill>
                  <a:schemeClr val="bg1"/>
                </a:solidFill>
              </a:rPr>
              <a:t>Leading People</a:t>
            </a:r>
          </a:p>
          <a:p>
            <a:pPr algn="ctr"/>
            <a:endParaRPr lang="en-US" sz="1000" b="1" dirty="0">
              <a:solidFill>
                <a:schemeClr val="bg1"/>
              </a:solidFill>
            </a:endParaRPr>
          </a:p>
          <a:p>
            <a:pPr algn="ctr"/>
            <a:r>
              <a:rPr lang="en-US" sz="1000" b="1" dirty="0">
                <a:solidFill>
                  <a:schemeClr val="bg1"/>
                </a:solidFill>
              </a:rPr>
              <a:t>Managing People</a:t>
            </a: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p:txBody>
      </p:sp>
      <p:sp>
        <p:nvSpPr>
          <p:cNvPr id="26" name="TextBox 25"/>
          <p:cNvSpPr txBox="1"/>
          <p:nvPr/>
        </p:nvSpPr>
        <p:spPr>
          <a:xfrm>
            <a:off x="632521" y="152870"/>
            <a:ext cx="8511480" cy="523220"/>
          </a:xfrm>
          <a:prstGeom prst="rect">
            <a:avLst/>
          </a:prstGeom>
          <a:noFill/>
        </p:spPr>
        <p:txBody>
          <a:bodyPr wrap="square" rtlCol="0">
            <a:spAutoFit/>
          </a:bodyPr>
          <a:lstStyle/>
          <a:p>
            <a:r>
              <a:rPr lang="en-US" sz="2800" b="1" dirty="0">
                <a:solidFill>
                  <a:schemeClr val="bg1"/>
                </a:solidFill>
              </a:rPr>
              <a:t>Summary of Learning Outcomes</a:t>
            </a:r>
          </a:p>
        </p:txBody>
      </p:sp>
      <p:sp>
        <p:nvSpPr>
          <p:cNvPr id="28" name="Rectangle 27"/>
          <p:cNvSpPr/>
          <p:nvPr/>
        </p:nvSpPr>
        <p:spPr>
          <a:xfrm>
            <a:off x="632520" y="4053509"/>
            <a:ext cx="8206680" cy="18561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0" name="Down Arrow 29"/>
          <p:cNvSpPr/>
          <p:nvPr/>
        </p:nvSpPr>
        <p:spPr>
          <a:xfrm>
            <a:off x="1856656" y="3901136"/>
            <a:ext cx="216024" cy="84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4626344" y="3901136"/>
            <a:ext cx="216024" cy="84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7253681" y="3902149"/>
            <a:ext cx="216024" cy="844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5729" y="6098268"/>
            <a:ext cx="2394580" cy="369332"/>
          </a:xfrm>
          <a:prstGeom prst="rect">
            <a:avLst/>
          </a:prstGeom>
          <a:noFill/>
        </p:spPr>
        <p:txBody>
          <a:bodyPr wrap="square" rtlCol="0">
            <a:spAutoFit/>
          </a:bodyPr>
          <a:lstStyle/>
          <a:p>
            <a:pPr algn="ctr"/>
            <a:r>
              <a:rPr lang="en-GB" b="1" dirty="0">
                <a:solidFill>
                  <a:schemeClr val="bg1"/>
                </a:solidFill>
              </a:rPr>
              <a:t>Takes Responsibility</a:t>
            </a:r>
          </a:p>
        </p:txBody>
      </p:sp>
      <p:sp>
        <p:nvSpPr>
          <p:cNvPr id="29" name="TextBox 28"/>
          <p:cNvSpPr txBox="1"/>
          <p:nvPr/>
        </p:nvSpPr>
        <p:spPr>
          <a:xfrm>
            <a:off x="3031861" y="6069994"/>
            <a:ext cx="2622580" cy="369332"/>
          </a:xfrm>
          <a:prstGeom prst="rect">
            <a:avLst/>
          </a:prstGeom>
          <a:noFill/>
        </p:spPr>
        <p:txBody>
          <a:bodyPr wrap="square" rtlCol="0">
            <a:spAutoFit/>
          </a:bodyPr>
          <a:lstStyle/>
          <a:p>
            <a:pPr algn="ctr"/>
            <a:r>
              <a:rPr lang="en-GB" b="1" dirty="0">
                <a:solidFill>
                  <a:schemeClr val="bg1"/>
                </a:solidFill>
              </a:rPr>
              <a:t>Inclusive/Collaborative</a:t>
            </a:r>
          </a:p>
        </p:txBody>
      </p:sp>
      <p:sp>
        <p:nvSpPr>
          <p:cNvPr id="31" name="TextBox 30"/>
          <p:cNvSpPr txBox="1"/>
          <p:nvPr/>
        </p:nvSpPr>
        <p:spPr>
          <a:xfrm>
            <a:off x="5672977" y="6040248"/>
            <a:ext cx="684075" cy="369332"/>
          </a:xfrm>
          <a:prstGeom prst="rect">
            <a:avLst/>
          </a:prstGeom>
          <a:noFill/>
        </p:spPr>
        <p:txBody>
          <a:bodyPr wrap="square" rtlCol="0">
            <a:spAutoFit/>
          </a:bodyPr>
          <a:lstStyle/>
          <a:p>
            <a:pPr algn="ctr"/>
            <a:r>
              <a:rPr lang="en-GB" b="1" dirty="0">
                <a:solidFill>
                  <a:schemeClr val="bg1"/>
                </a:solidFill>
              </a:rPr>
              <a:t>Agile</a:t>
            </a:r>
          </a:p>
        </p:txBody>
      </p:sp>
      <p:sp>
        <p:nvSpPr>
          <p:cNvPr id="32" name="TextBox 31"/>
          <p:cNvSpPr txBox="1"/>
          <p:nvPr/>
        </p:nvSpPr>
        <p:spPr>
          <a:xfrm>
            <a:off x="6486937" y="6063493"/>
            <a:ext cx="1829770" cy="369332"/>
          </a:xfrm>
          <a:prstGeom prst="rect">
            <a:avLst/>
          </a:prstGeom>
          <a:noFill/>
        </p:spPr>
        <p:txBody>
          <a:bodyPr wrap="square" rtlCol="0">
            <a:spAutoFit/>
          </a:bodyPr>
          <a:lstStyle/>
          <a:p>
            <a:pPr algn="ctr"/>
            <a:r>
              <a:rPr lang="en-GB" b="1" dirty="0">
                <a:solidFill>
                  <a:schemeClr val="bg1"/>
                </a:solidFill>
              </a:rPr>
              <a:t>Professionalism</a:t>
            </a:r>
          </a:p>
        </p:txBody>
      </p:sp>
      <p:sp>
        <p:nvSpPr>
          <p:cNvPr id="4" name="Rectangle 3"/>
          <p:cNvSpPr/>
          <p:nvPr/>
        </p:nvSpPr>
        <p:spPr>
          <a:xfrm>
            <a:off x="632520" y="6021288"/>
            <a:ext cx="8206680" cy="6480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AutoShape 2" descr="mage result for LEAD ICON"/>
          <p:cNvSpPr>
            <a:spLocks noChangeAspect="1" noChangeArrowheads="1"/>
          </p:cNvSpPr>
          <p:nvPr/>
        </p:nvSpPr>
        <p:spPr bwMode="auto">
          <a:xfrm>
            <a:off x="1507977" y="1621518"/>
            <a:ext cx="714129" cy="714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744054"/>
            <a:ext cx="1752600" cy="114868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1364" y="676089"/>
            <a:ext cx="1745343" cy="1233297"/>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0527" y="676088"/>
            <a:ext cx="2553544" cy="1216645"/>
          </a:xfrm>
          <a:prstGeom prst="rect">
            <a:avLst/>
          </a:prstGeom>
        </p:spPr>
      </p:pic>
      <p:sp>
        <p:nvSpPr>
          <p:cNvPr id="33" name="TextBox 32"/>
          <p:cNvSpPr txBox="1"/>
          <p:nvPr/>
        </p:nvSpPr>
        <p:spPr>
          <a:xfrm>
            <a:off x="6196004" y="4070162"/>
            <a:ext cx="2411636" cy="1477328"/>
          </a:xfrm>
          <a:prstGeom prst="rect">
            <a:avLst/>
          </a:prstGeom>
          <a:noFill/>
          <a:ln>
            <a:noFill/>
          </a:ln>
        </p:spPr>
        <p:txBody>
          <a:bodyPr wrap="square" rtlCol="0">
            <a:spAutoFit/>
          </a:bodyPr>
          <a:lstStyle/>
          <a:p>
            <a:pPr algn="ctr"/>
            <a:r>
              <a:rPr lang="en-US" sz="1000" b="1" dirty="0">
                <a:solidFill>
                  <a:schemeClr val="bg1"/>
                </a:solidFill>
              </a:rPr>
              <a:t>Developing Collaborative Relationships</a:t>
            </a:r>
          </a:p>
          <a:p>
            <a:pPr algn="ctr"/>
            <a:endParaRPr lang="en-US" sz="1000" b="1" dirty="0">
              <a:solidFill>
                <a:schemeClr val="bg1"/>
              </a:solidFill>
            </a:endParaRPr>
          </a:p>
          <a:p>
            <a:pPr algn="ctr"/>
            <a:r>
              <a:rPr lang="en-US" sz="1000" b="1" dirty="0">
                <a:solidFill>
                  <a:schemeClr val="bg1"/>
                </a:solidFill>
              </a:rPr>
              <a:t>Organisational culture</a:t>
            </a:r>
          </a:p>
          <a:p>
            <a:pPr algn="ctr"/>
            <a:endParaRPr lang="en-US" sz="1000" b="1" dirty="0">
              <a:solidFill>
                <a:schemeClr val="bg1"/>
              </a:solidFill>
            </a:endParaRPr>
          </a:p>
          <a:p>
            <a:pPr algn="ctr"/>
            <a:r>
              <a:rPr lang="en-US" sz="1000" b="1" dirty="0">
                <a:solidFill>
                  <a:schemeClr val="bg1"/>
                </a:solidFill>
              </a:rPr>
              <a:t>Managing Talent</a:t>
            </a: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a:p>
            <a:pPr algn="ctr"/>
            <a:endParaRPr lang="en-US" sz="1000" b="1" dirty="0">
              <a:solidFill>
                <a:schemeClr val="bg1"/>
              </a:solidFill>
            </a:endParaRPr>
          </a:p>
        </p:txBody>
      </p:sp>
    </p:spTree>
    <p:extLst>
      <p:ext uri="{BB962C8B-B14F-4D97-AF65-F5344CB8AC3E}">
        <p14:creationId xmlns:p14="http://schemas.microsoft.com/office/powerpoint/2010/main" val="126679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5652" y="84458"/>
            <a:ext cx="7924800" cy="1470025"/>
          </a:xfrm>
        </p:spPr>
        <p:txBody>
          <a:bodyPr>
            <a:normAutofit/>
          </a:bodyPr>
          <a:lstStyle/>
          <a:p>
            <a:pPr algn="l"/>
            <a:r>
              <a:rPr lang="en-US" sz="3600" b="1" dirty="0">
                <a:solidFill>
                  <a:schemeClr val="bg1"/>
                </a:solidFill>
              </a:rPr>
              <a:t>LEAD, DELIVER, NURTURE  </a:t>
            </a:r>
            <a:br>
              <a:rPr lang="en-US" sz="3600" b="1" dirty="0">
                <a:solidFill>
                  <a:schemeClr val="bg1"/>
                </a:solidFill>
              </a:rPr>
            </a:br>
            <a:r>
              <a:rPr lang="en-US" sz="3600" b="1" dirty="0">
                <a:solidFill>
                  <a:schemeClr val="bg1"/>
                </a:solidFill>
              </a:rPr>
              <a:t>Behaviours</a:t>
            </a:r>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80113294"/>
              </p:ext>
            </p:extLst>
          </p:nvPr>
        </p:nvGraphicFramePr>
        <p:xfrm>
          <a:off x="457200" y="1669421"/>
          <a:ext cx="9067800" cy="4673642"/>
        </p:xfrm>
        <a:graphic>
          <a:graphicData uri="http://schemas.openxmlformats.org/drawingml/2006/table">
            <a:tbl>
              <a:tblPr firstRow="1" bandRow="1">
                <a:tableStyleId>{F2DE63D5-997A-4646-A377-4702673A728D}</a:tableStyleId>
              </a:tblPr>
              <a:tblGrid>
                <a:gridCol w="2438400">
                  <a:extLst>
                    <a:ext uri="{9D8B030D-6E8A-4147-A177-3AD203B41FA5}">
                      <a16:colId xmlns:a16="http://schemas.microsoft.com/office/drawing/2014/main" val="1489069672"/>
                    </a:ext>
                  </a:extLst>
                </a:gridCol>
                <a:gridCol w="6629400">
                  <a:extLst>
                    <a:ext uri="{9D8B030D-6E8A-4147-A177-3AD203B41FA5}">
                      <a16:colId xmlns:a16="http://schemas.microsoft.com/office/drawing/2014/main" val="1769960026"/>
                    </a:ext>
                  </a:extLst>
                </a:gridCol>
              </a:tblGrid>
              <a:tr h="467402">
                <a:tc>
                  <a:txBody>
                    <a:bodyPr/>
                    <a:lstStyle/>
                    <a:p>
                      <a:r>
                        <a:rPr lang="en-GB" dirty="0">
                          <a:solidFill>
                            <a:schemeClr val="bg1"/>
                          </a:solidFill>
                        </a:rPr>
                        <a:t>BEHAVIOURS</a:t>
                      </a:r>
                    </a:p>
                  </a:txBody>
                  <a:tcPr/>
                </a:tc>
                <a:tc>
                  <a:txBody>
                    <a:bodyPr/>
                    <a:lstStyle/>
                    <a:p>
                      <a:r>
                        <a:rPr lang="en-GB" dirty="0"/>
                        <a:t>What is required (developed and exhibited</a:t>
                      </a:r>
                      <a:r>
                        <a:rPr lang="en-GB" baseline="0" dirty="0"/>
                        <a:t> in the workplace)</a:t>
                      </a:r>
                      <a:endParaRPr lang="en-GB" dirty="0"/>
                    </a:p>
                  </a:txBody>
                  <a:tcPr/>
                </a:tc>
                <a:extLst>
                  <a:ext uri="{0D108BD9-81ED-4DB2-BD59-A6C34878D82A}">
                    <a16:rowId xmlns:a16="http://schemas.microsoft.com/office/drawing/2014/main" val="77919019"/>
                  </a:ext>
                </a:extLst>
              </a:tr>
              <a:tr h="467402">
                <a:tc>
                  <a:txBody>
                    <a:bodyPr/>
                    <a:lstStyle/>
                    <a:p>
                      <a:r>
                        <a:rPr lang="en-GB" b="1" dirty="0">
                          <a:solidFill>
                            <a:schemeClr val="bg1"/>
                          </a:solidFill>
                        </a:rPr>
                        <a:t>Takes</a:t>
                      </a:r>
                      <a:r>
                        <a:rPr lang="en-GB" b="1" baseline="0" dirty="0">
                          <a:solidFill>
                            <a:schemeClr val="bg1"/>
                          </a:solidFill>
                        </a:rPr>
                        <a:t> responsibility</a:t>
                      </a:r>
                      <a:endParaRPr lang="en-GB" b="1" dirty="0">
                        <a:solidFill>
                          <a:schemeClr val="bg1"/>
                        </a:solidFill>
                      </a:endParaRPr>
                    </a:p>
                  </a:txBody>
                  <a:tcPr/>
                </a:tc>
                <a:tc>
                  <a:txBody>
                    <a:bodyPr/>
                    <a:lstStyle/>
                    <a:p>
                      <a:r>
                        <a:rPr lang="en-GB" b="0" dirty="0">
                          <a:solidFill>
                            <a:schemeClr val="bg1"/>
                          </a:solidFill>
                          <a:effectLst/>
                        </a:rPr>
                        <a:t>Drive to achieve in all aspects of work. Demonstrates resilience and determination when managing difficult situations.  Seeks new opportunities underpinned by commercial acumen and sound judgement.</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1875560108"/>
                  </a:ext>
                </a:extLst>
              </a:tr>
              <a:tr h="467402">
                <a:tc>
                  <a:txBody>
                    <a:bodyPr/>
                    <a:lstStyle/>
                    <a:p>
                      <a:pPr marL="0" algn="l" defTabSz="914400" rtl="0" eaLnBrk="1" latinLnBrk="0" hangingPunct="1"/>
                      <a:r>
                        <a:rPr lang="en-GB" sz="1800" b="1" kern="1200" dirty="0">
                          <a:solidFill>
                            <a:schemeClr val="bg1"/>
                          </a:solidFill>
                          <a:latin typeface="+mn-lt"/>
                          <a:ea typeface="+mn-ea"/>
                          <a:cs typeface="+mn-cs"/>
                        </a:rPr>
                        <a:t>Inclusive</a:t>
                      </a:r>
                    </a:p>
                  </a:txBody>
                  <a:tcPr/>
                </a:tc>
                <a:tc>
                  <a:txBody>
                    <a:bodyPr/>
                    <a:lstStyle/>
                    <a:p>
                      <a:r>
                        <a:rPr lang="en-GB" b="0" dirty="0">
                          <a:solidFill>
                            <a:schemeClr val="bg1"/>
                          </a:solidFill>
                          <a:effectLst/>
                        </a:rPr>
                        <a:t>Open, approachable, authentic, and able to build trust with others.   Seeks the views of others and values diversity internally and externally.</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2822502185"/>
                  </a:ext>
                </a:extLst>
              </a:tr>
              <a:tr h="467402">
                <a:tc>
                  <a:txBody>
                    <a:bodyPr/>
                    <a:lstStyle/>
                    <a:p>
                      <a:pPr marL="0" algn="l" defTabSz="914400" rtl="0" eaLnBrk="1" latinLnBrk="0" hangingPunct="1"/>
                      <a:r>
                        <a:rPr lang="en-GB" sz="1800" b="1" kern="1200" dirty="0">
                          <a:solidFill>
                            <a:schemeClr val="bg1"/>
                          </a:solidFill>
                          <a:latin typeface="+mn-lt"/>
                          <a:ea typeface="+mn-ea"/>
                          <a:cs typeface="+mn-cs"/>
                        </a:rPr>
                        <a:t>Agile</a:t>
                      </a:r>
                    </a:p>
                  </a:txBody>
                  <a:tcPr/>
                </a:tc>
                <a:tc>
                  <a:txBody>
                    <a:bodyPr/>
                    <a:lstStyle/>
                    <a:p>
                      <a:r>
                        <a:rPr lang="en-GB" b="0" dirty="0">
                          <a:solidFill>
                            <a:schemeClr val="bg1"/>
                          </a:solidFill>
                          <a:effectLst/>
                        </a:rPr>
                        <a:t>Flexible to the needs of the organisation. Is creative, innovative and enterprising when seeking solutions to business needs. Positive and adaptable, responding well to feedback and need for change. Open to new ways of working and new management theories.</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2050011456"/>
                  </a:ext>
                </a:extLst>
              </a:tr>
              <a:tr h="467402">
                <a:tc>
                  <a:txBody>
                    <a:bodyPr/>
                    <a:lstStyle/>
                    <a:p>
                      <a:pPr marL="0" algn="l" defTabSz="914400" rtl="0" eaLnBrk="1" latinLnBrk="0" hangingPunct="1"/>
                      <a:r>
                        <a:rPr lang="en-GB" sz="1800" b="1" kern="1200" dirty="0">
                          <a:solidFill>
                            <a:schemeClr val="bg1"/>
                          </a:solidFill>
                          <a:latin typeface="+mn-lt"/>
                          <a:ea typeface="+mn-ea"/>
                          <a:cs typeface="+mn-cs"/>
                        </a:rPr>
                        <a:t>Professionalism</a:t>
                      </a:r>
                    </a:p>
                  </a:txBody>
                  <a:tcPr/>
                </a:tc>
                <a:tc>
                  <a:txBody>
                    <a:bodyPr/>
                    <a:lstStyle/>
                    <a:p>
                      <a:r>
                        <a:rPr lang="en-GB" b="0" dirty="0">
                          <a:solidFill>
                            <a:schemeClr val="bg1"/>
                          </a:solidFill>
                          <a:effectLst/>
                        </a:rPr>
                        <a:t>Sets an example, and is ethical, fair, consistent and impartial.  Operates within organisational values and adheres to the requirements of relevant professional bodies</a:t>
                      </a:r>
                      <a:endParaRPr lang="en-GB" sz="1800" b="0" kern="1200" baseline="0" dirty="0">
                        <a:solidFill>
                          <a:schemeClr val="bg1"/>
                        </a:solidFill>
                        <a:latin typeface="+mn-lt"/>
                        <a:ea typeface="+mn-ea"/>
                        <a:cs typeface="+mn-cs"/>
                      </a:endParaRPr>
                    </a:p>
                  </a:txBody>
                  <a:tcPr/>
                </a:tc>
                <a:extLst>
                  <a:ext uri="{0D108BD9-81ED-4DB2-BD59-A6C34878D82A}">
                    <a16:rowId xmlns:a16="http://schemas.microsoft.com/office/drawing/2014/main" val="1053336675"/>
                  </a:ext>
                </a:extLst>
              </a:tr>
            </a:tbl>
          </a:graphicData>
        </a:graphic>
      </p:graphicFrame>
    </p:spTree>
    <p:extLst>
      <p:ext uri="{BB962C8B-B14F-4D97-AF65-F5344CB8AC3E}">
        <p14:creationId xmlns:p14="http://schemas.microsoft.com/office/powerpoint/2010/main" val="24494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upper corner logo-01.png"/>
          <p:cNvPicPr>
            <a:picLocks noChangeAspect="1"/>
          </p:cNvPicPr>
          <p:nvPr/>
        </p:nvPicPr>
        <p:blipFill>
          <a:blip r:embed="rId3"/>
          <a:stretch>
            <a:fillRect/>
          </a:stretch>
        </p:blipFill>
        <p:spPr>
          <a:xfrm>
            <a:off x="0" y="0"/>
            <a:ext cx="1755652" cy="1554483"/>
          </a:xfrm>
          <a:prstGeom prst="rect">
            <a:avLst/>
          </a:prstGeom>
        </p:spPr>
      </p:pic>
      <p:pic>
        <p:nvPicPr>
          <p:cNvPr id="37" name="Picture 36" descr="full logo white-01.png"/>
          <p:cNvPicPr>
            <a:picLocks noChangeAspect="1"/>
          </p:cNvPicPr>
          <p:nvPr/>
        </p:nvPicPr>
        <p:blipFill>
          <a:blip r:embed="rId4"/>
          <a:stretch>
            <a:fillRect/>
          </a:stretch>
        </p:blipFill>
        <p:spPr>
          <a:xfrm>
            <a:off x="7924800" y="5943600"/>
            <a:ext cx="1600200" cy="655652"/>
          </a:xfrm>
          <a:prstGeom prst="rect">
            <a:avLst/>
          </a:prstGeom>
        </p:spPr>
      </p:pic>
      <p:graphicFrame>
        <p:nvGraphicFramePr>
          <p:cNvPr id="2" name="Diagram 1"/>
          <p:cNvGraphicFramePr/>
          <p:nvPr>
            <p:extLst>
              <p:ext uri="{D42A27DB-BD31-4B8C-83A1-F6EECF244321}">
                <p14:modId xmlns:p14="http://schemas.microsoft.com/office/powerpoint/2010/main" val="3253457906"/>
              </p:ext>
            </p:extLst>
          </p:nvPr>
        </p:nvGraphicFramePr>
        <p:xfrm>
          <a:off x="1449614" y="1371600"/>
          <a:ext cx="7264400" cy="4402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3390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8250795" cy="696384"/>
          </a:xfrm>
        </p:spPr>
        <p:txBody>
          <a:bodyPr>
            <a:noAutofit/>
          </a:bodyPr>
          <a:lstStyle/>
          <a:p>
            <a:pPr algn="l"/>
            <a:r>
              <a:rPr lang="en-GB" sz="2800" b="1" dirty="0">
                <a:solidFill>
                  <a:schemeClr val="bg1"/>
                </a:solidFill>
              </a:rPr>
              <a:t>Strategy and Business Planning – Pre Work 1</a:t>
            </a:r>
            <a:endParaRPr lang="en-US" sz="2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27137298"/>
              </p:ext>
            </p:extLst>
          </p:nvPr>
        </p:nvGraphicFramePr>
        <p:xfrm>
          <a:off x="359806" y="1066800"/>
          <a:ext cx="9393794" cy="3535680"/>
        </p:xfrm>
        <a:graphic>
          <a:graphicData uri="http://schemas.openxmlformats.org/drawingml/2006/table">
            <a:tbl>
              <a:tblPr firstRow="1" bandRow="1">
                <a:tableStyleId>{F2DE63D5-997A-4646-A377-4702673A728D}</a:tableStyleId>
              </a:tblPr>
              <a:tblGrid>
                <a:gridCol w="2078594">
                  <a:extLst>
                    <a:ext uri="{9D8B030D-6E8A-4147-A177-3AD203B41FA5}">
                      <a16:colId xmlns:a16="http://schemas.microsoft.com/office/drawing/2014/main" val="1489069672"/>
                    </a:ext>
                  </a:extLst>
                </a:gridCol>
                <a:gridCol w="3048001">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a:t>
                      </a: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594360">
                <a:tc rowSpan="4">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Fundamentals of Strategic Planning</a:t>
                      </a:r>
                    </a:p>
                  </a:txBody>
                  <a:tcPr/>
                </a:tc>
                <a:tc>
                  <a:txBody>
                    <a:bodyPr/>
                    <a:lstStyle/>
                    <a:p>
                      <a:r>
                        <a:rPr lang="en-GB" sz="1800" kern="1200" dirty="0">
                          <a:solidFill>
                            <a:schemeClr val="bg1"/>
                          </a:solidFill>
                          <a:effectLst/>
                          <a:latin typeface="+mn-lt"/>
                          <a:ea typeface="+mn-ea"/>
                          <a:cs typeface="+mn-cs"/>
                        </a:rPr>
                        <a:t>To understand what are the basics of strategic planning in an organisation</a:t>
                      </a:r>
                    </a:p>
                  </a:txBody>
                  <a:tcPr/>
                </a:tc>
                <a:extLst>
                  <a:ext uri="{0D108BD9-81ED-4DB2-BD59-A6C34878D82A}">
                    <a16:rowId xmlns:a16="http://schemas.microsoft.com/office/drawing/2014/main" val="337068940"/>
                  </a:ext>
                </a:extLst>
              </a:tr>
              <a:tr h="594360">
                <a:tc vMerge="1">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Strategy and strategic prioritization tools</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acquire new knowledge on the different tools on strategy and prioritisation</a:t>
                      </a:r>
                    </a:p>
                  </a:txBody>
                  <a:tcPr/>
                </a:tc>
                <a:extLst>
                  <a:ext uri="{0D108BD9-81ED-4DB2-BD59-A6C34878D82A}">
                    <a16:rowId xmlns:a16="http://schemas.microsoft.com/office/drawing/2014/main" val="1875560108"/>
                  </a:ext>
                </a:extLst>
              </a:tr>
              <a:tr h="76200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Identifying success factors and criteria</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learn how to develop good success criteria</a:t>
                      </a:r>
                    </a:p>
                  </a:txBody>
                  <a:tcPr/>
                </a:tc>
                <a:extLst>
                  <a:ext uri="{0D108BD9-81ED-4DB2-BD59-A6C34878D82A}">
                    <a16:rowId xmlns:a16="http://schemas.microsoft.com/office/drawing/2014/main" val="3670760852"/>
                  </a:ext>
                </a:extLst>
              </a:tr>
              <a:tr h="762000">
                <a:tc vMerge="1">
                  <a:txBody>
                    <a:bodyPr/>
                    <a:lstStyle/>
                    <a:p>
                      <a:endParaRPr lang="en-GB"/>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Practical business planning </a:t>
                      </a:r>
                    </a:p>
                  </a:txBody>
                  <a:tcPr/>
                </a:tc>
                <a:tc>
                  <a:txBody>
                    <a:bodyPr/>
                    <a:lstStyle/>
                    <a:p>
                      <a:r>
                        <a:rPr lang="en-GB" sz="1800" kern="1200" dirty="0">
                          <a:solidFill>
                            <a:schemeClr val="bg1"/>
                          </a:solidFill>
                          <a:effectLst/>
                          <a:latin typeface="+mn-lt"/>
                          <a:ea typeface="+mn-ea"/>
                          <a:cs typeface="+mn-cs"/>
                        </a:rPr>
                        <a:t>To develop a good understanding of the basics and importance of business planning</a:t>
                      </a:r>
                    </a:p>
                  </a:txBody>
                  <a:tcPr/>
                </a:tc>
                <a:extLst>
                  <a:ext uri="{0D108BD9-81ED-4DB2-BD59-A6C34878D82A}">
                    <a16:rowId xmlns:a16="http://schemas.microsoft.com/office/drawing/2014/main" val="3766944723"/>
                  </a:ext>
                </a:extLst>
              </a:tr>
            </a:tbl>
          </a:graphicData>
        </a:graphic>
      </p:graphicFrame>
    </p:spTree>
    <p:extLst>
      <p:ext uri="{BB962C8B-B14F-4D97-AF65-F5344CB8AC3E}">
        <p14:creationId xmlns:p14="http://schemas.microsoft.com/office/powerpoint/2010/main" val="157837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20051</TotalTime>
  <Words>941</Words>
  <Application>Microsoft Macintosh PowerPoint</Application>
  <PresentationFormat>A4 Paper (210x297 mm)</PresentationFormat>
  <Paragraphs>190</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Background</vt:lpstr>
      <vt:lpstr>Benefits </vt:lpstr>
      <vt:lpstr>Leadership Diagnostics </vt:lpstr>
      <vt:lpstr>LEAD MODULE</vt:lpstr>
      <vt:lpstr>PowerPoint Presentation</vt:lpstr>
      <vt:lpstr>LEAD, DELIVER, NURTURE   Behaviours</vt:lpstr>
      <vt:lpstr>PowerPoint Presentation</vt:lpstr>
      <vt:lpstr>Strategy and Business Planning – Pre Work 1</vt:lpstr>
      <vt:lpstr>Projects and Programme Management – Pre Work 2</vt:lpstr>
      <vt:lpstr>Delivering and Managing Change – Pre workshop 3</vt:lpstr>
      <vt:lpstr>DELIVER Workshops – MAY 2019 </vt:lpstr>
      <vt:lpstr>DELIVER Workshops – May 2019 </vt:lpstr>
      <vt:lpstr>DELIVER Workshops – May 2019 </vt:lpstr>
      <vt:lpstr>DELIVER  Module Timetable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black</dc:creator>
  <cp:lastModifiedBy>Phillips, Rhoda: WCC</cp:lastModifiedBy>
  <cp:revision>264</cp:revision>
  <dcterms:created xsi:type="dcterms:W3CDTF">2018-01-04T04:43:25Z</dcterms:created>
  <dcterms:modified xsi:type="dcterms:W3CDTF">2019-04-24T22:20:27Z</dcterms:modified>
</cp:coreProperties>
</file>