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69" r:id="rId2"/>
    <p:sldId id="355" r:id="rId3"/>
    <p:sldId id="428" r:id="rId4"/>
    <p:sldId id="371" r:id="rId5"/>
    <p:sldId id="407" r:id="rId6"/>
    <p:sldId id="408" r:id="rId7"/>
    <p:sldId id="448" r:id="rId8"/>
    <p:sldId id="449" r:id="rId9"/>
    <p:sldId id="444" r:id="rId10"/>
    <p:sldId id="417" r:id="rId11"/>
    <p:sldId id="450" r:id="rId12"/>
    <p:sldId id="282" r:id="rId13"/>
    <p:sldId id="283" r:id="rId14"/>
    <p:sldId id="451" r:id="rId15"/>
    <p:sldId id="452" r:id="rId16"/>
    <p:sldId id="453" r:id="rId17"/>
    <p:sldId id="454" r:id="rId18"/>
    <p:sldId id="447" r:id="rId19"/>
    <p:sldId id="287" r:id="rId20"/>
    <p:sldId id="446" r:id="rId21"/>
    <p:sldId id="410" r:id="rId22"/>
    <p:sldId id="443" r:id="rId23"/>
    <p:sldId id="457" r:id="rId24"/>
    <p:sldId id="288" r:id="rId25"/>
    <p:sldId id="289" r:id="rId26"/>
    <p:sldId id="296" r:id="rId27"/>
    <p:sldId id="297" r:id="rId28"/>
    <p:sldId id="298" r:id="rId29"/>
    <p:sldId id="299" r:id="rId30"/>
    <p:sldId id="300" r:id="rId31"/>
    <p:sldId id="301" r:id="rId32"/>
    <p:sldId id="458" r:id="rId33"/>
    <p:sldId id="468" r:id="rId34"/>
    <p:sldId id="459" r:id="rId35"/>
    <p:sldId id="469" r:id="rId36"/>
    <p:sldId id="461" r:id="rId37"/>
    <p:sldId id="467" r:id="rId38"/>
    <p:sldId id="463" r:id="rId39"/>
    <p:sldId id="460" r:id="rId40"/>
    <p:sldId id="462" r:id="rId41"/>
    <p:sldId id="464" r:id="rId42"/>
    <p:sldId id="260" r:id="rId43"/>
    <p:sldId id="307" r:id="rId44"/>
    <p:sldId id="308" r:id="rId45"/>
    <p:sldId id="309" r:id="rId46"/>
    <p:sldId id="310" r:id="rId47"/>
    <p:sldId id="311" r:id="rId48"/>
    <p:sldId id="312" r:id="rId49"/>
    <p:sldId id="315" r:id="rId50"/>
    <p:sldId id="262" r:id="rId51"/>
    <p:sldId id="263" r:id="rId52"/>
    <p:sldId id="264" r:id="rId53"/>
    <p:sldId id="465" r:id="rId54"/>
    <p:sldId id="466" r:id="rId55"/>
    <p:sldId id="291" r:id="rId56"/>
    <p:sldId id="274" r:id="rId57"/>
    <p:sldId id="275" r:id="rId58"/>
    <p:sldId id="456" r:id="rId59"/>
    <p:sldId id="455" r:id="rId6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eks, Claire: WCC" initials="WCW" lastIdx="5" clrIdx="0">
    <p:extLst>
      <p:ext uri="{19B8F6BF-5375-455C-9EA6-DF929625EA0E}">
        <p15:presenceInfo xmlns:p15="http://schemas.microsoft.com/office/powerpoint/2012/main" userId="S-1-5-21-456465383-1416844271-3644443516-21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9B"/>
    <a:srgbClr val="009999"/>
    <a:srgbClr val="95D600"/>
    <a:srgbClr val="23A2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76" autoAdjust="0"/>
    <p:restoredTop sz="90857" autoAdjust="0"/>
  </p:normalViewPr>
  <p:slideViewPr>
    <p:cSldViewPr>
      <p:cViewPr varScale="1">
        <p:scale>
          <a:sx n="77" d="100"/>
          <a:sy n="77" d="100"/>
        </p:scale>
        <p:origin x="200" y="400"/>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332390-6BF1-7E49-9037-1CC1C863E3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20130DE9-A19F-8D4B-9A3B-235E816D9524}">
      <dgm:prSet custT="1"/>
      <dgm:spPr/>
      <dgm:t>
        <a:bodyPr/>
        <a:lstStyle/>
        <a:p>
          <a:r>
            <a:rPr lang="en-US" sz="1800" dirty="0"/>
            <a:t>“A programme is a temporary, flexible organisation created to coordinate, direct and oversee the implementation of a set of related projects and activities in order  to deliver outcomes and benefits related to the </a:t>
          </a:r>
          <a:r>
            <a:rPr lang="en-US" sz="1800" dirty="0" err="1"/>
            <a:t>organisation’s</a:t>
          </a:r>
          <a:r>
            <a:rPr lang="en-US" sz="1800" dirty="0"/>
            <a:t> strategic objectives.”</a:t>
          </a:r>
          <a:endParaRPr lang="en-GB" sz="1800" dirty="0"/>
        </a:p>
      </dgm:t>
    </dgm:pt>
    <dgm:pt modelId="{15C4E640-7ACC-4543-BC3B-34FEAD1EF305}" type="parTrans" cxnId="{1BE5852B-98D4-7848-8886-BB2F16B748A5}">
      <dgm:prSet/>
      <dgm:spPr/>
      <dgm:t>
        <a:bodyPr/>
        <a:lstStyle/>
        <a:p>
          <a:endParaRPr lang="en-US"/>
        </a:p>
      </dgm:t>
    </dgm:pt>
    <dgm:pt modelId="{517C61FC-9D82-4D43-9F21-C154FC7F3CD6}" type="sibTrans" cxnId="{1BE5852B-98D4-7848-8886-BB2F16B748A5}">
      <dgm:prSet/>
      <dgm:spPr/>
      <dgm:t>
        <a:bodyPr/>
        <a:lstStyle/>
        <a:p>
          <a:endParaRPr lang="en-US"/>
        </a:p>
      </dgm:t>
    </dgm:pt>
    <dgm:pt modelId="{C2B478D4-2A01-FE44-AD8A-2BB745F99433}">
      <dgm:prSet custT="1"/>
      <dgm:spPr/>
      <dgm:t>
        <a:bodyPr/>
        <a:lstStyle/>
        <a:p>
          <a:r>
            <a:rPr lang="en-US" sz="1800" dirty="0"/>
            <a:t>“A project is a temporary organisation, usually existing for a much shorter duration, which will deliver one or more outputs in accordance with a specific business case.”</a:t>
          </a:r>
          <a:endParaRPr lang="en-GB" sz="1800" dirty="0"/>
        </a:p>
      </dgm:t>
    </dgm:pt>
    <dgm:pt modelId="{2D0CCE0C-097B-2D4D-A249-5A8AB3F9A9B5}" type="parTrans" cxnId="{FE3192C6-289E-034C-8F10-E2C40A0EBF79}">
      <dgm:prSet/>
      <dgm:spPr/>
      <dgm:t>
        <a:bodyPr/>
        <a:lstStyle/>
        <a:p>
          <a:endParaRPr lang="en-US"/>
        </a:p>
      </dgm:t>
    </dgm:pt>
    <dgm:pt modelId="{C21E7081-0ECB-7741-8593-8192E55387F6}" type="sibTrans" cxnId="{FE3192C6-289E-034C-8F10-E2C40A0EBF79}">
      <dgm:prSet/>
      <dgm:spPr/>
      <dgm:t>
        <a:bodyPr/>
        <a:lstStyle/>
        <a:p>
          <a:endParaRPr lang="en-US"/>
        </a:p>
      </dgm:t>
    </dgm:pt>
    <dgm:pt modelId="{67C4027F-2EB9-C646-8457-668030408838}" type="pres">
      <dgm:prSet presAssocID="{B3332390-6BF1-7E49-9037-1CC1C863E355}" presName="linear" presStyleCnt="0">
        <dgm:presLayoutVars>
          <dgm:animLvl val="lvl"/>
          <dgm:resizeHandles val="exact"/>
        </dgm:presLayoutVars>
      </dgm:prSet>
      <dgm:spPr/>
    </dgm:pt>
    <dgm:pt modelId="{ACC9E2FA-094D-7546-AF26-A1ACF3657A6A}" type="pres">
      <dgm:prSet presAssocID="{20130DE9-A19F-8D4B-9A3B-235E816D9524}" presName="parentText" presStyleLbl="node1" presStyleIdx="0" presStyleCnt="2">
        <dgm:presLayoutVars>
          <dgm:chMax val="0"/>
          <dgm:bulletEnabled val="1"/>
        </dgm:presLayoutVars>
      </dgm:prSet>
      <dgm:spPr/>
    </dgm:pt>
    <dgm:pt modelId="{5A7E941F-BD09-AC4C-9868-A3C110EE1694}" type="pres">
      <dgm:prSet presAssocID="{517C61FC-9D82-4D43-9F21-C154FC7F3CD6}" presName="spacer" presStyleCnt="0"/>
      <dgm:spPr/>
    </dgm:pt>
    <dgm:pt modelId="{39767D90-3499-8A4A-980C-B7EB613D032A}" type="pres">
      <dgm:prSet presAssocID="{C2B478D4-2A01-FE44-AD8A-2BB745F99433}" presName="parentText" presStyleLbl="node1" presStyleIdx="1" presStyleCnt="2" custLinFactY="11237" custLinFactNeighborY="100000">
        <dgm:presLayoutVars>
          <dgm:chMax val="0"/>
          <dgm:bulletEnabled val="1"/>
        </dgm:presLayoutVars>
      </dgm:prSet>
      <dgm:spPr/>
    </dgm:pt>
  </dgm:ptLst>
  <dgm:cxnLst>
    <dgm:cxn modelId="{3DB37116-80F2-644E-B9BB-FAA19C68BF63}" type="presOf" srcId="{C2B478D4-2A01-FE44-AD8A-2BB745F99433}" destId="{39767D90-3499-8A4A-980C-B7EB613D032A}" srcOrd="0" destOrd="0" presId="urn:microsoft.com/office/officeart/2005/8/layout/vList2"/>
    <dgm:cxn modelId="{1BE5852B-98D4-7848-8886-BB2F16B748A5}" srcId="{B3332390-6BF1-7E49-9037-1CC1C863E355}" destId="{20130DE9-A19F-8D4B-9A3B-235E816D9524}" srcOrd="0" destOrd="0" parTransId="{15C4E640-7ACC-4543-BC3B-34FEAD1EF305}" sibTransId="{517C61FC-9D82-4D43-9F21-C154FC7F3CD6}"/>
    <dgm:cxn modelId="{F9C2A2AA-ED0C-CB4E-9372-03FA2EDAAC0D}" type="presOf" srcId="{20130DE9-A19F-8D4B-9A3B-235E816D9524}" destId="{ACC9E2FA-094D-7546-AF26-A1ACF3657A6A}" srcOrd="0" destOrd="0" presId="urn:microsoft.com/office/officeart/2005/8/layout/vList2"/>
    <dgm:cxn modelId="{444FE3B4-5D46-AE49-B41B-057C59C15782}" type="presOf" srcId="{B3332390-6BF1-7E49-9037-1CC1C863E355}" destId="{67C4027F-2EB9-C646-8457-668030408838}" srcOrd="0" destOrd="0" presId="urn:microsoft.com/office/officeart/2005/8/layout/vList2"/>
    <dgm:cxn modelId="{FE3192C6-289E-034C-8F10-E2C40A0EBF79}" srcId="{B3332390-6BF1-7E49-9037-1CC1C863E355}" destId="{C2B478D4-2A01-FE44-AD8A-2BB745F99433}" srcOrd="1" destOrd="0" parTransId="{2D0CCE0C-097B-2D4D-A249-5A8AB3F9A9B5}" sibTransId="{C21E7081-0ECB-7741-8593-8192E55387F6}"/>
    <dgm:cxn modelId="{56A19D11-7A56-A149-AE0C-4326AACEEE56}" type="presParOf" srcId="{67C4027F-2EB9-C646-8457-668030408838}" destId="{ACC9E2FA-094D-7546-AF26-A1ACF3657A6A}" srcOrd="0" destOrd="0" presId="urn:microsoft.com/office/officeart/2005/8/layout/vList2"/>
    <dgm:cxn modelId="{2187D351-8BA0-DE44-949C-335D0EFB0FB8}" type="presParOf" srcId="{67C4027F-2EB9-C646-8457-668030408838}" destId="{5A7E941F-BD09-AC4C-9868-A3C110EE1694}" srcOrd="1" destOrd="0" presId="urn:microsoft.com/office/officeart/2005/8/layout/vList2"/>
    <dgm:cxn modelId="{251D524B-ADF8-704A-844B-D49F4FD14C22}" type="presParOf" srcId="{67C4027F-2EB9-C646-8457-668030408838}" destId="{39767D90-3499-8A4A-980C-B7EB613D032A}"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1B1E7B-7E8F-9A4F-8445-37DEC48A1B89}"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62D31950-69CB-0845-876F-648CA319330A}">
      <dgm:prSet phldrT="[Text]" custT="1"/>
      <dgm:spPr>
        <a:solidFill>
          <a:schemeClr val="accent6"/>
        </a:solidFill>
      </dgm:spPr>
      <dgm:t>
        <a:bodyPr/>
        <a:lstStyle/>
        <a:p>
          <a:pPr algn="ctr"/>
          <a:r>
            <a:rPr lang="en-US" sz="1600" dirty="0"/>
            <a:t>Programme deals with outcomes</a:t>
          </a:r>
        </a:p>
      </dgm:t>
    </dgm:pt>
    <dgm:pt modelId="{1C7B95EE-2470-8E4C-B4BB-E492FF4B2F79}" type="parTrans" cxnId="{AA0A328D-72F5-9841-8D78-153AF9881C25}">
      <dgm:prSet/>
      <dgm:spPr/>
      <dgm:t>
        <a:bodyPr/>
        <a:lstStyle/>
        <a:p>
          <a:endParaRPr lang="en-US" sz="1600"/>
        </a:p>
      </dgm:t>
    </dgm:pt>
    <dgm:pt modelId="{995205DD-2F76-CE4C-8DD0-F9AC0AB6478A}" type="sibTrans" cxnId="{AA0A328D-72F5-9841-8D78-153AF9881C25}">
      <dgm:prSet/>
      <dgm:spPr/>
      <dgm:t>
        <a:bodyPr/>
        <a:lstStyle/>
        <a:p>
          <a:endParaRPr lang="en-US" sz="1600"/>
        </a:p>
      </dgm:t>
    </dgm:pt>
    <dgm:pt modelId="{C8547D84-4C42-E042-8766-84B855B7FC91}">
      <dgm:prSet phldrT="[Text]" custT="1"/>
      <dgm:spPr>
        <a:solidFill>
          <a:schemeClr val="accent6"/>
        </a:solidFill>
      </dgm:spPr>
      <dgm:t>
        <a:bodyPr/>
        <a:lstStyle/>
        <a:p>
          <a:pPr algn="ctr"/>
          <a:r>
            <a:rPr lang="en-US" sz="1600" dirty="0"/>
            <a:t>Projects deals with outputs</a:t>
          </a:r>
        </a:p>
      </dgm:t>
    </dgm:pt>
    <dgm:pt modelId="{D5BAB151-D38F-B549-A2CE-06F80BF9841A}" type="parTrans" cxnId="{DFB35A85-DD61-A04D-89A0-011DC0E04EA0}">
      <dgm:prSet/>
      <dgm:spPr/>
      <dgm:t>
        <a:bodyPr/>
        <a:lstStyle/>
        <a:p>
          <a:endParaRPr lang="en-US" sz="1600"/>
        </a:p>
      </dgm:t>
    </dgm:pt>
    <dgm:pt modelId="{558041BB-A105-1343-BEAD-AF53984F52EF}" type="sibTrans" cxnId="{DFB35A85-DD61-A04D-89A0-011DC0E04EA0}">
      <dgm:prSet/>
      <dgm:spPr/>
      <dgm:t>
        <a:bodyPr/>
        <a:lstStyle/>
        <a:p>
          <a:endParaRPr lang="en-US" sz="1600"/>
        </a:p>
      </dgm:t>
    </dgm:pt>
    <dgm:pt modelId="{5D4DE83D-6894-F24E-AA37-01A979842B31}" type="pres">
      <dgm:prSet presAssocID="{871B1E7B-7E8F-9A4F-8445-37DEC48A1B89}" presName="linear" presStyleCnt="0">
        <dgm:presLayoutVars>
          <dgm:animLvl val="lvl"/>
          <dgm:resizeHandles val="exact"/>
        </dgm:presLayoutVars>
      </dgm:prSet>
      <dgm:spPr/>
    </dgm:pt>
    <dgm:pt modelId="{60467B12-6D0F-6C47-8AC0-7BD0ECEF1219}" type="pres">
      <dgm:prSet presAssocID="{62D31950-69CB-0845-876F-648CA319330A}" presName="parentText" presStyleLbl="node1" presStyleIdx="0" presStyleCnt="2" custLinFactY="-5715" custLinFactNeighborX="2032" custLinFactNeighborY="-100000">
        <dgm:presLayoutVars>
          <dgm:chMax val="0"/>
          <dgm:bulletEnabled val="1"/>
        </dgm:presLayoutVars>
      </dgm:prSet>
      <dgm:spPr/>
    </dgm:pt>
    <dgm:pt modelId="{955D6C29-CE79-A649-BE0A-CAF1925ED3DF}" type="pres">
      <dgm:prSet presAssocID="{995205DD-2F76-CE4C-8DD0-F9AC0AB6478A}" presName="spacer" presStyleCnt="0"/>
      <dgm:spPr/>
    </dgm:pt>
    <dgm:pt modelId="{D5D338E3-3955-EE48-8468-C9DCB2D29704}" type="pres">
      <dgm:prSet presAssocID="{C8547D84-4C42-E042-8766-84B855B7FC91}" presName="parentText" presStyleLbl="node1" presStyleIdx="1" presStyleCnt="2" custLinFactNeighborX="1739" custLinFactNeighborY="73715">
        <dgm:presLayoutVars>
          <dgm:chMax val="0"/>
          <dgm:bulletEnabled val="1"/>
        </dgm:presLayoutVars>
      </dgm:prSet>
      <dgm:spPr/>
    </dgm:pt>
  </dgm:ptLst>
  <dgm:cxnLst>
    <dgm:cxn modelId="{EC30E924-B63A-E244-AF4D-87B9B580ED47}" type="presOf" srcId="{62D31950-69CB-0845-876F-648CA319330A}" destId="{60467B12-6D0F-6C47-8AC0-7BD0ECEF1219}" srcOrd="0" destOrd="0" presId="urn:microsoft.com/office/officeart/2005/8/layout/vList2"/>
    <dgm:cxn modelId="{88870538-45B3-E54B-AED7-2A4103D3B840}" type="presOf" srcId="{871B1E7B-7E8F-9A4F-8445-37DEC48A1B89}" destId="{5D4DE83D-6894-F24E-AA37-01A979842B31}" srcOrd="0" destOrd="0" presId="urn:microsoft.com/office/officeart/2005/8/layout/vList2"/>
    <dgm:cxn modelId="{DFB35A85-DD61-A04D-89A0-011DC0E04EA0}" srcId="{871B1E7B-7E8F-9A4F-8445-37DEC48A1B89}" destId="{C8547D84-4C42-E042-8766-84B855B7FC91}" srcOrd="1" destOrd="0" parTransId="{D5BAB151-D38F-B549-A2CE-06F80BF9841A}" sibTransId="{558041BB-A105-1343-BEAD-AF53984F52EF}"/>
    <dgm:cxn modelId="{AA0A328D-72F5-9841-8D78-153AF9881C25}" srcId="{871B1E7B-7E8F-9A4F-8445-37DEC48A1B89}" destId="{62D31950-69CB-0845-876F-648CA319330A}" srcOrd="0" destOrd="0" parTransId="{1C7B95EE-2470-8E4C-B4BB-E492FF4B2F79}" sibTransId="{995205DD-2F76-CE4C-8DD0-F9AC0AB6478A}"/>
    <dgm:cxn modelId="{CA95B2A8-5836-6A46-BEF8-0228306252CE}" type="presOf" srcId="{C8547D84-4C42-E042-8766-84B855B7FC91}" destId="{D5D338E3-3955-EE48-8468-C9DCB2D29704}" srcOrd="0" destOrd="0" presId="urn:microsoft.com/office/officeart/2005/8/layout/vList2"/>
    <dgm:cxn modelId="{2DB8DDED-DAAA-FE4F-9650-B685B55C3C76}" type="presParOf" srcId="{5D4DE83D-6894-F24E-AA37-01A979842B31}" destId="{60467B12-6D0F-6C47-8AC0-7BD0ECEF1219}" srcOrd="0" destOrd="0" presId="urn:microsoft.com/office/officeart/2005/8/layout/vList2"/>
    <dgm:cxn modelId="{66A03A00-F19E-604C-92CA-E19C8F8DCA71}" type="presParOf" srcId="{5D4DE83D-6894-F24E-AA37-01A979842B31}" destId="{955D6C29-CE79-A649-BE0A-CAF1925ED3DF}" srcOrd="1" destOrd="0" presId="urn:microsoft.com/office/officeart/2005/8/layout/vList2"/>
    <dgm:cxn modelId="{8D6A2B22-4FA2-884E-95CF-0722281D13DA}" type="presParOf" srcId="{5D4DE83D-6894-F24E-AA37-01A979842B31}" destId="{D5D338E3-3955-EE48-8468-C9DCB2D29704}" srcOrd="2" destOrd="0" presId="urn:microsoft.com/office/officeart/2005/8/layout/vList2"/>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D42BA6-5F79-5B4F-B4C5-DCC4FDDB1407}" type="doc">
      <dgm:prSet loTypeId="urn:microsoft.com/office/officeart/2005/8/layout/hList1" loCatId="" qsTypeId="urn:microsoft.com/office/officeart/2005/8/quickstyle/simple1" qsCatId="simple" csTypeId="urn:microsoft.com/office/officeart/2005/8/colors/colorful5" csCatId="colorful" phldr="1"/>
      <dgm:spPr/>
      <dgm:t>
        <a:bodyPr/>
        <a:lstStyle/>
        <a:p>
          <a:endParaRPr lang="en-US"/>
        </a:p>
      </dgm:t>
    </dgm:pt>
    <dgm:pt modelId="{8E491120-AE2B-BE41-8743-C4ECFF91DB82}">
      <dgm:prSet phldrT="[Text]"/>
      <dgm:spPr/>
      <dgm:t>
        <a:bodyPr/>
        <a:lstStyle/>
        <a:p>
          <a:r>
            <a:rPr lang="en-US" dirty="0"/>
            <a:t>PROJECTS</a:t>
          </a:r>
        </a:p>
      </dgm:t>
    </dgm:pt>
    <dgm:pt modelId="{343B955E-5972-304C-BD6E-FE6A2EB7067F}" type="parTrans" cxnId="{243404F0-4B8E-4446-8094-0726BE8F8FF8}">
      <dgm:prSet/>
      <dgm:spPr/>
      <dgm:t>
        <a:bodyPr/>
        <a:lstStyle/>
        <a:p>
          <a:endParaRPr lang="en-US"/>
        </a:p>
      </dgm:t>
    </dgm:pt>
    <dgm:pt modelId="{CAB4AC47-6B58-D043-BCC2-062437BBF8AA}" type="sibTrans" cxnId="{243404F0-4B8E-4446-8094-0726BE8F8FF8}">
      <dgm:prSet/>
      <dgm:spPr/>
      <dgm:t>
        <a:bodyPr/>
        <a:lstStyle/>
        <a:p>
          <a:endParaRPr lang="en-US"/>
        </a:p>
      </dgm:t>
    </dgm:pt>
    <dgm:pt modelId="{AEE97E63-8FD3-6441-8E2D-290F29216DEC}">
      <dgm:prSet phldrT="[Text]"/>
      <dgm:spPr/>
      <dgm:t>
        <a:bodyPr/>
        <a:lstStyle/>
        <a:p>
          <a:r>
            <a:rPr lang="en-US" dirty="0"/>
            <a:t>PROGRAMMES</a:t>
          </a:r>
        </a:p>
      </dgm:t>
    </dgm:pt>
    <dgm:pt modelId="{98F053B7-4780-604A-B401-85A629A433AF}" type="parTrans" cxnId="{CDA90D8B-A3DF-8846-A41D-936A4C560E17}">
      <dgm:prSet/>
      <dgm:spPr/>
      <dgm:t>
        <a:bodyPr/>
        <a:lstStyle/>
        <a:p>
          <a:endParaRPr lang="en-US"/>
        </a:p>
      </dgm:t>
    </dgm:pt>
    <dgm:pt modelId="{07998950-0131-AF44-9792-E9E511504243}" type="sibTrans" cxnId="{CDA90D8B-A3DF-8846-A41D-936A4C560E17}">
      <dgm:prSet/>
      <dgm:spPr/>
      <dgm:t>
        <a:bodyPr/>
        <a:lstStyle/>
        <a:p>
          <a:endParaRPr lang="en-US"/>
        </a:p>
      </dgm:t>
    </dgm:pt>
    <dgm:pt modelId="{405C6E19-49E5-754B-A800-25B562DB7EAF}">
      <dgm:prSet phldrT="[Text]"/>
      <dgm:spPr/>
      <dgm:t>
        <a:bodyPr/>
        <a:lstStyle/>
        <a:p>
          <a:r>
            <a:rPr lang="en-US" dirty="0"/>
            <a:t>Driven by vision of end state </a:t>
          </a:r>
        </a:p>
      </dgm:t>
    </dgm:pt>
    <dgm:pt modelId="{D916B54E-9F70-0F4E-920B-177A82FA476E}" type="parTrans" cxnId="{184BAA49-BA65-5245-AED5-E89A656AC56F}">
      <dgm:prSet/>
      <dgm:spPr/>
      <dgm:t>
        <a:bodyPr/>
        <a:lstStyle/>
        <a:p>
          <a:endParaRPr lang="en-US"/>
        </a:p>
      </dgm:t>
    </dgm:pt>
    <dgm:pt modelId="{CF67A2FF-D0A3-4443-BC81-081D4756C257}" type="sibTrans" cxnId="{184BAA49-BA65-5245-AED5-E89A656AC56F}">
      <dgm:prSet/>
      <dgm:spPr/>
      <dgm:t>
        <a:bodyPr/>
        <a:lstStyle/>
        <a:p>
          <a:endParaRPr lang="en-US"/>
        </a:p>
      </dgm:t>
    </dgm:pt>
    <dgm:pt modelId="{402D00B7-E067-034E-B8D5-AB2BEE769D63}">
      <dgm:prSet phldrT="[Text]"/>
      <dgm:spPr/>
      <dgm:t>
        <a:bodyPr/>
        <a:lstStyle/>
        <a:p>
          <a:r>
            <a:rPr lang="en-US" dirty="0"/>
            <a:t>No pre-defined path</a:t>
          </a:r>
        </a:p>
      </dgm:t>
    </dgm:pt>
    <dgm:pt modelId="{94265BBB-AE31-EF4A-838D-36DFCF603902}" type="parTrans" cxnId="{752933C8-5AB6-1345-ADA0-F30D1BFB0797}">
      <dgm:prSet/>
      <dgm:spPr/>
      <dgm:t>
        <a:bodyPr/>
        <a:lstStyle/>
        <a:p>
          <a:endParaRPr lang="en-US"/>
        </a:p>
      </dgm:t>
    </dgm:pt>
    <dgm:pt modelId="{274C03E6-8041-8244-A82D-B3EDD1CFE23D}" type="sibTrans" cxnId="{752933C8-5AB6-1345-ADA0-F30D1BFB0797}">
      <dgm:prSet/>
      <dgm:spPr/>
      <dgm:t>
        <a:bodyPr/>
        <a:lstStyle/>
        <a:p>
          <a:endParaRPr lang="en-US"/>
        </a:p>
      </dgm:t>
    </dgm:pt>
    <dgm:pt modelId="{01955BE6-0CB4-C743-91E5-54FF1CDDC534}">
      <dgm:prSet phldrT="[Text]"/>
      <dgm:spPr/>
      <dgm:t>
        <a:bodyPr/>
        <a:lstStyle/>
        <a:p>
          <a:r>
            <a:rPr lang="en-US" dirty="0"/>
            <a:t>Changes to the business capability</a:t>
          </a:r>
        </a:p>
      </dgm:t>
    </dgm:pt>
    <dgm:pt modelId="{7F7B393B-A5E7-F64B-BF97-4C2113654229}" type="parTrans" cxnId="{8A211124-75BF-BE4A-B165-CFC3E852FCCB}">
      <dgm:prSet/>
      <dgm:spPr/>
      <dgm:t>
        <a:bodyPr/>
        <a:lstStyle/>
        <a:p>
          <a:endParaRPr lang="en-US"/>
        </a:p>
      </dgm:t>
    </dgm:pt>
    <dgm:pt modelId="{66273D17-EF0A-8345-8E2C-DEE4AB012B36}" type="sibTrans" cxnId="{8A211124-75BF-BE4A-B165-CFC3E852FCCB}">
      <dgm:prSet/>
      <dgm:spPr/>
      <dgm:t>
        <a:bodyPr/>
        <a:lstStyle/>
        <a:p>
          <a:endParaRPr lang="en-US"/>
        </a:p>
      </dgm:t>
    </dgm:pt>
    <dgm:pt modelId="{B54DCA42-A753-FD4D-910A-BBF326BFF525}">
      <dgm:prSet phldrT="[Text]"/>
      <dgm:spPr/>
      <dgm:t>
        <a:bodyPr/>
        <a:lstStyle/>
        <a:p>
          <a:r>
            <a:rPr lang="en-US" dirty="0"/>
            <a:t>Coordinated delivery of outputs</a:t>
          </a:r>
        </a:p>
      </dgm:t>
    </dgm:pt>
    <dgm:pt modelId="{7D630AE1-BD69-F040-8D61-B092B7B68606}" type="parTrans" cxnId="{761A8568-0BBE-E74B-887E-C37C790B2150}">
      <dgm:prSet/>
      <dgm:spPr/>
      <dgm:t>
        <a:bodyPr/>
        <a:lstStyle/>
        <a:p>
          <a:endParaRPr lang="en-US"/>
        </a:p>
      </dgm:t>
    </dgm:pt>
    <dgm:pt modelId="{71501117-0A7A-D143-9119-A80FA421C015}" type="sibTrans" cxnId="{761A8568-0BBE-E74B-887E-C37C790B2150}">
      <dgm:prSet/>
      <dgm:spPr/>
      <dgm:t>
        <a:bodyPr/>
        <a:lstStyle/>
        <a:p>
          <a:endParaRPr lang="en-US"/>
        </a:p>
      </dgm:t>
    </dgm:pt>
    <dgm:pt modelId="{1184638E-9E72-8144-BE71-CB78F05D78A9}">
      <dgm:prSet phldrT="[Text]"/>
      <dgm:spPr/>
      <dgm:t>
        <a:bodyPr/>
        <a:lstStyle/>
        <a:p>
          <a:r>
            <a:rPr lang="en-US" dirty="0"/>
            <a:t>Benefits </a:t>
          </a:r>
          <a:r>
            <a:rPr lang="en-US" dirty="0" err="1"/>
            <a:t>realised</a:t>
          </a:r>
          <a:r>
            <a:rPr lang="en-US" dirty="0"/>
            <a:t> during the programme and afterwards</a:t>
          </a:r>
        </a:p>
      </dgm:t>
    </dgm:pt>
    <dgm:pt modelId="{72FA07F6-50C5-3C46-AB9B-8A38F465492F}" type="parTrans" cxnId="{AAB66E93-D783-0047-A66A-2B4BE06CFD29}">
      <dgm:prSet/>
      <dgm:spPr/>
      <dgm:t>
        <a:bodyPr/>
        <a:lstStyle/>
        <a:p>
          <a:endParaRPr lang="en-US"/>
        </a:p>
      </dgm:t>
    </dgm:pt>
    <dgm:pt modelId="{89241059-66FA-2F4C-A33E-F97011A58F11}" type="sibTrans" cxnId="{AAB66E93-D783-0047-A66A-2B4BE06CFD29}">
      <dgm:prSet/>
      <dgm:spPr/>
      <dgm:t>
        <a:bodyPr/>
        <a:lstStyle/>
        <a:p>
          <a:endParaRPr lang="en-US"/>
        </a:p>
      </dgm:t>
    </dgm:pt>
    <dgm:pt modelId="{F256C812-5AD3-B442-BFED-51522B348057}">
      <dgm:prSet phldrT="[Text]"/>
      <dgm:spPr/>
      <dgm:t>
        <a:bodyPr/>
        <a:lstStyle/>
        <a:p>
          <a:r>
            <a:rPr lang="en-US" dirty="0"/>
            <a:t>Longer timescale</a:t>
          </a:r>
        </a:p>
      </dgm:t>
    </dgm:pt>
    <dgm:pt modelId="{1AFB860A-0A3B-4D4B-B63B-305C6BF3C70D}" type="parTrans" cxnId="{2EA919B6-21F6-3143-AF72-48179E410385}">
      <dgm:prSet/>
      <dgm:spPr/>
      <dgm:t>
        <a:bodyPr/>
        <a:lstStyle/>
        <a:p>
          <a:endParaRPr lang="en-US"/>
        </a:p>
      </dgm:t>
    </dgm:pt>
    <dgm:pt modelId="{E1D32287-43F6-3644-8103-5290759AF4F1}" type="sibTrans" cxnId="{2EA919B6-21F6-3143-AF72-48179E410385}">
      <dgm:prSet/>
      <dgm:spPr/>
      <dgm:t>
        <a:bodyPr/>
        <a:lstStyle/>
        <a:p>
          <a:endParaRPr lang="en-US"/>
        </a:p>
      </dgm:t>
    </dgm:pt>
    <dgm:pt modelId="{ECADD1E9-5FA3-F54B-8F79-4EF033471EFD}">
      <dgm:prSet phldrT="[Text]"/>
      <dgm:spPr/>
      <dgm:t>
        <a:bodyPr/>
        <a:lstStyle/>
        <a:p>
          <a:r>
            <a:rPr lang="en-US" dirty="0"/>
            <a:t>Driven by deliverables</a:t>
          </a:r>
        </a:p>
      </dgm:t>
    </dgm:pt>
    <dgm:pt modelId="{E3825009-D165-B041-BB3C-83DB4B4A9817}" type="parTrans" cxnId="{B2026810-231C-9041-8227-2620429E3527}">
      <dgm:prSet/>
      <dgm:spPr/>
      <dgm:t>
        <a:bodyPr/>
        <a:lstStyle/>
        <a:p>
          <a:endParaRPr lang="en-US"/>
        </a:p>
      </dgm:t>
    </dgm:pt>
    <dgm:pt modelId="{1B131ED4-9C76-4843-90C7-8F685B21C60E}" type="sibTrans" cxnId="{B2026810-231C-9041-8227-2620429E3527}">
      <dgm:prSet/>
      <dgm:spPr/>
      <dgm:t>
        <a:bodyPr/>
        <a:lstStyle/>
        <a:p>
          <a:endParaRPr lang="en-US"/>
        </a:p>
      </dgm:t>
    </dgm:pt>
    <dgm:pt modelId="{DDB3F810-EA57-D448-A364-BA5D148976B7}">
      <dgm:prSet phldrT="[Text]"/>
      <dgm:spPr/>
      <dgm:t>
        <a:bodyPr/>
        <a:lstStyle/>
        <a:p>
          <a:r>
            <a:rPr lang="en-US" dirty="0"/>
            <a:t>Finite -definite start and finish</a:t>
          </a:r>
        </a:p>
      </dgm:t>
    </dgm:pt>
    <dgm:pt modelId="{23EEE806-3848-8F46-A543-C0A5628C2F71}" type="parTrans" cxnId="{32C03196-313C-214F-A208-1FA0B5990B4F}">
      <dgm:prSet/>
      <dgm:spPr/>
      <dgm:t>
        <a:bodyPr/>
        <a:lstStyle/>
        <a:p>
          <a:endParaRPr lang="en-US"/>
        </a:p>
      </dgm:t>
    </dgm:pt>
    <dgm:pt modelId="{7900D2EF-DD55-1D43-B4A5-B1B110B232A7}" type="sibTrans" cxnId="{32C03196-313C-214F-A208-1FA0B5990B4F}">
      <dgm:prSet/>
      <dgm:spPr/>
      <dgm:t>
        <a:bodyPr/>
        <a:lstStyle/>
        <a:p>
          <a:endParaRPr lang="en-US"/>
        </a:p>
      </dgm:t>
    </dgm:pt>
    <dgm:pt modelId="{F54F7853-6A16-B64C-9082-2EFEF19FD44B}">
      <dgm:prSet phldrT="[Text]"/>
      <dgm:spPr/>
      <dgm:t>
        <a:bodyPr/>
        <a:lstStyle/>
        <a:p>
          <a:r>
            <a:rPr lang="en-US" dirty="0"/>
            <a:t>Delivery of products</a:t>
          </a:r>
        </a:p>
      </dgm:t>
    </dgm:pt>
    <dgm:pt modelId="{99DC4957-0D03-2541-80C2-485B72931887}" type="parTrans" cxnId="{5DE9C433-1D25-6043-BA86-DC084D04738B}">
      <dgm:prSet/>
      <dgm:spPr/>
      <dgm:t>
        <a:bodyPr/>
        <a:lstStyle/>
        <a:p>
          <a:endParaRPr lang="en-US"/>
        </a:p>
      </dgm:t>
    </dgm:pt>
    <dgm:pt modelId="{2F9D9F1F-6BC7-F349-BE25-FAF0FD1078C3}" type="sibTrans" cxnId="{5DE9C433-1D25-6043-BA86-DC084D04738B}">
      <dgm:prSet/>
      <dgm:spPr/>
      <dgm:t>
        <a:bodyPr/>
        <a:lstStyle/>
        <a:p>
          <a:endParaRPr lang="en-US"/>
        </a:p>
      </dgm:t>
    </dgm:pt>
    <dgm:pt modelId="{5DD0DBD2-ABD2-3541-BAF2-ACF646B47AB5}">
      <dgm:prSet phldrT="[Text]"/>
      <dgm:spPr/>
      <dgm:t>
        <a:bodyPr/>
        <a:lstStyle/>
        <a:p>
          <a:r>
            <a:rPr lang="en-US" dirty="0"/>
            <a:t>Benefits usually </a:t>
          </a:r>
          <a:r>
            <a:rPr lang="en-US" dirty="0" err="1"/>
            <a:t>realised</a:t>
          </a:r>
          <a:r>
            <a:rPr lang="en-US" dirty="0"/>
            <a:t> after project closure</a:t>
          </a:r>
        </a:p>
      </dgm:t>
    </dgm:pt>
    <dgm:pt modelId="{3EB21C7A-6A12-2F46-A96D-112519F51BC0}" type="parTrans" cxnId="{ECDC5568-3864-AD43-8D25-C297241A1FC3}">
      <dgm:prSet/>
      <dgm:spPr/>
      <dgm:t>
        <a:bodyPr/>
        <a:lstStyle/>
        <a:p>
          <a:endParaRPr lang="en-US"/>
        </a:p>
      </dgm:t>
    </dgm:pt>
    <dgm:pt modelId="{21A3E0DC-30E7-DF4B-85AD-3D04926E5297}" type="sibTrans" cxnId="{ECDC5568-3864-AD43-8D25-C297241A1FC3}">
      <dgm:prSet/>
      <dgm:spPr/>
      <dgm:t>
        <a:bodyPr/>
        <a:lstStyle/>
        <a:p>
          <a:endParaRPr lang="en-US"/>
        </a:p>
      </dgm:t>
    </dgm:pt>
    <dgm:pt modelId="{92BC7799-20C7-824A-BB37-0FD3A34D1DFC}">
      <dgm:prSet phldrT="[Text]"/>
      <dgm:spPr/>
      <dgm:t>
        <a:bodyPr/>
        <a:lstStyle/>
        <a:p>
          <a:r>
            <a:rPr lang="en-US" dirty="0"/>
            <a:t>Shorter timescale</a:t>
          </a:r>
        </a:p>
      </dgm:t>
    </dgm:pt>
    <dgm:pt modelId="{F07CF37C-E6B5-DB47-9C53-EDC5187A9B45}" type="parTrans" cxnId="{44A01FD1-BBB9-E049-9C54-F98E9A235BE8}">
      <dgm:prSet/>
      <dgm:spPr/>
      <dgm:t>
        <a:bodyPr/>
        <a:lstStyle/>
        <a:p>
          <a:endParaRPr lang="en-US"/>
        </a:p>
      </dgm:t>
    </dgm:pt>
    <dgm:pt modelId="{1CCE6D9F-B481-004C-A301-903F930595CA}" type="sibTrans" cxnId="{44A01FD1-BBB9-E049-9C54-F98E9A235BE8}">
      <dgm:prSet/>
      <dgm:spPr/>
      <dgm:t>
        <a:bodyPr/>
        <a:lstStyle/>
        <a:p>
          <a:endParaRPr lang="en-US"/>
        </a:p>
      </dgm:t>
    </dgm:pt>
    <dgm:pt modelId="{AA896496-FFDD-0042-90E5-FBE0D1567FE8}" type="pres">
      <dgm:prSet presAssocID="{64D42BA6-5F79-5B4F-B4C5-DCC4FDDB1407}" presName="Name0" presStyleCnt="0">
        <dgm:presLayoutVars>
          <dgm:dir/>
          <dgm:animLvl val="lvl"/>
          <dgm:resizeHandles val="exact"/>
        </dgm:presLayoutVars>
      </dgm:prSet>
      <dgm:spPr/>
    </dgm:pt>
    <dgm:pt modelId="{C671299F-866B-5040-9DC4-59FFDC90E674}" type="pres">
      <dgm:prSet presAssocID="{8E491120-AE2B-BE41-8743-C4ECFF91DB82}" presName="composite" presStyleCnt="0"/>
      <dgm:spPr/>
    </dgm:pt>
    <dgm:pt modelId="{921E4ACF-F8C5-2C44-8B6C-E6CB19F0AA42}" type="pres">
      <dgm:prSet presAssocID="{8E491120-AE2B-BE41-8743-C4ECFF91DB82}" presName="parTx" presStyleLbl="alignNode1" presStyleIdx="0" presStyleCnt="2">
        <dgm:presLayoutVars>
          <dgm:chMax val="0"/>
          <dgm:chPref val="0"/>
          <dgm:bulletEnabled val="1"/>
        </dgm:presLayoutVars>
      </dgm:prSet>
      <dgm:spPr/>
    </dgm:pt>
    <dgm:pt modelId="{ED028563-4DD3-534F-B8FD-15F0C2C40C6E}" type="pres">
      <dgm:prSet presAssocID="{8E491120-AE2B-BE41-8743-C4ECFF91DB82}" presName="desTx" presStyleLbl="alignAccFollowNode1" presStyleIdx="0" presStyleCnt="2">
        <dgm:presLayoutVars>
          <dgm:bulletEnabled val="1"/>
        </dgm:presLayoutVars>
      </dgm:prSet>
      <dgm:spPr/>
    </dgm:pt>
    <dgm:pt modelId="{6A47024C-A128-1B45-81C0-848B34F6F27D}" type="pres">
      <dgm:prSet presAssocID="{CAB4AC47-6B58-D043-BCC2-062437BBF8AA}" presName="space" presStyleCnt="0"/>
      <dgm:spPr/>
    </dgm:pt>
    <dgm:pt modelId="{CD00FD58-2E1F-5646-BEC9-41091F72D06C}" type="pres">
      <dgm:prSet presAssocID="{AEE97E63-8FD3-6441-8E2D-290F29216DEC}" presName="composite" presStyleCnt="0"/>
      <dgm:spPr/>
    </dgm:pt>
    <dgm:pt modelId="{0CCE3159-63E8-F14F-961B-1EAF8E30A215}" type="pres">
      <dgm:prSet presAssocID="{AEE97E63-8FD3-6441-8E2D-290F29216DEC}" presName="parTx" presStyleLbl="alignNode1" presStyleIdx="1" presStyleCnt="2">
        <dgm:presLayoutVars>
          <dgm:chMax val="0"/>
          <dgm:chPref val="0"/>
          <dgm:bulletEnabled val="1"/>
        </dgm:presLayoutVars>
      </dgm:prSet>
      <dgm:spPr/>
    </dgm:pt>
    <dgm:pt modelId="{8FF871EB-1508-FF4B-AFB4-48A4258092B0}" type="pres">
      <dgm:prSet presAssocID="{AEE97E63-8FD3-6441-8E2D-290F29216DEC}" presName="desTx" presStyleLbl="alignAccFollowNode1" presStyleIdx="1" presStyleCnt="2">
        <dgm:presLayoutVars>
          <dgm:bulletEnabled val="1"/>
        </dgm:presLayoutVars>
      </dgm:prSet>
      <dgm:spPr/>
    </dgm:pt>
  </dgm:ptLst>
  <dgm:cxnLst>
    <dgm:cxn modelId="{B2026810-231C-9041-8227-2620429E3527}" srcId="{8E491120-AE2B-BE41-8743-C4ECFF91DB82}" destId="{ECADD1E9-5FA3-F54B-8F79-4EF033471EFD}" srcOrd="0" destOrd="0" parTransId="{E3825009-D165-B041-BB3C-83DB4B4A9817}" sibTransId="{1B131ED4-9C76-4843-90C7-8F685B21C60E}"/>
    <dgm:cxn modelId="{8A211124-75BF-BE4A-B165-CFC3E852FCCB}" srcId="{AEE97E63-8FD3-6441-8E2D-290F29216DEC}" destId="{01955BE6-0CB4-C743-91E5-54FF1CDDC534}" srcOrd="2" destOrd="0" parTransId="{7F7B393B-A5E7-F64B-BF97-4C2113654229}" sibTransId="{66273D17-EF0A-8345-8E2C-DEE4AB012B36}"/>
    <dgm:cxn modelId="{5F594425-3E1E-AA4F-B874-6E7B231F605C}" type="presOf" srcId="{402D00B7-E067-034E-B8D5-AB2BEE769D63}" destId="{8FF871EB-1508-FF4B-AFB4-48A4258092B0}" srcOrd="0" destOrd="1" presId="urn:microsoft.com/office/officeart/2005/8/layout/hList1"/>
    <dgm:cxn modelId="{2FAED12A-E339-714E-AAD4-651AF35A4C7D}" type="presOf" srcId="{64D42BA6-5F79-5B4F-B4C5-DCC4FDDB1407}" destId="{AA896496-FFDD-0042-90E5-FBE0D1567FE8}" srcOrd="0" destOrd="0" presId="urn:microsoft.com/office/officeart/2005/8/layout/hList1"/>
    <dgm:cxn modelId="{5DE9C433-1D25-6043-BA86-DC084D04738B}" srcId="{8E491120-AE2B-BE41-8743-C4ECFF91DB82}" destId="{F54F7853-6A16-B64C-9082-2EFEF19FD44B}" srcOrd="2" destOrd="0" parTransId="{99DC4957-0D03-2541-80C2-485B72931887}" sibTransId="{2F9D9F1F-6BC7-F349-BE25-FAF0FD1078C3}"/>
    <dgm:cxn modelId="{98B47449-4122-A94C-89AC-154F1676584E}" type="presOf" srcId="{AEE97E63-8FD3-6441-8E2D-290F29216DEC}" destId="{0CCE3159-63E8-F14F-961B-1EAF8E30A215}" srcOrd="0" destOrd="0" presId="urn:microsoft.com/office/officeart/2005/8/layout/hList1"/>
    <dgm:cxn modelId="{184BAA49-BA65-5245-AED5-E89A656AC56F}" srcId="{AEE97E63-8FD3-6441-8E2D-290F29216DEC}" destId="{405C6E19-49E5-754B-A800-25B562DB7EAF}" srcOrd="0" destOrd="0" parTransId="{D916B54E-9F70-0F4E-920B-177A82FA476E}" sibTransId="{CF67A2FF-D0A3-4443-BC81-081D4756C257}"/>
    <dgm:cxn modelId="{7279FB4D-F8A2-9A4A-9E7B-D3D6102DC661}" type="presOf" srcId="{F54F7853-6A16-B64C-9082-2EFEF19FD44B}" destId="{ED028563-4DD3-534F-B8FD-15F0C2C40C6E}" srcOrd="0" destOrd="2" presId="urn:microsoft.com/office/officeart/2005/8/layout/hList1"/>
    <dgm:cxn modelId="{08F2B955-3AC4-214C-984E-825623EE4214}" type="presOf" srcId="{1184638E-9E72-8144-BE71-CB78F05D78A9}" destId="{8FF871EB-1508-FF4B-AFB4-48A4258092B0}" srcOrd="0" destOrd="4" presId="urn:microsoft.com/office/officeart/2005/8/layout/hList1"/>
    <dgm:cxn modelId="{E1809066-09EB-CF43-BECB-B6459A38394D}" type="presOf" srcId="{DDB3F810-EA57-D448-A364-BA5D148976B7}" destId="{ED028563-4DD3-534F-B8FD-15F0C2C40C6E}" srcOrd="0" destOrd="1" presId="urn:microsoft.com/office/officeart/2005/8/layout/hList1"/>
    <dgm:cxn modelId="{ECDC5568-3864-AD43-8D25-C297241A1FC3}" srcId="{8E491120-AE2B-BE41-8743-C4ECFF91DB82}" destId="{5DD0DBD2-ABD2-3541-BAF2-ACF646B47AB5}" srcOrd="3" destOrd="0" parTransId="{3EB21C7A-6A12-2F46-A96D-112519F51BC0}" sibTransId="{21A3E0DC-30E7-DF4B-85AD-3D04926E5297}"/>
    <dgm:cxn modelId="{761A8568-0BBE-E74B-887E-C37C790B2150}" srcId="{AEE97E63-8FD3-6441-8E2D-290F29216DEC}" destId="{B54DCA42-A753-FD4D-910A-BBF326BFF525}" srcOrd="3" destOrd="0" parTransId="{7D630AE1-BD69-F040-8D61-B092B7B68606}" sibTransId="{71501117-0A7A-D143-9119-A80FA421C015}"/>
    <dgm:cxn modelId="{CDA90D8B-A3DF-8846-A41D-936A4C560E17}" srcId="{64D42BA6-5F79-5B4F-B4C5-DCC4FDDB1407}" destId="{AEE97E63-8FD3-6441-8E2D-290F29216DEC}" srcOrd="1" destOrd="0" parTransId="{98F053B7-4780-604A-B401-85A629A433AF}" sibTransId="{07998950-0131-AF44-9792-E9E511504243}"/>
    <dgm:cxn modelId="{A3B91790-D4F6-9E4D-9B58-4ECF2E701A8A}" type="presOf" srcId="{405C6E19-49E5-754B-A800-25B562DB7EAF}" destId="{8FF871EB-1508-FF4B-AFB4-48A4258092B0}" srcOrd="0" destOrd="0" presId="urn:microsoft.com/office/officeart/2005/8/layout/hList1"/>
    <dgm:cxn modelId="{AAB66E93-D783-0047-A66A-2B4BE06CFD29}" srcId="{AEE97E63-8FD3-6441-8E2D-290F29216DEC}" destId="{1184638E-9E72-8144-BE71-CB78F05D78A9}" srcOrd="4" destOrd="0" parTransId="{72FA07F6-50C5-3C46-AB9B-8A38F465492F}" sibTransId="{89241059-66FA-2F4C-A33E-F97011A58F11}"/>
    <dgm:cxn modelId="{32C03196-313C-214F-A208-1FA0B5990B4F}" srcId="{8E491120-AE2B-BE41-8743-C4ECFF91DB82}" destId="{DDB3F810-EA57-D448-A364-BA5D148976B7}" srcOrd="1" destOrd="0" parTransId="{23EEE806-3848-8F46-A543-C0A5628C2F71}" sibTransId="{7900D2EF-DD55-1D43-B4A5-B1B110B232A7}"/>
    <dgm:cxn modelId="{C7D9CF9A-4A24-0B49-9A6E-ACAEEF2A2098}" type="presOf" srcId="{B54DCA42-A753-FD4D-910A-BBF326BFF525}" destId="{8FF871EB-1508-FF4B-AFB4-48A4258092B0}" srcOrd="0" destOrd="3" presId="urn:microsoft.com/office/officeart/2005/8/layout/hList1"/>
    <dgm:cxn modelId="{E4DFD9A9-C805-624B-8153-61CF6579ECE9}" type="presOf" srcId="{92BC7799-20C7-824A-BB37-0FD3A34D1DFC}" destId="{ED028563-4DD3-534F-B8FD-15F0C2C40C6E}" srcOrd="0" destOrd="4" presId="urn:microsoft.com/office/officeart/2005/8/layout/hList1"/>
    <dgm:cxn modelId="{2EA919B6-21F6-3143-AF72-48179E410385}" srcId="{AEE97E63-8FD3-6441-8E2D-290F29216DEC}" destId="{F256C812-5AD3-B442-BFED-51522B348057}" srcOrd="5" destOrd="0" parTransId="{1AFB860A-0A3B-4D4B-B63B-305C6BF3C70D}" sibTransId="{E1D32287-43F6-3644-8103-5290759AF4F1}"/>
    <dgm:cxn modelId="{0A4835BD-2CC1-6E4A-81A6-EBE5F087A8E2}" type="presOf" srcId="{8E491120-AE2B-BE41-8743-C4ECFF91DB82}" destId="{921E4ACF-F8C5-2C44-8B6C-E6CB19F0AA42}" srcOrd="0" destOrd="0" presId="urn:microsoft.com/office/officeart/2005/8/layout/hList1"/>
    <dgm:cxn modelId="{752933C8-5AB6-1345-ADA0-F30D1BFB0797}" srcId="{AEE97E63-8FD3-6441-8E2D-290F29216DEC}" destId="{402D00B7-E067-034E-B8D5-AB2BEE769D63}" srcOrd="1" destOrd="0" parTransId="{94265BBB-AE31-EF4A-838D-36DFCF603902}" sibTransId="{274C03E6-8041-8244-A82D-B3EDD1CFE23D}"/>
    <dgm:cxn modelId="{65486BCD-8370-A445-AD93-0826C6D241F7}" type="presOf" srcId="{F256C812-5AD3-B442-BFED-51522B348057}" destId="{8FF871EB-1508-FF4B-AFB4-48A4258092B0}" srcOrd="0" destOrd="5" presId="urn:microsoft.com/office/officeart/2005/8/layout/hList1"/>
    <dgm:cxn modelId="{44A01FD1-BBB9-E049-9C54-F98E9A235BE8}" srcId="{8E491120-AE2B-BE41-8743-C4ECFF91DB82}" destId="{92BC7799-20C7-824A-BB37-0FD3A34D1DFC}" srcOrd="4" destOrd="0" parTransId="{F07CF37C-E6B5-DB47-9C53-EDC5187A9B45}" sibTransId="{1CCE6D9F-B481-004C-A301-903F930595CA}"/>
    <dgm:cxn modelId="{013A27DA-50A3-1E42-B4D1-87CF6C055078}" type="presOf" srcId="{5DD0DBD2-ABD2-3541-BAF2-ACF646B47AB5}" destId="{ED028563-4DD3-534F-B8FD-15F0C2C40C6E}" srcOrd="0" destOrd="3" presId="urn:microsoft.com/office/officeart/2005/8/layout/hList1"/>
    <dgm:cxn modelId="{5D2BCAEF-1D21-FD44-97BB-25D0B8DADDE2}" type="presOf" srcId="{01955BE6-0CB4-C743-91E5-54FF1CDDC534}" destId="{8FF871EB-1508-FF4B-AFB4-48A4258092B0}" srcOrd="0" destOrd="2" presId="urn:microsoft.com/office/officeart/2005/8/layout/hList1"/>
    <dgm:cxn modelId="{243404F0-4B8E-4446-8094-0726BE8F8FF8}" srcId="{64D42BA6-5F79-5B4F-B4C5-DCC4FDDB1407}" destId="{8E491120-AE2B-BE41-8743-C4ECFF91DB82}" srcOrd="0" destOrd="0" parTransId="{343B955E-5972-304C-BD6E-FE6A2EB7067F}" sibTransId="{CAB4AC47-6B58-D043-BCC2-062437BBF8AA}"/>
    <dgm:cxn modelId="{F287FEFC-6285-6B4B-B594-E518577131EE}" type="presOf" srcId="{ECADD1E9-5FA3-F54B-8F79-4EF033471EFD}" destId="{ED028563-4DD3-534F-B8FD-15F0C2C40C6E}" srcOrd="0" destOrd="0" presId="urn:microsoft.com/office/officeart/2005/8/layout/hList1"/>
    <dgm:cxn modelId="{0E9C47FA-FBF6-F44B-BFFB-8DD8AE693324}" type="presParOf" srcId="{AA896496-FFDD-0042-90E5-FBE0D1567FE8}" destId="{C671299F-866B-5040-9DC4-59FFDC90E674}" srcOrd="0" destOrd="0" presId="urn:microsoft.com/office/officeart/2005/8/layout/hList1"/>
    <dgm:cxn modelId="{F15ADFAF-CD3D-964D-81A7-95200909C9E8}" type="presParOf" srcId="{C671299F-866B-5040-9DC4-59FFDC90E674}" destId="{921E4ACF-F8C5-2C44-8B6C-E6CB19F0AA42}" srcOrd="0" destOrd="0" presId="urn:microsoft.com/office/officeart/2005/8/layout/hList1"/>
    <dgm:cxn modelId="{69584EF6-7185-2B44-A22D-C76B53F42044}" type="presParOf" srcId="{C671299F-866B-5040-9DC4-59FFDC90E674}" destId="{ED028563-4DD3-534F-B8FD-15F0C2C40C6E}" srcOrd="1" destOrd="0" presId="urn:microsoft.com/office/officeart/2005/8/layout/hList1"/>
    <dgm:cxn modelId="{D3137378-4DF8-2249-9AFB-FB4B4226A119}" type="presParOf" srcId="{AA896496-FFDD-0042-90E5-FBE0D1567FE8}" destId="{6A47024C-A128-1B45-81C0-848B34F6F27D}" srcOrd="1" destOrd="0" presId="urn:microsoft.com/office/officeart/2005/8/layout/hList1"/>
    <dgm:cxn modelId="{24D6EE25-5D51-F94A-82FD-0D1703DD49A1}" type="presParOf" srcId="{AA896496-FFDD-0042-90E5-FBE0D1567FE8}" destId="{CD00FD58-2E1F-5646-BEC9-41091F72D06C}" srcOrd="2" destOrd="0" presId="urn:microsoft.com/office/officeart/2005/8/layout/hList1"/>
    <dgm:cxn modelId="{E3E066C7-0EE6-0D4E-BC3C-5D80DF2AA8C7}" type="presParOf" srcId="{CD00FD58-2E1F-5646-BEC9-41091F72D06C}" destId="{0CCE3159-63E8-F14F-961B-1EAF8E30A215}" srcOrd="0" destOrd="0" presId="urn:microsoft.com/office/officeart/2005/8/layout/hList1"/>
    <dgm:cxn modelId="{2EC67B86-7A19-3941-B3BA-617663E73DEE}" type="presParOf" srcId="{CD00FD58-2E1F-5646-BEC9-41091F72D06C}" destId="{8FF871EB-1508-FF4B-AFB4-48A4258092B0}"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6A02D9-6C30-5345-A6A5-CCED482571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4595896-9124-6944-981C-556C9EABED7A}">
      <dgm:prSet phldrT="[Text]"/>
      <dgm:spPr/>
      <dgm:t>
        <a:bodyPr/>
        <a:lstStyle/>
        <a:p>
          <a:r>
            <a:rPr lang="en-US" dirty="0"/>
            <a:t>High</a:t>
          </a:r>
        </a:p>
      </dgm:t>
    </dgm:pt>
    <dgm:pt modelId="{6A8D8E22-33FF-D949-BD27-308CED5936C5}" type="parTrans" cxnId="{75A36BB9-0B55-6C47-BBB9-0FBCF17D9E02}">
      <dgm:prSet/>
      <dgm:spPr/>
      <dgm:t>
        <a:bodyPr/>
        <a:lstStyle/>
        <a:p>
          <a:endParaRPr lang="en-US"/>
        </a:p>
      </dgm:t>
    </dgm:pt>
    <dgm:pt modelId="{89055BAA-7A14-E94F-A8F8-55FADDD60BD5}" type="sibTrans" cxnId="{75A36BB9-0B55-6C47-BBB9-0FBCF17D9E02}">
      <dgm:prSet/>
      <dgm:spPr/>
      <dgm:t>
        <a:bodyPr/>
        <a:lstStyle/>
        <a:p>
          <a:endParaRPr lang="en-US"/>
        </a:p>
      </dgm:t>
    </dgm:pt>
    <dgm:pt modelId="{6A50E878-CCB6-A040-92DD-08ABE8ACE0C4}">
      <dgm:prSet phldrT="[Text]"/>
      <dgm:spPr/>
      <dgm:t>
        <a:bodyPr/>
        <a:lstStyle/>
        <a:p>
          <a:r>
            <a:rPr lang="en-US" dirty="0"/>
            <a:t>Can change the direction of the project</a:t>
          </a:r>
        </a:p>
      </dgm:t>
    </dgm:pt>
    <dgm:pt modelId="{1BA382B2-0A38-BF43-8DE9-EB3E3F55948D}" type="parTrans" cxnId="{5D3338ED-6989-FE49-8E03-E5B18859870A}">
      <dgm:prSet/>
      <dgm:spPr/>
      <dgm:t>
        <a:bodyPr/>
        <a:lstStyle/>
        <a:p>
          <a:endParaRPr lang="en-US"/>
        </a:p>
      </dgm:t>
    </dgm:pt>
    <dgm:pt modelId="{7529FE32-5AE5-054A-8BCA-536B7006D323}" type="sibTrans" cxnId="{5D3338ED-6989-FE49-8E03-E5B18859870A}">
      <dgm:prSet/>
      <dgm:spPr/>
      <dgm:t>
        <a:bodyPr/>
        <a:lstStyle/>
        <a:p>
          <a:endParaRPr lang="en-US"/>
        </a:p>
      </dgm:t>
    </dgm:pt>
    <dgm:pt modelId="{D4B1D7ED-1C50-A448-84FC-6F6A74DC6115}">
      <dgm:prSet phldrT="[Text]"/>
      <dgm:spPr/>
      <dgm:t>
        <a:bodyPr/>
        <a:lstStyle/>
        <a:p>
          <a:r>
            <a:rPr lang="en-US" dirty="0"/>
            <a:t>Tend to be directors or senior management level of affected area</a:t>
          </a:r>
        </a:p>
      </dgm:t>
    </dgm:pt>
    <dgm:pt modelId="{3D719F5A-CEC8-6645-ACEE-70D23F5944E4}" type="parTrans" cxnId="{800F1ABB-0617-6642-A2AA-71230398D84E}">
      <dgm:prSet/>
      <dgm:spPr/>
      <dgm:t>
        <a:bodyPr/>
        <a:lstStyle/>
        <a:p>
          <a:endParaRPr lang="en-US"/>
        </a:p>
      </dgm:t>
    </dgm:pt>
    <dgm:pt modelId="{73FCC273-207F-414D-B98C-56024043BA0C}" type="sibTrans" cxnId="{800F1ABB-0617-6642-A2AA-71230398D84E}">
      <dgm:prSet/>
      <dgm:spPr/>
      <dgm:t>
        <a:bodyPr/>
        <a:lstStyle/>
        <a:p>
          <a:endParaRPr lang="en-US"/>
        </a:p>
      </dgm:t>
    </dgm:pt>
    <dgm:pt modelId="{F798C832-82F0-9D46-9270-5767BF3FA953}">
      <dgm:prSet phldrT="[Text]"/>
      <dgm:spPr/>
      <dgm:t>
        <a:bodyPr/>
        <a:lstStyle/>
        <a:p>
          <a:r>
            <a:rPr lang="en-US" dirty="0"/>
            <a:t>Some</a:t>
          </a:r>
        </a:p>
      </dgm:t>
    </dgm:pt>
    <dgm:pt modelId="{9133322D-9E79-FC4B-80B2-AA22217FC4DA}" type="parTrans" cxnId="{D2857158-6C91-E442-BEB4-23DFFB5FDC64}">
      <dgm:prSet/>
      <dgm:spPr/>
      <dgm:t>
        <a:bodyPr/>
        <a:lstStyle/>
        <a:p>
          <a:endParaRPr lang="en-US"/>
        </a:p>
      </dgm:t>
    </dgm:pt>
    <dgm:pt modelId="{D596E65E-8B82-AA4C-AD88-A46345FD0403}" type="sibTrans" cxnId="{D2857158-6C91-E442-BEB4-23DFFB5FDC64}">
      <dgm:prSet/>
      <dgm:spPr/>
      <dgm:t>
        <a:bodyPr/>
        <a:lstStyle/>
        <a:p>
          <a:endParaRPr lang="en-US"/>
        </a:p>
      </dgm:t>
    </dgm:pt>
    <dgm:pt modelId="{512B997F-B81E-1140-B69D-8EF1ED2368F5}">
      <dgm:prSet phldrT="[Text]"/>
      <dgm:spPr/>
      <dgm:t>
        <a:bodyPr/>
        <a:lstStyle/>
        <a:p>
          <a:r>
            <a:rPr lang="en-US" dirty="0"/>
            <a:t>Has some influence</a:t>
          </a:r>
        </a:p>
      </dgm:t>
    </dgm:pt>
    <dgm:pt modelId="{C1D6D147-A513-FF42-B9FF-68B933CC3BCE}" type="parTrans" cxnId="{6641A231-2D13-9441-AFEE-BF54683CC6BC}">
      <dgm:prSet/>
      <dgm:spPr/>
      <dgm:t>
        <a:bodyPr/>
        <a:lstStyle/>
        <a:p>
          <a:endParaRPr lang="en-US"/>
        </a:p>
      </dgm:t>
    </dgm:pt>
    <dgm:pt modelId="{3A7C957E-ECC4-5940-A92D-BC8B43CF1D9F}" type="sibTrans" cxnId="{6641A231-2D13-9441-AFEE-BF54683CC6BC}">
      <dgm:prSet/>
      <dgm:spPr/>
      <dgm:t>
        <a:bodyPr/>
        <a:lstStyle/>
        <a:p>
          <a:endParaRPr lang="en-US"/>
        </a:p>
      </dgm:t>
    </dgm:pt>
    <dgm:pt modelId="{1ACA4790-A46A-C74C-93DE-330DD61ED4B3}">
      <dgm:prSet phldrT="[Text]"/>
      <dgm:spPr/>
      <dgm:t>
        <a:bodyPr/>
        <a:lstStyle/>
        <a:p>
          <a:r>
            <a:rPr lang="en-US" dirty="0"/>
            <a:t>Would be listened to (possess specialist knowledge)</a:t>
          </a:r>
        </a:p>
      </dgm:t>
    </dgm:pt>
    <dgm:pt modelId="{390C5661-4852-8344-BDAB-B5D3332113AB}" type="parTrans" cxnId="{ACD67200-4D83-514C-A7F0-471B64E9E990}">
      <dgm:prSet/>
      <dgm:spPr/>
      <dgm:t>
        <a:bodyPr/>
        <a:lstStyle/>
        <a:p>
          <a:endParaRPr lang="en-US"/>
        </a:p>
      </dgm:t>
    </dgm:pt>
    <dgm:pt modelId="{55CFA983-E26C-7F43-9CC1-7F5E5EBB07B6}" type="sibTrans" cxnId="{ACD67200-4D83-514C-A7F0-471B64E9E990}">
      <dgm:prSet/>
      <dgm:spPr/>
      <dgm:t>
        <a:bodyPr/>
        <a:lstStyle/>
        <a:p>
          <a:endParaRPr lang="en-US"/>
        </a:p>
      </dgm:t>
    </dgm:pt>
    <dgm:pt modelId="{94C8472E-FE42-6D41-9479-094C0A6EE425}">
      <dgm:prSet phldrT="[Text]"/>
      <dgm:spPr/>
      <dgm:t>
        <a:bodyPr/>
        <a:lstStyle/>
        <a:p>
          <a:r>
            <a:rPr lang="en-US" dirty="0"/>
            <a:t>Low</a:t>
          </a:r>
        </a:p>
      </dgm:t>
    </dgm:pt>
    <dgm:pt modelId="{59032F19-EB27-EF49-9FA2-57FE9F96E0BF}" type="parTrans" cxnId="{3038283F-1F59-0749-8A08-252AEB569B52}">
      <dgm:prSet/>
      <dgm:spPr/>
      <dgm:t>
        <a:bodyPr/>
        <a:lstStyle/>
        <a:p>
          <a:endParaRPr lang="en-US"/>
        </a:p>
      </dgm:t>
    </dgm:pt>
    <dgm:pt modelId="{0B7FABF7-9FFB-B242-B267-D292BE25B86E}" type="sibTrans" cxnId="{3038283F-1F59-0749-8A08-252AEB569B52}">
      <dgm:prSet/>
      <dgm:spPr/>
      <dgm:t>
        <a:bodyPr/>
        <a:lstStyle/>
        <a:p>
          <a:endParaRPr lang="en-US"/>
        </a:p>
      </dgm:t>
    </dgm:pt>
    <dgm:pt modelId="{FCE249FA-8D80-DC4E-B1F5-FDF2AFC83EBB}">
      <dgm:prSet phldrT="[Text]"/>
      <dgm:spPr/>
      <dgm:t>
        <a:bodyPr/>
        <a:lstStyle/>
        <a:p>
          <a:r>
            <a:rPr lang="en-US" dirty="0"/>
            <a:t>Have (or feel they have) little or no ability to influence the project</a:t>
          </a:r>
        </a:p>
      </dgm:t>
    </dgm:pt>
    <dgm:pt modelId="{0F23558A-75F8-1B4E-805D-275C4DB3519B}" type="parTrans" cxnId="{E52B6A4F-4C57-5545-BEAB-E92CCA49A5B2}">
      <dgm:prSet/>
      <dgm:spPr/>
      <dgm:t>
        <a:bodyPr/>
        <a:lstStyle/>
        <a:p>
          <a:endParaRPr lang="en-US"/>
        </a:p>
      </dgm:t>
    </dgm:pt>
    <dgm:pt modelId="{F67BBD66-8764-BC4E-91D8-09FC9D6F4F8F}" type="sibTrans" cxnId="{E52B6A4F-4C57-5545-BEAB-E92CCA49A5B2}">
      <dgm:prSet/>
      <dgm:spPr/>
      <dgm:t>
        <a:bodyPr/>
        <a:lstStyle/>
        <a:p>
          <a:endParaRPr lang="en-US"/>
        </a:p>
      </dgm:t>
    </dgm:pt>
    <dgm:pt modelId="{0D03AF74-0C6F-B744-8226-4FBBE4AFDEFA}">
      <dgm:prSet phldrT="[Text]"/>
      <dgm:spPr/>
      <dgm:t>
        <a:bodyPr/>
        <a:lstStyle/>
        <a:p>
          <a:r>
            <a:rPr lang="en-US" dirty="0"/>
            <a:t>End users typical</a:t>
          </a:r>
        </a:p>
      </dgm:t>
    </dgm:pt>
    <dgm:pt modelId="{41B16965-2E0B-8141-975C-28FD8FF56AF6}" type="parTrans" cxnId="{93A8F7F1-606E-294D-ADFF-2B94813B3D1F}">
      <dgm:prSet/>
      <dgm:spPr/>
      <dgm:t>
        <a:bodyPr/>
        <a:lstStyle/>
        <a:p>
          <a:endParaRPr lang="en-US"/>
        </a:p>
      </dgm:t>
    </dgm:pt>
    <dgm:pt modelId="{ABE27395-428D-494F-AB07-1D6E0A40F0C3}" type="sibTrans" cxnId="{93A8F7F1-606E-294D-ADFF-2B94813B3D1F}">
      <dgm:prSet/>
      <dgm:spPr/>
      <dgm:t>
        <a:bodyPr/>
        <a:lstStyle/>
        <a:p>
          <a:endParaRPr lang="en-US"/>
        </a:p>
      </dgm:t>
    </dgm:pt>
    <dgm:pt modelId="{33FCB486-EB35-6D47-9B7D-D5EA19CC260B}">
      <dgm:prSet phldrT="[Text]"/>
      <dgm:spPr/>
      <dgm:t>
        <a:bodyPr/>
        <a:lstStyle/>
        <a:p>
          <a:r>
            <a:rPr lang="en-US" dirty="0"/>
            <a:t>Make project decisions</a:t>
          </a:r>
        </a:p>
      </dgm:t>
    </dgm:pt>
    <dgm:pt modelId="{955FF38F-79F9-BC48-9AF4-E9C32EEB4304}" type="parTrans" cxnId="{ECB14329-0526-BB4B-97A4-117F86915957}">
      <dgm:prSet/>
      <dgm:spPr/>
      <dgm:t>
        <a:bodyPr/>
        <a:lstStyle/>
        <a:p>
          <a:endParaRPr lang="en-US"/>
        </a:p>
      </dgm:t>
    </dgm:pt>
    <dgm:pt modelId="{4F79423C-38EA-9A4C-9962-5F204267A1EE}" type="sibTrans" cxnId="{ECB14329-0526-BB4B-97A4-117F86915957}">
      <dgm:prSet/>
      <dgm:spPr/>
      <dgm:t>
        <a:bodyPr/>
        <a:lstStyle/>
        <a:p>
          <a:endParaRPr lang="en-US"/>
        </a:p>
      </dgm:t>
    </dgm:pt>
    <dgm:pt modelId="{402288D8-2EB3-6240-80C2-06F947E99AB8}">
      <dgm:prSet phldrT="[Text]"/>
      <dgm:spPr/>
      <dgm:t>
        <a:bodyPr/>
        <a:lstStyle/>
        <a:p>
          <a:r>
            <a:rPr lang="en-US" dirty="0"/>
            <a:t>Tend to be lower level managers , senior managers of non affected areas or  supervisory level</a:t>
          </a:r>
        </a:p>
      </dgm:t>
    </dgm:pt>
    <dgm:pt modelId="{54643635-53FD-E745-A306-8DFF1CEB2527}" type="parTrans" cxnId="{8C385C6C-2E7C-E34A-A52A-CE0FB426C25C}">
      <dgm:prSet/>
      <dgm:spPr/>
      <dgm:t>
        <a:bodyPr/>
        <a:lstStyle/>
        <a:p>
          <a:endParaRPr lang="en-US"/>
        </a:p>
      </dgm:t>
    </dgm:pt>
    <dgm:pt modelId="{E7B94014-DB25-7346-98C1-E4750A7E86D9}" type="sibTrans" cxnId="{8C385C6C-2E7C-E34A-A52A-CE0FB426C25C}">
      <dgm:prSet/>
      <dgm:spPr/>
      <dgm:t>
        <a:bodyPr/>
        <a:lstStyle/>
        <a:p>
          <a:endParaRPr lang="en-US"/>
        </a:p>
      </dgm:t>
    </dgm:pt>
    <dgm:pt modelId="{E91D1FED-6F5C-284B-99AE-E61B2B0E4970}">
      <dgm:prSet phldrT="[Text]"/>
      <dgm:spPr/>
      <dgm:t>
        <a:bodyPr/>
        <a:lstStyle/>
        <a:p>
          <a:r>
            <a:rPr lang="en-US" dirty="0"/>
            <a:t>Have the ear of those making decisions</a:t>
          </a:r>
        </a:p>
      </dgm:t>
    </dgm:pt>
    <dgm:pt modelId="{C11E61B2-1B9D-0644-96E8-B7DDFFA4F8B3}" type="parTrans" cxnId="{1AB28DCF-DB0F-BB4D-9DAA-523C396A00A1}">
      <dgm:prSet/>
      <dgm:spPr/>
      <dgm:t>
        <a:bodyPr/>
        <a:lstStyle/>
        <a:p>
          <a:endParaRPr lang="en-US"/>
        </a:p>
      </dgm:t>
    </dgm:pt>
    <dgm:pt modelId="{3D1AA7D8-AF24-E940-BE45-20891BA14861}" type="sibTrans" cxnId="{1AB28DCF-DB0F-BB4D-9DAA-523C396A00A1}">
      <dgm:prSet/>
      <dgm:spPr/>
      <dgm:t>
        <a:bodyPr/>
        <a:lstStyle/>
        <a:p>
          <a:endParaRPr lang="en-US"/>
        </a:p>
      </dgm:t>
    </dgm:pt>
    <dgm:pt modelId="{0081015C-2C91-F045-9E15-9DD83B7D24D9}" type="pres">
      <dgm:prSet presAssocID="{3C6A02D9-6C30-5345-A6A5-CCED4825717C}" presName="Name0" presStyleCnt="0">
        <dgm:presLayoutVars>
          <dgm:dir/>
          <dgm:animLvl val="lvl"/>
          <dgm:resizeHandles val="exact"/>
        </dgm:presLayoutVars>
      </dgm:prSet>
      <dgm:spPr/>
    </dgm:pt>
    <dgm:pt modelId="{92C27B90-1D13-3542-BA49-30BF2CE9EFF4}" type="pres">
      <dgm:prSet presAssocID="{F4595896-9124-6944-981C-556C9EABED7A}" presName="composite" presStyleCnt="0"/>
      <dgm:spPr/>
    </dgm:pt>
    <dgm:pt modelId="{B22C9ED7-58C1-7E44-A4FC-5438E7F58DF4}" type="pres">
      <dgm:prSet presAssocID="{F4595896-9124-6944-981C-556C9EABED7A}" presName="parTx" presStyleLbl="alignNode1" presStyleIdx="0" presStyleCnt="3">
        <dgm:presLayoutVars>
          <dgm:chMax val="0"/>
          <dgm:chPref val="0"/>
          <dgm:bulletEnabled val="1"/>
        </dgm:presLayoutVars>
      </dgm:prSet>
      <dgm:spPr/>
    </dgm:pt>
    <dgm:pt modelId="{3EA0F9C0-997B-5445-92BF-2606A514E0DC}" type="pres">
      <dgm:prSet presAssocID="{F4595896-9124-6944-981C-556C9EABED7A}" presName="desTx" presStyleLbl="alignAccFollowNode1" presStyleIdx="0" presStyleCnt="3">
        <dgm:presLayoutVars>
          <dgm:bulletEnabled val="1"/>
        </dgm:presLayoutVars>
      </dgm:prSet>
      <dgm:spPr/>
    </dgm:pt>
    <dgm:pt modelId="{D9CCFE1A-856D-F242-98B9-5E796D29CB09}" type="pres">
      <dgm:prSet presAssocID="{89055BAA-7A14-E94F-A8F8-55FADDD60BD5}" presName="space" presStyleCnt="0"/>
      <dgm:spPr/>
    </dgm:pt>
    <dgm:pt modelId="{13795271-3B8A-9E4A-820B-FF67D17E610A}" type="pres">
      <dgm:prSet presAssocID="{F798C832-82F0-9D46-9270-5767BF3FA953}" presName="composite" presStyleCnt="0"/>
      <dgm:spPr/>
    </dgm:pt>
    <dgm:pt modelId="{8D2CF022-56C9-B04B-A7E9-258B25FFBCEF}" type="pres">
      <dgm:prSet presAssocID="{F798C832-82F0-9D46-9270-5767BF3FA953}" presName="parTx" presStyleLbl="alignNode1" presStyleIdx="1" presStyleCnt="3">
        <dgm:presLayoutVars>
          <dgm:chMax val="0"/>
          <dgm:chPref val="0"/>
          <dgm:bulletEnabled val="1"/>
        </dgm:presLayoutVars>
      </dgm:prSet>
      <dgm:spPr/>
    </dgm:pt>
    <dgm:pt modelId="{04C25EC2-C94A-4F43-8173-4A5D017A89CB}" type="pres">
      <dgm:prSet presAssocID="{F798C832-82F0-9D46-9270-5767BF3FA953}" presName="desTx" presStyleLbl="alignAccFollowNode1" presStyleIdx="1" presStyleCnt="3">
        <dgm:presLayoutVars>
          <dgm:bulletEnabled val="1"/>
        </dgm:presLayoutVars>
      </dgm:prSet>
      <dgm:spPr/>
    </dgm:pt>
    <dgm:pt modelId="{C7FF0D0B-471D-2843-9DC4-BF5E712AB313}" type="pres">
      <dgm:prSet presAssocID="{D596E65E-8B82-AA4C-AD88-A46345FD0403}" presName="space" presStyleCnt="0"/>
      <dgm:spPr/>
    </dgm:pt>
    <dgm:pt modelId="{2CBA2C55-96CC-0F4B-AB4E-AADAE44767CA}" type="pres">
      <dgm:prSet presAssocID="{94C8472E-FE42-6D41-9479-094C0A6EE425}" presName="composite" presStyleCnt="0"/>
      <dgm:spPr/>
    </dgm:pt>
    <dgm:pt modelId="{A1287561-A53C-D244-9917-F6BA0226DF69}" type="pres">
      <dgm:prSet presAssocID="{94C8472E-FE42-6D41-9479-094C0A6EE425}" presName="parTx" presStyleLbl="alignNode1" presStyleIdx="2" presStyleCnt="3">
        <dgm:presLayoutVars>
          <dgm:chMax val="0"/>
          <dgm:chPref val="0"/>
          <dgm:bulletEnabled val="1"/>
        </dgm:presLayoutVars>
      </dgm:prSet>
      <dgm:spPr/>
    </dgm:pt>
    <dgm:pt modelId="{2DBC9921-3661-3D49-8E2A-755469E37017}" type="pres">
      <dgm:prSet presAssocID="{94C8472E-FE42-6D41-9479-094C0A6EE425}" presName="desTx" presStyleLbl="alignAccFollowNode1" presStyleIdx="2" presStyleCnt="3">
        <dgm:presLayoutVars>
          <dgm:bulletEnabled val="1"/>
        </dgm:presLayoutVars>
      </dgm:prSet>
      <dgm:spPr/>
    </dgm:pt>
  </dgm:ptLst>
  <dgm:cxnLst>
    <dgm:cxn modelId="{ACD67200-4D83-514C-A7F0-471B64E9E990}" srcId="{F798C832-82F0-9D46-9270-5767BF3FA953}" destId="{1ACA4790-A46A-C74C-93DE-330DD61ED4B3}" srcOrd="1" destOrd="0" parTransId="{390C5661-4852-8344-BDAB-B5D3332113AB}" sibTransId="{55CFA983-E26C-7F43-9CC1-7F5E5EBB07B6}"/>
    <dgm:cxn modelId="{4D0A9109-A037-2E41-94E3-37DC96A40E67}" type="presOf" srcId="{94C8472E-FE42-6D41-9479-094C0A6EE425}" destId="{A1287561-A53C-D244-9917-F6BA0226DF69}" srcOrd="0" destOrd="0" presId="urn:microsoft.com/office/officeart/2005/8/layout/hList1"/>
    <dgm:cxn modelId="{58689B0A-2053-564F-8193-0C353F203D67}" type="presOf" srcId="{512B997F-B81E-1140-B69D-8EF1ED2368F5}" destId="{04C25EC2-C94A-4F43-8173-4A5D017A89CB}" srcOrd="0" destOrd="0" presId="urn:microsoft.com/office/officeart/2005/8/layout/hList1"/>
    <dgm:cxn modelId="{14F5E310-DF89-8942-8D13-83566CD9E395}" type="presOf" srcId="{3C6A02D9-6C30-5345-A6A5-CCED4825717C}" destId="{0081015C-2C91-F045-9E15-9DD83B7D24D9}" srcOrd="0" destOrd="0" presId="urn:microsoft.com/office/officeart/2005/8/layout/hList1"/>
    <dgm:cxn modelId="{90C75522-5FAA-554A-AFA8-70D23546A72B}" type="presOf" srcId="{0D03AF74-0C6F-B744-8226-4FBBE4AFDEFA}" destId="{2DBC9921-3661-3D49-8E2A-755469E37017}" srcOrd="0" destOrd="1" presId="urn:microsoft.com/office/officeart/2005/8/layout/hList1"/>
    <dgm:cxn modelId="{8AD49C23-369E-7247-B509-64D282575970}" type="presOf" srcId="{402288D8-2EB3-6240-80C2-06F947E99AB8}" destId="{04C25EC2-C94A-4F43-8173-4A5D017A89CB}" srcOrd="0" destOrd="2" presId="urn:microsoft.com/office/officeart/2005/8/layout/hList1"/>
    <dgm:cxn modelId="{ECB14329-0526-BB4B-97A4-117F86915957}" srcId="{F4595896-9124-6944-981C-556C9EABED7A}" destId="{33FCB486-EB35-6D47-9B7D-D5EA19CC260B}" srcOrd="2" destOrd="0" parTransId="{955FF38F-79F9-BC48-9AF4-E9C32EEB4304}" sibTransId="{4F79423C-38EA-9A4C-9962-5F204267A1EE}"/>
    <dgm:cxn modelId="{6641A231-2D13-9441-AFEE-BF54683CC6BC}" srcId="{F798C832-82F0-9D46-9270-5767BF3FA953}" destId="{512B997F-B81E-1140-B69D-8EF1ED2368F5}" srcOrd="0" destOrd="0" parTransId="{C1D6D147-A513-FF42-B9FF-68B933CC3BCE}" sibTransId="{3A7C957E-ECC4-5940-A92D-BC8B43CF1D9F}"/>
    <dgm:cxn modelId="{3038283F-1F59-0749-8A08-252AEB569B52}" srcId="{3C6A02D9-6C30-5345-A6A5-CCED4825717C}" destId="{94C8472E-FE42-6D41-9479-094C0A6EE425}" srcOrd="2" destOrd="0" parTransId="{59032F19-EB27-EF49-9FA2-57FE9F96E0BF}" sibTransId="{0B7FABF7-9FFB-B242-B267-D292BE25B86E}"/>
    <dgm:cxn modelId="{E52B6A4F-4C57-5545-BEAB-E92CCA49A5B2}" srcId="{94C8472E-FE42-6D41-9479-094C0A6EE425}" destId="{FCE249FA-8D80-DC4E-B1F5-FDF2AFC83EBB}" srcOrd="0" destOrd="0" parTransId="{0F23558A-75F8-1B4E-805D-275C4DB3519B}" sibTransId="{F67BBD66-8764-BC4E-91D8-09FC9D6F4F8F}"/>
    <dgm:cxn modelId="{D2857158-6C91-E442-BEB4-23DFFB5FDC64}" srcId="{3C6A02D9-6C30-5345-A6A5-CCED4825717C}" destId="{F798C832-82F0-9D46-9270-5767BF3FA953}" srcOrd="1" destOrd="0" parTransId="{9133322D-9E79-FC4B-80B2-AA22217FC4DA}" sibTransId="{D596E65E-8B82-AA4C-AD88-A46345FD0403}"/>
    <dgm:cxn modelId="{FE52546C-58DF-4444-8B54-9D1C6C29461A}" type="presOf" srcId="{D4B1D7ED-1C50-A448-84FC-6F6A74DC6115}" destId="{3EA0F9C0-997B-5445-92BF-2606A514E0DC}" srcOrd="0" destOrd="1" presId="urn:microsoft.com/office/officeart/2005/8/layout/hList1"/>
    <dgm:cxn modelId="{8C385C6C-2E7C-E34A-A52A-CE0FB426C25C}" srcId="{F798C832-82F0-9D46-9270-5767BF3FA953}" destId="{402288D8-2EB3-6240-80C2-06F947E99AB8}" srcOrd="2" destOrd="0" parTransId="{54643635-53FD-E745-A306-8DFF1CEB2527}" sibTransId="{E7B94014-DB25-7346-98C1-E4750A7E86D9}"/>
    <dgm:cxn modelId="{537A0D71-0AF9-244B-A544-32E602307BE1}" type="presOf" srcId="{F4595896-9124-6944-981C-556C9EABED7A}" destId="{B22C9ED7-58C1-7E44-A4FC-5438E7F58DF4}" srcOrd="0" destOrd="0" presId="urn:microsoft.com/office/officeart/2005/8/layout/hList1"/>
    <dgm:cxn modelId="{CF60A088-5889-B14C-B923-12E7BEE45F62}" type="presOf" srcId="{1ACA4790-A46A-C74C-93DE-330DD61ED4B3}" destId="{04C25EC2-C94A-4F43-8173-4A5D017A89CB}" srcOrd="0" destOrd="1" presId="urn:microsoft.com/office/officeart/2005/8/layout/hList1"/>
    <dgm:cxn modelId="{BF182397-0111-5246-8644-0B710E4E963D}" type="presOf" srcId="{FCE249FA-8D80-DC4E-B1F5-FDF2AFC83EBB}" destId="{2DBC9921-3661-3D49-8E2A-755469E37017}" srcOrd="0" destOrd="0" presId="urn:microsoft.com/office/officeart/2005/8/layout/hList1"/>
    <dgm:cxn modelId="{450062B0-28A9-3847-96E6-984D91788122}" type="presOf" srcId="{6A50E878-CCB6-A040-92DD-08ABE8ACE0C4}" destId="{3EA0F9C0-997B-5445-92BF-2606A514E0DC}" srcOrd="0" destOrd="0" presId="urn:microsoft.com/office/officeart/2005/8/layout/hList1"/>
    <dgm:cxn modelId="{75A36BB9-0B55-6C47-BBB9-0FBCF17D9E02}" srcId="{3C6A02D9-6C30-5345-A6A5-CCED4825717C}" destId="{F4595896-9124-6944-981C-556C9EABED7A}" srcOrd="0" destOrd="0" parTransId="{6A8D8E22-33FF-D949-BD27-308CED5936C5}" sibTransId="{89055BAA-7A14-E94F-A8F8-55FADDD60BD5}"/>
    <dgm:cxn modelId="{800F1ABB-0617-6642-A2AA-71230398D84E}" srcId="{F4595896-9124-6944-981C-556C9EABED7A}" destId="{D4B1D7ED-1C50-A448-84FC-6F6A74DC6115}" srcOrd="1" destOrd="0" parTransId="{3D719F5A-CEC8-6645-ACEE-70D23F5944E4}" sibTransId="{73FCC273-207F-414D-B98C-56024043BA0C}"/>
    <dgm:cxn modelId="{1AB28DCF-DB0F-BB4D-9DAA-523C396A00A1}" srcId="{F798C832-82F0-9D46-9270-5767BF3FA953}" destId="{E91D1FED-6F5C-284B-99AE-E61B2B0E4970}" srcOrd="3" destOrd="0" parTransId="{C11E61B2-1B9D-0644-96E8-B7DDFFA4F8B3}" sibTransId="{3D1AA7D8-AF24-E940-BE45-20891BA14861}"/>
    <dgm:cxn modelId="{9D7854DA-0623-414F-8DD3-633C7D4D86C7}" type="presOf" srcId="{F798C832-82F0-9D46-9270-5767BF3FA953}" destId="{8D2CF022-56C9-B04B-A7E9-258B25FFBCEF}" srcOrd="0" destOrd="0" presId="urn:microsoft.com/office/officeart/2005/8/layout/hList1"/>
    <dgm:cxn modelId="{6984AAE9-E97B-8943-835B-D21BBB3CB301}" type="presOf" srcId="{E91D1FED-6F5C-284B-99AE-E61B2B0E4970}" destId="{04C25EC2-C94A-4F43-8173-4A5D017A89CB}" srcOrd="0" destOrd="3" presId="urn:microsoft.com/office/officeart/2005/8/layout/hList1"/>
    <dgm:cxn modelId="{5D3338ED-6989-FE49-8E03-E5B18859870A}" srcId="{F4595896-9124-6944-981C-556C9EABED7A}" destId="{6A50E878-CCB6-A040-92DD-08ABE8ACE0C4}" srcOrd="0" destOrd="0" parTransId="{1BA382B2-0A38-BF43-8DE9-EB3E3F55948D}" sibTransId="{7529FE32-5AE5-054A-8BCA-536B7006D323}"/>
    <dgm:cxn modelId="{B3D2F7EE-A43B-5A45-98FF-F4D4BBC441A5}" type="presOf" srcId="{33FCB486-EB35-6D47-9B7D-D5EA19CC260B}" destId="{3EA0F9C0-997B-5445-92BF-2606A514E0DC}" srcOrd="0" destOrd="2" presId="urn:microsoft.com/office/officeart/2005/8/layout/hList1"/>
    <dgm:cxn modelId="{93A8F7F1-606E-294D-ADFF-2B94813B3D1F}" srcId="{94C8472E-FE42-6D41-9479-094C0A6EE425}" destId="{0D03AF74-0C6F-B744-8226-4FBBE4AFDEFA}" srcOrd="1" destOrd="0" parTransId="{41B16965-2E0B-8141-975C-28FD8FF56AF6}" sibTransId="{ABE27395-428D-494F-AB07-1D6E0A40F0C3}"/>
    <dgm:cxn modelId="{0D7BFF9B-5E76-2345-B600-6E11F447F806}" type="presParOf" srcId="{0081015C-2C91-F045-9E15-9DD83B7D24D9}" destId="{92C27B90-1D13-3542-BA49-30BF2CE9EFF4}" srcOrd="0" destOrd="0" presId="urn:microsoft.com/office/officeart/2005/8/layout/hList1"/>
    <dgm:cxn modelId="{AFE1C1B7-B462-C041-845D-AAA2BF301F14}" type="presParOf" srcId="{92C27B90-1D13-3542-BA49-30BF2CE9EFF4}" destId="{B22C9ED7-58C1-7E44-A4FC-5438E7F58DF4}" srcOrd="0" destOrd="0" presId="urn:microsoft.com/office/officeart/2005/8/layout/hList1"/>
    <dgm:cxn modelId="{18D895EF-D554-3440-8C5B-31E7DA0BB835}" type="presParOf" srcId="{92C27B90-1D13-3542-BA49-30BF2CE9EFF4}" destId="{3EA0F9C0-997B-5445-92BF-2606A514E0DC}" srcOrd="1" destOrd="0" presId="urn:microsoft.com/office/officeart/2005/8/layout/hList1"/>
    <dgm:cxn modelId="{AD9FF077-6C15-A44E-917E-FEDF208AEC72}" type="presParOf" srcId="{0081015C-2C91-F045-9E15-9DD83B7D24D9}" destId="{D9CCFE1A-856D-F242-98B9-5E796D29CB09}" srcOrd="1" destOrd="0" presId="urn:microsoft.com/office/officeart/2005/8/layout/hList1"/>
    <dgm:cxn modelId="{ED94E6A1-C31C-0944-B883-C8955B6BABCC}" type="presParOf" srcId="{0081015C-2C91-F045-9E15-9DD83B7D24D9}" destId="{13795271-3B8A-9E4A-820B-FF67D17E610A}" srcOrd="2" destOrd="0" presId="urn:microsoft.com/office/officeart/2005/8/layout/hList1"/>
    <dgm:cxn modelId="{7582D755-1A66-2343-9B6A-CD70D2EEEEFE}" type="presParOf" srcId="{13795271-3B8A-9E4A-820B-FF67D17E610A}" destId="{8D2CF022-56C9-B04B-A7E9-258B25FFBCEF}" srcOrd="0" destOrd="0" presId="urn:microsoft.com/office/officeart/2005/8/layout/hList1"/>
    <dgm:cxn modelId="{1E696470-0D9D-CF45-8208-ABE2FF06F1E2}" type="presParOf" srcId="{13795271-3B8A-9E4A-820B-FF67D17E610A}" destId="{04C25EC2-C94A-4F43-8173-4A5D017A89CB}" srcOrd="1" destOrd="0" presId="urn:microsoft.com/office/officeart/2005/8/layout/hList1"/>
    <dgm:cxn modelId="{E6125D71-5CD6-EA43-928F-25BFEA2BCCC4}" type="presParOf" srcId="{0081015C-2C91-F045-9E15-9DD83B7D24D9}" destId="{C7FF0D0B-471D-2843-9DC4-BF5E712AB313}" srcOrd="3" destOrd="0" presId="urn:microsoft.com/office/officeart/2005/8/layout/hList1"/>
    <dgm:cxn modelId="{D79B4C93-818C-2F43-9FC7-56115F097824}" type="presParOf" srcId="{0081015C-2C91-F045-9E15-9DD83B7D24D9}" destId="{2CBA2C55-96CC-0F4B-AB4E-AADAE44767CA}" srcOrd="4" destOrd="0" presId="urn:microsoft.com/office/officeart/2005/8/layout/hList1"/>
    <dgm:cxn modelId="{3CD7A2CE-B41E-3044-A341-E833F85772C9}" type="presParOf" srcId="{2CBA2C55-96CC-0F4B-AB4E-AADAE44767CA}" destId="{A1287561-A53C-D244-9917-F6BA0226DF69}" srcOrd="0" destOrd="0" presId="urn:microsoft.com/office/officeart/2005/8/layout/hList1"/>
    <dgm:cxn modelId="{5961D74C-B935-BD45-A50B-F700DB3C9F45}" type="presParOf" srcId="{2CBA2C55-96CC-0F4B-AB4E-AADAE44767CA}" destId="{2DBC9921-3661-3D49-8E2A-755469E3701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6A02D9-6C30-5345-A6A5-CCED482571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4595896-9124-6944-981C-556C9EABED7A}">
      <dgm:prSet phldrT="[Text]"/>
      <dgm:spPr/>
      <dgm:t>
        <a:bodyPr/>
        <a:lstStyle/>
        <a:p>
          <a:r>
            <a:rPr lang="en-US" dirty="0"/>
            <a:t>High</a:t>
          </a:r>
        </a:p>
      </dgm:t>
    </dgm:pt>
    <dgm:pt modelId="{6A8D8E22-33FF-D949-BD27-308CED5936C5}" type="parTrans" cxnId="{75A36BB9-0B55-6C47-BBB9-0FBCF17D9E02}">
      <dgm:prSet/>
      <dgm:spPr/>
      <dgm:t>
        <a:bodyPr/>
        <a:lstStyle/>
        <a:p>
          <a:endParaRPr lang="en-US"/>
        </a:p>
      </dgm:t>
    </dgm:pt>
    <dgm:pt modelId="{89055BAA-7A14-E94F-A8F8-55FADDD60BD5}" type="sibTrans" cxnId="{75A36BB9-0B55-6C47-BBB9-0FBCF17D9E02}">
      <dgm:prSet/>
      <dgm:spPr/>
      <dgm:t>
        <a:bodyPr/>
        <a:lstStyle/>
        <a:p>
          <a:endParaRPr lang="en-US"/>
        </a:p>
      </dgm:t>
    </dgm:pt>
    <dgm:pt modelId="{6A50E878-CCB6-A040-92DD-08ABE8ACE0C4}">
      <dgm:prSet phldrT="[Text]"/>
      <dgm:spPr/>
      <dgm:t>
        <a:bodyPr/>
        <a:lstStyle/>
        <a:p>
          <a:r>
            <a:rPr lang="en-US" dirty="0"/>
            <a:t>Directly affected or impacted by the project</a:t>
          </a:r>
        </a:p>
      </dgm:t>
    </dgm:pt>
    <dgm:pt modelId="{1BA382B2-0A38-BF43-8DE9-EB3E3F55948D}" type="parTrans" cxnId="{5D3338ED-6989-FE49-8E03-E5B18859870A}">
      <dgm:prSet/>
      <dgm:spPr/>
      <dgm:t>
        <a:bodyPr/>
        <a:lstStyle/>
        <a:p>
          <a:endParaRPr lang="en-US"/>
        </a:p>
      </dgm:t>
    </dgm:pt>
    <dgm:pt modelId="{7529FE32-5AE5-054A-8BCA-536B7006D323}" type="sibTrans" cxnId="{5D3338ED-6989-FE49-8E03-E5B18859870A}">
      <dgm:prSet/>
      <dgm:spPr/>
      <dgm:t>
        <a:bodyPr/>
        <a:lstStyle/>
        <a:p>
          <a:endParaRPr lang="en-US"/>
        </a:p>
      </dgm:t>
    </dgm:pt>
    <dgm:pt modelId="{D4B1D7ED-1C50-A448-84FC-6F6A74DC6115}">
      <dgm:prSet phldrT="[Text]"/>
      <dgm:spPr/>
      <dgm:t>
        <a:bodyPr/>
        <a:lstStyle/>
        <a:p>
          <a:r>
            <a:rPr lang="en-US" dirty="0"/>
            <a:t>Is of a major concern</a:t>
          </a:r>
        </a:p>
      </dgm:t>
    </dgm:pt>
    <dgm:pt modelId="{3D719F5A-CEC8-6645-ACEE-70D23F5944E4}" type="parTrans" cxnId="{800F1ABB-0617-6642-A2AA-71230398D84E}">
      <dgm:prSet/>
      <dgm:spPr/>
      <dgm:t>
        <a:bodyPr/>
        <a:lstStyle/>
        <a:p>
          <a:endParaRPr lang="en-US"/>
        </a:p>
      </dgm:t>
    </dgm:pt>
    <dgm:pt modelId="{73FCC273-207F-414D-B98C-56024043BA0C}" type="sibTrans" cxnId="{800F1ABB-0617-6642-A2AA-71230398D84E}">
      <dgm:prSet/>
      <dgm:spPr/>
      <dgm:t>
        <a:bodyPr/>
        <a:lstStyle/>
        <a:p>
          <a:endParaRPr lang="en-US"/>
        </a:p>
      </dgm:t>
    </dgm:pt>
    <dgm:pt modelId="{F798C832-82F0-9D46-9270-5767BF3FA953}">
      <dgm:prSet phldrT="[Text]"/>
      <dgm:spPr/>
      <dgm:t>
        <a:bodyPr/>
        <a:lstStyle/>
        <a:p>
          <a:r>
            <a:rPr lang="en-US" dirty="0"/>
            <a:t>Some</a:t>
          </a:r>
        </a:p>
      </dgm:t>
    </dgm:pt>
    <dgm:pt modelId="{9133322D-9E79-FC4B-80B2-AA22217FC4DA}" type="parTrans" cxnId="{D2857158-6C91-E442-BEB4-23DFFB5FDC64}">
      <dgm:prSet/>
      <dgm:spPr/>
      <dgm:t>
        <a:bodyPr/>
        <a:lstStyle/>
        <a:p>
          <a:endParaRPr lang="en-US"/>
        </a:p>
      </dgm:t>
    </dgm:pt>
    <dgm:pt modelId="{D596E65E-8B82-AA4C-AD88-A46345FD0403}" type="sibTrans" cxnId="{D2857158-6C91-E442-BEB4-23DFFB5FDC64}">
      <dgm:prSet/>
      <dgm:spPr/>
      <dgm:t>
        <a:bodyPr/>
        <a:lstStyle/>
        <a:p>
          <a:endParaRPr lang="en-US"/>
        </a:p>
      </dgm:t>
    </dgm:pt>
    <dgm:pt modelId="{512B997F-B81E-1140-B69D-8EF1ED2368F5}">
      <dgm:prSet phldrT="[Text]"/>
      <dgm:spPr/>
      <dgm:t>
        <a:bodyPr/>
        <a:lstStyle/>
        <a:p>
          <a:r>
            <a:rPr lang="en-US" dirty="0"/>
            <a:t>Indirectly affected or impacted by the project</a:t>
          </a:r>
        </a:p>
      </dgm:t>
    </dgm:pt>
    <dgm:pt modelId="{C1D6D147-A513-FF42-B9FF-68B933CC3BCE}" type="parTrans" cxnId="{6641A231-2D13-9441-AFEE-BF54683CC6BC}">
      <dgm:prSet/>
      <dgm:spPr/>
      <dgm:t>
        <a:bodyPr/>
        <a:lstStyle/>
        <a:p>
          <a:endParaRPr lang="en-US"/>
        </a:p>
      </dgm:t>
    </dgm:pt>
    <dgm:pt modelId="{3A7C957E-ECC4-5940-A92D-BC8B43CF1D9F}" type="sibTrans" cxnId="{6641A231-2D13-9441-AFEE-BF54683CC6BC}">
      <dgm:prSet/>
      <dgm:spPr/>
      <dgm:t>
        <a:bodyPr/>
        <a:lstStyle/>
        <a:p>
          <a:endParaRPr lang="en-US"/>
        </a:p>
      </dgm:t>
    </dgm:pt>
    <dgm:pt modelId="{1ACA4790-A46A-C74C-93DE-330DD61ED4B3}">
      <dgm:prSet phldrT="[Text]"/>
      <dgm:spPr/>
      <dgm:t>
        <a:bodyPr/>
        <a:lstStyle/>
        <a:p>
          <a:r>
            <a:rPr lang="en-US" dirty="0"/>
            <a:t>Not sole concern, more pressing or many other concerns</a:t>
          </a:r>
        </a:p>
      </dgm:t>
    </dgm:pt>
    <dgm:pt modelId="{390C5661-4852-8344-BDAB-B5D3332113AB}" type="parTrans" cxnId="{ACD67200-4D83-514C-A7F0-471B64E9E990}">
      <dgm:prSet/>
      <dgm:spPr/>
      <dgm:t>
        <a:bodyPr/>
        <a:lstStyle/>
        <a:p>
          <a:endParaRPr lang="en-US"/>
        </a:p>
      </dgm:t>
    </dgm:pt>
    <dgm:pt modelId="{55CFA983-E26C-7F43-9CC1-7F5E5EBB07B6}" type="sibTrans" cxnId="{ACD67200-4D83-514C-A7F0-471B64E9E990}">
      <dgm:prSet/>
      <dgm:spPr/>
      <dgm:t>
        <a:bodyPr/>
        <a:lstStyle/>
        <a:p>
          <a:endParaRPr lang="en-US"/>
        </a:p>
      </dgm:t>
    </dgm:pt>
    <dgm:pt modelId="{94C8472E-FE42-6D41-9479-094C0A6EE425}">
      <dgm:prSet phldrT="[Text]"/>
      <dgm:spPr/>
      <dgm:t>
        <a:bodyPr/>
        <a:lstStyle/>
        <a:p>
          <a:r>
            <a:rPr lang="en-US" dirty="0"/>
            <a:t>Low</a:t>
          </a:r>
        </a:p>
      </dgm:t>
    </dgm:pt>
    <dgm:pt modelId="{59032F19-EB27-EF49-9FA2-57FE9F96E0BF}" type="parTrans" cxnId="{3038283F-1F59-0749-8A08-252AEB569B52}">
      <dgm:prSet/>
      <dgm:spPr/>
      <dgm:t>
        <a:bodyPr/>
        <a:lstStyle/>
        <a:p>
          <a:endParaRPr lang="en-US"/>
        </a:p>
      </dgm:t>
    </dgm:pt>
    <dgm:pt modelId="{0B7FABF7-9FFB-B242-B267-D292BE25B86E}" type="sibTrans" cxnId="{3038283F-1F59-0749-8A08-252AEB569B52}">
      <dgm:prSet/>
      <dgm:spPr/>
      <dgm:t>
        <a:bodyPr/>
        <a:lstStyle/>
        <a:p>
          <a:endParaRPr lang="en-US"/>
        </a:p>
      </dgm:t>
    </dgm:pt>
    <dgm:pt modelId="{FCE249FA-8D80-DC4E-B1F5-FDF2AFC83EBB}">
      <dgm:prSet phldrT="[Text]"/>
      <dgm:spPr/>
      <dgm:t>
        <a:bodyPr/>
        <a:lstStyle/>
        <a:p>
          <a:r>
            <a:rPr lang="en-US" dirty="0"/>
            <a:t>Not affected by the project</a:t>
          </a:r>
        </a:p>
      </dgm:t>
    </dgm:pt>
    <dgm:pt modelId="{0F23558A-75F8-1B4E-805D-275C4DB3519B}" type="parTrans" cxnId="{E52B6A4F-4C57-5545-BEAB-E92CCA49A5B2}">
      <dgm:prSet/>
      <dgm:spPr/>
      <dgm:t>
        <a:bodyPr/>
        <a:lstStyle/>
        <a:p>
          <a:endParaRPr lang="en-US"/>
        </a:p>
      </dgm:t>
    </dgm:pt>
    <dgm:pt modelId="{F67BBD66-8764-BC4E-91D8-09FC9D6F4F8F}" type="sibTrans" cxnId="{E52B6A4F-4C57-5545-BEAB-E92CCA49A5B2}">
      <dgm:prSet/>
      <dgm:spPr/>
      <dgm:t>
        <a:bodyPr/>
        <a:lstStyle/>
        <a:p>
          <a:endParaRPr lang="en-US"/>
        </a:p>
      </dgm:t>
    </dgm:pt>
    <dgm:pt modelId="{402288D8-2EB3-6240-80C2-06F947E99AB8}">
      <dgm:prSet phldrT="[Text]"/>
      <dgm:spPr/>
      <dgm:t>
        <a:bodyPr/>
        <a:lstStyle/>
        <a:p>
          <a:r>
            <a:rPr lang="en-US" dirty="0"/>
            <a:t>Employees on a related area</a:t>
          </a:r>
        </a:p>
      </dgm:t>
    </dgm:pt>
    <dgm:pt modelId="{54643635-53FD-E745-A306-8DFF1CEB2527}" type="parTrans" cxnId="{8C385C6C-2E7C-E34A-A52A-CE0FB426C25C}">
      <dgm:prSet/>
      <dgm:spPr/>
      <dgm:t>
        <a:bodyPr/>
        <a:lstStyle/>
        <a:p>
          <a:endParaRPr lang="en-US"/>
        </a:p>
      </dgm:t>
    </dgm:pt>
    <dgm:pt modelId="{E7B94014-DB25-7346-98C1-E4750A7E86D9}" type="sibTrans" cxnId="{8C385C6C-2E7C-E34A-A52A-CE0FB426C25C}">
      <dgm:prSet/>
      <dgm:spPr/>
      <dgm:t>
        <a:bodyPr/>
        <a:lstStyle/>
        <a:p>
          <a:endParaRPr lang="en-US"/>
        </a:p>
      </dgm:t>
    </dgm:pt>
    <dgm:pt modelId="{B9D4CBE2-A63B-5E49-A028-9DAE8877C64E}">
      <dgm:prSet phldrT="[Text]"/>
      <dgm:spPr/>
      <dgm:t>
        <a:bodyPr/>
        <a:lstStyle/>
        <a:p>
          <a:r>
            <a:rPr lang="en-US" dirty="0"/>
            <a:t>Employees of affected area</a:t>
          </a:r>
        </a:p>
      </dgm:t>
    </dgm:pt>
    <dgm:pt modelId="{1F614998-F310-5C42-8D13-8D472B3219F8}" type="parTrans" cxnId="{3B38F3C6-D30B-4C42-83D4-E071423DAE12}">
      <dgm:prSet/>
      <dgm:spPr/>
      <dgm:t>
        <a:bodyPr/>
        <a:lstStyle/>
        <a:p>
          <a:endParaRPr lang="en-US"/>
        </a:p>
      </dgm:t>
    </dgm:pt>
    <dgm:pt modelId="{BB82A38B-15DA-B441-9FD9-96B755ECBCBC}" type="sibTrans" cxnId="{3B38F3C6-D30B-4C42-83D4-E071423DAE12}">
      <dgm:prSet/>
      <dgm:spPr/>
      <dgm:t>
        <a:bodyPr/>
        <a:lstStyle/>
        <a:p>
          <a:endParaRPr lang="en-US"/>
        </a:p>
      </dgm:t>
    </dgm:pt>
    <dgm:pt modelId="{6778888E-EA92-A444-89CB-AEB4AD9C96A4}">
      <dgm:prSet phldrT="[Text]"/>
      <dgm:spPr/>
      <dgm:t>
        <a:bodyPr/>
        <a:lstStyle/>
        <a:p>
          <a:r>
            <a:rPr lang="en-US" dirty="0"/>
            <a:t>Users</a:t>
          </a:r>
        </a:p>
      </dgm:t>
    </dgm:pt>
    <dgm:pt modelId="{A4C746BA-EE99-C645-9F9E-7F6DD826C781}" type="parTrans" cxnId="{D9A98D68-9FFF-A84B-BE5B-8B1FCDB5958C}">
      <dgm:prSet/>
      <dgm:spPr/>
      <dgm:t>
        <a:bodyPr/>
        <a:lstStyle/>
        <a:p>
          <a:endParaRPr lang="en-US"/>
        </a:p>
      </dgm:t>
    </dgm:pt>
    <dgm:pt modelId="{8AA8D795-261D-E04C-96A2-8628D705529A}" type="sibTrans" cxnId="{D9A98D68-9FFF-A84B-BE5B-8B1FCDB5958C}">
      <dgm:prSet/>
      <dgm:spPr/>
      <dgm:t>
        <a:bodyPr/>
        <a:lstStyle/>
        <a:p>
          <a:endParaRPr lang="en-US"/>
        </a:p>
      </dgm:t>
    </dgm:pt>
    <dgm:pt modelId="{0081015C-2C91-F045-9E15-9DD83B7D24D9}" type="pres">
      <dgm:prSet presAssocID="{3C6A02D9-6C30-5345-A6A5-CCED4825717C}" presName="Name0" presStyleCnt="0">
        <dgm:presLayoutVars>
          <dgm:dir/>
          <dgm:animLvl val="lvl"/>
          <dgm:resizeHandles val="exact"/>
        </dgm:presLayoutVars>
      </dgm:prSet>
      <dgm:spPr/>
    </dgm:pt>
    <dgm:pt modelId="{92C27B90-1D13-3542-BA49-30BF2CE9EFF4}" type="pres">
      <dgm:prSet presAssocID="{F4595896-9124-6944-981C-556C9EABED7A}" presName="composite" presStyleCnt="0"/>
      <dgm:spPr/>
    </dgm:pt>
    <dgm:pt modelId="{B22C9ED7-58C1-7E44-A4FC-5438E7F58DF4}" type="pres">
      <dgm:prSet presAssocID="{F4595896-9124-6944-981C-556C9EABED7A}" presName="parTx" presStyleLbl="alignNode1" presStyleIdx="0" presStyleCnt="3">
        <dgm:presLayoutVars>
          <dgm:chMax val="0"/>
          <dgm:chPref val="0"/>
          <dgm:bulletEnabled val="1"/>
        </dgm:presLayoutVars>
      </dgm:prSet>
      <dgm:spPr/>
    </dgm:pt>
    <dgm:pt modelId="{3EA0F9C0-997B-5445-92BF-2606A514E0DC}" type="pres">
      <dgm:prSet presAssocID="{F4595896-9124-6944-981C-556C9EABED7A}" presName="desTx" presStyleLbl="alignAccFollowNode1" presStyleIdx="0" presStyleCnt="3">
        <dgm:presLayoutVars>
          <dgm:bulletEnabled val="1"/>
        </dgm:presLayoutVars>
      </dgm:prSet>
      <dgm:spPr/>
    </dgm:pt>
    <dgm:pt modelId="{D9CCFE1A-856D-F242-98B9-5E796D29CB09}" type="pres">
      <dgm:prSet presAssocID="{89055BAA-7A14-E94F-A8F8-55FADDD60BD5}" presName="space" presStyleCnt="0"/>
      <dgm:spPr/>
    </dgm:pt>
    <dgm:pt modelId="{13795271-3B8A-9E4A-820B-FF67D17E610A}" type="pres">
      <dgm:prSet presAssocID="{F798C832-82F0-9D46-9270-5767BF3FA953}" presName="composite" presStyleCnt="0"/>
      <dgm:spPr/>
    </dgm:pt>
    <dgm:pt modelId="{8D2CF022-56C9-B04B-A7E9-258B25FFBCEF}" type="pres">
      <dgm:prSet presAssocID="{F798C832-82F0-9D46-9270-5767BF3FA953}" presName="parTx" presStyleLbl="alignNode1" presStyleIdx="1" presStyleCnt="3">
        <dgm:presLayoutVars>
          <dgm:chMax val="0"/>
          <dgm:chPref val="0"/>
          <dgm:bulletEnabled val="1"/>
        </dgm:presLayoutVars>
      </dgm:prSet>
      <dgm:spPr/>
    </dgm:pt>
    <dgm:pt modelId="{04C25EC2-C94A-4F43-8173-4A5D017A89CB}" type="pres">
      <dgm:prSet presAssocID="{F798C832-82F0-9D46-9270-5767BF3FA953}" presName="desTx" presStyleLbl="alignAccFollowNode1" presStyleIdx="1" presStyleCnt="3">
        <dgm:presLayoutVars>
          <dgm:bulletEnabled val="1"/>
        </dgm:presLayoutVars>
      </dgm:prSet>
      <dgm:spPr/>
    </dgm:pt>
    <dgm:pt modelId="{C7FF0D0B-471D-2843-9DC4-BF5E712AB313}" type="pres">
      <dgm:prSet presAssocID="{D596E65E-8B82-AA4C-AD88-A46345FD0403}" presName="space" presStyleCnt="0"/>
      <dgm:spPr/>
    </dgm:pt>
    <dgm:pt modelId="{2CBA2C55-96CC-0F4B-AB4E-AADAE44767CA}" type="pres">
      <dgm:prSet presAssocID="{94C8472E-FE42-6D41-9479-094C0A6EE425}" presName="composite" presStyleCnt="0"/>
      <dgm:spPr/>
    </dgm:pt>
    <dgm:pt modelId="{A1287561-A53C-D244-9917-F6BA0226DF69}" type="pres">
      <dgm:prSet presAssocID="{94C8472E-FE42-6D41-9479-094C0A6EE425}" presName="parTx" presStyleLbl="alignNode1" presStyleIdx="2" presStyleCnt="3">
        <dgm:presLayoutVars>
          <dgm:chMax val="0"/>
          <dgm:chPref val="0"/>
          <dgm:bulletEnabled val="1"/>
        </dgm:presLayoutVars>
      </dgm:prSet>
      <dgm:spPr/>
    </dgm:pt>
    <dgm:pt modelId="{2DBC9921-3661-3D49-8E2A-755469E37017}" type="pres">
      <dgm:prSet presAssocID="{94C8472E-FE42-6D41-9479-094C0A6EE425}" presName="desTx" presStyleLbl="alignAccFollowNode1" presStyleIdx="2" presStyleCnt="3">
        <dgm:presLayoutVars>
          <dgm:bulletEnabled val="1"/>
        </dgm:presLayoutVars>
      </dgm:prSet>
      <dgm:spPr/>
    </dgm:pt>
  </dgm:ptLst>
  <dgm:cxnLst>
    <dgm:cxn modelId="{ACD67200-4D83-514C-A7F0-471B64E9E990}" srcId="{F798C832-82F0-9D46-9270-5767BF3FA953}" destId="{1ACA4790-A46A-C74C-93DE-330DD61ED4B3}" srcOrd="1" destOrd="0" parTransId="{390C5661-4852-8344-BDAB-B5D3332113AB}" sibTransId="{55CFA983-E26C-7F43-9CC1-7F5E5EBB07B6}"/>
    <dgm:cxn modelId="{4D0A9109-A037-2E41-94E3-37DC96A40E67}" type="presOf" srcId="{94C8472E-FE42-6D41-9479-094C0A6EE425}" destId="{A1287561-A53C-D244-9917-F6BA0226DF69}" srcOrd="0" destOrd="0" presId="urn:microsoft.com/office/officeart/2005/8/layout/hList1"/>
    <dgm:cxn modelId="{58689B0A-2053-564F-8193-0C353F203D67}" type="presOf" srcId="{512B997F-B81E-1140-B69D-8EF1ED2368F5}" destId="{04C25EC2-C94A-4F43-8173-4A5D017A89CB}" srcOrd="0" destOrd="0" presId="urn:microsoft.com/office/officeart/2005/8/layout/hList1"/>
    <dgm:cxn modelId="{14F5E310-DF89-8942-8D13-83566CD9E395}" type="presOf" srcId="{3C6A02D9-6C30-5345-A6A5-CCED4825717C}" destId="{0081015C-2C91-F045-9E15-9DD83B7D24D9}" srcOrd="0" destOrd="0" presId="urn:microsoft.com/office/officeart/2005/8/layout/hList1"/>
    <dgm:cxn modelId="{D9D15F1A-D9EB-C04B-B583-8E91F63727F7}" type="presOf" srcId="{B9D4CBE2-A63B-5E49-A028-9DAE8877C64E}" destId="{3EA0F9C0-997B-5445-92BF-2606A514E0DC}" srcOrd="0" destOrd="2" presId="urn:microsoft.com/office/officeart/2005/8/layout/hList1"/>
    <dgm:cxn modelId="{8AD49C23-369E-7247-B509-64D282575970}" type="presOf" srcId="{402288D8-2EB3-6240-80C2-06F947E99AB8}" destId="{04C25EC2-C94A-4F43-8173-4A5D017A89CB}" srcOrd="0" destOrd="2" presId="urn:microsoft.com/office/officeart/2005/8/layout/hList1"/>
    <dgm:cxn modelId="{6641A231-2D13-9441-AFEE-BF54683CC6BC}" srcId="{F798C832-82F0-9D46-9270-5767BF3FA953}" destId="{512B997F-B81E-1140-B69D-8EF1ED2368F5}" srcOrd="0" destOrd="0" parTransId="{C1D6D147-A513-FF42-B9FF-68B933CC3BCE}" sibTransId="{3A7C957E-ECC4-5940-A92D-BC8B43CF1D9F}"/>
    <dgm:cxn modelId="{3038283F-1F59-0749-8A08-252AEB569B52}" srcId="{3C6A02D9-6C30-5345-A6A5-CCED4825717C}" destId="{94C8472E-FE42-6D41-9479-094C0A6EE425}" srcOrd="2" destOrd="0" parTransId="{59032F19-EB27-EF49-9FA2-57FE9F96E0BF}" sibTransId="{0B7FABF7-9FFB-B242-B267-D292BE25B86E}"/>
    <dgm:cxn modelId="{767F914D-6B70-8B48-9FF4-EFEE36A7DA0A}" type="presOf" srcId="{6778888E-EA92-A444-89CB-AEB4AD9C96A4}" destId="{3EA0F9C0-997B-5445-92BF-2606A514E0DC}" srcOrd="0" destOrd="3" presId="urn:microsoft.com/office/officeart/2005/8/layout/hList1"/>
    <dgm:cxn modelId="{E52B6A4F-4C57-5545-BEAB-E92CCA49A5B2}" srcId="{94C8472E-FE42-6D41-9479-094C0A6EE425}" destId="{FCE249FA-8D80-DC4E-B1F5-FDF2AFC83EBB}" srcOrd="0" destOrd="0" parTransId="{0F23558A-75F8-1B4E-805D-275C4DB3519B}" sibTransId="{F67BBD66-8764-BC4E-91D8-09FC9D6F4F8F}"/>
    <dgm:cxn modelId="{D2857158-6C91-E442-BEB4-23DFFB5FDC64}" srcId="{3C6A02D9-6C30-5345-A6A5-CCED4825717C}" destId="{F798C832-82F0-9D46-9270-5767BF3FA953}" srcOrd="1" destOrd="0" parTransId="{9133322D-9E79-FC4B-80B2-AA22217FC4DA}" sibTransId="{D596E65E-8B82-AA4C-AD88-A46345FD0403}"/>
    <dgm:cxn modelId="{D9A98D68-9FFF-A84B-BE5B-8B1FCDB5958C}" srcId="{F4595896-9124-6944-981C-556C9EABED7A}" destId="{6778888E-EA92-A444-89CB-AEB4AD9C96A4}" srcOrd="3" destOrd="0" parTransId="{A4C746BA-EE99-C645-9F9E-7F6DD826C781}" sibTransId="{8AA8D795-261D-E04C-96A2-8628D705529A}"/>
    <dgm:cxn modelId="{FE52546C-58DF-4444-8B54-9D1C6C29461A}" type="presOf" srcId="{D4B1D7ED-1C50-A448-84FC-6F6A74DC6115}" destId="{3EA0F9C0-997B-5445-92BF-2606A514E0DC}" srcOrd="0" destOrd="1" presId="urn:microsoft.com/office/officeart/2005/8/layout/hList1"/>
    <dgm:cxn modelId="{8C385C6C-2E7C-E34A-A52A-CE0FB426C25C}" srcId="{F798C832-82F0-9D46-9270-5767BF3FA953}" destId="{402288D8-2EB3-6240-80C2-06F947E99AB8}" srcOrd="2" destOrd="0" parTransId="{54643635-53FD-E745-A306-8DFF1CEB2527}" sibTransId="{E7B94014-DB25-7346-98C1-E4750A7E86D9}"/>
    <dgm:cxn modelId="{537A0D71-0AF9-244B-A544-32E602307BE1}" type="presOf" srcId="{F4595896-9124-6944-981C-556C9EABED7A}" destId="{B22C9ED7-58C1-7E44-A4FC-5438E7F58DF4}" srcOrd="0" destOrd="0" presId="urn:microsoft.com/office/officeart/2005/8/layout/hList1"/>
    <dgm:cxn modelId="{CF60A088-5889-B14C-B923-12E7BEE45F62}" type="presOf" srcId="{1ACA4790-A46A-C74C-93DE-330DD61ED4B3}" destId="{04C25EC2-C94A-4F43-8173-4A5D017A89CB}" srcOrd="0" destOrd="1" presId="urn:microsoft.com/office/officeart/2005/8/layout/hList1"/>
    <dgm:cxn modelId="{BF182397-0111-5246-8644-0B710E4E963D}" type="presOf" srcId="{FCE249FA-8D80-DC4E-B1F5-FDF2AFC83EBB}" destId="{2DBC9921-3661-3D49-8E2A-755469E37017}" srcOrd="0" destOrd="0" presId="urn:microsoft.com/office/officeart/2005/8/layout/hList1"/>
    <dgm:cxn modelId="{450062B0-28A9-3847-96E6-984D91788122}" type="presOf" srcId="{6A50E878-CCB6-A040-92DD-08ABE8ACE0C4}" destId="{3EA0F9C0-997B-5445-92BF-2606A514E0DC}" srcOrd="0" destOrd="0" presId="urn:microsoft.com/office/officeart/2005/8/layout/hList1"/>
    <dgm:cxn modelId="{75A36BB9-0B55-6C47-BBB9-0FBCF17D9E02}" srcId="{3C6A02D9-6C30-5345-A6A5-CCED4825717C}" destId="{F4595896-9124-6944-981C-556C9EABED7A}" srcOrd="0" destOrd="0" parTransId="{6A8D8E22-33FF-D949-BD27-308CED5936C5}" sibTransId="{89055BAA-7A14-E94F-A8F8-55FADDD60BD5}"/>
    <dgm:cxn modelId="{800F1ABB-0617-6642-A2AA-71230398D84E}" srcId="{F4595896-9124-6944-981C-556C9EABED7A}" destId="{D4B1D7ED-1C50-A448-84FC-6F6A74DC6115}" srcOrd="1" destOrd="0" parTransId="{3D719F5A-CEC8-6645-ACEE-70D23F5944E4}" sibTransId="{73FCC273-207F-414D-B98C-56024043BA0C}"/>
    <dgm:cxn modelId="{3B38F3C6-D30B-4C42-83D4-E071423DAE12}" srcId="{F4595896-9124-6944-981C-556C9EABED7A}" destId="{B9D4CBE2-A63B-5E49-A028-9DAE8877C64E}" srcOrd="2" destOrd="0" parTransId="{1F614998-F310-5C42-8D13-8D472B3219F8}" sibTransId="{BB82A38B-15DA-B441-9FD9-96B755ECBCBC}"/>
    <dgm:cxn modelId="{9D7854DA-0623-414F-8DD3-633C7D4D86C7}" type="presOf" srcId="{F798C832-82F0-9D46-9270-5767BF3FA953}" destId="{8D2CF022-56C9-B04B-A7E9-258B25FFBCEF}" srcOrd="0" destOrd="0" presId="urn:microsoft.com/office/officeart/2005/8/layout/hList1"/>
    <dgm:cxn modelId="{5D3338ED-6989-FE49-8E03-E5B18859870A}" srcId="{F4595896-9124-6944-981C-556C9EABED7A}" destId="{6A50E878-CCB6-A040-92DD-08ABE8ACE0C4}" srcOrd="0" destOrd="0" parTransId="{1BA382B2-0A38-BF43-8DE9-EB3E3F55948D}" sibTransId="{7529FE32-5AE5-054A-8BCA-536B7006D323}"/>
    <dgm:cxn modelId="{0D7BFF9B-5E76-2345-B600-6E11F447F806}" type="presParOf" srcId="{0081015C-2C91-F045-9E15-9DD83B7D24D9}" destId="{92C27B90-1D13-3542-BA49-30BF2CE9EFF4}" srcOrd="0" destOrd="0" presId="urn:microsoft.com/office/officeart/2005/8/layout/hList1"/>
    <dgm:cxn modelId="{AFE1C1B7-B462-C041-845D-AAA2BF301F14}" type="presParOf" srcId="{92C27B90-1D13-3542-BA49-30BF2CE9EFF4}" destId="{B22C9ED7-58C1-7E44-A4FC-5438E7F58DF4}" srcOrd="0" destOrd="0" presId="urn:microsoft.com/office/officeart/2005/8/layout/hList1"/>
    <dgm:cxn modelId="{18D895EF-D554-3440-8C5B-31E7DA0BB835}" type="presParOf" srcId="{92C27B90-1D13-3542-BA49-30BF2CE9EFF4}" destId="{3EA0F9C0-997B-5445-92BF-2606A514E0DC}" srcOrd="1" destOrd="0" presId="urn:microsoft.com/office/officeart/2005/8/layout/hList1"/>
    <dgm:cxn modelId="{AD9FF077-6C15-A44E-917E-FEDF208AEC72}" type="presParOf" srcId="{0081015C-2C91-F045-9E15-9DD83B7D24D9}" destId="{D9CCFE1A-856D-F242-98B9-5E796D29CB09}" srcOrd="1" destOrd="0" presId="urn:microsoft.com/office/officeart/2005/8/layout/hList1"/>
    <dgm:cxn modelId="{ED94E6A1-C31C-0944-B883-C8955B6BABCC}" type="presParOf" srcId="{0081015C-2C91-F045-9E15-9DD83B7D24D9}" destId="{13795271-3B8A-9E4A-820B-FF67D17E610A}" srcOrd="2" destOrd="0" presId="urn:microsoft.com/office/officeart/2005/8/layout/hList1"/>
    <dgm:cxn modelId="{7582D755-1A66-2343-9B6A-CD70D2EEEEFE}" type="presParOf" srcId="{13795271-3B8A-9E4A-820B-FF67D17E610A}" destId="{8D2CF022-56C9-B04B-A7E9-258B25FFBCEF}" srcOrd="0" destOrd="0" presId="urn:microsoft.com/office/officeart/2005/8/layout/hList1"/>
    <dgm:cxn modelId="{1E696470-0D9D-CF45-8208-ABE2FF06F1E2}" type="presParOf" srcId="{13795271-3B8A-9E4A-820B-FF67D17E610A}" destId="{04C25EC2-C94A-4F43-8173-4A5D017A89CB}" srcOrd="1" destOrd="0" presId="urn:microsoft.com/office/officeart/2005/8/layout/hList1"/>
    <dgm:cxn modelId="{E6125D71-5CD6-EA43-928F-25BFEA2BCCC4}" type="presParOf" srcId="{0081015C-2C91-F045-9E15-9DD83B7D24D9}" destId="{C7FF0D0B-471D-2843-9DC4-BF5E712AB313}" srcOrd="3" destOrd="0" presId="urn:microsoft.com/office/officeart/2005/8/layout/hList1"/>
    <dgm:cxn modelId="{D79B4C93-818C-2F43-9FC7-56115F097824}" type="presParOf" srcId="{0081015C-2C91-F045-9E15-9DD83B7D24D9}" destId="{2CBA2C55-96CC-0F4B-AB4E-AADAE44767CA}" srcOrd="4" destOrd="0" presId="urn:microsoft.com/office/officeart/2005/8/layout/hList1"/>
    <dgm:cxn modelId="{3CD7A2CE-B41E-3044-A341-E833F85772C9}" type="presParOf" srcId="{2CBA2C55-96CC-0F4B-AB4E-AADAE44767CA}" destId="{A1287561-A53C-D244-9917-F6BA0226DF69}" srcOrd="0" destOrd="0" presId="urn:microsoft.com/office/officeart/2005/8/layout/hList1"/>
    <dgm:cxn modelId="{5961D74C-B935-BD45-A50B-F700DB3C9F45}" type="presParOf" srcId="{2CBA2C55-96CC-0F4B-AB4E-AADAE44767CA}" destId="{2DBC9921-3661-3D49-8E2A-755469E3701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9E2FA-094D-7546-AF26-A1ACF3657A6A}">
      <dsp:nvSpPr>
        <dsp:cNvPr id="0" name=""/>
        <dsp:cNvSpPr/>
      </dsp:nvSpPr>
      <dsp:spPr>
        <a:xfrm>
          <a:off x="0" y="252374"/>
          <a:ext cx="5257800" cy="1559025"/>
        </a:xfrm>
        <a:prstGeom prst="roundRect">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programme is a temporary, flexible organisation created to coordinate, direct and oversee the implementation of a set of related projects and activities in order  to deliver outcomes and benefits related to the </a:t>
          </a:r>
          <a:r>
            <a:rPr lang="en-US" sz="1800" kern="1200" dirty="0" err="1"/>
            <a:t>organisation’s</a:t>
          </a:r>
          <a:r>
            <a:rPr lang="en-US" sz="1800" kern="1200" dirty="0"/>
            <a:t> strategic objectives.”</a:t>
          </a:r>
          <a:endParaRPr lang="en-GB" sz="1800" kern="1200" dirty="0"/>
        </a:p>
      </dsp:txBody>
      <dsp:txXfrm>
        <a:off x="76105" y="328479"/>
        <a:ext cx="5105590" cy="1406815"/>
      </dsp:txXfrm>
    </dsp:sp>
    <dsp:sp modelId="{39767D90-3499-8A4A-980C-B7EB613D032A}">
      <dsp:nvSpPr>
        <dsp:cNvPr id="0" name=""/>
        <dsp:cNvSpPr/>
      </dsp:nvSpPr>
      <dsp:spPr>
        <a:xfrm>
          <a:off x="0" y="2250974"/>
          <a:ext cx="5257800" cy="1559025"/>
        </a:xfrm>
        <a:prstGeom prst="roundRect">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project is a temporary organisation, usually existing for a much shorter duration, which will deliver one or more outputs in accordance with a specific business case.”</a:t>
          </a:r>
          <a:endParaRPr lang="en-GB" sz="1800" kern="1200" dirty="0"/>
        </a:p>
      </dsp:txBody>
      <dsp:txXfrm>
        <a:off x="76105" y="2327079"/>
        <a:ext cx="5105590"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67B12-6D0F-6C47-8AC0-7BD0ECEF1219}">
      <dsp:nvSpPr>
        <dsp:cNvPr id="0" name=""/>
        <dsp:cNvSpPr/>
      </dsp:nvSpPr>
      <dsp:spPr>
        <a:xfrm>
          <a:off x="0" y="182467"/>
          <a:ext cx="3429000" cy="121680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Programme deals with outcomes</a:t>
          </a:r>
        </a:p>
      </dsp:txBody>
      <dsp:txXfrm>
        <a:off x="59399" y="241866"/>
        <a:ext cx="3310202" cy="1098002"/>
      </dsp:txXfrm>
    </dsp:sp>
    <dsp:sp modelId="{D5D338E3-3955-EE48-8468-C9DCB2D29704}">
      <dsp:nvSpPr>
        <dsp:cNvPr id="0" name=""/>
        <dsp:cNvSpPr/>
      </dsp:nvSpPr>
      <dsp:spPr>
        <a:xfrm>
          <a:off x="0" y="1981201"/>
          <a:ext cx="3429000" cy="121680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Projects deals with outputs</a:t>
          </a:r>
        </a:p>
      </dsp:txBody>
      <dsp:txXfrm>
        <a:off x="59399" y="2040600"/>
        <a:ext cx="331020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E4ACF-F8C5-2C44-8B6C-E6CB19F0AA42}">
      <dsp:nvSpPr>
        <dsp:cNvPr id="0" name=""/>
        <dsp:cNvSpPr/>
      </dsp:nvSpPr>
      <dsp:spPr>
        <a:xfrm>
          <a:off x="32" y="1152"/>
          <a:ext cx="3085951" cy="6048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PROJECTS</a:t>
          </a:r>
        </a:p>
      </dsp:txBody>
      <dsp:txXfrm>
        <a:off x="32" y="1152"/>
        <a:ext cx="3085951" cy="604800"/>
      </dsp:txXfrm>
    </dsp:sp>
    <dsp:sp modelId="{ED028563-4DD3-534F-B8FD-15F0C2C40C6E}">
      <dsp:nvSpPr>
        <dsp:cNvPr id="0" name=""/>
        <dsp:cNvSpPr/>
      </dsp:nvSpPr>
      <dsp:spPr>
        <a:xfrm>
          <a:off x="32" y="605952"/>
          <a:ext cx="3085951" cy="3795562"/>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Driven by deliverables</a:t>
          </a:r>
        </a:p>
        <a:p>
          <a:pPr marL="228600" lvl="1" indent="-228600" algn="l" defTabSz="933450">
            <a:lnSpc>
              <a:spcPct val="90000"/>
            </a:lnSpc>
            <a:spcBef>
              <a:spcPct val="0"/>
            </a:spcBef>
            <a:spcAft>
              <a:spcPct val="15000"/>
            </a:spcAft>
            <a:buChar char="•"/>
          </a:pPr>
          <a:r>
            <a:rPr lang="en-US" sz="2100" kern="1200" dirty="0"/>
            <a:t>Finite -definite start and finish</a:t>
          </a:r>
        </a:p>
        <a:p>
          <a:pPr marL="228600" lvl="1" indent="-228600" algn="l" defTabSz="933450">
            <a:lnSpc>
              <a:spcPct val="90000"/>
            </a:lnSpc>
            <a:spcBef>
              <a:spcPct val="0"/>
            </a:spcBef>
            <a:spcAft>
              <a:spcPct val="15000"/>
            </a:spcAft>
            <a:buChar char="•"/>
          </a:pPr>
          <a:r>
            <a:rPr lang="en-US" sz="2100" kern="1200" dirty="0"/>
            <a:t>Delivery of products</a:t>
          </a:r>
        </a:p>
        <a:p>
          <a:pPr marL="228600" lvl="1" indent="-228600" algn="l" defTabSz="933450">
            <a:lnSpc>
              <a:spcPct val="90000"/>
            </a:lnSpc>
            <a:spcBef>
              <a:spcPct val="0"/>
            </a:spcBef>
            <a:spcAft>
              <a:spcPct val="15000"/>
            </a:spcAft>
            <a:buChar char="•"/>
          </a:pPr>
          <a:r>
            <a:rPr lang="en-US" sz="2100" kern="1200" dirty="0"/>
            <a:t>Benefits usually </a:t>
          </a:r>
          <a:r>
            <a:rPr lang="en-US" sz="2100" kern="1200" dirty="0" err="1"/>
            <a:t>realised</a:t>
          </a:r>
          <a:r>
            <a:rPr lang="en-US" sz="2100" kern="1200" dirty="0"/>
            <a:t> after project closure</a:t>
          </a:r>
        </a:p>
        <a:p>
          <a:pPr marL="228600" lvl="1" indent="-228600" algn="l" defTabSz="933450">
            <a:lnSpc>
              <a:spcPct val="90000"/>
            </a:lnSpc>
            <a:spcBef>
              <a:spcPct val="0"/>
            </a:spcBef>
            <a:spcAft>
              <a:spcPct val="15000"/>
            </a:spcAft>
            <a:buChar char="•"/>
          </a:pPr>
          <a:r>
            <a:rPr lang="en-US" sz="2100" kern="1200" dirty="0"/>
            <a:t>Shorter timescale</a:t>
          </a:r>
        </a:p>
      </dsp:txBody>
      <dsp:txXfrm>
        <a:off x="32" y="605952"/>
        <a:ext cx="3085951" cy="3795562"/>
      </dsp:txXfrm>
    </dsp:sp>
    <dsp:sp modelId="{0CCE3159-63E8-F14F-961B-1EAF8E30A215}">
      <dsp:nvSpPr>
        <dsp:cNvPr id="0" name=""/>
        <dsp:cNvSpPr/>
      </dsp:nvSpPr>
      <dsp:spPr>
        <a:xfrm>
          <a:off x="3518016" y="1152"/>
          <a:ext cx="3085951" cy="6048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PROGRAMMES</a:t>
          </a:r>
        </a:p>
      </dsp:txBody>
      <dsp:txXfrm>
        <a:off x="3518016" y="1152"/>
        <a:ext cx="3085951" cy="604800"/>
      </dsp:txXfrm>
    </dsp:sp>
    <dsp:sp modelId="{8FF871EB-1508-FF4B-AFB4-48A4258092B0}">
      <dsp:nvSpPr>
        <dsp:cNvPr id="0" name=""/>
        <dsp:cNvSpPr/>
      </dsp:nvSpPr>
      <dsp:spPr>
        <a:xfrm>
          <a:off x="3518016" y="605952"/>
          <a:ext cx="3085951" cy="3795562"/>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Driven by vision of end state </a:t>
          </a:r>
        </a:p>
        <a:p>
          <a:pPr marL="228600" lvl="1" indent="-228600" algn="l" defTabSz="933450">
            <a:lnSpc>
              <a:spcPct val="90000"/>
            </a:lnSpc>
            <a:spcBef>
              <a:spcPct val="0"/>
            </a:spcBef>
            <a:spcAft>
              <a:spcPct val="15000"/>
            </a:spcAft>
            <a:buChar char="•"/>
          </a:pPr>
          <a:r>
            <a:rPr lang="en-US" sz="2100" kern="1200" dirty="0"/>
            <a:t>No pre-defined path</a:t>
          </a:r>
        </a:p>
        <a:p>
          <a:pPr marL="228600" lvl="1" indent="-228600" algn="l" defTabSz="933450">
            <a:lnSpc>
              <a:spcPct val="90000"/>
            </a:lnSpc>
            <a:spcBef>
              <a:spcPct val="0"/>
            </a:spcBef>
            <a:spcAft>
              <a:spcPct val="15000"/>
            </a:spcAft>
            <a:buChar char="•"/>
          </a:pPr>
          <a:r>
            <a:rPr lang="en-US" sz="2100" kern="1200" dirty="0"/>
            <a:t>Changes to the business capability</a:t>
          </a:r>
        </a:p>
        <a:p>
          <a:pPr marL="228600" lvl="1" indent="-228600" algn="l" defTabSz="933450">
            <a:lnSpc>
              <a:spcPct val="90000"/>
            </a:lnSpc>
            <a:spcBef>
              <a:spcPct val="0"/>
            </a:spcBef>
            <a:spcAft>
              <a:spcPct val="15000"/>
            </a:spcAft>
            <a:buChar char="•"/>
          </a:pPr>
          <a:r>
            <a:rPr lang="en-US" sz="2100" kern="1200" dirty="0"/>
            <a:t>Coordinated delivery of outputs</a:t>
          </a:r>
        </a:p>
        <a:p>
          <a:pPr marL="228600" lvl="1" indent="-228600" algn="l" defTabSz="933450">
            <a:lnSpc>
              <a:spcPct val="90000"/>
            </a:lnSpc>
            <a:spcBef>
              <a:spcPct val="0"/>
            </a:spcBef>
            <a:spcAft>
              <a:spcPct val="15000"/>
            </a:spcAft>
            <a:buChar char="•"/>
          </a:pPr>
          <a:r>
            <a:rPr lang="en-US" sz="2100" kern="1200" dirty="0"/>
            <a:t>Benefits </a:t>
          </a:r>
          <a:r>
            <a:rPr lang="en-US" sz="2100" kern="1200" dirty="0" err="1"/>
            <a:t>realised</a:t>
          </a:r>
          <a:r>
            <a:rPr lang="en-US" sz="2100" kern="1200" dirty="0"/>
            <a:t> during the programme and afterwards</a:t>
          </a:r>
        </a:p>
        <a:p>
          <a:pPr marL="228600" lvl="1" indent="-228600" algn="l" defTabSz="933450">
            <a:lnSpc>
              <a:spcPct val="90000"/>
            </a:lnSpc>
            <a:spcBef>
              <a:spcPct val="0"/>
            </a:spcBef>
            <a:spcAft>
              <a:spcPct val="15000"/>
            </a:spcAft>
            <a:buChar char="•"/>
          </a:pPr>
          <a:r>
            <a:rPr lang="en-US" sz="2100" kern="1200" dirty="0"/>
            <a:t>Longer timescale</a:t>
          </a:r>
        </a:p>
      </dsp:txBody>
      <dsp:txXfrm>
        <a:off x="3518016" y="605952"/>
        <a:ext cx="3085951" cy="37955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C9ED7-58C1-7E44-A4FC-5438E7F58DF4}">
      <dsp:nvSpPr>
        <dsp:cNvPr id="0" name=""/>
        <dsp:cNvSpPr/>
      </dsp:nvSpPr>
      <dsp:spPr>
        <a:xfrm>
          <a:off x="2786" y="201883"/>
          <a:ext cx="2716410"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High</a:t>
          </a:r>
        </a:p>
      </dsp:txBody>
      <dsp:txXfrm>
        <a:off x="2786" y="201883"/>
        <a:ext cx="2716410" cy="576000"/>
      </dsp:txXfrm>
    </dsp:sp>
    <dsp:sp modelId="{3EA0F9C0-997B-5445-92BF-2606A514E0DC}">
      <dsp:nvSpPr>
        <dsp:cNvPr id="0" name=""/>
        <dsp:cNvSpPr/>
      </dsp:nvSpPr>
      <dsp:spPr>
        <a:xfrm>
          <a:off x="2786" y="777883"/>
          <a:ext cx="2716410" cy="35461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Can change the direction of the project</a:t>
          </a:r>
        </a:p>
        <a:p>
          <a:pPr marL="228600" lvl="1" indent="-228600" algn="l" defTabSz="889000">
            <a:lnSpc>
              <a:spcPct val="90000"/>
            </a:lnSpc>
            <a:spcBef>
              <a:spcPct val="0"/>
            </a:spcBef>
            <a:spcAft>
              <a:spcPct val="15000"/>
            </a:spcAft>
            <a:buChar char="•"/>
          </a:pPr>
          <a:r>
            <a:rPr lang="en-US" sz="2000" kern="1200" dirty="0"/>
            <a:t>Tend to be directors or senior management level of affected area</a:t>
          </a:r>
        </a:p>
        <a:p>
          <a:pPr marL="228600" lvl="1" indent="-228600" algn="l" defTabSz="889000">
            <a:lnSpc>
              <a:spcPct val="90000"/>
            </a:lnSpc>
            <a:spcBef>
              <a:spcPct val="0"/>
            </a:spcBef>
            <a:spcAft>
              <a:spcPct val="15000"/>
            </a:spcAft>
            <a:buChar char="•"/>
          </a:pPr>
          <a:r>
            <a:rPr lang="en-US" sz="2000" kern="1200" dirty="0"/>
            <a:t>Make project decisions</a:t>
          </a:r>
        </a:p>
      </dsp:txBody>
      <dsp:txXfrm>
        <a:off x="2786" y="777883"/>
        <a:ext cx="2716410" cy="3546196"/>
      </dsp:txXfrm>
    </dsp:sp>
    <dsp:sp modelId="{8D2CF022-56C9-B04B-A7E9-258B25FFBCEF}">
      <dsp:nvSpPr>
        <dsp:cNvPr id="0" name=""/>
        <dsp:cNvSpPr/>
      </dsp:nvSpPr>
      <dsp:spPr>
        <a:xfrm>
          <a:off x="3099494" y="201883"/>
          <a:ext cx="2716410"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Some</a:t>
          </a:r>
        </a:p>
      </dsp:txBody>
      <dsp:txXfrm>
        <a:off x="3099494" y="201883"/>
        <a:ext cx="2716410" cy="576000"/>
      </dsp:txXfrm>
    </dsp:sp>
    <dsp:sp modelId="{04C25EC2-C94A-4F43-8173-4A5D017A89CB}">
      <dsp:nvSpPr>
        <dsp:cNvPr id="0" name=""/>
        <dsp:cNvSpPr/>
      </dsp:nvSpPr>
      <dsp:spPr>
        <a:xfrm>
          <a:off x="3099494" y="777883"/>
          <a:ext cx="2716410" cy="35461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Has some influence</a:t>
          </a:r>
        </a:p>
        <a:p>
          <a:pPr marL="228600" lvl="1" indent="-228600" algn="l" defTabSz="889000">
            <a:lnSpc>
              <a:spcPct val="90000"/>
            </a:lnSpc>
            <a:spcBef>
              <a:spcPct val="0"/>
            </a:spcBef>
            <a:spcAft>
              <a:spcPct val="15000"/>
            </a:spcAft>
            <a:buChar char="•"/>
          </a:pPr>
          <a:r>
            <a:rPr lang="en-US" sz="2000" kern="1200" dirty="0"/>
            <a:t>Would be listened to (possess specialist knowledge)</a:t>
          </a:r>
        </a:p>
        <a:p>
          <a:pPr marL="228600" lvl="1" indent="-228600" algn="l" defTabSz="889000">
            <a:lnSpc>
              <a:spcPct val="90000"/>
            </a:lnSpc>
            <a:spcBef>
              <a:spcPct val="0"/>
            </a:spcBef>
            <a:spcAft>
              <a:spcPct val="15000"/>
            </a:spcAft>
            <a:buChar char="•"/>
          </a:pPr>
          <a:r>
            <a:rPr lang="en-US" sz="2000" kern="1200" dirty="0"/>
            <a:t>Tend to be lower level managers , senior managers of non affected areas or  supervisory level</a:t>
          </a:r>
        </a:p>
        <a:p>
          <a:pPr marL="228600" lvl="1" indent="-228600" algn="l" defTabSz="889000">
            <a:lnSpc>
              <a:spcPct val="90000"/>
            </a:lnSpc>
            <a:spcBef>
              <a:spcPct val="0"/>
            </a:spcBef>
            <a:spcAft>
              <a:spcPct val="15000"/>
            </a:spcAft>
            <a:buChar char="•"/>
          </a:pPr>
          <a:r>
            <a:rPr lang="en-US" sz="2000" kern="1200" dirty="0"/>
            <a:t>Have the ear of those making decisions</a:t>
          </a:r>
        </a:p>
      </dsp:txBody>
      <dsp:txXfrm>
        <a:off x="3099494" y="777883"/>
        <a:ext cx="2716410" cy="3546196"/>
      </dsp:txXfrm>
    </dsp:sp>
    <dsp:sp modelId="{A1287561-A53C-D244-9917-F6BA0226DF69}">
      <dsp:nvSpPr>
        <dsp:cNvPr id="0" name=""/>
        <dsp:cNvSpPr/>
      </dsp:nvSpPr>
      <dsp:spPr>
        <a:xfrm>
          <a:off x="6196202" y="201883"/>
          <a:ext cx="2716410"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Low</a:t>
          </a:r>
        </a:p>
      </dsp:txBody>
      <dsp:txXfrm>
        <a:off x="6196202" y="201883"/>
        <a:ext cx="2716410" cy="576000"/>
      </dsp:txXfrm>
    </dsp:sp>
    <dsp:sp modelId="{2DBC9921-3661-3D49-8E2A-755469E37017}">
      <dsp:nvSpPr>
        <dsp:cNvPr id="0" name=""/>
        <dsp:cNvSpPr/>
      </dsp:nvSpPr>
      <dsp:spPr>
        <a:xfrm>
          <a:off x="6196202" y="777883"/>
          <a:ext cx="2716410" cy="35461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Have (or feel they have) little or no ability to influence the project</a:t>
          </a:r>
        </a:p>
        <a:p>
          <a:pPr marL="228600" lvl="1" indent="-228600" algn="l" defTabSz="889000">
            <a:lnSpc>
              <a:spcPct val="90000"/>
            </a:lnSpc>
            <a:spcBef>
              <a:spcPct val="0"/>
            </a:spcBef>
            <a:spcAft>
              <a:spcPct val="15000"/>
            </a:spcAft>
            <a:buChar char="•"/>
          </a:pPr>
          <a:r>
            <a:rPr lang="en-US" sz="2000" kern="1200" dirty="0"/>
            <a:t>End users typical</a:t>
          </a:r>
        </a:p>
      </dsp:txBody>
      <dsp:txXfrm>
        <a:off x="6196202" y="777883"/>
        <a:ext cx="2716410" cy="35461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C9ED7-58C1-7E44-A4FC-5438E7F58DF4}">
      <dsp:nvSpPr>
        <dsp:cNvPr id="0" name=""/>
        <dsp:cNvSpPr/>
      </dsp:nvSpPr>
      <dsp:spPr>
        <a:xfrm>
          <a:off x="2786" y="685"/>
          <a:ext cx="2716410"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High</a:t>
          </a:r>
        </a:p>
      </dsp:txBody>
      <dsp:txXfrm>
        <a:off x="2786" y="685"/>
        <a:ext cx="2716410" cy="691200"/>
      </dsp:txXfrm>
    </dsp:sp>
    <dsp:sp modelId="{3EA0F9C0-997B-5445-92BF-2606A514E0DC}">
      <dsp:nvSpPr>
        <dsp:cNvPr id="0" name=""/>
        <dsp:cNvSpPr/>
      </dsp:nvSpPr>
      <dsp:spPr>
        <a:xfrm>
          <a:off x="2786" y="691885"/>
          <a:ext cx="2716410" cy="38333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Directly affected or impacted by the project</a:t>
          </a:r>
        </a:p>
        <a:p>
          <a:pPr marL="228600" lvl="1" indent="-228600" algn="l" defTabSz="1066800">
            <a:lnSpc>
              <a:spcPct val="90000"/>
            </a:lnSpc>
            <a:spcBef>
              <a:spcPct val="0"/>
            </a:spcBef>
            <a:spcAft>
              <a:spcPct val="15000"/>
            </a:spcAft>
            <a:buChar char="•"/>
          </a:pPr>
          <a:r>
            <a:rPr lang="en-US" sz="2400" kern="1200" dirty="0"/>
            <a:t>Is of a major concern</a:t>
          </a:r>
        </a:p>
        <a:p>
          <a:pPr marL="228600" lvl="1" indent="-228600" algn="l" defTabSz="1066800">
            <a:lnSpc>
              <a:spcPct val="90000"/>
            </a:lnSpc>
            <a:spcBef>
              <a:spcPct val="0"/>
            </a:spcBef>
            <a:spcAft>
              <a:spcPct val="15000"/>
            </a:spcAft>
            <a:buChar char="•"/>
          </a:pPr>
          <a:r>
            <a:rPr lang="en-US" sz="2400" kern="1200" dirty="0"/>
            <a:t>Employees of affected area</a:t>
          </a:r>
        </a:p>
        <a:p>
          <a:pPr marL="228600" lvl="1" indent="-228600" algn="l" defTabSz="1066800">
            <a:lnSpc>
              <a:spcPct val="90000"/>
            </a:lnSpc>
            <a:spcBef>
              <a:spcPct val="0"/>
            </a:spcBef>
            <a:spcAft>
              <a:spcPct val="15000"/>
            </a:spcAft>
            <a:buChar char="•"/>
          </a:pPr>
          <a:r>
            <a:rPr lang="en-US" sz="2400" kern="1200" dirty="0"/>
            <a:t>Users</a:t>
          </a:r>
        </a:p>
      </dsp:txBody>
      <dsp:txXfrm>
        <a:off x="2786" y="691885"/>
        <a:ext cx="2716410" cy="3833392"/>
      </dsp:txXfrm>
    </dsp:sp>
    <dsp:sp modelId="{8D2CF022-56C9-B04B-A7E9-258B25FFBCEF}">
      <dsp:nvSpPr>
        <dsp:cNvPr id="0" name=""/>
        <dsp:cNvSpPr/>
      </dsp:nvSpPr>
      <dsp:spPr>
        <a:xfrm>
          <a:off x="3099494" y="685"/>
          <a:ext cx="2716410"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Some</a:t>
          </a:r>
        </a:p>
      </dsp:txBody>
      <dsp:txXfrm>
        <a:off x="3099494" y="685"/>
        <a:ext cx="2716410" cy="691200"/>
      </dsp:txXfrm>
    </dsp:sp>
    <dsp:sp modelId="{04C25EC2-C94A-4F43-8173-4A5D017A89CB}">
      <dsp:nvSpPr>
        <dsp:cNvPr id="0" name=""/>
        <dsp:cNvSpPr/>
      </dsp:nvSpPr>
      <dsp:spPr>
        <a:xfrm>
          <a:off x="3099494" y="691885"/>
          <a:ext cx="2716410" cy="38333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Indirectly affected or impacted by the project</a:t>
          </a:r>
        </a:p>
        <a:p>
          <a:pPr marL="228600" lvl="1" indent="-228600" algn="l" defTabSz="1066800">
            <a:lnSpc>
              <a:spcPct val="90000"/>
            </a:lnSpc>
            <a:spcBef>
              <a:spcPct val="0"/>
            </a:spcBef>
            <a:spcAft>
              <a:spcPct val="15000"/>
            </a:spcAft>
            <a:buChar char="•"/>
          </a:pPr>
          <a:r>
            <a:rPr lang="en-US" sz="2400" kern="1200" dirty="0"/>
            <a:t>Not sole concern, more pressing or many other concerns</a:t>
          </a:r>
        </a:p>
        <a:p>
          <a:pPr marL="228600" lvl="1" indent="-228600" algn="l" defTabSz="1066800">
            <a:lnSpc>
              <a:spcPct val="90000"/>
            </a:lnSpc>
            <a:spcBef>
              <a:spcPct val="0"/>
            </a:spcBef>
            <a:spcAft>
              <a:spcPct val="15000"/>
            </a:spcAft>
            <a:buChar char="•"/>
          </a:pPr>
          <a:r>
            <a:rPr lang="en-US" sz="2400" kern="1200" dirty="0"/>
            <a:t>Employees on a related area</a:t>
          </a:r>
        </a:p>
      </dsp:txBody>
      <dsp:txXfrm>
        <a:off x="3099494" y="691885"/>
        <a:ext cx="2716410" cy="3833392"/>
      </dsp:txXfrm>
    </dsp:sp>
    <dsp:sp modelId="{A1287561-A53C-D244-9917-F6BA0226DF69}">
      <dsp:nvSpPr>
        <dsp:cNvPr id="0" name=""/>
        <dsp:cNvSpPr/>
      </dsp:nvSpPr>
      <dsp:spPr>
        <a:xfrm>
          <a:off x="6196202" y="685"/>
          <a:ext cx="2716410"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Low</a:t>
          </a:r>
        </a:p>
      </dsp:txBody>
      <dsp:txXfrm>
        <a:off x="6196202" y="685"/>
        <a:ext cx="2716410" cy="691200"/>
      </dsp:txXfrm>
    </dsp:sp>
    <dsp:sp modelId="{2DBC9921-3661-3D49-8E2A-755469E37017}">
      <dsp:nvSpPr>
        <dsp:cNvPr id="0" name=""/>
        <dsp:cNvSpPr/>
      </dsp:nvSpPr>
      <dsp:spPr>
        <a:xfrm>
          <a:off x="6196202" y="691885"/>
          <a:ext cx="2716410" cy="38333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Not affected by the project</a:t>
          </a:r>
        </a:p>
      </dsp:txBody>
      <dsp:txXfrm>
        <a:off x="6196202" y="691885"/>
        <a:ext cx="2716410" cy="38333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AA75-E804-496C-8CC1-8A0B2C099E1D}" type="datetimeFigureOut">
              <a:rPr lang="en-GB" smtClean="0"/>
              <a:t>28/04/2019</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B098-AAC4-48D5-9EAD-1725F10BBC33}" type="slidenum">
              <a:rPr lang="en-GB" smtClean="0"/>
              <a:t>‹#›</a:t>
            </a:fld>
            <a:endParaRPr lang="en-GB" dirty="0"/>
          </a:p>
        </p:txBody>
      </p:sp>
    </p:spTree>
    <p:extLst>
      <p:ext uri="{BB962C8B-B14F-4D97-AF65-F5344CB8AC3E}">
        <p14:creationId xmlns:p14="http://schemas.microsoft.com/office/powerpoint/2010/main" val="16459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3A3B098-AAC4-48D5-9EAD-1725F10BBC33}" type="slidenum">
              <a:rPr lang="en-GB" smtClean="0"/>
              <a:t>1</a:t>
            </a:fld>
            <a:endParaRPr lang="en-GB" dirty="0"/>
          </a:p>
        </p:txBody>
      </p:sp>
    </p:spTree>
    <p:extLst>
      <p:ext uri="{BB962C8B-B14F-4D97-AF65-F5344CB8AC3E}">
        <p14:creationId xmlns:p14="http://schemas.microsoft.com/office/powerpoint/2010/main" val="74359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GB"/>
              <a:t>Print out worksheet</a:t>
            </a:r>
          </a:p>
        </p:txBody>
      </p:sp>
      <p:sp>
        <p:nvSpPr>
          <p:cNvPr id="4" name="Slide Number Placeholder 3"/>
          <p:cNvSpPr>
            <a:spLocks noGrp="1"/>
          </p:cNvSpPr>
          <p:nvPr>
            <p:ph type="sldNum" sz="quarter" idx="10"/>
          </p:nvPr>
        </p:nvSpPr>
        <p:spPr/>
        <p:txBody>
          <a:bodyPr/>
          <a:lstStyle/>
          <a:p>
            <a:fld id="{17B83969-AB5D-450F-94F2-DA92C6175D2D}" type="slidenum">
              <a:rPr lang="en-GB" smtClean="0"/>
              <a:t>19</a:t>
            </a:fld>
            <a:endParaRPr lang="en-GB"/>
          </a:p>
        </p:txBody>
      </p:sp>
    </p:spTree>
    <p:extLst>
      <p:ext uri="{BB962C8B-B14F-4D97-AF65-F5344CB8AC3E}">
        <p14:creationId xmlns:p14="http://schemas.microsoft.com/office/powerpoint/2010/main" val="178563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21</a:t>
            </a:fld>
            <a:endParaRPr lang="en-GB" altLang="en-US" dirty="0"/>
          </a:p>
        </p:txBody>
      </p:sp>
    </p:spTree>
    <p:extLst>
      <p:ext uri="{BB962C8B-B14F-4D97-AF65-F5344CB8AC3E}">
        <p14:creationId xmlns:p14="http://schemas.microsoft.com/office/powerpoint/2010/main" val="2074041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9" name="Shape 35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60" name="Shape 36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4445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1" name="Shape 37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72" name="Shape 3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942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7" name="Shape 37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076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428" name="Shape 42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extLst>
      <p:ext uri="{BB962C8B-B14F-4D97-AF65-F5344CB8AC3E}">
        <p14:creationId xmlns:p14="http://schemas.microsoft.com/office/powerpoint/2010/main" val="304981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5891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9" name="Shape 4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8632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4" name="Shape 44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91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453" name="Shape 4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extLst>
      <p:ext uri="{BB962C8B-B14F-4D97-AF65-F5344CB8AC3E}">
        <p14:creationId xmlns:p14="http://schemas.microsoft.com/office/powerpoint/2010/main" val="10913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a:t>
            </a:fld>
            <a:endParaRPr lang="en-GB" altLang="en-US"/>
          </a:p>
        </p:txBody>
      </p:sp>
    </p:spTree>
    <p:extLst>
      <p:ext uri="{BB962C8B-B14F-4D97-AF65-F5344CB8AC3E}">
        <p14:creationId xmlns:p14="http://schemas.microsoft.com/office/powerpoint/2010/main" val="2678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8" name="Shape 45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068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100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Shape 5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38</a:t>
            </a:fld>
            <a:endParaRPr lang="en-US"/>
          </a:p>
        </p:txBody>
      </p:sp>
    </p:spTree>
    <p:extLst>
      <p:ext uri="{BB962C8B-B14F-4D97-AF65-F5344CB8AC3E}">
        <p14:creationId xmlns:p14="http://schemas.microsoft.com/office/powerpoint/2010/main" val="1637588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2" name="Shape 5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13" name="Shape 51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a:p>
        </p:txBody>
      </p:sp>
    </p:spTree>
    <p:extLst>
      <p:ext uri="{BB962C8B-B14F-4D97-AF65-F5344CB8AC3E}">
        <p14:creationId xmlns:p14="http://schemas.microsoft.com/office/powerpoint/2010/main" val="3026867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24" name="Shape 52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40</a:t>
            </a:fld>
            <a:endParaRPr lang="en-US"/>
          </a:p>
        </p:txBody>
      </p:sp>
    </p:spTree>
    <p:extLst>
      <p:ext uri="{BB962C8B-B14F-4D97-AF65-F5344CB8AC3E}">
        <p14:creationId xmlns:p14="http://schemas.microsoft.com/office/powerpoint/2010/main" val="1399909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8" name="Shape 54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902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Day to day work of PM on the active project</a:t>
            </a:r>
          </a:p>
        </p:txBody>
      </p:sp>
      <p:sp>
        <p:nvSpPr>
          <p:cNvPr id="142" name="Shape 14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4818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Make sure that risks are identified and understood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on those risks that have the greatest combination of likehood of occuring and impact on project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Control risk –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Ignore it altogether</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Reduce the likelihood of it occurring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Reduce the impact if it does occur</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Have contingency plans in place</a:t>
            </a:r>
          </a:p>
        </p:txBody>
      </p:sp>
      <p:sp>
        <p:nvSpPr>
          <p:cNvPr id="500" name="Shape 50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6986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07" name="Shape 50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extLst>
      <p:ext uri="{BB962C8B-B14F-4D97-AF65-F5344CB8AC3E}">
        <p14:creationId xmlns:p14="http://schemas.microsoft.com/office/powerpoint/2010/main" val="3035816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2" name="Shape 5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13" name="Shape 51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45</a:t>
            </a:fld>
            <a:endParaRPr lang="en-US"/>
          </a:p>
        </p:txBody>
      </p:sp>
    </p:spTree>
    <p:extLst>
      <p:ext uri="{BB962C8B-B14F-4D97-AF65-F5344CB8AC3E}">
        <p14:creationId xmlns:p14="http://schemas.microsoft.com/office/powerpoint/2010/main" val="2973740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4</a:t>
            </a:fld>
            <a:endParaRPr lang="en-GB" altLang="en-US" dirty="0"/>
          </a:p>
        </p:txBody>
      </p:sp>
    </p:spTree>
    <p:extLst>
      <p:ext uri="{BB962C8B-B14F-4D97-AF65-F5344CB8AC3E}">
        <p14:creationId xmlns:p14="http://schemas.microsoft.com/office/powerpoint/2010/main" val="1939297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7122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24" name="Shape 52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47</a:t>
            </a:fld>
            <a:endParaRPr lang="en-US"/>
          </a:p>
        </p:txBody>
      </p:sp>
    </p:spTree>
    <p:extLst>
      <p:ext uri="{BB962C8B-B14F-4D97-AF65-F5344CB8AC3E}">
        <p14:creationId xmlns:p14="http://schemas.microsoft.com/office/powerpoint/2010/main" val="4229855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Shape 5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48</a:t>
            </a:fld>
            <a:endParaRPr lang="en-US"/>
          </a:p>
        </p:txBody>
      </p:sp>
    </p:spTree>
    <p:extLst>
      <p:ext uri="{BB962C8B-B14F-4D97-AF65-F5344CB8AC3E}">
        <p14:creationId xmlns:p14="http://schemas.microsoft.com/office/powerpoint/2010/main" val="1668431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8" name="Shape 54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29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4" name="Shape 15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2594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976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9" name="Shape 16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1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711200" y="744538"/>
            <a:ext cx="537527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79450" y="4714875"/>
            <a:ext cx="5438700" cy="4467300"/>
          </a:xfrm>
          <a:prstGeom prst="rect">
            <a:avLst/>
          </a:prstGeom>
        </p:spPr>
        <p:txBody>
          <a:bodyPr lIns="91425" tIns="91425" rIns="91425" bIns="91425" anchor="t" anchorCtr="0">
            <a:noAutofit/>
          </a:bodyPr>
          <a:lstStyle/>
          <a:p>
            <a:pPr lvl="0">
              <a:spcBef>
                <a:spcPts val="0"/>
              </a:spcBef>
              <a:buNone/>
            </a:pPr>
            <a:endParaRPr/>
          </a:p>
        </p:txBody>
      </p:sp>
      <p:sp>
        <p:nvSpPr>
          <p:cNvPr id="360" name="Shape 360"/>
          <p:cNvSpPr txBox="1">
            <a:spLocks noGrp="1"/>
          </p:cNvSpPr>
          <p:nvPr>
            <p:ph type="sldNum" idx="12"/>
          </p:nvPr>
        </p:nvSpPr>
        <p:spPr>
          <a:xfrm>
            <a:off x="3849687" y="9428160"/>
            <a:ext cx="2946299" cy="4968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55</a:t>
            </a:fld>
            <a:endParaRPr lang="en-US"/>
          </a:p>
        </p:txBody>
      </p:sp>
    </p:spTree>
    <p:extLst>
      <p:ext uri="{BB962C8B-B14F-4D97-AF65-F5344CB8AC3E}">
        <p14:creationId xmlns:p14="http://schemas.microsoft.com/office/powerpoint/2010/main" val="551100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79450" y="4714875"/>
            <a:ext cx="5438773" cy="4467224"/>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238" name="Shape 238"/>
          <p:cNvSpPr>
            <a:spLocks noGrp="1" noRot="1" noChangeAspect="1"/>
          </p:cNvSpPr>
          <p:nvPr>
            <p:ph type="sldImg" idx="2"/>
          </p:nvPr>
        </p:nvSpPr>
        <p:spPr>
          <a:xfrm>
            <a:off x="711200" y="744538"/>
            <a:ext cx="537527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Tree>
    <p:extLst>
      <p:ext uri="{BB962C8B-B14F-4D97-AF65-F5344CB8AC3E}">
        <p14:creationId xmlns:p14="http://schemas.microsoft.com/office/powerpoint/2010/main" val="2504208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711200" y="744538"/>
            <a:ext cx="537527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79450" y="4714875"/>
            <a:ext cx="5438700" cy="4467300"/>
          </a:xfrm>
          <a:prstGeom prst="rect">
            <a:avLst/>
          </a:prstGeom>
        </p:spPr>
        <p:txBody>
          <a:bodyPr lIns="91425" tIns="91425" rIns="91425" bIns="91425" anchor="t" anchorCtr="0">
            <a:noAutofit/>
          </a:bodyPr>
          <a:lstStyle/>
          <a:p>
            <a:pPr lvl="0">
              <a:spcBef>
                <a:spcPts val="0"/>
              </a:spcBef>
              <a:buNone/>
            </a:pPr>
            <a:endParaRPr/>
          </a:p>
        </p:txBody>
      </p:sp>
      <p:sp>
        <p:nvSpPr>
          <p:cNvPr id="251" name="Shape 251"/>
          <p:cNvSpPr txBox="1">
            <a:spLocks noGrp="1"/>
          </p:cNvSpPr>
          <p:nvPr>
            <p:ph type="sldNum" idx="12"/>
          </p:nvPr>
        </p:nvSpPr>
        <p:spPr>
          <a:xfrm>
            <a:off x="3849687" y="9428160"/>
            <a:ext cx="2946299" cy="4968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57</a:t>
            </a:fld>
            <a:endParaRPr lang="en-US"/>
          </a:p>
        </p:txBody>
      </p:sp>
    </p:spTree>
    <p:extLst>
      <p:ext uri="{BB962C8B-B14F-4D97-AF65-F5344CB8AC3E}">
        <p14:creationId xmlns:p14="http://schemas.microsoft.com/office/powerpoint/2010/main" val="315375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5</a:t>
            </a:fld>
            <a:endParaRPr lang="en-GB" altLang="en-US" dirty="0"/>
          </a:p>
        </p:txBody>
      </p:sp>
    </p:spTree>
    <p:extLst>
      <p:ext uri="{BB962C8B-B14F-4D97-AF65-F5344CB8AC3E}">
        <p14:creationId xmlns:p14="http://schemas.microsoft.com/office/powerpoint/2010/main" val="114508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6</a:t>
            </a:fld>
            <a:endParaRPr lang="en-GB" altLang="en-US" dirty="0"/>
          </a:p>
        </p:txBody>
      </p:sp>
    </p:spTree>
    <p:extLst>
      <p:ext uri="{BB962C8B-B14F-4D97-AF65-F5344CB8AC3E}">
        <p14:creationId xmlns:p14="http://schemas.microsoft.com/office/powerpoint/2010/main" val="27406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7" name="Shape 16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51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4" name="Shape 17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421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5" name="Shape 32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Success in projects depends on understanding precisely, completely, and unambiguously what you are trying to achieve.</a:t>
            </a:r>
          </a:p>
        </p:txBody>
      </p:sp>
      <p:sp>
        <p:nvSpPr>
          <p:cNvPr id="326" name="Shape 32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1507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33" name="Shape 33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4189266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Slide Number Placeholder 2"/>
          <p:cNvSpPr>
            <a:spLocks noGrp="1"/>
          </p:cNvSpPr>
          <p:nvPr>
            <p:ph type="sldNum" sz="quarter" idx="10"/>
          </p:nvPr>
        </p:nvSpPr>
        <p:spPr/>
        <p:txBody>
          <a:bodyPr/>
          <a:lstStyle>
            <a:lvl1pPr>
              <a:defRPr/>
            </a:lvl1pPr>
          </a:lstStyle>
          <a:p>
            <a:fld id="{86D55263-E552-4353-A21E-F6BE3ED38270}" type="slidenum">
              <a:rPr lang="en-GB" altLang="en-US"/>
              <a:pPr/>
              <a:t>‹#›</a:t>
            </a:fld>
            <a:endParaRPr lang="en-GB" altLang="en-US" dirty="0"/>
          </a:p>
        </p:txBody>
      </p:sp>
      <p:sp>
        <p:nvSpPr>
          <p:cNvPr id="4" name="Footer Placeholder 1"/>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r>
              <a:rPr lang="en-GB" dirty="0"/>
              <a:t>© Mind Gym  </a:t>
            </a:r>
          </a:p>
        </p:txBody>
      </p:sp>
    </p:spTree>
    <p:extLst>
      <p:ext uri="{BB962C8B-B14F-4D97-AF65-F5344CB8AC3E}">
        <p14:creationId xmlns:p14="http://schemas.microsoft.com/office/powerpoint/2010/main" val="344774763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54305" y="273849"/>
            <a:ext cx="8131175" cy="1137300"/>
          </a:xfrm>
          <a:prstGeom prst="rect">
            <a:avLst/>
          </a:prstGeom>
          <a:noFill/>
          <a:ln>
            <a:noFill/>
          </a:ln>
        </p:spPr>
        <p:txBody>
          <a:bodyPr lIns="91425" tIns="91425" rIns="91425" bIns="91425" anchor="ctr" anchorCtr="0"/>
          <a:lstStyle>
            <a:lvl1pPr marL="0" marR="0" lvl="0" indent="0" algn="ctr" rtl="0">
              <a:lnSpc>
                <a:spcPct val="93000"/>
              </a:lnSpc>
              <a:spcBef>
                <a:spcPts val="0"/>
              </a:spcBef>
              <a:spcAft>
                <a:spcPts val="0"/>
              </a:spcAft>
              <a:buNone/>
              <a:defRPr sz="2400" b="1" i="0" u="none" strike="noStrike" cap="none">
                <a:solidFill>
                  <a:srgbClr val="198A8A"/>
                </a:solidFill>
                <a:latin typeface="Arial"/>
                <a:ea typeface="Arial"/>
                <a:cs typeface="Arial"/>
                <a:sym typeface="Arial"/>
              </a:defRPr>
            </a:lvl1pPr>
            <a:lvl2pPr marL="742950" marR="0" lvl="1" indent="-285750" algn="ctr" rtl="0">
              <a:lnSpc>
                <a:spcPct val="93000"/>
              </a:lnSpc>
              <a:spcBef>
                <a:spcPts val="0"/>
              </a:spcBef>
              <a:spcAft>
                <a:spcPts val="0"/>
              </a:spcAft>
              <a:buNone/>
              <a:defRPr sz="2400" b="1" i="0" u="none" strike="noStrike" cap="none">
                <a:solidFill>
                  <a:srgbClr val="198A8A"/>
                </a:solidFill>
                <a:latin typeface="Arial"/>
                <a:ea typeface="Arial"/>
                <a:cs typeface="Arial"/>
                <a:sym typeface="Arial"/>
              </a:defRPr>
            </a:lvl2pPr>
            <a:lvl3pPr marL="1143000" marR="0" lvl="2" indent="-228600" algn="ctr" rtl="0">
              <a:lnSpc>
                <a:spcPct val="93000"/>
              </a:lnSpc>
              <a:spcBef>
                <a:spcPts val="0"/>
              </a:spcBef>
              <a:spcAft>
                <a:spcPts val="0"/>
              </a:spcAft>
              <a:buNone/>
              <a:defRPr sz="2400" b="1" i="0" u="none" strike="noStrike" cap="none">
                <a:solidFill>
                  <a:srgbClr val="198A8A"/>
                </a:solidFill>
                <a:latin typeface="Arial"/>
                <a:ea typeface="Arial"/>
                <a:cs typeface="Arial"/>
                <a:sym typeface="Arial"/>
              </a:defRPr>
            </a:lvl3pPr>
            <a:lvl4pPr marL="1600200" marR="0" lvl="3" indent="-228600" algn="ctr" rtl="0">
              <a:lnSpc>
                <a:spcPct val="93000"/>
              </a:lnSpc>
              <a:spcBef>
                <a:spcPts val="0"/>
              </a:spcBef>
              <a:spcAft>
                <a:spcPts val="0"/>
              </a:spcAft>
              <a:buNone/>
              <a:defRPr sz="2400" b="1" i="0" u="none" strike="noStrike" cap="none">
                <a:solidFill>
                  <a:srgbClr val="198A8A"/>
                </a:solidFill>
                <a:latin typeface="Arial"/>
                <a:ea typeface="Arial"/>
                <a:cs typeface="Arial"/>
                <a:sym typeface="Arial"/>
              </a:defRPr>
            </a:lvl4pPr>
            <a:lvl5pPr marL="2057400" marR="0" lvl="4" indent="-228600" algn="ctr" rtl="0">
              <a:lnSpc>
                <a:spcPct val="93000"/>
              </a:lnSpc>
              <a:spcBef>
                <a:spcPts val="0"/>
              </a:spcBef>
              <a:spcAft>
                <a:spcPts val="0"/>
              </a:spcAft>
              <a:buNone/>
              <a:defRPr sz="2400" b="1" i="0" u="none" strike="noStrike" cap="none">
                <a:solidFill>
                  <a:srgbClr val="198A8A"/>
                </a:solidFill>
                <a:latin typeface="Arial"/>
                <a:ea typeface="Arial"/>
                <a:cs typeface="Arial"/>
                <a:sym typeface="Arial"/>
              </a:defRPr>
            </a:lvl5pPr>
            <a:lvl6pPr marL="2514600" marR="0" lvl="5" indent="-228600" algn="ctr" rtl="0">
              <a:lnSpc>
                <a:spcPct val="93000"/>
              </a:lnSpc>
              <a:spcBef>
                <a:spcPts val="0"/>
              </a:spcBef>
              <a:spcAft>
                <a:spcPts val="0"/>
              </a:spcAft>
              <a:buNone/>
              <a:defRPr sz="2400" b="1" i="0" u="none" strike="noStrike" cap="none">
                <a:solidFill>
                  <a:srgbClr val="198A8A"/>
                </a:solidFill>
                <a:latin typeface="Arial"/>
                <a:ea typeface="Arial"/>
                <a:cs typeface="Arial"/>
                <a:sym typeface="Arial"/>
              </a:defRPr>
            </a:lvl6pPr>
            <a:lvl7pPr marL="3429000" marR="0" lvl="6" indent="-228600" algn="ctr" rtl="0">
              <a:lnSpc>
                <a:spcPct val="93000"/>
              </a:lnSpc>
              <a:spcBef>
                <a:spcPts val="0"/>
              </a:spcBef>
              <a:spcAft>
                <a:spcPts val="0"/>
              </a:spcAft>
              <a:buNone/>
              <a:defRPr sz="2400" b="1" i="0" u="none" strike="noStrike" cap="none">
                <a:solidFill>
                  <a:srgbClr val="198A8A"/>
                </a:solidFill>
                <a:latin typeface="Arial"/>
                <a:ea typeface="Arial"/>
                <a:cs typeface="Arial"/>
                <a:sym typeface="Arial"/>
              </a:defRPr>
            </a:lvl7pPr>
            <a:lvl8pPr marL="4800600" marR="0" lvl="7" indent="-228600" algn="ctr" rtl="0">
              <a:lnSpc>
                <a:spcPct val="93000"/>
              </a:lnSpc>
              <a:spcBef>
                <a:spcPts val="0"/>
              </a:spcBef>
              <a:spcAft>
                <a:spcPts val="0"/>
              </a:spcAft>
              <a:buNone/>
              <a:defRPr sz="2400" b="1" i="0" u="none" strike="noStrike" cap="none">
                <a:solidFill>
                  <a:srgbClr val="198A8A"/>
                </a:solidFill>
                <a:latin typeface="Arial"/>
                <a:ea typeface="Arial"/>
                <a:cs typeface="Arial"/>
                <a:sym typeface="Arial"/>
              </a:defRPr>
            </a:lvl8pPr>
            <a:lvl9pPr marL="6629400" marR="0" lvl="8" indent="-228600" algn="ctr" rtl="0">
              <a:lnSpc>
                <a:spcPct val="93000"/>
              </a:lnSpc>
              <a:spcBef>
                <a:spcPts val="0"/>
              </a:spcBef>
              <a:spcAft>
                <a:spcPts val="0"/>
              </a:spcAft>
              <a:buNone/>
              <a:defRPr sz="2400" b="1" i="0" u="none" strike="noStrike" cap="none">
                <a:solidFill>
                  <a:srgbClr val="198A8A"/>
                </a:solidFill>
                <a:latin typeface="Arial"/>
                <a:ea typeface="Arial"/>
                <a:cs typeface="Arial"/>
                <a:sym typeface="Arial"/>
              </a:defRPr>
            </a:lvl9pPr>
          </a:lstStyle>
          <a:p>
            <a:endParaRPr/>
          </a:p>
        </p:txBody>
      </p:sp>
      <p:sp>
        <p:nvSpPr>
          <p:cNvPr id="100" name="Shape 100"/>
          <p:cNvSpPr txBox="1">
            <a:spLocks noGrp="1"/>
          </p:cNvSpPr>
          <p:nvPr>
            <p:ph type="body" idx="1"/>
          </p:nvPr>
        </p:nvSpPr>
        <p:spPr>
          <a:xfrm>
            <a:off x="495057" y="1604455"/>
            <a:ext cx="7988825" cy="5517300"/>
          </a:xfrm>
          <a:prstGeom prst="rect">
            <a:avLst/>
          </a:prstGeom>
          <a:noFill/>
          <a:ln>
            <a:noFill/>
          </a:ln>
        </p:spPr>
        <p:txBody>
          <a:bodyPr lIns="91425" tIns="91425" rIns="91425" bIns="91425" anchor="t" anchorCtr="0"/>
          <a:lstStyle>
            <a:lvl1pPr marL="342900" marR="0" lvl="0" indent="-342900" algn="l" rtl="0">
              <a:lnSpc>
                <a:spcPct val="93000"/>
              </a:lnSpc>
              <a:spcBef>
                <a:spcPts val="0"/>
              </a:spcBef>
              <a:spcAft>
                <a:spcPts val="700"/>
              </a:spcAft>
              <a:buNone/>
              <a:defRPr sz="1700" b="0" i="0" u="none" strike="noStrike" cap="none">
                <a:solidFill>
                  <a:srgbClr val="000000"/>
                </a:solidFill>
                <a:latin typeface="Arial"/>
                <a:ea typeface="Arial"/>
                <a:cs typeface="Arial"/>
                <a:sym typeface="Arial"/>
              </a:defRPr>
            </a:lvl1pPr>
            <a:lvl2pPr marL="742950" marR="0" lvl="1" indent="-285750" algn="l" rtl="0">
              <a:lnSpc>
                <a:spcPct val="93000"/>
              </a:lnSpc>
              <a:spcBef>
                <a:spcPts val="0"/>
              </a:spcBef>
              <a:spcAft>
                <a:spcPts val="600"/>
              </a:spcAft>
              <a:buNone/>
              <a:defRPr sz="1500" b="0" i="0" u="none" strike="noStrike" cap="none">
                <a:solidFill>
                  <a:srgbClr val="000000"/>
                </a:solidFill>
                <a:latin typeface="Arial"/>
                <a:ea typeface="Arial"/>
                <a:cs typeface="Arial"/>
                <a:sym typeface="Arial"/>
              </a:defRPr>
            </a:lvl2pPr>
            <a:lvl3pPr marL="1143000" marR="0" lvl="2" indent="-228600" algn="l" rtl="0">
              <a:lnSpc>
                <a:spcPct val="93000"/>
              </a:lnSpc>
              <a:spcBef>
                <a:spcPts val="0"/>
              </a:spcBef>
              <a:spcAft>
                <a:spcPts val="400"/>
              </a:spcAft>
              <a:buNone/>
              <a:defRPr sz="1300" b="0" i="0" u="none" strike="noStrike" cap="none">
                <a:solidFill>
                  <a:srgbClr val="000000"/>
                </a:solidFill>
                <a:latin typeface="Arial"/>
                <a:ea typeface="Arial"/>
                <a:cs typeface="Arial"/>
                <a:sym typeface="Arial"/>
              </a:defRPr>
            </a:lvl3pPr>
            <a:lvl4pPr marL="1600200" marR="0" lvl="3" indent="-228600" algn="l" rtl="0">
              <a:lnSpc>
                <a:spcPct val="93000"/>
              </a:lnSpc>
              <a:spcBef>
                <a:spcPts val="0"/>
              </a:spcBef>
              <a:spcAft>
                <a:spcPts val="300"/>
              </a:spcAft>
              <a:buNone/>
              <a:defRPr sz="1100" b="0" i="0" u="none" strike="noStrike" cap="none">
                <a:solidFill>
                  <a:srgbClr val="000000"/>
                </a:solidFill>
                <a:latin typeface="Arial"/>
                <a:ea typeface="Arial"/>
                <a:cs typeface="Arial"/>
                <a:sym typeface="Arial"/>
              </a:defRPr>
            </a:lvl4pPr>
            <a:lvl5pPr marL="2057400" marR="0" lvl="4" indent="-228600" algn="l" rtl="0">
              <a:lnSpc>
                <a:spcPct val="93000"/>
              </a:lnSpc>
              <a:spcBef>
                <a:spcPts val="0"/>
              </a:spcBef>
              <a:spcAft>
                <a:spcPts val="100"/>
              </a:spcAft>
              <a:buNone/>
              <a:defRPr sz="1100" b="0" i="0" u="none" strike="noStrike" cap="none">
                <a:solidFill>
                  <a:srgbClr val="000000"/>
                </a:solidFill>
                <a:latin typeface="Arial"/>
                <a:ea typeface="Arial"/>
                <a:cs typeface="Arial"/>
                <a:sym typeface="Arial"/>
              </a:defRPr>
            </a:lvl5pPr>
            <a:lvl6pPr marL="2514600" marR="0" lvl="5" indent="-228600" algn="l" rtl="0">
              <a:lnSpc>
                <a:spcPct val="93000"/>
              </a:lnSpc>
              <a:spcBef>
                <a:spcPts val="0"/>
              </a:spcBef>
              <a:spcAft>
                <a:spcPts val="100"/>
              </a:spcAft>
              <a:buNone/>
              <a:defRPr sz="1100" b="0" i="0" u="none" strike="noStrike" cap="none">
                <a:solidFill>
                  <a:srgbClr val="000000"/>
                </a:solidFill>
                <a:latin typeface="Arial"/>
                <a:ea typeface="Arial"/>
                <a:cs typeface="Arial"/>
                <a:sym typeface="Arial"/>
              </a:defRPr>
            </a:lvl6pPr>
            <a:lvl7pPr marL="3429000" marR="0" lvl="6" indent="-228600" algn="l" rtl="0">
              <a:lnSpc>
                <a:spcPct val="93000"/>
              </a:lnSpc>
              <a:spcBef>
                <a:spcPts val="0"/>
              </a:spcBef>
              <a:spcAft>
                <a:spcPts val="100"/>
              </a:spcAft>
              <a:buNone/>
              <a:defRPr sz="1100" b="0" i="0" u="none" strike="noStrike" cap="none">
                <a:solidFill>
                  <a:srgbClr val="000000"/>
                </a:solidFill>
                <a:latin typeface="Arial"/>
                <a:ea typeface="Arial"/>
                <a:cs typeface="Arial"/>
                <a:sym typeface="Arial"/>
              </a:defRPr>
            </a:lvl7pPr>
            <a:lvl8pPr marL="4800600" marR="0" lvl="7" indent="-228600" algn="l" rtl="0">
              <a:lnSpc>
                <a:spcPct val="93000"/>
              </a:lnSpc>
              <a:spcBef>
                <a:spcPts val="0"/>
              </a:spcBef>
              <a:spcAft>
                <a:spcPts val="100"/>
              </a:spcAft>
              <a:buNone/>
              <a:defRPr sz="1100" b="0" i="0" u="none" strike="noStrike" cap="none">
                <a:solidFill>
                  <a:srgbClr val="000000"/>
                </a:solidFill>
                <a:latin typeface="Arial"/>
                <a:ea typeface="Arial"/>
                <a:cs typeface="Arial"/>
                <a:sym typeface="Arial"/>
              </a:defRPr>
            </a:lvl8pPr>
            <a:lvl9pPr marL="6629400" marR="0" lvl="8" indent="-228600" algn="l" rtl="0">
              <a:lnSpc>
                <a:spcPct val="93000"/>
              </a:lnSpc>
              <a:spcBef>
                <a:spcPts val="0"/>
              </a:spcBef>
              <a:spcAft>
                <a:spcPts val="100"/>
              </a:spcAft>
              <a:buNone/>
              <a:defRPr sz="11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dt" idx="10"/>
          </p:nvPr>
        </p:nvSpPr>
        <p:spPr>
          <a:xfrm>
            <a:off x="495057" y="6248138"/>
            <a:ext cx="2300675" cy="465300"/>
          </a:xfrm>
          <a:prstGeom prst="rect">
            <a:avLst/>
          </a:prstGeom>
          <a:noFill/>
          <a:ln>
            <a:noFill/>
          </a:ln>
        </p:spPr>
        <p:txBody>
          <a:bodyPr lIns="91425" tIns="91425" rIns="91425" bIns="91425" anchor="t" anchorCtr="0"/>
          <a:lstStyle>
            <a:lvl1pPr marL="0" marR="0" lvl="0" indent="0" algn="l" rtl="0">
              <a:lnSpc>
                <a:spcPct val="93000"/>
              </a:lnSpc>
              <a:spcBef>
                <a:spcPts val="0"/>
              </a:spcBef>
              <a:spcAft>
                <a:spcPts val="0"/>
              </a:spcAft>
              <a:buNone/>
              <a:defRPr sz="1400" b="0" i="0" u="none">
                <a:solidFill>
                  <a:srgbClr val="000000"/>
                </a:solidFill>
                <a:latin typeface="Times New Roman"/>
                <a:ea typeface="Times New Roman"/>
                <a:cs typeface="Times New Roman"/>
                <a:sym typeface="Times New Roman"/>
              </a:defRPr>
            </a:lvl1pPr>
            <a:lvl2pPr marL="742950" marR="0" lvl="1" indent="-28575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2pPr>
            <a:lvl3pPr marL="1143000" marR="0" lvl="2"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3pPr>
            <a:lvl4pPr marL="1600200" marR="0" lvl="3"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4pPr>
            <a:lvl5pPr marL="2057400" marR="0" lvl="4"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5pPr>
            <a:lvl6pPr marL="2514600" marR="0" lvl="5"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6pPr>
            <a:lvl7pPr marL="3429000" marR="0" lvl="6"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7pPr>
            <a:lvl8pPr marL="4800600" marR="0" lvl="7"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8pPr>
            <a:lvl9pPr marL="6629400" marR="0" lvl="8"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ftr" idx="11"/>
          </p:nvPr>
        </p:nvSpPr>
        <p:spPr>
          <a:xfrm>
            <a:off x="2962257" y="6248138"/>
            <a:ext cx="3133650" cy="465300"/>
          </a:xfrm>
          <a:prstGeom prst="rect">
            <a:avLst/>
          </a:prstGeom>
          <a:noFill/>
          <a:ln>
            <a:noFill/>
          </a:ln>
        </p:spPr>
        <p:txBody>
          <a:bodyPr lIns="91425" tIns="91425" rIns="91425" bIns="91425" anchor="t" anchorCtr="0"/>
          <a:lstStyle>
            <a:lvl1pPr marL="0" marR="0" lvl="0" indent="0" algn="ctr" rtl="0">
              <a:lnSpc>
                <a:spcPct val="93000"/>
              </a:lnSpc>
              <a:spcBef>
                <a:spcPts val="0"/>
              </a:spcBef>
              <a:spcAft>
                <a:spcPts val="0"/>
              </a:spcAft>
              <a:buNone/>
              <a:defRPr sz="1400" b="0" i="0" u="none">
                <a:solidFill>
                  <a:srgbClr val="000000"/>
                </a:solidFill>
                <a:latin typeface="Times New Roman"/>
                <a:ea typeface="Times New Roman"/>
                <a:cs typeface="Times New Roman"/>
                <a:sym typeface="Times New Roman"/>
              </a:defRPr>
            </a:lvl1pPr>
            <a:lvl2pPr marL="742950" marR="0" lvl="1" indent="-28575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2pPr>
            <a:lvl3pPr marL="1143000" marR="0" lvl="2"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3pPr>
            <a:lvl4pPr marL="1600200" marR="0" lvl="3"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4pPr>
            <a:lvl5pPr marL="2057400" marR="0" lvl="4"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5pPr>
            <a:lvl6pPr marL="2514600" marR="0" lvl="5"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6pPr>
            <a:lvl7pPr marL="3429000" marR="0" lvl="6"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7pPr>
            <a:lvl8pPr marL="4800600" marR="0" lvl="7"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8pPr>
            <a:lvl9pPr marL="6629400" marR="0" lvl="8" indent="-228600" algn="l" rtl="0">
              <a:lnSpc>
                <a:spcPct val="93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sldNum" idx="12"/>
          </p:nvPr>
        </p:nvSpPr>
        <p:spPr>
          <a:xfrm>
            <a:off x="6324122" y="6248138"/>
            <a:ext cx="2300675" cy="465300"/>
          </a:xfrm>
          <a:prstGeom prst="rect">
            <a:avLst/>
          </a:prstGeom>
          <a:noFill/>
          <a:ln>
            <a:noFill/>
          </a:ln>
        </p:spPr>
        <p:txBody>
          <a:bodyPr lIns="0" tIns="0" rIns="0" bIns="0" anchor="t" anchorCtr="0">
            <a:noAutofit/>
          </a:bodyPr>
          <a:lstStyle/>
          <a:p>
            <a:pPr>
              <a:lnSpc>
                <a:spcPct val="93000"/>
              </a:lnSpc>
              <a:buSzPct val="25000"/>
            </a:pPr>
            <a:fld id="{00000000-1234-1234-1234-123412341234}" type="slidenum">
              <a:rPr lang="en-US" sz="1400" smtClean="0">
                <a:solidFill>
                  <a:srgbClr val="000000"/>
                </a:solidFill>
                <a:latin typeface="Times New Roman"/>
                <a:ea typeface="Times New Roman"/>
                <a:cs typeface="Times New Roman"/>
                <a:sym typeface="Times New Roman"/>
              </a:rPr>
              <a:pPr>
                <a:lnSpc>
                  <a:spcPct val="93000"/>
                </a:lnSpc>
                <a:buSzPct val="25000"/>
              </a:pPr>
              <a:t>‹#›</a:t>
            </a:fld>
            <a:endParaRPr 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3331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468BD-D840-42AD-8506-8574DD332F02}" type="datetimeFigureOut">
              <a:rPr lang="en-US" smtClean="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468BD-D840-42AD-8506-8574DD332F02}" type="datetimeFigureOut">
              <a:rPr lang="en-US" smtClean="0"/>
              <a:t>4/28/19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468BD-D840-42AD-8506-8574DD332F02}" type="datetimeFigureOut">
              <a:rPr lang="en-US" smtClean="0"/>
              <a:t>4/28/19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68BD-D840-42AD-8506-8574DD332F02}" type="datetimeFigureOut">
              <a:rPr lang="en-US" smtClean="0"/>
              <a:t>4/28/19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68BD-D840-42AD-8506-8574DD332F02}" type="datetimeFigureOut">
              <a:rPr lang="en-US" smtClean="0"/>
              <a:t>4/28/19</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627F1-A313-4EB5-A130-B4BB16ACCBE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uk/url?sa=i&amp;rct=j&amp;q=&amp;esrc=s&amp;frm=1&amp;source=images&amp;cd=&amp;cad=rja&amp;uact=8&amp;ved=0ahUKEwjm9K2ig77MAhWK2BoKHQ7lD7YQjRwIBw&amp;url=http://projectmanager.com.au/project-program-and-portfolio-governance-the-basis-of-successful-delivery/&amp;psig=AFQjCNEoFxQzK5BdP4kONz1ssEkUMz_YzQ&amp;ust=146236898385976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ogle.co.uk/url?sa=i&amp;rct=j&amp;q=&amp;esrc=s&amp;frm=1&amp;source=images&amp;cd=&amp;cad=rja&amp;uact=8&amp;ved=0ahUKEwi56Lm1yarMAhWEIMAKHeqiCpsQjRwIBw&amp;url=https://www.pinterest.com/thesparkmill/project-management/&amp;psig=AFQjCNGKSOZIMKjngYqoFTmfO-tKKI1Inw&amp;ust=146170061560623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youtube.com/watch?v=9LSnINglkQA"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mindtools.com/community/pages/article/newPPM_08.ph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google.co.uk/url?sa=i&amp;rct=j&amp;q=&amp;esrc=s&amp;frm=1&amp;source=images&amp;cd=&amp;cad=rja&amp;uact=8&amp;ved=0ahUKEwjttsyoy6rMAhVLfhoKHeFCDooQjRwIBw&amp;url=http://www.slideshare.net/longlb/project-communication-management&amp;bvm=bv.120551593,d.cWw&amp;psig=AFQjCNEmcpbSyqUvM2UoBXFx9LaRLx3A9g&amp;ust=146170111971423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google.co.uk/url?sa=i&amp;rct=j&amp;q=&amp;esrc=s&amp;frm=1&amp;source=images&amp;cd=&amp;cad=rja&amp;uact=8&amp;ved=0ahUKEwi5g4OhyqrMAhXCKMAKHXKyCtsQjRwIBw&amp;url=http://www.healthcareglobal.com/tech/1459/DHL-launches-Resilience360:-risk-management-solutions-to-improve-logistics&amp;bvm=bv.120551593,d.cWw&amp;psig=AFQjCNEsKopB-thves-GEC7M2GfzaFfG9w&amp;ust=1461700822267469"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4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google.co.uk/url?sa=i&amp;rct=j&amp;q=&amp;esrc=s&amp;frm=1&amp;source=images&amp;cd=&amp;cad=rja&amp;uact=8&amp;ved=0ahUKEwjttsyoy6rMAhVLfhoKHeFCDooQjRwIBw&amp;url=http://www.slideshare.net/longlb/project-communication-management&amp;bvm=bv.120551593,d.cWw&amp;psig=AFQjCNEmcpbSyqUvM2UoBXFx9LaRLx3A9g&amp;ust=146170111971423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7751" y="-2458"/>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p:nvPr/>
        </p:nvCxnSpPr>
        <p:spPr>
          <a:xfrm>
            <a:off x="86505" y="3338924"/>
            <a:ext cx="4648200" cy="1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2822" y="2603751"/>
            <a:ext cx="4361578" cy="646331"/>
          </a:xfrm>
          <a:prstGeom prst="rect">
            <a:avLst/>
          </a:prstGeom>
          <a:noFill/>
        </p:spPr>
        <p:txBody>
          <a:bodyPr wrap="square" rtlCol="0">
            <a:spAutoFit/>
          </a:bodyPr>
          <a:lstStyle/>
          <a:p>
            <a:pPr>
              <a:spcBef>
                <a:spcPct val="0"/>
              </a:spcBef>
            </a:pPr>
            <a:r>
              <a:rPr lang="en-GB" sz="3600" b="1" dirty="0">
                <a:solidFill>
                  <a:schemeClr val="bg1"/>
                </a:solidFill>
                <a:latin typeface="+mj-lt"/>
                <a:ea typeface="+mj-ea"/>
                <a:cs typeface="+mj-cs"/>
              </a:rPr>
              <a:t>DELIVER</a:t>
            </a:r>
          </a:p>
        </p:txBody>
      </p:sp>
      <p:sp>
        <p:nvSpPr>
          <p:cNvPr id="3" name="TextBox 2"/>
          <p:cNvSpPr txBox="1"/>
          <p:nvPr/>
        </p:nvSpPr>
        <p:spPr>
          <a:xfrm>
            <a:off x="390251" y="3400038"/>
            <a:ext cx="3762952" cy="4031873"/>
          </a:xfrm>
          <a:prstGeom prst="rect">
            <a:avLst/>
          </a:prstGeom>
          <a:noFill/>
        </p:spPr>
        <p:txBody>
          <a:bodyPr wrap="square" rtlCol="0">
            <a:spAutoFit/>
          </a:bodyPr>
          <a:lstStyle/>
          <a:p>
            <a:r>
              <a:rPr lang="en-GB" sz="3200" b="1" dirty="0">
                <a:solidFill>
                  <a:schemeClr val="bg1"/>
                </a:solidFill>
              </a:rPr>
              <a:t>Projects and Programme Management</a:t>
            </a:r>
          </a:p>
          <a:p>
            <a:endParaRPr lang="en-GB" sz="3200" b="1" i="1" dirty="0">
              <a:solidFill>
                <a:schemeClr val="bg1"/>
              </a:solidFill>
            </a:endParaRPr>
          </a:p>
          <a:p>
            <a:endParaRPr lang="en-GB" sz="3200" b="1" i="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p:txBody>
      </p:sp>
      <p:sp>
        <p:nvSpPr>
          <p:cNvPr id="9" name="Rectangle 8">
            <a:extLst>
              <a:ext uri="{FF2B5EF4-FFF2-40B4-BE49-F238E27FC236}">
                <a16:creationId xmlns:a16="http://schemas.microsoft.com/office/drawing/2014/main" id="{19A4CFCE-6646-8D4C-AC5E-021E8BD2CF84}"/>
              </a:ext>
            </a:extLst>
          </p:cNvPr>
          <p:cNvSpPr/>
          <p:nvPr/>
        </p:nvSpPr>
        <p:spPr>
          <a:xfrm>
            <a:off x="6104412" y="1741434"/>
            <a:ext cx="3801587" cy="5133772"/>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descr="Related image">
            <a:extLst>
              <a:ext uri="{FF2B5EF4-FFF2-40B4-BE49-F238E27FC236}">
                <a16:creationId xmlns:a16="http://schemas.microsoft.com/office/drawing/2014/main" id="{AECCC5F4-F53C-A943-A04D-6FF254DB19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4137" y="1508103"/>
            <a:ext cx="5051612" cy="366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E61620-9880-4C4A-AF1D-72FF5C44DB2D}"/>
              </a:ext>
            </a:extLst>
          </p:cNvPr>
          <p:cNvSpPr>
            <a:spLocks noGrp="1"/>
          </p:cNvSpPr>
          <p:nvPr>
            <p:ph type="title"/>
          </p:nvPr>
        </p:nvSpPr>
        <p:spPr/>
        <p:txBody>
          <a:bodyPr>
            <a:normAutofit/>
          </a:bodyPr>
          <a:lstStyle/>
          <a:p>
            <a:r>
              <a:rPr lang="en-US" sz="3600" b="1" dirty="0">
                <a:solidFill>
                  <a:schemeClr val="bg1"/>
                </a:solidFill>
              </a:rPr>
              <a:t>The Project Management Process</a:t>
            </a:r>
          </a:p>
        </p:txBody>
      </p:sp>
      <p:grpSp>
        <p:nvGrpSpPr>
          <p:cNvPr id="7" name="Shape 263">
            <a:extLst>
              <a:ext uri="{FF2B5EF4-FFF2-40B4-BE49-F238E27FC236}">
                <a16:creationId xmlns:a16="http://schemas.microsoft.com/office/drawing/2014/main" id="{D6D64758-345B-6B47-AD32-2C2AFE76AE76}"/>
              </a:ext>
            </a:extLst>
          </p:cNvPr>
          <p:cNvGrpSpPr/>
          <p:nvPr/>
        </p:nvGrpSpPr>
        <p:grpSpPr>
          <a:xfrm>
            <a:off x="2209801" y="1295401"/>
            <a:ext cx="5181600" cy="3733800"/>
            <a:chOff x="1341650" y="386"/>
            <a:chExt cx="5546299" cy="4854712"/>
          </a:xfrm>
        </p:grpSpPr>
        <p:sp>
          <p:nvSpPr>
            <p:cNvPr id="8" name="Shape 264">
              <a:extLst>
                <a:ext uri="{FF2B5EF4-FFF2-40B4-BE49-F238E27FC236}">
                  <a16:creationId xmlns:a16="http://schemas.microsoft.com/office/drawing/2014/main" id="{8F94FD92-7CCA-F140-9660-7311CA6E0AC5}"/>
                </a:ext>
              </a:extLst>
            </p:cNvPr>
            <p:cNvSpPr/>
            <p:nvPr/>
          </p:nvSpPr>
          <p:spPr>
            <a:xfrm>
              <a:off x="3143533" y="386"/>
              <a:ext cx="1872211" cy="1470719"/>
            </a:xfrm>
            <a:prstGeom prst="ellipse">
              <a:avLst/>
            </a:prstGeom>
            <a:solidFill>
              <a:srgbClr val="52538A"/>
            </a:solidFill>
            <a:ln w="1905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265">
              <a:extLst>
                <a:ext uri="{FF2B5EF4-FFF2-40B4-BE49-F238E27FC236}">
                  <a16:creationId xmlns:a16="http://schemas.microsoft.com/office/drawing/2014/main" id="{BDCAB2E4-6EF8-DD4A-9C43-64FE5A256291}"/>
                </a:ext>
              </a:extLst>
            </p:cNvPr>
            <p:cNvSpPr txBox="1"/>
            <p:nvPr/>
          </p:nvSpPr>
          <p:spPr>
            <a:xfrm>
              <a:off x="3417712" y="215768"/>
              <a:ext cx="1323852" cy="1039955"/>
            </a:xfrm>
            <a:prstGeom prst="rect">
              <a:avLst/>
            </a:prstGeom>
            <a:noFill/>
            <a:ln>
              <a:noFill/>
            </a:ln>
          </p:spPr>
          <p:txBody>
            <a:bodyPr lIns="24125" tIns="24125" rIns="24125" bIns="24125" anchor="ctr" anchorCtr="0">
              <a:noAutofit/>
            </a:bodyPr>
            <a:lstStyle/>
            <a:p>
              <a:pPr marL="0" marR="0" lvl="0" indent="0" algn="ctr" rtl="0">
                <a:lnSpc>
                  <a:spcPct val="90000"/>
                </a:lnSpc>
                <a:spcBef>
                  <a:spcPts val="0"/>
                </a:spcBef>
                <a:spcAft>
                  <a:spcPts val="0"/>
                </a:spcAft>
                <a:buSzPct val="25000"/>
                <a:buNone/>
              </a:pPr>
              <a:r>
                <a:rPr lang="en-US" sz="1900" b="1" i="0" u="none" strike="noStrike" cap="none" dirty="0">
                  <a:solidFill>
                    <a:schemeClr val="lt1"/>
                  </a:solidFill>
                  <a:latin typeface="Alegreya Sans SC"/>
                  <a:ea typeface="Alegreya Sans SC"/>
                  <a:cs typeface="Alegreya Sans SC"/>
                  <a:sym typeface="Alegreya Sans SC"/>
                </a:rPr>
                <a:t>1.Initiating</a:t>
              </a:r>
            </a:p>
          </p:txBody>
        </p:sp>
        <p:sp>
          <p:nvSpPr>
            <p:cNvPr id="10" name="Shape 266">
              <a:extLst>
                <a:ext uri="{FF2B5EF4-FFF2-40B4-BE49-F238E27FC236}">
                  <a16:creationId xmlns:a16="http://schemas.microsoft.com/office/drawing/2014/main" id="{70F814B3-ACA3-EE4A-9852-BB7FB81FA987}"/>
                </a:ext>
              </a:extLst>
            </p:cNvPr>
            <p:cNvSpPr/>
            <p:nvPr/>
          </p:nvSpPr>
          <p:spPr>
            <a:xfrm rot="2160000">
              <a:off x="4827110" y="1121685"/>
              <a:ext cx="250647" cy="496366"/>
            </a:xfrm>
            <a:prstGeom prst="rightArrow">
              <a:avLst>
                <a:gd name="adj1" fmla="val 60000"/>
                <a:gd name="adj2" fmla="val 50000"/>
              </a:avLst>
            </a:prstGeom>
            <a:solidFill>
              <a:srgbClr val="B2B2C3"/>
            </a:solidFill>
            <a:ln>
              <a:noFill/>
            </a:ln>
          </p:spPr>
          <p:txBody>
            <a:bodyPr lIns="91425" tIns="91425" rIns="91425" bIns="91425" anchor="ctr" anchorCtr="0">
              <a:noAutofit/>
            </a:bodyPr>
            <a:lstStyle/>
            <a:p>
              <a:pPr lvl="0">
                <a:spcBef>
                  <a:spcPts val="0"/>
                </a:spcBef>
                <a:buNone/>
              </a:pPr>
              <a:endParaRPr/>
            </a:p>
          </p:txBody>
        </p:sp>
        <p:sp>
          <p:nvSpPr>
            <p:cNvPr id="11" name="Shape 267">
              <a:extLst>
                <a:ext uri="{FF2B5EF4-FFF2-40B4-BE49-F238E27FC236}">
                  <a16:creationId xmlns:a16="http://schemas.microsoft.com/office/drawing/2014/main" id="{1E3C757F-814A-5A4F-AFFC-720C09812CD0}"/>
                </a:ext>
              </a:extLst>
            </p:cNvPr>
            <p:cNvSpPr txBox="1"/>
            <p:nvPr/>
          </p:nvSpPr>
          <p:spPr>
            <a:xfrm rot="2160000">
              <a:off x="4834290" y="1198860"/>
              <a:ext cx="175453" cy="297821"/>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None/>
              </a:pPr>
              <a:endParaRPr sz="1500" b="0" i="0" u="none" strike="noStrike" cap="none">
                <a:solidFill>
                  <a:schemeClr val="lt1"/>
                </a:solidFill>
                <a:latin typeface="Georgia"/>
                <a:ea typeface="Georgia"/>
                <a:cs typeface="Georgia"/>
                <a:sym typeface="Georgia"/>
              </a:endParaRPr>
            </a:p>
          </p:txBody>
        </p:sp>
        <p:sp>
          <p:nvSpPr>
            <p:cNvPr id="12" name="Shape 268">
              <a:extLst>
                <a:ext uri="{FF2B5EF4-FFF2-40B4-BE49-F238E27FC236}">
                  <a16:creationId xmlns:a16="http://schemas.microsoft.com/office/drawing/2014/main" id="{B37AAF45-78FA-8B4F-A01E-843DE91F7257}"/>
                </a:ext>
              </a:extLst>
            </p:cNvPr>
            <p:cNvSpPr/>
            <p:nvPr/>
          </p:nvSpPr>
          <p:spPr>
            <a:xfrm>
              <a:off x="4847914" y="1299658"/>
              <a:ext cx="2040035" cy="1470719"/>
            </a:xfrm>
            <a:prstGeom prst="ellipse">
              <a:avLst/>
            </a:prstGeom>
            <a:solidFill>
              <a:srgbClr val="52538A"/>
            </a:solidFill>
            <a:ln w="1905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269">
              <a:extLst>
                <a:ext uri="{FF2B5EF4-FFF2-40B4-BE49-F238E27FC236}">
                  <a16:creationId xmlns:a16="http://schemas.microsoft.com/office/drawing/2014/main" id="{6D9F64DB-0E78-CE4F-98F5-8E4CD82BC695}"/>
                </a:ext>
              </a:extLst>
            </p:cNvPr>
            <p:cNvSpPr txBox="1"/>
            <p:nvPr/>
          </p:nvSpPr>
          <p:spPr>
            <a:xfrm>
              <a:off x="5146669" y="1515040"/>
              <a:ext cx="1442523" cy="1039955"/>
            </a:xfrm>
            <a:prstGeom prst="rect">
              <a:avLst/>
            </a:prstGeom>
            <a:noFill/>
            <a:ln>
              <a:noFill/>
            </a:ln>
          </p:spPr>
          <p:txBody>
            <a:bodyPr lIns="24125" tIns="24125" rIns="24125" bIns="24125" anchor="ctr" anchorCtr="0">
              <a:noAutofit/>
            </a:bodyPr>
            <a:lstStyle/>
            <a:p>
              <a:pPr marL="0" marR="0" lvl="0" indent="0" algn="ctr" rtl="0">
                <a:lnSpc>
                  <a:spcPct val="90000"/>
                </a:lnSpc>
                <a:spcBef>
                  <a:spcPts val="0"/>
                </a:spcBef>
                <a:spcAft>
                  <a:spcPts val="0"/>
                </a:spcAft>
                <a:buSzPct val="25000"/>
                <a:buNone/>
              </a:pPr>
              <a:r>
                <a:rPr lang="en-US" sz="1900" b="1" i="0" u="none" strike="noStrike" cap="none">
                  <a:solidFill>
                    <a:schemeClr val="lt1"/>
                  </a:solidFill>
                  <a:latin typeface="Alegreya Sans SC"/>
                  <a:ea typeface="Alegreya Sans SC"/>
                  <a:cs typeface="Alegreya Sans SC"/>
                  <a:sym typeface="Alegreya Sans SC"/>
                </a:rPr>
                <a:t>2.Planning</a:t>
              </a:r>
            </a:p>
          </p:txBody>
        </p:sp>
        <p:sp>
          <p:nvSpPr>
            <p:cNvPr id="14" name="Shape 270">
              <a:extLst>
                <a:ext uri="{FF2B5EF4-FFF2-40B4-BE49-F238E27FC236}">
                  <a16:creationId xmlns:a16="http://schemas.microsoft.com/office/drawing/2014/main" id="{7EDA94FB-F4F2-4E4F-B5B9-9339FAB36501}"/>
                </a:ext>
              </a:extLst>
            </p:cNvPr>
            <p:cNvSpPr/>
            <p:nvPr/>
          </p:nvSpPr>
          <p:spPr>
            <a:xfrm rot="6196172">
              <a:off x="5464095" y="2803899"/>
              <a:ext cx="327967" cy="496366"/>
            </a:xfrm>
            <a:prstGeom prst="rightArrow">
              <a:avLst>
                <a:gd name="adj1" fmla="val 60000"/>
                <a:gd name="adj2" fmla="val 50000"/>
              </a:avLst>
            </a:prstGeom>
            <a:solidFill>
              <a:srgbClr val="B2B2C3"/>
            </a:solidFill>
            <a:ln>
              <a:noFill/>
            </a:ln>
          </p:spPr>
          <p:txBody>
            <a:bodyPr lIns="91425" tIns="91425" rIns="91425" bIns="91425" anchor="ctr" anchorCtr="0">
              <a:noAutofit/>
            </a:bodyPr>
            <a:lstStyle/>
            <a:p>
              <a:pPr lvl="0">
                <a:spcBef>
                  <a:spcPts val="0"/>
                </a:spcBef>
                <a:buNone/>
              </a:pPr>
              <a:endParaRPr/>
            </a:p>
          </p:txBody>
        </p:sp>
        <p:sp>
          <p:nvSpPr>
            <p:cNvPr id="15" name="Shape 271">
              <a:extLst>
                <a:ext uri="{FF2B5EF4-FFF2-40B4-BE49-F238E27FC236}">
                  <a16:creationId xmlns:a16="http://schemas.microsoft.com/office/drawing/2014/main" id="{CA587301-F513-B54D-AC14-0025DCB849FA}"/>
                </a:ext>
              </a:extLst>
            </p:cNvPr>
            <p:cNvSpPr txBox="1"/>
            <p:nvPr/>
          </p:nvSpPr>
          <p:spPr>
            <a:xfrm rot="-4603828">
              <a:off x="5524582" y="2855290"/>
              <a:ext cx="229577" cy="297821"/>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None/>
              </a:pPr>
              <a:endParaRPr sz="1500" b="0" i="0" u="none" strike="noStrike" cap="none">
                <a:solidFill>
                  <a:schemeClr val="lt1"/>
                </a:solidFill>
                <a:latin typeface="Georgia"/>
                <a:ea typeface="Georgia"/>
                <a:cs typeface="Georgia"/>
                <a:sym typeface="Georgia"/>
              </a:endParaRPr>
            </a:p>
          </p:txBody>
        </p:sp>
        <p:sp>
          <p:nvSpPr>
            <p:cNvPr id="16" name="Shape 272">
              <a:extLst>
                <a:ext uri="{FF2B5EF4-FFF2-40B4-BE49-F238E27FC236}">
                  <a16:creationId xmlns:a16="http://schemas.microsoft.com/office/drawing/2014/main" id="{D50ABE2C-2DFB-AF4D-8D90-DD1CA2D28AD9}"/>
                </a:ext>
              </a:extLst>
            </p:cNvPr>
            <p:cNvSpPr/>
            <p:nvPr/>
          </p:nvSpPr>
          <p:spPr>
            <a:xfrm>
              <a:off x="4402833" y="3351039"/>
              <a:ext cx="1962644" cy="1470719"/>
            </a:xfrm>
            <a:prstGeom prst="ellipse">
              <a:avLst/>
            </a:prstGeom>
            <a:solidFill>
              <a:srgbClr val="52538A"/>
            </a:solidFill>
            <a:ln w="1905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273">
              <a:extLst>
                <a:ext uri="{FF2B5EF4-FFF2-40B4-BE49-F238E27FC236}">
                  <a16:creationId xmlns:a16="http://schemas.microsoft.com/office/drawing/2014/main" id="{7182528C-56E7-A644-B138-7C47C7B60C98}"/>
                </a:ext>
              </a:extLst>
            </p:cNvPr>
            <p:cNvSpPr txBox="1"/>
            <p:nvPr/>
          </p:nvSpPr>
          <p:spPr>
            <a:xfrm>
              <a:off x="4690257" y="3566421"/>
              <a:ext cx="1387798" cy="1039955"/>
            </a:xfrm>
            <a:prstGeom prst="rect">
              <a:avLst/>
            </a:prstGeom>
            <a:noFill/>
            <a:ln>
              <a:noFill/>
            </a:ln>
          </p:spPr>
          <p:txBody>
            <a:bodyPr lIns="24125" tIns="24125" rIns="24125" bIns="24125" anchor="ctr" anchorCtr="0">
              <a:noAutofit/>
            </a:bodyPr>
            <a:lstStyle/>
            <a:p>
              <a:pPr marL="0" marR="0" lvl="0" indent="0" algn="ctr" rtl="0">
                <a:lnSpc>
                  <a:spcPct val="90000"/>
                </a:lnSpc>
                <a:spcBef>
                  <a:spcPts val="0"/>
                </a:spcBef>
                <a:spcAft>
                  <a:spcPts val="0"/>
                </a:spcAft>
                <a:buSzPct val="25000"/>
                <a:buNone/>
              </a:pPr>
              <a:r>
                <a:rPr lang="en-US" sz="1900" b="1" i="0" u="none" strike="noStrike" cap="none">
                  <a:solidFill>
                    <a:schemeClr val="lt1"/>
                  </a:solidFill>
                  <a:latin typeface="Alegreya Sans SC"/>
                  <a:ea typeface="Alegreya Sans SC"/>
                  <a:cs typeface="Alegreya Sans SC"/>
                  <a:sym typeface="Alegreya Sans SC"/>
                </a:rPr>
                <a:t>3.Delivery</a:t>
              </a:r>
            </a:p>
          </p:txBody>
        </p:sp>
        <p:sp>
          <p:nvSpPr>
            <p:cNvPr id="18" name="Shape 274">
              <a:extLst>
                <a:ext uri="{FF2B5EF4-FFF2-40B4-BE49-F238E27FC236}">
                  <a16:creationId xmlns:a16="http://schemas.microsoft.com/office/drawing/2014/main" id="{832C2847-2817-7746-9A46-0B339F1004DA}"/>
                </a:ext>
              </a:extLst>
            </p:cNvPr>
            <p:cNvSpPr/>
            <p:nvPr/>
          </p:nvSpPr>
          <p:spPr>
            <a:xfrm rot="10755729">
              <a:off x="3935565" y="3854744"/>
              <a:ext cx="330322" cy="496366"/>
            </a:xfrm>
            <a:prstGeom prst="rightArrow">
              <a:avLst>
                <a:gd name="adj1" fmla="val 60000"/>
                <a:gd name="adj2" fmla="val 50000"/>
              </a:avLst>
            </a:prstGeom>
            <a:solidFill>
              <a:srgbClr val="B2B2C3"/>
            </a:solidFill>
            <a:ln>
              <a:noFill/>
            </a:ln>
          </p:spPr>
          <p:txBody>
            <a:bodyPr lIns="91425" tIns="91425" rIns="91425" bIns="91425" anchor="ctr" anchorCtr="0">
              <a:noAutofit/>
            </a:bodyPr>
            <a:lstStyle/>
            <a:p>
              <a:pPr lvl="0">
                <a:spcBef>
                  <a:spcPts val="0"/>
                </a:spcBef>
                <a:buNone/>
              </a:pPr>
              <a:endParaRPr/>
            </a:p>
          </p:txBody>
        </p:sp>
        <p:sp>
          <p:nvSpPr>
            <p:cNvPr id="19" name="Shape 275">
              <a:extLst>
                <a:ext uri="{FF2B5EF4-FFF2-40B4-BE49-F238E27FC236}">
                  <a16:creationId xmlns:a16="http://schemas.microsoft.com/office/drawing/2014/main" id="{B0BB444F-BEC3-5A4F-B43E-C7188050EC7C}"/>
                </a:ext>
              </a:extLst>
            </p:cNvPr>
            <p:cNvSpPr txBox="1"/>
            <p:nvPr/>
          </p:nvSpPr>
          <p:spPr>
            <a:xfrm rot="-44271">
              <a:off x="4034658" y="3953378"/>
              <a:ext cx="231225" cy="297820"/>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None/>
              </a:pPr>
              <a:endParaRPr sz="1500" b="0" i="0" u="none" strike="noStrike" cap="none">
                <a:solidFill>
                  <a:schemeClr val="lt1"/>
                </a:solidFill>
                <a:latin typeface="Georgia"/>
                <a:ea typeface="Georgia"/>
                <a:cs typeface="Georgia"/>
                <a:sym typeface="Georgia"/>
              </a:endParaRPr>
            </a:p>
          </p:txBody>
        </p:sp>
        <p:sp>
          <p:nvSpPr>
            <p:cNvPr id="20" name="Shape 276">
              <a:extLst>
                <a:ext uri="{FF2B5EF4-FFF2-40B4-BE49-F238E27FC236}">
                  <a16:creationId xmlns:a16="http://schemas.microsoft.com/office/drawing/2014/main" id="{659F1245-AD4D-B84D-A9E8-4F58F83B4D0E}"/>
                </a:ext>
              </a:extLst>
            </p:cNvPr>
            <p:cNvSpPr/>
            <p:nvPr/>
          </p:nvSpPr>
          <p:spPr>
            <a:xfrm>
              <a:off x="1810542" y="3384380"/>
              <a:ext cx="1969381" cy="1470719"/>
            </a:xfrm>
            <a:prstGeom prst="ellipse">
              <a:avLst/>
            </a:prstGeom>
            <a:solidFill>
              <a:srgbClr val="52538A"/>
            </a:solidFill>
            <a:ln w="1905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77">
              <a:extLst>
                <a:ext uri="{FF2B5EF4-FFF2-40B4-BE49-F238E27FC236}">
                  <a16:creationId xmlns:a16="http://schemas.microsoft.com/office/drawing/2014/main" id="{A699EB80-6B34-1346-8D73-6EE3E1D6133D}"/>
                </a:ext>
              </a:extLst>
            </p:cNvPr>
            <p:cNvSpPr txBox="1"/>
            <p:nvPr/>
          </p:nvSpPr>
          <p:spPr>
            <a:xfrm>
              <a:off x="2048999" y="3599766"/>
              <a:ext cx="1561199" cy="1039800"/>
            </a:xfrm>
            <a:prstGeom prst="rect">
              <a:avLst/>
            </a:prstGeom>
            <a:noFill/>
            <a:ln>
              <a:noFill/>
            </a:ln>
          </p:spPr>
          <p:txBody>
            <a:bodyPr lIns="24125" tIns="24125" rIns="24125" bIns="24125" anchor="ctr" anchorCtr="0">
              <a:noAutofit/>
            </a:bodyPr>
            <a:lstStyle/>
            <a:p>
              <a:pPr marL="0" marR="0" lvl="0" indent="0" algn="ctr" rtl="0">
                <a:lnSpc>
                  <a:spcPct val="90000"/>
                </a:lnSpc>
                <a:spcBef>
                  <a:spcPts val="0"/>
                </a:spcBef>
                <a:spcAft>
                  <a:spcPts val="0"/>
                </a:spcAft>
                <a:buSzPct val="25000"/>
                <a:buNone/>
              </a:pPr>
              <a:r>
                <a:rPr lang="en-US" sz="1900" b="1" i="0" u="none" strike="noStrike" cap="none">
                  <a:solidFill>
                    <a:schemeClr val="lt1"/>
                  </a:solidFill>
                  <a:latin typeface="Alegreya Sans SC"/>
                  <a:ea typeface="Alegreya Sans SC"/>
                  <a:cs typeface="Alegreya Sans SC"/>
                  <a:sym typeface="Alegreya Sans SC"/>
                </a:rPr>
                <a:t>4.Monitoring and control</a:t>
              </a:r>
            </a:p>
          </p:txBody>
        </p:sp>
        <p:sp>
          <p:nvSpPr>
            <p:cNvPr id="22" name="Shape 278">
              <a:extLst>
                <a:ext uri="{FF2B5EF4-FFF2-40B4-BE49-F238E27FC236}">
                  <a16:creationId xmlns:a16="http://schemas.microsoft.com/office/drawing/2014/main" id="{99615CE3-7848-9849-930B-6FECB37A78B0}"/>
                </a:ext>
              </a:extLst>
            </p:cNvPr>
            <p:cNvSpPr/>
            <p:nvPr/>
          </p:nvSpPr>
          <p:spPr>
            <a:xfrm rot="-6215286">
              <a:off x="2371493" y="2838341"/>
              <a:ext cx="348012" cy="496367"/>
            </a:xfrm>
            <a:prstGeom prst="rightArrow">
              <a:avLst>
                <a:gd name="adj1" fmla="val 60000"/>
                <a:gd name="adj2" fmla="val 50000"/>
              </a:avLst>
            </a:prstGeom>
            <a:solidFill>
              <a:srgbClr val="B2B2C3"/>
            </a:solidFill>
            <a:ln>
              <a:noFill/>
            </a:ln>
          </p:spPr>
          <p:txBody>
            <a:bodyPr lIns="91425" tIns="91425" rIns="91425" bIns="91425" anchor="ctr" anchorCtr="0">
              <a:noAutofit/>
            </a:bodyPr>
            <a:lstStyle/>
            <a:p>
              <a:pPr lvl="0">
                <a:spcBef>
                  <a:spcPts val="0"/>
                </a:spcBef>
                <a:buNone/>
              </a:pPr>
              <a:endParaRPr/>
            </a:p>
          </p:txBody>
        </p:sp>
        <p:sp>
          <p:nvSpPr>
            <p:cNvPr id="23" name="Shape 279">
              <a:extLst>
                <a:ext uri="{FF2B5EF4-FFF2-40B4-BE49-F238E27FC236}">
                  <a16:creationId xmlns:a16="http://schemas.microsoft.com/office/drawing/2014/main" id="{DC78F7F2-197D-2442-9DA5-F1C4CB6B6C64}"/>
                </a:ext>
              </a:extLst>
            </p:cNvPr>
            <p:cNvSpPr txBox="1"/>
            <p:nvPr/>
          </p:nvSpPr>
          <p:spPr>
            <a:xfrm rot="4584714">
              <a:off x="2435960" y="2988354"/>
              <a:ext cx="243608" cy="297821"/>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None/>
              </a:pPr>
              <a:endParaRPr sz="1500" b="0" i="0" u="none" strike="noStrike" cap="none">
                <a:solidFill>
                  <a:schemeClr val="lt1"/>
                </a:solidFill>
                <a:latin typeface="Georgia"/>
                <a:ea typeface="Georgia"/>
                <a:cs typeface="Georgia"/>
                <a:sym typeface="Georgia"/>
              </a:endParaRPr>
            </a:p>
          </p:txBody>
        </p:sp>
        <p:sp>
          <p:nvSpPr>
            <p:cNvPr id="24" name="Shape 280">
              <a:extLst>
                <a:ext uri="{FF2B5EF4-FFF2-40B4-BE49-F238E27FC236}">
                  <a16:creationId xmlns:a16="http://schemas.microsoft.com/office/drawing/2014/main" id="{899557DF-C9FA-744D-93D8-C74BD12B316E}"/>
                </a:ext>
              </a:extLst>
            </p:cNvPr>
            <p:cNvSpPr/>
            <p:nvPr/>
          </p:nvSpPr>
          <p:spPr>
            <a:xfrm>
              <a:off x="1341650" y="1299658"/>
              <a:ext cx="1899390" cy="1470719"/>
            </a:xfrm>
            <a:prstGeom prst="ellipse">
              <a:avLst/>
            </a:prstGeom>
            <a:solidFill>
              <a:srgbClr val="52538A"/>
            </a:solidFill>
            <a:ln w="1905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81">
              <a:extLst>
                <a:ext uri="{FF2B5EF4-FFF2-40B4-BE49-F238E27FC236}">
                  <a16:creationId xmlns:a16="http://schemas.microsoft.com/office/drawing/2014/main" id="{A974C3E1-A0D4-3F4E-AD9D-249C2336A466}"/>
                </a:ext>
              </a:extLst>
            </p:cNvPr>
            <p:cNvSpPr txBox="1"/>
            <p:nvPr/>
          </p:nvSpPr>
          <p:spPr>
            <a:xfrm>
              <a:off x="1619808" y="1515040"/>
              <a:ext cx="1343071" cy="1039955"/>
            </a:xfrm>
            <a:prstGeom prst="rect">
              <a:avLst/>
            </a:prstGeom>
            <a:noFill/>
            <a:ln>
              <a:noFill/>
            </a:ln>
          </p:spPr>
          <p:txBody>
            <a:bodyPr lIns="24125" tIns="24125" rIns="24125" bIns="24125" anchor="ctr" anchorCtr="0">
              <a:noAutofit/>
            </a:bodyPr>
            <a:lstStyle/>
            <a:p>
              <a:pPr marL="0" marR="0" lvl="0" indent="0" algn="ctr" rtl="0">
                <a:lnSpc>
                  <a:spcPct val="90000"/>
                </a:lnSpc>
                <a:spcBef>
                  <a:spcPts val="0"/>
                </a:spcBef>
                <a:spcAft>
                  <a:spcPts val="0"/>
                </a:spcAft>
                <a:buSzPct val="25000"/>
                <a:buNone/>
              </a:pPr>
              <a:r>
                <a:rPr lang="en-US" sz="1900" b="1" i="0" u="none" strike="noStrike" cap="none">
                  <a:solidFill>
                    <a:schemeClr val="lt1"/>
                  </a:solidFill>
                  <a:latin typeface="Alegreya Sans SC"/>
                  <a:ea typeface="Alegreya Sans SC"/>
                  <a:cs typeface="Alegreya Sans SC"/>
                  <a:sym typeface="Alegreya Sans SC"/>
                </a:rPr>
                <a:t>5. Closing</a:t>
              </a:r>
            </a:p>
          </p:txBody>
        </p:sp>
        <p:sp>
          <p:nvSpPr>
            <p:cNvPr id="26" name="Shape 282">
              <a:extLst>
                <a:ext uri="{FF2B5EF4-FFF2-40B4-BE49-F238E27FC236}">
                  <a16:creationId xmlns:a16="http://schemas.microsoft.com/office/drawing/2014/main" id="{8EDC8DF5-B07A-9B4E-A6D2-7C9453DA87CB}"/>
                </a:ext>
              </a:extLst>
            </p:cNvPr>
            <p:cNvSpPr/>
            <p:nvPr/>
          </p:nvSpPr>
          <p:spPr>
            <a:xfrm rot="-2160000">
              <a:off x="3048218" y="1139716"/>
              <a:ext cx="267613" cy="496366"/>
            </a:xfrm>
            <a:prstGeom prst="rightArrow">
              <a:avLst>
                <a:gd name="adj1" fmla="val 60000"/>
                <a:gd name="adj2" fmla="val 50000"/>
              </a:avLst>
            </a:prstGeom>
            <a:solidFill>
              <a:srgbClr val="B2B2C3"/>
            </a:solidFill>
            <a:ln>
              <a:noFill/>
            </a:ln>
          </p:spPr>
          <p:txBody>
            <a:bodyPr lIns="91425" tIns="91425" rIns="91425" bIns="91425" anchor="ctr" anchorCtr="0">
              <a:noAutofit/>
            </a:bodyPr>
            <a:lstStyle/>
            <a:p>
              <a:pPr lvl="0">
                <a:spcBef>
                  <a:spcPts val="0"/>
                </a:spcBef>
                <a:buNone/>
              </a:pPr>
              <a:endParaRPr/>
            </a:p>
          </p:txBody>
        </p:sp>
        <p:sp>
          <p:nvSpPr>
            <p:cNvPr id="27" name="Shape 283">
              <a:extLst>
                <a:ext uri="{FF2B5EF4-FFF2-40B4-BE49-F238E27FC236}">
                  <a16:creationId xmlns:a16="http://schemas.microsoft.com/office/drawing/2014/main" id="{CE5DB728-4647-384F-991B-437F6E782A1F}"/>
                </a:ext>
              </a:extLst>
            </p:cNvPr>
            <p:cNvSpPr txBox="1"/>
            <p:nvPr/>
          </p:nvSpPr>
          <p:spPr>
            <a:xfrm rot="-2160000">
              <a:off x="3055884" y="1262584"/>
              <a:ext cx="187330" cy="297821"/>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None/>
              </a:pPr>
              <a:endParaRPr sz="1500" b="0" i="0" u="none" strike="noStrike" cap="none">
                <a:solidFill>
                  <a:schemeClr val="lt1"/>
                </a:solidFill>
                <a:latin typeface="Georgia"/>
                <a:ea typeface="Georgia"/>
                <a:cs typeface="Georgia"/>
                <a:sym typeface="Georgia"/>
              </a:endParaRPr>
            </a:p>
          </p:txBody>
        </p:sp>
      </p:grpSp>
      <p:sp>
        <p:nvSpPr>
          <p:cNvPr id="6" name="TextBox 5">
            <a:extLst>
              <a:ext uri="{FF2B5EF4-FFF2-40B4-BE49-F238E27FC236}">
                <a16:creationId xmlns:a16="http://schemas.microsoft.com/office/drawing/2014/main" id="{B3DB1DBE-2652-0446-8D06-23325D50AFDC}"/>
              </a:ext>
            </a:extLst>
          </p:cNvPr>
          <p:cNvSpPr txBox="1"/>
          <p:nvPr/>
        </p:nvSpPr>
        <p:spPr>
          <a:xfrm>
            <a:off x="1472088" y="5450152"/>
            <a:ext cx="6942256" cy="1200329"/>
          </a:xfrm>
          <a:prstGeom prst="rect">
            <a:avLst/>
          </a:prstGeom>
          <a:noFill/>
        </p:spPr>
        <p:txBody>
          <a:bodyPr wrap="square" rtlCol="0">
            <a:spAutoFit/>
          </a:bodyPr>
          <a:lstStyle/>
          <a:p>
            <a:r>
              <a:rPr lang="en-US" sz="2400" dirty="0">
                <a:solidFill>
                  <a:srgbClr val="FFC000"/>
                </a:solidFill>
              </a:rPr>
              <a:t>Watch the 2 minute video on Project Lifecycle.  The project life cycle will be discussed further at the face to face workshops. </a:t>
            </a:r>
          </a:p>
        </p:txBody>
      </p:sp>
    </p:spTree>
    <p:extLst>
      <p:ext uri="{BB962C8B-B14F-4D97-AF65-F5344CB8AC3E}">
        <p14:creationId xmlns:p14="http://schemas.microsoft.com/office/powerpoint/2010/main" val="169214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8B4C-5905-AC45-A1AE-FBE823109C88}"/>
              </a:ext>
            </a:extLst>
          </p:cNvPr>
          <p:cNvSpPr>
            <a:spLocks noGrp="1"/>
          </p:cNvSpPr>
          <p:nvPr>
            <p:ph type="title"/>
          </p:nvPr>
        </p:nvSpPr>
        <p:spPr>
          <a:xfrm>
            <a:off x="495300" y="160336"/>
            <a:ext cx="8915400" cy="1143000"/>
          </a:xfrm>
        </p:spPr>
        <p:txBody>
          <a:bodyPr/>
          <a:lstStyle/>
          <a:p>
            <a:r>
              <a:rPr lang="en-US" dirty="0">
                <a:solidFill>
                  <a:schemeClr val="bg1"/>
                </a:solidFill>
              </a:rPr>
              <a:t>1.0 Project Initiation</a:t>
            </a:r>
          </a:p>
        </p:txBody>
      </p:sp>
      <p:sp>
        <p:nvSpPr>
          <p:cNvPr id="4" name="Shape 322">
            <a:extLst>
              <a:ext uri="{FF2B5EF4-FFF2-40B4-BE49-F238E27FC236}">
                <a16:creationId xmlns:a16="http://schemas.microsoft.com/office/drawing/2014/main" id="{C434FFC7-9983-E744-A5F9-9113180FB18F}"/>
              </a:ext>
            </a:extLst>
          </p:cNvPr>
          <p:cNvSpPr txBox="1">
            <a:spLocks noGrp="1"/>
          </p:cNvSpPr>
          <p:nvPr>
            <p:ph idx="1"/>
          </p:nvPr>
        </p:nvSpPr>
        <p:spPr>
          <a:xfrm>
            <a:off x="495300" y="1303336"/>
            <a:ext cx="8915400" cy="5249863"/>
          </a:xfrm>
          <a:prstGeom prst="rect">
            <a:avLst/>
          </a:prstGeom>
        </p:spPr>
        <p:txBody>
          <a:bodyPr lIns="91425" tIns="91425" rIns="91425" bIns="91425" anchor="t" anchorCtr="0">
            <a:noAutofit/>
          </a:bodyPr>
          <a:lstStyle/>
          <a:p>
            <a:pPr marL="0" lvl="0" indent="-69850" rtl="0">
              <a:lnSpc>
                <a:spcPct val="115000"/>
              </a:lnSpc>
              <a:spcBef>
                <a:spcPts val="1400"/>
              </a:spcBef>
              <a:spcAft>
                <a:spcPts val="400"/>
              </a:spcAft>
              <a:buClr>
                <a:schemeClr val="dk1"/>
              </a:buClr>
              <a:buSzPct val="61111"/>
              <a:buFont typeface="Arial"/>
              <a:buNone/>
            </a:pPr>
            <a:r>
              <a:rPr lang="en-US" sz="1800" b="1" i="1" dirty="0">
                <a:solidFill>
                  <a:schemeClr val="bg1"/>
                </a:solidFill>
                <a:latin typeface="Arial"/>
                <a:ea typeface="Arial"/>
                <a:cs typeface="Arial"/>
                <a:sym typeface="Arial"/>
              </a:rPr>
              <a:t>The purpose of the Project Initiation Documentation is to define the project, in order to form the basis for its management and an assessment of its overall success. The Project Initiation Documentation gives the direction and scope of the project. It is an essential document for any project because:</a:t>
            </a:r>
          </a:p>
          <a:p>
            <a:pPr marL="0" lvl="0" indent="-69850" rtl="0">
              <a:lnSpc>
                <a:spcPct val="115000"/>
              </a:lnSpc>
              <a:spcBef>
                <a:spcPts val="1400"/>
              </a:spcBef>
              <a:spcAft>
                <a:spcPts val="400"/>
              </a:spcAft>
              <a:buClr>
                <a:schemeClr val="dk1"/>
              </a:buClr>
              <a:buSzPct val="61111"/>
              <a:buFont typeface="Arial"/>
              <a:buNone/>
            </a:pPr>
            <a:endParaRPr lang="en-US" sz="1800" b="1" i="1" dirty="0">
              <a:solidFill>
                <a:schemeClr val="bg1"/>
              </a:solidFill>
              <a:latin typeface="Arial"/>
              <a:ea typeface="Arial"/>
              <a:cs typeface="Arial"/>
              <a:sym typeface="Arial"/>
            </a:endParaRPr>
          </a:p>
          <a:p>
            <a:pPr marL="457200" lvl="0" indent="-342900" rtl="0">
              <a:lnSpc>
                <a:spcPct val="115000"/>
              </a:lnSpc>
              <a:spcBef>
                <a:spcPts val="0"/>
              </a:spcBef>
              <a:buClr>
                <a:srgbClr val="808080"/>
              </a:buClr>
              <a:buSzPct val="100000"/>
              <a:buFont typeface="Arial"/>
              <a:buChar char="●"/>
            </a:pPr>
            <a:r>
              <a:rPr lang="en-US" sz="1800" b="1" i="1" dirty="0">
                <a:solidFill>
                  <a:schemeClr val="bg1"/>
                </a:solidFill>
                <a:latin typeface="Arial"/>
                <a:ea typeface="Arial"/>
                <a:cs typeface="Arial"/>
                <a:sym typeface="Arial"/>
              </a:rPr>
              <a:t>It ensures that the project has a sound basis.</a:t>
            </a:r>
          </a:p>
          <a:p>
            <a:pPr marL="457200" lvl="0" indent="-342900" rtl="0">
              <a:lnSpc>
                <a:spcPct val="115000"/>
              </a:lnSpc>
              <a:spcBef>
                <a:spcPts val="0"/>
              </a:spcBef>
              <a:buClr>
                <a:srgbClr val="808080"/>
              </a:buClr>
              <a:buSzPct val="100000"/>
              <a:buFont typeface="Arial"/>
              <a:buChar char="●"/>
            </a:pPr>
            <a:endParaRPr lang="en-US" sz="1800" b="1" i="1" dirty="0">
              <a:solidFill>
                <a:schemeClr val="bg1"/>
              </a:solidFill>
              <a:latin typeface="Arial"/>
              <a:ea typeface="Arial"/>
              <a:cs typeface="Arial"/>
              <a:sym typeface="Arial"/>
            </a:endParaRPr>
          </a:p>
          <a:p>
            <a:pPr marL="457200" lvl="0" indent="-342900" rtl="0">
              <a:lnSpc>
                <a:spcPct val="115000"/>
              </a:lnSpc>
              <a:spcBef>
                <a:spcPts val="0"/>
              </a:spcBef>
              <a:buClr>
                <a:srgbClr val="808080"/>
              </a:buClr>
              <a:buSzPct val="100000"/>
              <a:buFont typeface="Arial"/>
              <a:buChar char="●"/>
            </a:pPr>
            <a:r>
              <a:rPr lang="en-US" sz="1800" b="1" i="1" dirty="0">
                <a:solidFill>
                  <a:schemeClr val="bg1"/>
                </a:solidFill>
                <a:latin typeface="Arial"/>
                <a:ea typeface="Arial"/>
                <a:cs typeface="Arial"/>
                <a:sym typeface="Arial"/>
              </a:rPr>
              <a:t>It acts as a base document against which the Project Board and Project Manager can assess progress, issues and ongoing viability questions</a:t>
            </a:r>
          </a:p>
          <a:p>
            <a:pPr marL="457200" lvl="0" indent="-342900" rtl="0">
              <a:lnSpc>
                <a:spcPct val="115000"/>
              </a:lnSpc>
              <a:spcBef>
                <a:spcPts val="0"/>
              </a:spcBef>
              <a:buClr>
                <a:srgbClr val="808080"/>
              </a:buClr>
              <a:buSzPct val="100000"/>
              <a:buFont typeface="Arial"/>
              <a:buChar char="●"/>
            </a:pPr>
            <a:endParaRPr lang="en-US" sz="1800" b="1" i="1" dirty="0">
              <a:solidFill>
                <a:schemeClr val="bg1"/>
              </a:solidFill>
              <a:latin typeface="Arial"/>
              <a:ea typeface="Arial"/>
              <a:cs typeface="Arial"/>
              <a:sym typeface="Arial"/>
            </a:endParaRPr>
          </a:p>
          <a:p>
            <a:pPr marL="457200" lvl="0" indent="-342900" rtl="0">
              <a:lnSpc>
                <a:spcPct val="115000"/>
              </a:lnSpc>
              <a:spcBef>
                <a:spcPts val="0"/>
              </a:spcBef>
              <a:buClr>
                <a:srgbClr val="808080"/>
              </a:buClr>
              <a:buSzPct val="100000"/>
              <a:buFont typeface="Arial"/>
              <a:buChar char="●"/>
            </a:pPr>
            <a:r>
              <a:rPr lang="en-US" sz="1800" b="1" i="1" dirty="0">
                <a:solidFill>
                  <a:schemeClr val="bg1"/>
                </a:solidFill>
                <a:latin typeface="Arial"/>
                <a:ea typeface="Arial"/>
                <a:cs typeface="Arial"/>
                <a:sym typeface="Arial"/>
              </a:rPr>
              <a:t>It facilitates a critical-thinking process around key project parameters</a:t>
            </a:r>
          </a:p>
          <a:p>
            <a:pPr marL="457200" lvl="0" indent="-342900" rtl="0">
              <a:lnSpc>
                <a:spcPct val="115000"/>
              </a:lnSpc>
              <a:spcBef>
                <a:spcPts val="0"/>
              </a:spcBef>
              <a:buClr>
                <a:srgbClr val="808080"/>
              </a:buClr>
              <a:buSzPct val="100000"/>
              <a:buFont typeface="Arial"/>
              <a:buChar char="●"/>
            </a:pPr>
            <a:endParaRPr lang="en-US" sz="1800" b="1" i="1" dirty="0">
              <a:solidFill>
                <a:schemeClr val="bg1"/>
              </a:solidFill>
              <a:latin typeface="Arial"/>
              <a:ea typeface="Arial"/>
              <a:cs typeface="Arial"/>
              <a:sym typeface="Arial"/>
            </a:endParaRPr>
          </a:p>
          <a:p>
            <a:pPr marL="457200" lvl="0" indent="-342900" rtl="0">
              <a:lnSpc>
                <a:spcPct val="115000"/>
              </a:lnSpc>
              <a:spcBef>
                <a:spcPts val="0"/>
              </a:spcBef>
              <a:buClr>
                <a:srgbClr val="808080"/>
              </a:buClr>
              <a:buSzPct val="100000"/>
              <a:buFont typeface="Arial"/>
              <a:buChar char="●"/>
            </a:pPr>
            <a:r>
              <a:rPr lang="en-US" sz="1800" b="1" i="1" dirty="0">
                <a:solidFill>
                  <a:schemeClr val="bg1"/>
                </a:solidFill>
                <a:latin typeface="Arial"/>
                <a:ea typeface="Arial"/>
                <a:cs typeface="Arial"/>
                <a:sym typeface="Arial"/>
              </a:rPr>
              <a:t>It provides a single source of reference about the project so that any interested stakeholder could quickly and easily find out what the project is about, and how it is being managed</a:t>
            </a:r>
          </a:p>
          <a:p>
            <a:pPr lvl="0">
              <a:spcBef>
                <a:spcPts val="0"/>
              </a:spcBef>
              <a:buNone/>
            </a:pPr>
            <a:endParaRPr sz="1800" b="1" dirty="0"/>
          </a:p>
        </p:txBody>
      </p:sp>
    </p:spTree>
    <p:extLst>
      <p:ext uri="{BB962C8B-B14F-4D97-AF65-F5344CB8AC3E}">
        <p14:creationId xmlns:p14="http://schemas.microsoft.com/office/powerpoint/2010/main" val="233420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715624" y="536100"/>
            <a:ext cx="84429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 Project Initiation </a:t>
            </a:r>
            <a:br>
              <a:rPr lang="en-US" sz="3000" b="1" dirty="0">
                <a:solidFill>
                  <a:schemeClr val="bg1"/>
                </a:solidFill>
                <a:latin typeface="Julius Sans One"/>
                <a:ea typeface="Julius Sans One"/>
                <a:cs typeface="Julius Sans One"/>
                <a:sym typeface="Julius Sans One"/>
              </a:rPr>
            </a:br>
            <a:r>
              <a:rPr lang="en-US" sz="3000" b="1" dirty="0">
                <a:solidFill>
                  <a:schemeClr val="bg1"/>
                </a:solidFill>
                <a:latin typeface="Julius Sans One"/>
                <a:ea typeface="Julius Sans One"/>
                <a:cs typeface="Julius Sans One"/>
                <a:sym typeface="Julius Sans One"/>
              </a:rPr>
              <a:t>defining the ‘why’ and the ‘what’</a:t>
            </a:r>
          </a:p>
        </p:txBody>
      </p:sp>
      <p:graphicFrame>
        <p:nvGraphicFramePr>
          <p:cNvPr id="329" name="Shape 329"/>
          <p:cNvGraphicFramePr/>
          <p:nvPr>
            <p:extLst>
              <p:ext uri="{D42A27DB-BD31-4B8C-83A1-F6EECF244321}">
                <p14:modId xmlns:p14="http://schemas.microsoft.com/office/powerpoint/2010/main" val="1614494579"/>
              </p:ext>
            </p:extLst>
          </p:nvPr>
        </p:nvGraphicFramePr>
        <p:xfrm>
          <a:off x="992561" y="1684036"/>
          <a:ext cx="7776875" cy="4663470"/>
        </p:xfrm>
        <a:graphic>
          <a:graphicData uri="http://schemas.openxmlformats.org/drawingml/2006/table">
            <a:tbl>
              <a:tblPr firstRow="1" bandRow="1">
                <a:noFill/>
              </a:tblPr>
              <a:tblGrid>
                <a:gridCol w="4176475">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569075">
                <a:tc>
                  <a:txBody>
                    <a:bodyPr/>
                    <a:lstStyle/>
                    <a:p>
                      <a:pPr marL="0" marR="0" lvl="0" indent="0" algn="l" rtl="0">
                        <a:spcBef>
                          <a:spcPts val="0"/>
                        </a:spcBef>
                        <a:buSzPct val="25000"/>
                        <a:buNone/>
                      </a:pPr>
                      <a:r>
                        <a:rPr lang="en-US" sz="2400" u="none" strike="noStrike" cap="none">
                          <a:solidFill>
                            <a:schemeClr val="bg1"/>
                          </a:solidFill>
                          <a:latin typeface="Alegreya Sans SC"/>
                          <a:ea typeface="Alegreya Sans SC"/>
                          <a:cs typeface="Alegreya Sans SC"/>
                          <a:sym typeface="Alegreya Sans SC"/>
                        </a:rPr>
                        <a:t>Questions to answer at this stage</a:t>
                      </a:r>
                    </a:p>
                  </a:txBody>
                  <a:tcPr marL="91450" marR="91450" marT="45725" marB="45725"/>
                </a:tc>
                <a:tc>
                  <a:txBody>
                    <a:bodyPr/>
                    <a:lstStyle/>
                    <a:p>
                      <a:pPr marL="0" marR="0" lvl="0" indent="0" algn="l" rtl="0">
                        <a:spcBef>
                          <a:spcPts val="0"/>
                        </a:spcBef>
                        <a:buSzPct val="25000"/>
                        <a:buNone/>
                      </a:pPr>
                      <a:endParaRPr sz="2400" dirty="0">
                        <a:solidFill>
                          <a:schemeClr val="bg1"/>
                        </a:solidFill>
                        <a:latin typeface="Alegreya Sans SC"/>
                        <a:ea typeface="Alegreya Sans SC"/>
                        <a:cs typeface="Alegreya Sans SC"/>
                        <a:sym typeface="Alegreya Sans SC"/>
                      </a:endParaRPr>
                    </a:p>
                  </a:txBody>
                  <a:tcPr marL="91450" marR="91450" marT="45725" marB="45725"/>
                </a:tc>
                <a:extLst>
                  <a:ext uri="{0D108BD9-81ED-4DB2-BD59-A6C34878D82A}">
                    <a16:rowId xmlns:a16="http://schemas.microsoft.com/office/drawing/2014/main" val="10000"/>
                  </a:ext>
                </a:extLst>
              </a:tr>
              <a:tr h="576975">
                <a:tc>
                  <a:txBody>
                    <a:bodyPr/>
                    <a:lstStyle/>
                    <a:p>
                      <a:pPr marL="0" marR="0" lvl="0" indent="0" algn="l" rtl="0">
                        <a:spcBef>
                          <a:spcPts val="0"/>
                        </a:spcBef>
                        <a:buSzPct val="25000"/>
                        <a:buNone/>
                      </a:pPr>
                      <a:r>
                        <a:rPr lang="en-US" sz="2400">
                          <a:solidFill>
                            <a:schemeClr val="bg1"/>
                          </a:solidFill>
                          <a:latin typeface="Alegreya Sans SC"/>
                          <a:ea typeface="Alegreya Sans SC"/>
                          <a:cs typeface="Alegreya Sans SC"/>
                          <a:sym typeface="Alegreya Sans SC"/>
                        </a:rPr>
                        <a:t>What is the project going to do?</a:t>
                      </a:r>
                    </a:p>
                  </a:txBody>
                  <a:tcPr marL="91450" marR="91450" marT="45725" marB="45725"/>
                </a:tc>
                <a:tc rowSpan="3">
                  <a:txBody>
                    <a:bodyPr/>
                    <a:lstStyle/>
                    <a:p>
                      <a:pPr marL="0" marR="0" lvl="0" indent="0" algn="l" rtl="0">
                        <a:spcBef>
                          <a:spcPts val="0"/>
                        </a:spcBef>
                        <a:buSzPct val="25000"/>
                        <a:buNone/>
                      </a:pPr>
                      <a:r>
                        <a:rPr lang="en-US" sz="2400" b="1">
                          <a:solidFill>
                            <a:schemeClr val="bg1"/>
                          </a:solidFill>
                          <a:latin typeface="Alegreya Sans SC"/>
                          <a:ea typeface="Alegreya Sans SC"/>
                          <a:cs typeface="Alegreya Sans SC"/>
                          <a:sym typeface="Alegreya Sans SC"/>
                        </a:rPr>
                        <a:t>Project definition </a:t>
                      </a:r>
                      <a:r>
                        <a:rPr lang="en-US" sz="2400">
                          <a:solidFill>
                            <a:schemeClr val="bg1"/>
                          </a:solidFill>
                          <a:latin typeface="Alegreya Sans SC"/>
                          <a:ea typeface="Alegreya Sans SC"/>
                          <a:cs typeface="Alegreya Sans SC"/>
                          <a:sym typeface="Alegreya Sans SC"/>
                        </a:rPr>
                        <a:t>– confirm objectives, scope, benefits and risks.</a:t>
                      </a:r>
                    </a:p>
                    <a:p>
                      <a:pPr marL="0" marR="0" lvl="0" indent="0" algn="l" rtl="0">
                        <a:spcBef>
                          <a:spcPts val="0"/>
                        </a:spcBef>
                        <a:buSzPct val="25000"/>
                        <a:buNone/>
                      </a:pPr>
                      <a:r>
                        <a:rPr lang="en-US" sz="2400">
                          <a:solidFill>
                            <a:schemeClr val="bg1"/>
                          </a:solidFill>
                          <a:latin typeface="Alegreya Sans SC"/>
                          <a:ea typeface="Alegreya Sans SC"/>
                          <a:cs typeface="Alegreya Sans SC"/>
                          <a:sym typeface="Alegreya Sans SC"/>
                        </a:rPr>
                        <a:t>Initial effort, costs and duration</a:t>
                      </a:r>
                    </a:p>
                  </a:txBody>
                  <a:tcPr marL="91450" marR="91450" marT="45725" marB="45725"/>
                </a:tc>
                <a:extLst>
                  <a:ext uri="{0D108BD9-81ED-4DB2-BD59-A6C34878D82A}">
                    <a16:rowId xmlns:a16="http://schemas.microsoft.com/office/drawing/2014/main" val="10001"/>
                  </a:ext>
                </a:extLst>
              </a:tr>
              <a:tr h="576975">
                <a:tc>
                  <a:txBody>
                    <a:bodyPr/>
                    <a:lstStyle/>
                    <a:p>
                      <a:pPr marL="0" marR="0" lvl="0" indent="0" algn="l" rtl="0">
                        <a:spcBef>
                          <a:spcPts val="0"/>
                        </a:spcBef>
                        <a:buSzPct val="25000"/>
                        <a:buNone/>
                      </a:pPr>
                      <a:r>
                        <a:rPr lang="en-US" sz="2400">
                          <a:solidFill>
                            <a:schemeClr val="bg1"/>
                          </a:solidFill>
                          <a:latin typeface="Alegreya Sans SC"/>
                          <a:ea typeface="Alegreya Sans SC"/>
                          <a:cs typeface="Alegreya Sans SC"/>
                          <a:sym typeface="Alegreya Sans SC"/>
                        </a:rPr>
                        <a:t>What is the business case?</a:t>
                      </a:r>
                    </a:p>
                  </a:txBody>
                  <a:tcPr marL="91450" marR="91450" marT="45725" marB="45725"/>
                </a:tc>
                <a:tc vMerge="1">
                  <a:txBody>
                    <a:bodyPr/>
                    <a:lstStyle/>
                    <a:p>
                      <a:endParaRPr lang="en-US"/>
                    </a:p>
                  </a:txBody>
                  <a:tcPr/>
                </a:tc>
                <a:extLst>
                  <a:ext uri="{0D108BD9-81ED-4DB2-BD59-A6C34878D82A}">
                    <a16:rowId xmlns:a16="http://schemas.microsoft.com/office/drawing/2014/main" val="10002"/>
                  </a:ext>
                </a:extLst>
              </a:tr>
              <a:tr h="576975">
                <a:tc>
                  <a:txBody>
                    <a:bodyPr/>
                    <a:lstStyle/>
                    <a:p>
                      <a:pPr marL="0" marR="0" lvl="0" indent="0" algn="l" rtl="0">
                        <a:spcBef>
                          <a:spcPts val="0"/>
                        </a:spcBef>
                        <a:buSzPct val="25000"/>
                        <a:buNone/>
                      </a:pPr>
                      <a:r>
                        <a:rPr lang="en-US" sz="2400" dirty="0">
                          <a:solidFill>
                            <a:schemeClr val="bg1"/>
                          </a:solidFill>
                          <a:latin typeface="Alegreya Sans SC"/>
                          <a:ea typeface="Alegreya Sans SC"/>
                          <a:cs typeface="Alegreya Sans SC"/>
                          <a:sym typeface="Alegreya Sans SC"/>
                        </a:rPr>
                        <a:t>How will the project be funded?</a:t>
                      </a:r>
                    </a:p>
                  </a:txBody>
                  <a:tcPr marL="91450" marR="91450" marT="45725" marB="45725"/>
                </a:tc>
                <a:tc vMerge="1">
                  <a:txBody>
                    <a:bodyPr/>
                    <a:lstStyle/>
                    <a:p>
                      <a:endParaRPr lang="en-US"/>
                    </a:p>
                  </a:txBody>
                  <a:tcPr/>
                </a:tc>
                <a:extLst>
                  <a:ext uri="{0D108BD9-81ED-4DB2-BD59-A6C34878D82A}">
                    <a16:rowId xmlns:a16="http://schemas.microsoft.com/office/drawing/2014/main" val="10003"/>
                  </a:ext>
                </a:extLst>
              </a:tr>
              <a:tr h="576975">
                <a:tc>
                  <a:txBody>
                    <a:bodyPr/>
                    <a:lstStyle/>
                    <a:p>
                      <a:pPr marL="0" marR="0" lvl="0" indent="0" algn="l" rtl="0">
                        <a:spcBef>
                          <a:spcPts val="0"/>
                        </a:spcBef>
                        <a:buSzPct val="25000"/>
                        <a:buNone/>
                      </a:pPr>
                      <a:r>
                        <a:rPr lang="en-US" sz="2400">
                          <a:solidFill>
                            <a:schemeClr val="bg1"/>
                          </a:solidFill>
                          <a:latin typeface="Alegreya Sans SC"/>
                          <a:ea typeface="Alegreya Sans SC"/>
                          <a:cs typeface="Alegreya Sans SC"/>
                          <a:sym typeface="Alegreya Sans SC"/>
                        </a:rPr>
                        <a:t>Who wants it to happen?</a:t>
                      </a:r>
                    </a:p>
                  </a:txBody>
                  <a:tcPr marL="91450" marR="91450" marT="45725" marB="45725"/>
                </a:tc>
                <a:tc rowSpan="3">
                  <a:txBody>
                    <a:bodyPr/>
                    <a:lstStyle/>
                    <a:p>
                      <a:pPr marL="0" marR="0" lvl="0" indent="0" algn="l" rtl="0">
                        <a:spcBef>
                          <a:spcPts val="0"/>
                        </a:spcBef>
                        <a:buSzPct val="25000"/>
                        <a:buNone/>
                      </a:pPr>
                      <a:r>
                        <a:rPr lang="en-US" sz="2400" b="1">
                          <a:solidFill>
                            <a:schemeClr val="bg1"/>
                          </a:solidFill>
                          <a:latin typeface="Alegreya Sans SC"/>
                          <a:ea typeface="Alegreya Sans SC"/>
                          <a:cs typeface="Alegreya Sans SC"/>
                          <a:sym typeface="Alegreya Sans SC"/>
                        </a:rPr>
                        <a:t>Project governance and organisation</a:t>
                      </a:r>
                      <a:r>
                        <a:rPr lang="en-US" sz="2400">
                          <a:solidFill>
                            <a:schemeClr val="bg1"/>
                          </a:solidFill>
                          <a:latin typeface="Alegreya Sans SC"/>
                          <a:ea typeface="Alegreya Sans SC"/>
                          <a:cs typeface="Alegreya Sans SC"/>
                          <a:sym typeface="Alegreya Sans SC"/>
                        </a:rPr>
                        <a:t> – project sponsor, manager and team. Define roles and accountabilities.</a:t>
                      </a:r>
                    </a:p>
                  </a:txBody>
                  <a:tcPr marL="91450" marR="91450" marT="45725" marB="45725"/>
                </a:tc>
                <a:extLst>
                  <a:ext uri="{0D108BD9-81ED-4DB2-BD59-A6C34878D82A}">
                    <a16:rowId xmlns:a16="http://schemas.microsoft.com/office/drawing/2014/main" val="10004"/>
                  </a:ext>
                </a:extLst>
              </a:tr>
              <a:tr h="576975">
                <a:tc>
                  <a:txBody>
                    <a:bodyPr/>
                    <a:lstStyle/>
                    <a:p>
                      <a:pPr marL="0" marR="0" lvl="0" indent="0" algn="l" rtl="0">
                        <a:spcBef>
                          <a:spcPts val="0"/>
                        </a:spcBef>
                        <a:buSzPct val="25000"/>
                        <a:buNone/>
                      </a:pPr>
                      <a:r>
                        <a:rPr lang="en-US" sz="2400">
                          <a:solidFill>
                            <a:schemeClr val="bg1"/>
                          </a:solidFill>
                          <a:latin typeface="Alegreya Sans SC"/>
                          <a:ea typeface="Alegreya Sans SC"/>
                          <a:cs typeface="Alegreya Sans SC"/>
                          <a:sym typeface="Alegreya Sans SC"/>
                        </a:rPr>
                        <a:t>Who will manage the project?</a:t>
                      </a:r>
                    </a:p>
                  </a:txBody>
                  <a:tcPr marL="91450" marR="91450" marT="45725" marB="45725"/>
                </a:tc>
                <a:tc vMerge="1">
                  <a:txBody>
                    <a:bodyPr/>
                    <a:lstStyle/>
                    <a:p>
                      <a:endParaRPr lang="en-US"/>
                    </a:p>
                  </a:txBody>
                  <a:tcPr/>
                </a:tc>
                <a:extLst>
                  <a:ext uri="{0D108BD9-81ED-4DB2-BD59-A6C34878D82A}">
                    <a16:rowId xmlns:a16="http://schemas.microsoft.com/office/drawing/2014/main" val="10005"/>
                  </a:ext>
                </a:extLst>
              </a:tr>
              <a:tr h="576975">
                <a:tc>
                  <a:txBody>
                    <a:bodyPr/>
                    <a:lstStyle/>
                    <a:p>
                      <a:pPr marL="0" marR="0" lvl="0" indent="0" algn="l" rtl="0">
                        <a:spcBef>
                          <a:spcPts val="0"/>
                        </a:spcBef>
                        <a:buSzPct val="25000"/>
                        <a:buNone/>
                      </a:pPr>
                      <a:r>
                        <a:rPr lang="en-US" sz="2400" dirty="0">
                          <a:solidFill>
                            <a:schemeClr val="bg1"/>
                          </a:solidFill>
                          <a:latin typeface="Alegreya Sans SC"/>
                          <a:ea typeface="Alegreya Sans SC"/>
                          <a:cs typeface="Alegreya Sans SC"/>
                          <a:sym typeface="Alegreya Sans SC"/>
                        </a:rPr>
                        <a:t>Who will perform the work?</a:t>
                      </a:r>
                    </a:p>
                  </a:txBody>
                  <a:tcPr marL="91450" marR="91450" marT="45725" marB="45725"/>
                </a:tc>
                <a:tc vMerge="1">
                  <a:txBody>
                    <a:bodyPr/>
                    <a:lstStyle/>
                    <a:p>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052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Shape 335"/>
          <p:cNvPicPr preferRelativeResize="0"/>
          <p:nvPr/>
        </p:nvPicPr>
        <p:blipFill>
          <a:blip r:embed="rId3">
            <a:alphaModFix/>
          </a:blip>
          <a:stretch>
            <a:fillRect/>
          </a:stretch>
        </p:blipFill>
        <p:spPr>
          <a:xfrm>
            <a:off x="1447387" y="1143000"/>
            <a:ext cx="7011225" cy="5179775"/>
          </a:xfrm>
          <a:prstGeom prst="rect">
            <a:avLst/>
          </a:prstGeom>
          <a:noFill/>
          <a:ln>
            <a:noFill/>
          </a:ln>
        </p:spPr>
      </p:pic>
    </p:spTree>
    <p:extLst>
      <p:ext uri="{BB962C8B-B14F-4D97-AF65-F5344CB8AC3E}">
        <p14:creationId xmlns:p14="http://schemas.microsoft.com/office/powerpoint/2010/main" val="3981851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02AE-23A1-7B4C-97F1-4AA43D63D095}"/>
              </a:ext>
            </a:extLst>
          </p:cNvPr>
          <p:cNvSpPr>
            <a:spLocks noGrp="1"/>
          </p:cNvSpPr>
          <p:nvPr>
            <p:ph type="title"/>
          </p:nvPr>
        </p:nvSpPr>
        <p:spPr/>
        <p:txBody>
          <a:bodyPr/>
          <a:lstStyle/>
          <a:p>
            <a:r>
              <a:rPr lang="en-US" dirty="0">
                <a:solidFill>
                  <a:schemeClr val="bg1"/>
                </a:solidFill>
              </a:rPr>
              <a:t>Defining Stakeholders</a:t>
            </a:r>
          </a:p>
        </p:txBody>
      </p:sp>
      <p:sp>
        <p:nvSpPr>
          <p:cNvPr id="3" name="Content Placeholder 2">
            <a:extLst>
              <a:ext uri="{FF2B5EF4-FFF2-40B4-BE49-F238E27FC236}">
                <a16:creationId xmlns:a16="http://schemas.microsoft.com/office/drawing/2014/main" id="{CB27017F-9E1C-6B44-BC70-35E364CE4F07}"/>
              </a:ext>
            </a:extLst>
          </p:cNvPr>
          <p:cNvSpPr>
            <a:spLocks noGrp="1"/>
          </p:cNvSpPr>
          <p:nvPr>
            <p:ph idx="1"/>
          </p:nvPr>
        </p:nvSpPr>
        <p:spPr>
          <a:xfrm>
            <a:off x="5105400" y="2339975"/>
            <a:ext cx="4110356" cy="3047999"/>
          </a:xfrm>
        </p:spPr>
        <p:txBody>
          <a:bodyPr>
            <a:normAutofit fontScale="92500" lnSpcReduction="10000"/>
          </a:bodyPr>
          <a:lstStyle/>
          <a:p>
            <a:pPr marL="0" indent="0">
              <a:buNone/>
            </a:pPr>
            <a:r>
              <a:rPr lang="en-US" sz="2400" dirty="0">
                <a:solidFill>
                  <a:schemeClr val="bg1"/>
                </a:solidFill>
                <a:latin typeface="Alegreya Sans SC"/>
                <a:ea typeface="Alegreya Sans SC"/>
                <a:cs typeface="Alegreya Sans SC"/>
                <a:sym typeface="Alegreya Sans SC"/>
              </a:rPr>
              <a:t>At the initiation phase it is crucial to define and agree  the stakeholders.</a:t>
            </a:r>
          </a:p>
          <a:p>
            <a:pPr marL="0" indent="0">
              <a:buNone/>
            </a:pPr>
            <a:endParaRPr lang="en-US" sz="2400" dirty="0">
              <a:solidFill>
                <a:schemeClr val="bg1"/>
              </a:solidFill>
              <a:latin typeface="Alegreya Sans SC"/>
              <a:ea typeface="Alegreya Sans SC"/>
              <a:cs typeface="Alegreya Sans SC"/>
              <a:sym typeface="Alegreya Sans SC"/>
            </a:endParaRPr>
          </a:p>
          <a:p>
            <a:pPr marL="0" indent="0">
              <a:buNone/>
            </a:pPr>
            <a:r>
              <a:rPr lang="en-US" sz="2400" dirty="0">
                <a:solidFill>
                  <a:schemeClr val="bg1"/>
                </a:solidFill>
                <a:latin typeface="Alegreya Sans SC"/>
                <a:ea typeface="Alegreya Sans SC"/>
                <a:cs typeface="Alegreya Sans SC"/>
                <a:sym typeface="Alegreya Sans SC"/>
              </a:rPr>
              <a:t>“A stakeholder is any individual, group, or organisation that can affect , be affected by, or perceive itself to be affected by a programme.”</a:t>
            </a:r>
          </a:p>
          <a:p>
            <a:pPr marL="0" indent="0">
              <a:buNone/>
            </a:pPr>
            <a:endParaRPr lang="en-US" sz="3600" dirty="0"/>
          </a:p>
        </p:txBody>
      </p:sp>
      <p:pic>
        <p:nvPicPr>
          <p:cNvPr id="22530" name="Picture 2" descr="Image result for stakeholders">
            <a:extLst>
              <a:ext uri="{FF2B5EF4-FFF2-40B4-BE49-F238E27FC236}">
                <a16:creationId xmlns:a16="http://schemas.microsoft.com/office/drawing/2014/main" id="{3322E817-59DC-C444-BF43-1BF561870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4295316"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8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87F2-C3E3-8148-BCB9-B5DDC045AE5A}"/>
              </a:ext>
            </a:extLst>
          </p:cNvPr>
          <p:cNvSpPr>
            <a:spLocks noGrp="1"/>
          </p:cNvSpPr>
          <p:nvPr>
            <p:ph type="title"/>
          </p:nvPr>
        </p:nvSpPr>
        <p:spPr/>
        <p:txBody>
          <a:bodyPr/>
          <a:lstStyle/>
          <a:p>
            <a:r>
              <a:rPr lang="en-US" dirty="0">
                <a:solidFill>
                  <a:schemeClr val="bg1"/>
                </a:solidFill>
              </a:rPr>
              <a:t>Stakeholder Wheel</a:t>
            </a:r>
          </a:p>
        </p:txBody>
      </p:sp>
      <p:pic>
        <p:nvPicPr>
          <p:cNvPr id="17410" name="Picture 2" descr="Image result for stakeholders">
            <a:extLst>
              <a:ext uri="{FF2B5EF4-FFF2-40B4-BE49-F238E27FC236}">
                <a16:creationId xmlns:a16="http://schemas.microsoft.com/office/drawing/2014/main" id="{36B93BC7-E2C3-074C-AC90-FEFAA172E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975" y="1417638"/>
            <a:ext cx="5480050" cy="505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54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807F-C291-154D-9E76-D695AC86D346}"/>
              </a:ext>
            </a:extLst>
          </p:cNvPr>
          <p:cNvSpPr>
            <a:spLocks noGrp="1"/>
          </p:cNvSpPr>
          <p:nvPr>
            <p:ph type="title"/>
          </p:nvPr>
        </p:nvSpPr>
        <p:spPr/>
        <p:txBody>
          <a:bodyPr>
            <a:normAutofit fontScale="90000"/>
          </a:bodyPr>
          <a:lstStyle/>
          <a:p>
            <a:r>
              <a:rPr lang="en-US" dirty="0">
                <a:solidFill>
                  <a:schemeClr val="bg1"/>
                </a:solidFill>
              </a:rPr>
              <a:t>Stakeholder Management</a:t>
            </a:r>
            <a:br>
              <a:rPr lang="en-US" dirty="0">
                <a:solidFill>
                  <a:schemeClr val="bg1"/>
                </a:solidFill>
              </a:rPr>
            </a:br>
            <a:r>
              <a:rPr lang="en-US" dirty="0">
                <a:solidFill>
                  <a:schemeClr val="bg1"/>
                </a:solidFill>
              </a:rPr>
              <a:t>Power (to influence project)</a:t>
            </a:r>
          </a:p>
        </p:txBody>
      </p:sp>
      <p:graphicFrame>
        <p:nvGraphicFramePr>
          <p:cNvPr id="4" name="Content Placeholder 3">
            <a:extLst>
              <a:ext uri="{FF2B5EF4-FFF2-40B4-BE49-F238E27FC236}">
                <a16:creationId xmlns:a16="http://schemas.microsoft.com/office/drawing/2014/main" id="{C244D472-3E77-234D-9187-BC09BD3960D8}"/>
              </a:ext>
            </a:extLst>
          </p:cNvPr>
          <p:cNvGraphicFramePr>
            <a:graphicFrameLocks noGrp="1"/>
          </p:cNvGraphicFramePr>
          <p:nvPr>
            <p:ph idx="1"/>
            <p:extLst>
              <p:ext uri="{D42A27DB-BD31-4B8C-83A1-F6EECF244321}">
                <p14:modId xmlns:p14="http://schemas.microsoft.com/office/powerpoint/2010/main" val="2502562804"/>
              </p:ext>
            </p:extLst>
          </p:nvPr>
        </p:nvGraphicFramePr>
        <p:xfrm>
          <a:off x="495300" y="1600201"/>
          <a:ext cx="8915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33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807F-C291-154D-9E76-D695AC86D346}"/>
              </a:ext>
            </a:extLst>
          </p:cNvPr>
          <p:cNvSpPr>
            <a:spLocks noGrp="1"/>
          </p:cNvSpPr>
          <p:nvPr>
            <p:ph type="title"/>
          </p:nvPr>
        </p:nvSpPr>
        <p:spPr/>
        <p:txBody>
          <a:bodyPr>
            <a:normAutofit fontScale="90000"/>
          </a:bodyPr>
          <a:lstStyle/>
          <a:p>
            <a:r>
              <a:rPr lang="en-US" dirty="0">
                <a:solidFill>
                  <a:schemeClr val="bg1"/>
                </a:solidFill>
              </a:rPr>
              <a:t>Stakeholder Management</a:t>
            </a:r>
            <a:br>
              <a:rPr lang="en-US" dirty="0">
                <a:solidFill>
                  <a:schemeClr val="bg1"/>
                </a:solidFill>
              </a:rPr>
            </a:br>
            <a:r>
              <a:rPr lang="en-US" dirty="0">
                <a:solidFill>
                  <a:schemeClr val="bg1"/>
                </a:solidFill>
              </a:rPr>
              <a:t>Interest </a:t>
            </a:r>
          </a:p>
        </p:txBody>
      </p:sp>
      <p:graphicFrame>
        <p:nvGraphicFramePr>
          <p:cNvPr id="4" name="Content Placeholder 3">
            <a:extLst>
              <a:ext uri="{FF2B5EF4-FFF2-40B4-BE49-F238E27FC236}">
                <a16:creationId xmlns:a16="http://schemas.microsoft.com/office/drawing/2014/main" id="{C244D472-3E77-234D-9187-BC09BD3960D8}"/>
              </a:ext>
            </a:extLst>
          </p:cNvPr>
          <p:cNvGraphicFramePr>
            <a:graphicFrameLocks noGrp="1"/>
          </p:cNvGraphicFramePr>
          <p:nvPr>
            <p:ph idx="1"/>
            <p:extLst>
              <p:ext uri="{D42A27DB-BD31-4B8C-83A1-F6EECF244321}">
                <p14:modId xmlns:p14="http://schemas.microsoft.com/office/powerpoint/2010/main" val="1261121699"/>
              </p:ext>
            </p:extLst>
          </p:nvPr>
        </p:nvGraphicFramePr>
        <p:xfrm>
          <a:off x="495300" y="1600201"/>
          <a:ext cx="8915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766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D353-C38C-1D40-A10E-52B84C304C1E}"/>
              </a:ext>
            </a:extLst>
          </p:cNvPr>
          <p:cNvSpPr>
            <a:spLocks noGrp="1"/>
          </p:cNvSpPr>
          <p:nvPr>
            <p:ph type="title"/>
          </p:nvPr>
        </p:nvSpPr>
        <p:spPr/>
        <p:txBody>
          <a:bodyPr>
            <a:normAutofit fontScale="90000"/>
          </a:bodyPr>
          <a:lstStyle/>
          <a:p>
            <a:r>
              <a:rPr lang="en-US" dirty="0"/>
              <a:t>Managing Stakeholders</a:t>
            </a:r>
            <a:br>
              <a:rPr lang="en-US" dirty="0"/>
            </a:br>
            <a:r>
              <a:rPr lang="en-US" dirty="0"/>
              <a:t>Power/Interest Grid</a:t>
            </a:r>
          </a:p>
        </p:txBody>
      </p:sp>
      <p:pic>
        <p:nvPicPr>
          <p:cNvPr id="18434" name="Picture 2" descr="Image result for power interest grid template">
            <a:extLst>
              <a:ext uri="{FF2B5EF4-FFF2-40B4-BE49-F238E27FC236}">
                <a16:creationId xmlns:a16="http://schemas.microsoft.com/office/drawing/2014/main" id="{CFB777E1-1620-4648-87A9-A5E5CE4FE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1676400"/>
            <a:ext cx="52324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84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138445"/>
            <a:ext cx="811086" cy="81108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396074893"/>
              </p:ext>
            </p:extLst>
          </p:nvPr>
        </p:nvGraphicFramePr>
        <p:xfrm>
          <a:off x="555372" y="1219200"/>
          <a:ext cx="8077200" cy="5257801"/>
        </p:xfrm>
        <a:graphic>
          <a:graphicData uri="http://schemas.openxmlformats.org/drawingml/2006/table">
            <a:tbl>
              <a:tblPr firstRow="1" bandRow="1">
                <a:tableStyleId>{7E9639D4-E3E2-4D34-9284-5A2195B3D0D7}</a:tableStyleId>
              </a:tblPr>
              <a:tblGrid>
                <a:gridCol w="667874">
                  <a:extLst>
                    <a:ext uri="{9D8B030D-6E8A-4147-A177-3AD203B41FA5}">
                      <a16:colId xmlns:a16="http://schemas.microsoft.com/office/drawing/2014/main" val="861598987"/>
                    </a:ext>
                  </a:extLst>
                </a:gridCol>
                <a:gridCol w="1288042">
                  <a:extLst>
                    <a:ext uri="{9D8B030D-6E8A-4147-A177-3AD203B41FA5}">
                      <a16:colId xmlns:a16="http://schemas.microsoft.com/office/drawing/2014/main" val="2913396517"/>
                    </a:ext>
                  </a:extLst>
                </a:gridCol>
                <a:gridCol w="2088025">
                  <a:extLst>
                    <a:ext uri="{9D8B030D-6E8A-4147-A177-3AD203B41FA5}">
                      <a16:colId xmlns:a16="http://schemas.microsoft.com/office/drawing/2014/main" val="3463543976"/>
                    </a:ext>
                  </a:extLst>
                </a:gridCol>
                <a:gridCol w="2019300">
                  <a:extLst>
                    <a:ext uri="{9D8B030D-6E8A-4147-A177-3AD203B41FA5}">
                      <a16:colId xmlns:a16="http://schemas.microsoft.com/office/drawing/2014/main" val="1702226729"/>
                    </a:ext>
                  </a:extLst>
                </a:gridCol>
                <a:gridCol w="2013959">
                  <a:extLst>
                    <a:ext uri="{9D8B030D-6E8A-4147-A177-3AD203B41FA5}">
                      <a16:colId xmlns:a16="http://schemas.microsoft.com/office/drawing/2014/main" val="2428011562"/>
                    </a:ext>
                  </a:extLst>
                </a:gridCol>
              </a:tblGrid>
              <a:tr h="875168">
                <a:tc rowSpan="6">
                  <a:txBody>
                    <a:bodyPr/>
                    <a:lstStyle/>
                    <a:p>
                      <a:pPr algn="ctr"/>
                      <a:r>
                        <a:rPr lang="en-GB" sz="4000" b="0" dirty="0"/>
                        <a:t>Power</a:t>
                      </a:r>
                    </a:p>
                  </a:txBody>
                  <a:tcPr vert="vert270" anchor="ctr">
                    <a:noFill/>
                  </a:tcPr>
                </a:tc>
                <a:tc gridSpan="4">
                  <a:txBody>
                    <a:bodyPr/>
                    <a:lstStyle/>
                    <a:p>
                      <a:pPr algn="ctr"/>
                      <a:endParaRPr lang="en-GB" dirty="0"/>
                    </a:p>
                    <a:p>
                      <a:pPr algn="ctr"/>
                      <a:r>
                        <a:rPr lang="en-GB" sz="2400" dirty="0"/>
                        <a:t>Power</a:t>
                      </a:r>
                      <a:r>
                        <a:rPr lang="en-GB" sz="2400" baseline="0" dirty="0"/>
                        <a:t> Interest Grid</a:t>
                      </a:r>
                      <a:endParaRPr lang="en-GB" sz="2400" dirty="0"/>
                    </a:p>
                  </a:txBody>
                  <a:tcP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2258107"/>
                  </a:ext>
                </a:extLst>
              </a:tr>
              <a:tr h="786975">
                <a:tc vMerge="1">
                  <a:txBody>
                    <a:bodyPr/>
                    <a:lstStyle/>
                    <a:p>
                      <a:endParaRPr lang="en-GB"/>
                    </a:p>
                  </a:txBody>
                  <a:tcPr/>
                </a:tc>
                <a:tc>
                  <a:txBody>
                    <a:bodyPr/>
                    <a:lstStyle/>
                    <a:p>
                      <a:pPr algn="ctr"/>
                      <a:r>
                        <a:rPr lang="en-GB" sz="1800" dirty="0"/>
                        <a:t>High</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GB" sz="2000" b="1" dirty="0">
                          <a:solidFill>
                            <a:schemeClr val="accent2">
                              <a:lumMod val="75000"/>
                            </a:schemeClr>
                          </a:solidFill>
                        </a:rPr>
                        <a:t>Watch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GB" sz="2000" b="1">
                          <a:solidFill>
                            <a:schemeClr val="accent2">
                              <a:lumMod val="75000"/>
                            </a:schemeClr>
                          </a:solidFill>
                        </a:rPr>
                        <a:t>Keep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GB" sz="2000" b="1">
                          <a:solidFill>
                            <a:schemeClr val="accent2">
                              <a:lumMod val="75000"/>
                            </a:schemeClr>
                          </a:solidFill>
                        </a:rPr>
                        <a:t>Constant Active</a:t>
                      </a:r>
                      <a:r>
                        <a:rPr lang="en-GB" sz="2000" b="1" baseline="0">
                          <a:solidFill>
                            <a:schemeClr val="accent2">
                              <a:lumMod val="75000"/>
                            </a:schemeClr>
                          </a:solidFill>
                        </a:rPr>
                        <a:t> Management</a:t>
                      </a:r>
                      <a:endParaRPr lang="en-GB" sz="2000" b="1">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4653854"/>
                  </a:ext>
                </a:extLst>
              </a:tr>
              <a:tr h="915876">
                <a:tc vMerge="1">
                  <a:txBody>
                    <a:bodyPr/>
                    <a:lstStyle/>
                    <a:p>
                      <a:endParaRPr lang="en-GB"/>
                    </a:p>
                  </a:txBody>
                  <a:tcPr/>
                </a:tc>
                <a:tc>
                  <a:txBody>
                    <a:bodyPr/>
                    <a:lstStyle/>
                    <a:p>
                      <a:pPr marL="0" algn="ctr" defTabSz="914400" rtl="0" eaLnBrk="1" latinLnBrk="0" hangingPunct="1"/>
                      <a:r>
                        <a:rPr lang="en-GB" sz="1800" kern="1200" dirty="0">
                          <a:solidFill>
                            <a:schemeClr val="tx1"/>
                          </a:solidFill>
                          <a:latin typeface="+mn-lt"/>
                          <a:ea typeface="+mn-ea"/>
                          <a:cs typeface="+mn-cs"/>
                        </a:rPr>
                        <a:t>Some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GB" sz="2000" b="1" dirty="0">
                          <a:solidFill>
                            <a:schemeClr val="accent2">
                              <a:lumMod val="75000"/>
                            </a:schemeClr>
                          </a:solidFill>
                        </a:rPr>
                        <a:t>Keep on side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2000" b="1">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2000" b="1">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373954"/>
                  </a:ext>
                </a:extLst>
              </a:tr>
              <a:tr h="902307">
                <a:tc vMerge="1">
                  <a:txBody>
                    <a:bodyPr/>
                    <a:lstStyle/>
                    <a:p>
                      <a:endParaRPr lang="en-GB"/>
                    </a:p>
                  </a:txBody>
                  <a:tcPr/>
                </a:tc>
                <a:tc>
                  <a:txBody>
                    <a:bodyPr/>
                    <a:lstStyle/>
                    <a:p>
                      <a:pPr marL="0" algn="ctr" defTabSz="914400" rtl="0" eaLnBrk="1" latinLnBrk="0" hangingPunct="1"/>
                      <a:r>
                        <a:rPr lang="en-GB" sz="1800" kern="1200">
                          <a:solidFill>
                            <a:schemeClr val="tx1"/>
                          </a:solidFill>
                          <a:latin typeface="+mn-lt"/>
                          <a:ea typeface="+mn-ea"/>
                          <a:cs typeface="+mn-cs"/>
                        </a:rPr>
                        <a:t>Low</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b="1" dirty="0">
                          <a:solidFill>
                            <a:schemeClr val="accent2">
                              <a:lumMod val="75000"/>
                            </a:schemeClr>
                          </a:solidFill>
                        </a:rPr>
                        <a:t>Ignore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GB" sz="2000" b="1" dirty="0">
                          <a:solidFill>
                            <a:schemeClr val="accent2">
                              <a:lumMod val="75000"/>
                            </a:schemeClr>
                          </a:solidFill>
                        </a:rPr>
                        <a:t>Keep Informed</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2000" b="1">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2093552"/>
                  </a:ext>
                </a:extLst>
              </a:tr>
              <a:tr h="902307">
                <a:tc vMerge="1">
                  <a:txBody>
                    <a:bodyPr/>
                    <a:lstStyle/>
                    <a:p>
                      <a:endParaRPr lang="en-GB"/>
                    </a:p>
                  </a:txBody>
                  <a:tcPr/>
                </a:tc>
                <a:tc>
                  <a:txBody>
                    <a:bodyPr/>
                    <a:lstStyle/>
                    <a:p>
                      <a:pPr algn="ctr"/>
                      <a:endParaRPr lang="en-GB"/>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GB" sz="1600"/>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GB" sz="1600" dirty="0"/>
                        <a:t>Some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GB" sz="1600" dirty="0"/>
                        <a:t>High</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839B"/>
                    </a:solidFill>
                  </a:tcPr>
                </a:tc>
                <a:extLst>
                  <a:ext uri="{0D108BD9-81ED-4DB2-BD59-A6C34878D82A}">
                    <a16:rowId xmlns:a16="http://schemas.microsoft.com/office/drawing/2014/main" val="3209828014"/>
                  </a:ext>
                </a:extLst>
              </a:tr>
              <a:tr h="875168">
                <a:tc vMerge="1">
                  <a:txBody>
                    <a:bodyPr/>
                    <a:lstStyle/>
                    <a:p>
                      <a:endParaRPr lang="en-GB"/>
                    </a:p>
                  </a:txBody>
                  <a:tcPr/>
                </a:tc>
                <a:tc gridSpan="4">
                  <a:txBody>
                    <a:bodyPr/>
                    <a:lstStyle/>
                    <a:p>
                      <a:pPr algn="ctr"/>
                      <a:r>
                        <a:rPr lang="en-GB" sz="4000" dirty="0">
                          <a:solidFill>
                            <a:schemeClr val="bg1"/>
                          </a:solidFill>
                        </a:rPr>
                        <a:t>Interest</a:t>
                      </a:r>
                    </a:p>
                  </a:txBody>
                  <a:tcPr anchor="c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63312582"/>
                  </a:ext>
                </a:extLst>
              </a:tr>
            </a:tbl>
          </a:graphicData>
        </a:graphic>
      </p:graphicFrame>
      <p:sp>
        <p:nvSpPr>
          <p:cNvPr id="11" name="Rectangle 10"/>
          <p:cNvSpPr/>
          <p:nvPr/>
        </p:nvSpPr>
        <p:spPr>
          <a:xfrm>
            <a:off x="1366458" y="236560"/>
            <a:ext cx="6455028" cy="584775"/>
          </a:xfrm>
          <a:prstGeom prst="rect">
            <a:avLst/>
          </a:prstGeom>
        </p:spPr>
        <p:txBody>
          <a:bodyPr wrap="square">
            <a:spAutoFit/>
          </a:bodyPr>
          <a:lstStyle/>
          <a:p>
            <a:pPr algn="ctr"/>
            <a:r>
              <a:rPr lang="en-GB" sz="3200" b="1" dirty="0">
                <a:solidFill>
                  <a:schemeClr val="bg1"/>
                </a:solidFill>
              </a:rPr>
              <a:t>Level of Power &amp; Interest</a:t>
            </a:r>
          </a:p>
        </p:txBody>
      </p:sp>
    </p:spTree>
    <p:extLst>
      <p:ext uri="{BB962C8B-B14F-4D97-AF65-F5344CB8AC3E}">
        <p14:creationId xmlns:p14="http://schemas.microsoft.com/office/powerpoint/2010/main" val="120631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6" y="370416"/>
            <a:ext cx="7869795" cy="696384"/>
          </a:xfrm>
        </p:spPr>
        <p:txBody>
          <a:bodyPr>
            <a:noAutofit/>
          </a:bodyPr>
          <a:lstStyle/>
          <a:p>
            <a:pPr algn="l"/>
            <a:r>
              <a:rPr lang="en-GB" sz="2800" b="1" dirty="0">
                <a:solidFill>
                  <a:schemeClr val="bg1"/>
                </a:solidFill>
              </a:rPr>
              <a:t>Projects and Programme Management </a:t>
            </a:r>
            <a:endParaRPr lang="en-US" sz="28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640957977"/>
              </p:ext>
            </p:extLst>
          </p:nvPr>
        </p:nvGraphicFramePr>
        <p:xfrm>
          <a:off x="359806" y="1066800"/>
          <a:ext cx="9393794" cy="5054684"/>
        </p:xfrm>
        <a:graphic>
          <a:graphicData uri="http://schemas.openxmlformats.org/drawingml/2006/table">
            <a:tbl>
              <a:tblPr firstRow="1" bandRow="1">
                <a:tableStyleId>{F2DE63D5-997A-4646-A377-4702673A728D}</a:tableStyleId>
              </a:tblPr>
              <a:tblGrid>
                <a:gridCol w="1926195">
                  <a:extLst>
                    <a:ext uri="{9D8B030D-6E8A-4147-A177-3AD203B41FA5}">
                      <a16:colId xmlns:a16="http://schemas.microsoft.com/office/drawing/2014/main" val="1489069672"/>
                    </a:ext>
                  </a:extLst>
                </a:gridCol>
                <a:gridCol w="3200400">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215858">
                <a:tc gridSpan="3">
                  <a:txBody>
                    <a:bodyPr/>
                    <a:lstStyle/>
                    <a:p>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215858">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a:t>
                      </a:r>
                      <a:endParaRPr lang="en-GB" sz="1800" b="1"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792479">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baseline="0" dirty="0">
                          <a:solidFill>
                            <a:schemeClr val="bg1"/>
                          </a:solidFill>
                          <a:effectLst/>
                          <a:latin typeface="+mn-lt"/>
                          <a:ea typeface="+mn-ea"/>
                          <a:cs typeface="+mn-cs"/>
                        </a:rPr>
                        <a:t>Introduction to projects and programme management</a:t>
                      </a:r>
                    </a:p>
                  </a:txBody>
                  <a:tcPr/>
                </a:tc>
                <a:tc>
                  <a:txBody>
                    <a:bodyPr/>
                    <a:lstStyle/>
                    <a:p>
                      <a:pPr marL="0" algn="l" defTabSz="914400" rtl="0" eaLnBrk="1" latinLnBrk="0" hangingPunct="1"/>
                      <a:r>
                        <a:rPr lang="en-GB" sz="1800" kern="1200" baseline="0" dirty="0">
                          <a:solidFill>
                            <a:schemeClr val="bg1"/>
                          </a:solidFill>
                          <a:effectLst/>
                          <a:latin typeface="+mn-lt"/>
                          <a:ea typeface="+mn-ea"/>
                          <a:cs typeface="+mn-cs"/>
                        </a:rPr>
                        <a:t>To get a basic understanding of programmes and projects and its importance</a:t>
                      </a:r>
                    </a:p>
                  </a:txBody>
                  <a:tcPr/>
                </a:tc>
                <a:extLst>
                  <a:ext uri="{0D108BD9-81ED-4DB2-BD59-A6C34878D82A}">
                    <a16:rowId xmlns:a16="http://schemas.microsoft.com/office/drawing/2014/main" val="1875560108"/>
                  </a:ext>
                </a:extLst>
              </a:tr>
              <a:tr h="762000">
                <a:tc>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Importance of good governance</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appreciate why good governance is essential in MSPs (Managing successful Programmes)</a:t>
                      </a:r>
                    </a:p>
                  </a:txBody>
                  <a:tcPr/>
                </a:tc>
                <a:extLst>
                  <a:ext uri="{0D108BD9-81ED-4DB2-BD59-A6C34878D82A}">
                    <a16:rowId xmlns:a16="http://schemas.microsoft.com/office/drawing/2014/main" val="1901299312"/>
                  </a:ext>
                </a:extLst>
              </a:tr>
              <a:tr h="76200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kern="1200" dirty="0">
                          <a:solidFill>
                            <a:schemeClr val="bg1"/>
                          </a:solidFill>
                          <a:effectLst/>
                          <a:latin typeface="+mn-lt"/>
                          <a:ea typeface="+mn-ea"/>
                          <a:cs typeface="+mn-cs"/>
                        </a:rPr>
                        <a:t>Stakeholder management fundamentals and tools</a:t>
                      </a:r>
                    </a:p>
                  </a:txBody>
                  <a:tcPr/>
                </a:tc>
                <a:tc>
                  <a:txBody>
                    <a:bodyPr/>
                    <a:lstStyle/>
                    <a:p>
                      <a:r>
                        <a:rPr lang="en-GB" sz="1800" kern="1200" baseline="0" dirty="0">
                          <a:solidFill>
                            <a:schemeClr val="bg1"/>
                          </a:solidFill>
                          <a:effectLst/>
                          <a:latin typeface="+mn-lt"/>
                          <a:ea typeface="+mn-ea"/>
                          <a:cs typeface="+mn-cs"/>
                        </a:rPr>
                        <a:t>To gain an understanding of stakeholders and how to manage them</a:t>
                      </a:r>
                    </a:p>
                  </a:txBody>
                  <a:tcPr/>
                </a:tc>
                <a:extLst>
                  <a:ext uri="{0D108BD9-81ED-4DB2-BD59-A6C34878D82A}">
                    <a16:rowId xmlns:a16="http://schemas.microsoft.com/office/drawing/2014/main" val="3670760852"/>
                  </a:ext>
                </a:extLst>
              </a:tr>
              <a:tr h="22860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kern="1200" baseline="0" dirty="0">
                        <a:solidFill>
                          <a:schemeClr val="bg1"/>
                        </a:solidFill>
                        <a:effectLst/>
                        <a:latin typeface="+mn-lt"/>
                        <a:ea typeface="+mn-ea"/>
                        <a:cs typeface="+mn-cs"/>
                      </a:endParaRPr>
                    </a:p>
                  </a:txBody>
                  <a:tcPr/>
                </a:tc>
                <a:tc>
                  <a:txBody>
                    <a:bodyPr/>
                    <a:lstStyle/>
                    <a:p>
                      <a:r>
                        <a:rPr lang="en-GB" sz="1800" kern="1200" baseline="0" dirty="0">
                          <a:solidFill>
                            <a:schemeClr val="bg1"/>
                          </a:solidFill>
                          <a:effectLst/>
                          <a:latin typeface="+mn-lt"/>
                          <a:ea typeface="+mn-ea"/>
                          <a:cs typeface="+mn-cs"/>
                        </a:rPr>
                        <a:t>To learn new tools on stakeholder management</a:t>
                      </a:r>
                    </a:p>
                  </a:txBody>
                  <a:tcPr/>
                </a:tc>
                <a:extLst>
                  <a:ext uri="{0D108BD9-81ED-4DB2-BD59-A6C34878D82A}">
                    <a16:rowId xmlns:a16="http://schemas.microsoft.com/office/drawing/2014/main" val="292067424"/>
                  </a:ext>
                </a:extLst>
              </a:tr>
              <a:tr h="1092284">
                <a:tc>
                  <a:txBody>
                    <a:bodyPr/>
                    <a:lstStyle/>
                    <a:p>
                      <a:endParaRPr lang="en-GB" dirty="0"/>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Lean projects</a:t>
                      </a:r>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To learn the basics of lean projects using lean management tools and principles</a:t>
                      </a:r>
                    </a:p>
                  </a:txBody>
                  <a:tcPr/>
                </a:tc>
                <a:extLst>
                  <a:ext uri="{0D108BD9-81ED-4DB2-BD59-A6C34878D82A}">
                    <a16:rowId xmlns:a16="http://schemas.microsoft.com/office/drawing/2014/main" val="1116730086"/>
                  </a:ext>
                </a:extLst>
              </a:tr>
            </a:tbl>
          </a:graphicData>
        </a:graphic>
      </p:graphicFrame>
    </p:spTree>
    <p:extLst>
      <p:ext uri="{BB962C8B-B14F-4D97-AF65-F5344CB8AC3E}">
        <p14:creationId xmlns:p14="http://schemas.microsoft.com/office/powerpoint/2010/main" val="2101947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0B18-C27F-D145-BD11-F177F5E3658F}"/>
              </a:ext>
            </a:extLst>
          </p:cNvPr>
          <p:cNvSpPr>
            <a:spLocks noGrp="1"/>
          </p:cNvSpPr>
          <p:nvPr>
            <p:ph type="title"/>
          </p:nvPr>
        </p:nvSpPr>
        <p:spPr/>
        <p:txBody>
          <a:bodyPr/>
          <a:lstStyle/>
          <a:p>
            <a:r>
              <a:rPr lang="en-US" dirty="0">
                <a:solidFill>
                  <a:srgbClr val="FFC000"/>
                </a:solidFill>
              </a:rPr>
              <a:t>Tasks</a:t>
            </a:r>
          </a:p>
        </p:txBody>
      </p:sp>
      <p:sp>
        <p:nvSpPr>
          <p:cNvPr id="3" name="TextBox 2">
            <a:extLst>
              <a:ext uri="{FF2B5EF4-FFF2-40B4-BE49-F238E27FC236}">
                <a16:creationId xmlns:a16="http://schemas.microsoft.com/office/drawing/2014/main" id="{28964495-3DB8-DF40-A6A2-B862EC2FBA98}"/>
              </a:ext>
            </a:extLst>
          </p:cNvPr>
          <p:cNvSpPr txBox="1"/>
          <p:nvPr/>
        </p:nvSpPr>
        <p:spPr>
          <a:xfrm>
            <a:off x="3433156" y="1555844"/>
            <a:ext cx="5638800" cy="2246769"/>
          </a:xfrm>
          <a:prstGeom prst="rect">
            <a:avLst/>
          </a:prstGeom>
          <a:noFill/>
        </p:spPr>
        <p:txBody>
          <a:bodyPr wrap="square" rtlCol="0">
            <a:spAutoFit/>
          </a:bodyPr>
          <a:lstStyle/>
          <a:p>
            <a:pPr marL="457200" indent="-457200">
              <a:buAutoNum type="arabicPeriod"/>
            </a:pPr>
            <a:r>
              <a:rPr lang="en-US" sz="2800" dirty="0">
                <a:solidFill>
                  <a:srgbClr val="FFC000"/>
                </a:solidFill>
              </a:rPr>
              <a:t>Read the stakeholder analysis summary sheet.</a:t>
            </a:r>
          </a:p>
          <a:p>
            <a:endParaRPr lang="en-US" sz="2800" dirty="0">
              <a:solidFill>
                <a:srgbClr val="FFC000"/>
              </a:solidFill>
            </a:endParaRPr>
          </a:p>
          <a:p>
            <a:r>
              <a:rPr lang="en-US" sz="2800" dirty="0">
                <a:solidFill>
                  <a:srgbClr val="FFC000"/>
                </a:solidFill>
              </a:rPr>
              <a:t>2. Do the bitesize training on Stakeholder Management. </a:t>
            </a:r>
          </a:p>
        </p:txBody>
      </p:sp>
      <p:pic>
        <p:nvPicPr>
          <p:cNvPr id="19458" name="Picture 2" descr="Image result for read">
            <a:extLst>
              <a:ext uri="{FF2B5EF4-FFF2-40B4-BE49-F238E27FC236}">
                <a16:creationId xmlns:a16="http://schemas.microsoft.com/office/drawing/2014/main" id="{F94C136F-E124-534C-9325-F379A716F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92813"/>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result for write">
            <a:extLst>
              <a:ext uri="{FF2B5EF4-FFF2-40B4-BE49-F238E27FC236}">
                <a16:creationId xmlns:a16="http://schemas.microsoft.com/office/drawing/2014/main" id="{7D15028F-100D-6048-8480-391084067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14800"/>
            <a:ext cx="3937000"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146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3891742" y="845682"/>
            <a:ext cx="5861858" cy="696384"/>
          </a:xfrm>
        </p:spPr>
        <p:txBody>
          <a:bodyPr>
            <a:noAutofit/>
          </a:bodyPr>
          <a:lstStyle/>
          <a:p>
            <a:r>
              <a:rPr lang="en-GB" sz="3200" b="1" dirty="0">
                <a:solidFill>
                  <a:schemeClr val="bg1"/>
                </a:solidFill>
              </a:rPr>
              <a:t>Project and Programme Governance</a:t>
            </a:r>
            <a:endParaRPr lang="en-US" sz="3200" b="1" dirty="0">
              <a:solidFill>
                <a:schemeClr val="bg1"/>
              </a:solidFill>
            </a:endParaRPr>
          </a:p>
        </p:txBody>
      </p:sp>
      <p:sp>
        <p:nvSpPr>
          <p:cNvPr id="3" name="TextBox 2">
            <a:extLst>
              <a:ext uri="{FF2B5EF4-FFF2-40B4-BE49-F238E27FC236}">
                <a16:creationId xmlns:a16="http://schemas.microsoft.com/office/drawing/2014/main" id="{A75C5B8B-2BC9-4B4F-BE9D-980C6E0B7278}"/>
              </a:ext>
            </a:extLst>
          </p:cNvPr>
          <p:cNvSpPr txBox="1"/>
          <p:nvPr/>
        </p:nvSpPr>
        <p:spPr>
          <a:xfrm>
            <a:off x="762000" y="3120976"/>
            <a:ext cx="7620000" cy="2308324"/>
          </a:xfrm>
          <a:prstGeom prst="rect">
            <a:avLst/>
          </a:prstGeom>
          <a:noFill/>
        </p:spPr>
        <p:txBody>
          <a:bodyPr wrap="square" rtlCol="0">
            <a:spAutoFit/>
          </a:bodyPr>
          <a:lstStyle/>
          <a:p>
            <a:r>
              <a:rPr lang="en-US" sz="2400" dirty="0">
                <a:solidFill>
                  <a:srgbClr val="FFC000"/>
                </a:solidFill>
              </a:rPr>
              <a:t>Read Article on </a:t>
            </a:r>
          </a:p>
          <a:p>
            <a:endParaRPr lang="en-US" sz="2400" dirty="0">
              <a:solidFill>
                <a:srgbClr val="FFC000"/>
              </a:solidFill>
            </a:endParaRPr>
          </a:p>
          <a:p>
            <a:r>
              <a:rPr lang="en-GB" sz="2400" b="1" dirty="0">
                <a:solidFill>
                  <a:srgbClr val="FFC000"/>
                </a:solidFill>
              </a:rPr>
              <a:t>Project and Program Governance</a:t>
            </a:r>
          </a:p>
          <a:p>
            <a:r>
              <a:rPr lang="en-GB" sz="2400" b="1" dirty="0">
                <a:solidFill>
                  <a:srgbClr val="FFC000"/>
                </a:solidFill>
              </a:rPr>
              <a:t>Using Senior Management Support to Ensure Project Success</a:t>
            </a:r>
          </a:p>
          <a:p>
            <a:endParaRPr lang="en-US" sz="2400" dirty="0">
              <a:solidFill>
                <a:srgbClr val="FFC000"/>
              </a:solidFill>
            </a:endParaRPr>
          </a:p>
        </p:txBody>
      </p:sp>
      <p:pic>
        <p:nvPicPr>
          <p:cNvPr id="10" name="Picture 2" descr="Image result for project governance">
            <a:extLst>
              <a:ext uri="{FF2B5EF4-FFF2-40B4-BE49-F238E27FC236}">
                <a16:creationId xmlns:a16="http://schemas.microsoft.com/office/drawing/2014/main" id="{CADE7116-DEB1-EF4B-BA8E-D993315479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2413"/>
            <a:ext cx="3396927" cy="233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915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FBE-B723-5E4B-AB89-4B315CE6C608}"/>
              </a:ext>
            </a:extLst>
          </p:cNvPr>
          <p:cNvSpPr>
            <a:spLocks noGrp="1"/>
          </p:cNvSpPr>
          <p:nvPr>
            <p:ph type="title"/>
          </p:nvPr>
        </p:nvSpPr>
        <p:spPr>
          <a:xfrm>
            <a:off x="2743200" y="520700"/>
            <a:ext cx="5143500" cy="1143000"/>
          </a:xfrm>
        </p:spPr>
        <p:txBody>
          <a:bodyPr/>
          <a:lstStyle/>
          <a:p>
            <a:r>
              <a:rPr lang="en-US" dirty="0">
                <a:solidFill>
                  <a:schemeClr val="bg1"/>
                </a:solidFill>
              </a:rPr>
              <a:t>Project Governance</a:t>
            </a:r>
          </a:p>
        </p:txBody>
      </p:sp>
      <p:pic>
        <p:nvPicPr>
          <p:cNvPr id="20484" name="Picture 4" descr="Image result for what is project governance">
            <a:extLst>
              <a:ext uri="{FF2B5EF4-FFF2-40B4-BE49-F238E27FC236}">
                <a16:creationId xmlns:a16="http://schemas.microsoft.com/office/drawing/2014/main" id="{E43598C6-133D-3048-A3C0-C751AFE42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2057400"/>
            <a:ext cx="9537700"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07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716850" y="284901"/>
            <a:ext cx="84723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Who is responsible for what?</a:t>
            </a:r>
          </a:p>
        </p:txBody>
      </p:sp>
      <p:pic>
        <p:nvPicPr>
          <p:cNvPr id="363" name="Shape 363"/>
          <p:cNvPicPr preferRelativeResize="0"/>
          <p:nvPr/>
        </p:nvPicPr>
        <p:blipFill rotWithShape="1">
          <a:blip r:embed="rId3">
            <a:alphaModFix/>
          </a:blip>
          <a:srcRect/>
          <a:stretch/>
        </p:blipFill>
        <p:spPr>
          <a:xfrm>
            <a:off x="2360712" y="2132857"/>
            <a:ext cx="5112567" cy="3456383"/>
          </a:xfrm>
          <a:prstGeom prst="rect">
            <a:avLst/>
          </a:prstGeom>
          <a:noFill/>
          <a:ln>
            <a:noFill/>
          </a:ln>
        </p:spPr>
      </p:pic>
      <p:sp>
        <p:nvSpPr>
          <p:cNvPr id="364" name="Shape 364"/>
          <p:cNvSpPr/>
          <p:nvPr/>
        </p:nvSpPr>
        <p:spPr>
          <a:xfrm>
            <a:off x="380006" y="1283419"/>
            <a:ext cx="2458800" cy="1200300"/>
          </a:xfrm>
          <a:prstGeom prst="rect">
            <a:avLst/>
          </a:prstGeom>
          <a:noFill/>
          <a:ln>
            <a:noFill/>
          </a:ln>
        </p:spPr>
        <p:txBody>
          <a:bodyPr lIns="91425" tIns="45700" rIns="91425" bIns="45700" anchor="t" anchorCtr="0">
            <a:noAutofit/>
          </a:bodyPr>
          <a:lstStyle/>
          <a:p>
            <a:pPr marL="109728" indent="-8128">
              <a:buSzPct val="25000"/>
            </a:pPr>
            <a:r>
              <a:rPr lang="en-US" sz="2000" b="1" i="1" dirty="0">
                <a:solidFill>
                  <a:schemeClr val="bg1"/>
                </a:solidFill>
                <a:latin typeface="Alegreya Sans SC"/>
                <a:ea typeface="Alegreya Sans SC"/>
                <a:cs typeface="Alegreya Sans SC"/>
                <a:sym typeface="Alegreya Sans SC"/>
              </a:rPr>
              <a:t>Project Sponsor </a:t>
            </a:r>
            <a:r>
              <a:rPr lang="en-US" sz="2000" dirty="0">
                <a:solidFill>
                  <a:schemeClr val="bg1"/>
                </a:solidFill>
                <a:latin typeface="Alegreya Sans SC"/>
                <a:ea typeface="Alegreya Sans SC"/>
                <a:cs typeface="Alegreya Sans SC"/>
                <a:sym typeface="Alegreya Sans SC"/>
              </a:rPr>
              <a:t>‘person who is paying for it’</a:t>
            </a:r>
          </a:p>
        </p:txBody>
      </p:sp>
      <p:sp>
        <p:nvSpPr>
          <p:cNvPr id="365" name="Shape 365"/>
          <p:cNvSpPr/>
          <p:nvPr/>
        </p:nvSpPr>
        <p:spPr>
          <a:xfrm>
            <a:off x="111771" y="3323130"/>
            <a:ext cx="2248941" cy="1238801"/>
          </a:xfrm>
          <a:prstGeom prst="rect">
            <a:avLst/>
          </a:prstGeom>
          <a:noFill/>
          <a:ln>
            <a:noFill/>
          </a:ln>
        </p:spPr>
        <p:txBody>
          <a:bodyPr lIns="91425" tIns="45700" rIns="91425" bIns="45700" anchor="t" anchorCtr="0">
            <a:noAutofit/>
          </a:bodyPr>
          <a:lstStyle/>
          <a:p>
            <a:pPr marL="109728" indent="-8128">
              <a:buSzPct val="25000"/>
            </a:pPr>
            <a:r>
              <a:rPr lang="en-US" sz="2000" b="1" i="1" dirty="0">
                <a:solidFill>
                  <a:schemeClr val="bg1"/>
                </a:solidFill>
                <a:latin typeface="Alegreya Sans SC"/>
                <a:ea typeface="Alegreya Sans SC"/>
                <a:cs typeface="Alegreya Sans SC"/>
                <a:sym typeface="Alegreya Sans SC"/>
              </a:rPr>
              <a:t>Project </a:t>
            </a:r>
            <a:r>
              <a:rPr lang="en-US" b="1" i="1" dirty="0">
                <a:solidFill>
                  <a:schemeClr val="bg1"/>
                </a:solidFill>
                <a:latin typeface="Alegreya Sans SC"/>
                <a:ea typeface="Alegreya Sans SC"/>
                <a:cs typeface="Alegreya Sans SC"/>
                <a:sym typeface="Alegreya Sans SC"/>
              </a:rPr>
              <a:t>champion</a:t>
            </a:r>
            <a:r>
              <a:rPr lang="en-US" sz="2000" b="1" i="1" dirty="0">
                <a:solidFill>
                  <a:schemeClr val="bg1"/>
                </a:solidFill>
                <a:latin typeface="Alegreya Sans SC"/>
                <a:ea typeface="Alegreya Sans SC"/>
                <a:cs typeface="Alegreya Sans SC"/>
                <a:sym typeface="Alegreya Sans SC"/>
              </a:rPr>
              <a:t> </a:t>
            </a:r>
            <a:r>
              <a:rPr lang="en-US" sz="2000" dirty="0">
                <a:solidFill>
                  <a:schemeClr val="bg1"/>
                </a:solidFill>
                <a:latin typeface="Alegreya Sans SC"/>
                <a:ea typeface="Alegreya Sans SC"/>
                <a:cs typeface="Alegreya Sans SC"/>
                <a:sym typeface="Alegreya Sans SC"/>
              </a:rPr>
              <a:t>‘person who wants to see it happen’</a:t>
            </a:r>
          </a:p>
        </p:txBody>
      </p:sp>
      <p:sp>
        <p:nvSpPr>
          <p:cNvPr id="366" name="Shape 366"/>
          <p:cNvSpPr/>
          <p:nvPr/>
        </p:nvSpPr>
        <p:spPr>
          <a:xfrm>
            <a:off x="182395" y="5415196"/>
            <a:ext cx="2666948" cy="1238801"/>
          </a:xfrm>
          <a:prstGeom prst="rect">
            <a:avLst/>
          </a:prstGeom>
          <a:noFill/>
          <a:ln>
            <a:noFill/>
          </a:ln>
        </p:spPr>
        <p:txBody>
          <a:bodyPr lIns="91425" tIns="45700" rIns="91425" bIns="45700" anchor="t" anchorCtr="0">
            <a:noAutofit/>
          </a:bodyPr>
          <a:lstStyle/>
          <a:p>
            <a:pPr marL="109728" indent="-8128">
              <a:buSzPct val="25000"/>
            </a:pPr>
            <a:r>
              <a:rPr lang="en-US" sz="2000" b="1" i="1" dirty="0">
                <a:solidFill>
                  <a:schemeClr val="bg1"/>
                </a:solidFill>
                <a:latin typeface="Alegreya Sans SC"/>
                <a:ea typeface="Alegreya Sans SC"/>
                <a:cs typeface="Alegreya Sans SC"/>
                <a:sym typeface="Alegreya Sans SC"/>
              </a:rPr>
              <a:t>Project manager </a:t>
            </a:r>
          </a:p>
          <a:p>
            <a:pPr marL="109728" indent="-8128">
              <a:spcBef>
                <a:spcPts val="300"/>
              </a:spcBef>
              <a:buSzPct val="25000"/>
            </a:pPr>
            <a:r>
              <a:rPr lang="en-US" sz="2000" dirty="0">
                <a:solidFill>
                  <a:schemeClr val="bg1"/>
                </a:solidFill>
                <a:latin typeface="Alegreya Sans SC"/>
                <a:ea typeface="Alegreya Sans SC"/>
                <a:cs typeface="Alegreya Sans SC"/>
                <a:sym typeface="Alegreya Sans SC"/>
              </a:rPr>
              <a:t>‘person who will ensure it happens’</a:t>
            </a:r>
          </a:p>
        </p:txBody>
      </p:sp>
      <p:sp>
        <p:nvSpPr>
          <p:cNvPr id="367" name="Shape 367"/>
          <p:cNvSpPr/>
          <p:nvPr/>
        </p:nvSpPr>
        <p:spPr>
          <a:xfrm>
            <a:off x="7581799" y="4474899"/>
            <a:ext cx="2244295" cy="1238801"/>
          </a:xfrm>
          <a:prstGeom prst="rect">
            <a:avLst/>
          </a:prstGeom>
          <a:noFill/>
          <a:ln>
            <a:noFill/>
          </a:ln>
        </p:spPr>
        <p:txBody>
          <a:bodyPr lIns="91425" tIns="45700" rIns="91425" bIns="45700" anchor="t" anchorCtr="0">
            <a:noAutofit/>
          </a:bodyPr>
          <a:lstStyle/>
          <a:p>
            <a:pPr marL="109728" indent="-8128">
              <a:buSzPct val="25000"/>
            </a:pPr>
            <a:r>
              <a:rPr lang="en-US" sz="2000" b="1" i="1" dirty="0">
                <a:solidFill>
                  <a:schemeClr val="bg1"/>
                </a:solidFill>
                <a:latin typeface="Alegreya Sans SC"/>
                <a:ea typeface="Alegreya Sans SC"/>
                <a:cs typeface="Alegreya Sans SC"/>
                <a:sym typeface="Alegreya Sans SC"/>
              </a:rPr>
              <a:t>Project team</a:t>
            </a:r>
          </a:p>
          <a:p>
            <a:pPr marL="109728" indent="-8128">
              <a:spcBef>
                <a:spcPts val="300"/>
              </a:spcBef>
              <a:buSzPct val="25000"/>
            </a:pPr>
            <a:r>
              <a:rPr lang="en-US" sz="2000" dirty="0">
                <a:solidFill>
                  <a:schemeClr val="bg1"/>
                </a:solidFill>
                <a:latin typeface="Alegreya Sans SC"/>
                <a:ea typeface="Alegreya Sans SC"/>
                <a:cs typeface="Alegreya Sans SC"/>
                <a:sym typeface="Alegreya Sans SC"/>
              </a:rPr>
              <a:t>‘people who make it happen’</a:t>
            </a:r>
          </a:p>
        </p:txBody>
      </p:sp>
      <p:sp>
        <p:nvSpPr>
          <p:cNvPr id="368" name="Shape 368"/>
          <p:cNvSpPr/>
          <p:nvPr/>
        </p:nvSpPr>
        <p:spPr>
          <a:xfrm>
            <a:off x="7718426" y="2094626"/>
            <a:ext cx="2061900" cy="1766422"/>
          </a:xfrm>
          <a:prstGeom prst="rect">
            <a:avLst/>
          </a:prstGeom>
          <a:noFill/>
          <a:ln>
            <a:noFill/>
          </a:ln>
        </p:spPr>
        <p:txBody>
          <a:bodyPr lIns="91425" tIns="45700" rIns="91425" bIns="45700" anchor="t" anchorCtr="0">
            <a:noAutofit/>
          </a:bodyPr>
          <a:lstStyle/>
          <a:p>
            <a:pPr marL="109728" indent="-8128">
              <a:buSzPct val="25000"/>
            </a:pPr>
            <a:r>
              <a:rPr lang="en-US" sz="2000" b="1" i="1" dirty="0">
                <a:solidFill>
                  <a:schemeClr val="bg1"/>
                </a:solidFill>
                <a:latin typeface="Alegreya Sans SC"/>
                <a:ea typeface="Alegreya Sans SC"/>
                <a:cs typeface="Alegreya Sans SC"/>
                <a:sym typeface="Alegreya Sans SC"/>
              </a:rPr>
              <a:t>Stakeholders</a:t>
            </a:r>
            <a:r>
              <a:rPr lang="en-US" sz="2000" dirty="0">
                <a:solidFill>
                  <a:schemeClr val="bg1"/>
                </a:solidFill>
                <a:latin typeface="Alegreya Sans SC"/>
                <a:ea typeface="Alegreya Sans SC"/>
                <a:cs typeface="Alegreya Sans SC"/>
                <a:sym typeface="Alegreya Sans SC"/>
              </a:rPr>
              <a:t>  ‘those affected by it, and with an interest in it’</a:t>
            </a:r>
          </a:p>
        </p:txBody>
      </p:sp>
    </p:spTree>
    <p:extLst>
      <p:ext uri="{BB962C8B-B14F-4D97-AF65-F5344CB8AC3E}">
        <p14:creationId xmlns:p14="http://schemas.microsoft.com/office/powerpoint/2010/main" val="1828389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Shape 374" descr="http://projectmanager.com.au/wp-content/uploads/2011/02/projgov2.png">
            <a:hlinkClick r:id="rId3"/>
          </p:cNvPr>
          <p:cNvPicPr preferRelativeResize="0"/>
          <p:nvPr/>
        </p:nvPicPr>
        <p:blipFill rotWithShape="1">
          <a:blip r:embed="rId4">
            <a:alphaModFix/>
          </a:blip>
          <a:srcRect/>
          <a:stretch/>
        </p:blipFill>
        <p:spPr>
          <a:xfrm>
            <a:off x="1676400" y="1676400"/>
            <a:ext cx="6861550" cy="4721100"/>
          </a:xfrm>
          <a:prstGeom prst="rect">
            <a:avLst/>
          </a:prstGeom>
          <a:noFill/>
          <a:ln>
            <a:noFill/>
          </a:ln>
        </p:spPr>
      </p:pic>
      <p:sp>
        <p:nvSpPr>
          <p:cNvPr id="3" name="Shape 362">
            <a:extLst>
              <a:ext uri="{FF2B5EF4-FFF2-40B4-BE49-F238E27FC236}">
                <a16:creationId xmlns:a16="http://schemas.microsoft.com/office/drawing/2014/main" id="{6D1C6DC5-92EE-E042-8781-A80E00DDC702}"/>
              </a:ext>
            </a:extLst>
          </p:cNvPr>
          <p:cNvSpPr txBox="1">
            <a:spLocks noGrp="1"/>
          </p:cNvSpPr>
          <p:nvPr>
            <p:ph type="title"/>
          </p:nvPr>
        </p:nvSpPr>
        <p:spPr>
          <a:xfrm>
            <a:off x="716850" y="284901"/>
            <a:ext cx="84723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Sample structure</a:t>
            </a:r>
          </a:p>
        </p:txBody>
      </p:sp>
    </p:spTree>
    <p:extLst>
      <p:ext uri="{BB962C8B-B14F-4D97-AF65-F5344CB8AC3E}">
        <p14:creationId xmlns:p14="http://schemas.microsoft.com/office/powerpoint/2010/main" val="1275107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Shape 379"/>
          <p:cNvPicPr preferRelativeResize="0"/>
          <p:nvPr/>
        </p:nvPicPr>
        <p:blipFill rotWithShape="1">
          <a:blip r:embed="rId3">
            <a:alphaModFix/>
          </a:blip>
          <a:srcRect/>
          <a:stretch/>
        </p:blipFill>
        <p:spPr>
          <a:xfrm>
            <a:off x="1676400" y="2133600"/>
            <a:ext cx="6804991" cy="4133055"/>
          </a:xfrm>
          <a:prstGeom prst="rect">
            <a:avLst/>
          </a:prstGeom>
          <a:noFill/>
          <a:ln>
            <a:noFill/>
          </a:ln>
        </p:spPr>
      </p:pic>
      <p:sp>
        <p:nvSpPr>
          <p:cNvPr id="3" name="Shape 362">
            <a:extLst>
              <a:ext uri="{FF2B5EF4-FFF2-40B4-BE49-F238E27FC236}">
                <a16:creationId xmlns:a16="http://schemas.microsoft.com/office/drawing/2014/main" id="{AF21E14A-B598-2648-8599-441D20DC8343}"/>
              </a:ext>
            </a:extLst>
          </p:cNvPr>
          <p:cNvSpPr txBox="1">
            <a:spLocks noGrp="1"/>
          </p:cNvSpPr>
          <p:nvPr>
            <p:ph type="title"/>
          </p:nvPr>
        </p:nvSpPr>
        <p:spPr>
          <a:xfrm>
            <a:off x="716850" y="284901"/>
            <a:ext cx="84723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Sample structure</a:t>
            </a:r>
          </a:p>
        </p:txBody>
      </p:sp>
    </p:spTree>
    <p:extLst>
      <p:ext uri="{BB962C8B-B14F-4D97-AF65-F5344CB8AC3E}">
        <p14:creationId xmlns:p14="http://schemas.microsoft.com/office/powerpoint/2010/main" val="2744833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Shape 430"/>
          <p:cNvPicPr preferRelativeResize="0"/>
          <p:nvPr/>
        </p:nvPicPr>
        <p:blipFill>
          <a:blip r:embed="rId3">
            <a:alphaModFix/>
          </a:blip>
          <a:stretch>
            <a:fillRect/>
          </a:stretch>
        </p:blipFill>
        <p:spPr>
          <a:xfrm>
            <a:off x="668127" y="1463676"/>
            <a:ext cx="8569724" cy="4759649"/>
          </a:xfrm>
          <a:prstGeom prst="rect">
            <a:avLst/>
          </a:prstGeom>
          <a:noFill/>
          <a:ln>
            <a:noFill/>
          </a:ln>
        </p:spPr>
      </p:pic>
    </p:spTree>
    <p:extLst>
      <p:ext uri="{BB962C8B-B14F-4D97-AF65-F5344CB8AC3E}">
        <p14:creationId xmlns:p14="http://schemas.microsoft.com/office/powerpoint/2010/main" val="2199134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776525" y="662599"/>
            <a:ext cx="8229600" cy="1168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600" b="1" dirty="0">
                <a:solidFill>
                  <a:schemeClr val="bg1"/>
                </a:solidFill>
                <a:latin typeface="Julius Sans One"/>
                <a:ea typeface="Julius Sans One"/>
                <a:cs typeface="Julius Sans One"/>
                <a:sym typeface="Julius Sans One"/>
              </a:rPr>
              <a:t>2.0 Project Planning – the ‘how’</a:t>
            </a:r>
          </a:p>
        </p:txBody>
      </p:sp>
      <p:sp>
        <p:nvSpPr>
          <p:cNvPr id="436" name="Shape 436"/>
          <p:cNvSpPr txBox="1">
            <a:spLocks noGrp="1"/>
          </p:cNvSpPr>
          <p:nvPr>
            <p:ph type="body" idx="1"/>
          </p:nvPr>
        </p:nvSpPr>
        <p:spPr>
          <a:xfrm>
            <a:off x="838200" y="2145425"/>
            <a:ext cx="8229600" cy="4411200"/>
          </a:xfrm>
          <a:prstGeom prst="rect">
            <a:avLst/>
          </a:prstGeom>
          <a:noFill/>
          <a:ln>
            <a:noFill/>
          </a:ln>
        </p:spPr>
        <p:txBody>
          <a:bodyPr vert="horz" lIns="91425" tIns="45700" rIns="91425" bIns="45700" rtlCol="0" anchor="t" anchorCtr="0">
            <a:noAutofit/>
          </a:bodyPr>
          <a:lstStyle/>
          <a:p>
            <a:pPr marL="365760" indent="-264160">
              <a:spcBef>
                <a:spcPts val="0"/>
              </a:spcBef>
              <a:buClr>
                <a:schemeClr val="accent3"/>
              </a:buClr>
              <a:buSzPct val="100000"/>
              <a:buFont typeface="Alegreya Sans SC"/>
            </a:pPr>
            <a:r>
              <a:rPr lang="en-US" sz="2800" dirty="0">
                <a:solidFill>
                  <a:schemeClr val="bg1"/>
                </a:solidFill>
                <a:latin typeface="Alegreya Sans SC"/>
                <a:ea typeface="Alegreya Sans SC"/>
                <a:cs typeface="Alegreya Sans SC"/>
                <a:sym typeface="Alegreya Sans SC"/>
              </a:rPr>
              <a:t>At simplest level this is a list of tasks you need to complete to meet objective. The Plan shows the order of tasks, length of time and who is responsible.</a:t>
            </a:r>
          </a:p>
          <a:p>
            <a:pPr marL="365760" indent="-264160">
              <a:spcBef>
                <a:spcPts val="300"/>
              </a:spcBef>
              <a:buClr>
                <a:schemeClr val="accent3"/>
              </a:buClr>
              <a:buSzPct val="100000"/>
              <a:buFont typeface="Alegreya Sans SC"/>
            </a:pPr>
            <a:r>
              <a:rPr lang="en-US" sz="2800" dirty="0">
                <a:solidFill>
                  <a:schemeClr val="bg1"/>
                </a:solidFill>
                <a:latin typeface="Alegreya Sans SC"/>
                <a:ea typeface="Alegreya Sans SC"/>
                <a:cs typeface="Alegreya Sans SC"/>
                <a:sym typeface="Alegreya Sans SC"/>
              </a:rPr>
              <a:t>Needs to include how you will manage any risks and communication plans.</a:t>
            </a:r>
          </a:p>
          <a:p>
            <a:pPr marL="365760" indent="-264160">
              <a:spcBef>
                <a:spcPts val="300"/>
              </a:spcBef>
              <a:buClr>
                <a:schemeClr val="accent3"/>
              </a:buClr>
              <a:buSzPct val="100000"/>
              <a:buFont typeface="Alegreya Sans SC"/>
            </a:pPr>
            <a:r>
              <a:rPr lang="en-US" sz="2800" dirty="0">
                <a:solidFill>
                  <a:schemeClr val="bg1"/>
                </a:solidFill>
                <a:latin typeface="Alegreya Sans SC"/>
                <a:ea typeface="Alegreya Sans SC"/>
                <a:cs typeface="Alegreya Sans SC"/>
                <a:sym typeface="Alegreya Sans SC"/>
              </a:rPr>
              <a:t>If this stage is not performed well, it is unlikely that the project will be successful.</a:t>
            </a:r>
          </a:p>
          <a:p>
            <a:pPr marL="109728" indent="-8128">
              <a:spcBef>
                <a:spcPts val="300"/>
              </a:spcBef>
              <a:buClr>
                <a:schemeClr val="accent3"/>
              </a:buClr>
              <a:buSzPct val="25000"/>
              <a:buNone/>
            </a:pPr>
            <a:endParaRPr sz="2800" dirty="0">
              <a:solidFill>
                <a:schemeClr val="bg1"/>
              </a:solidFill>
              <a:latin typeface="Alegreya Sans SC"/>
              <a:ea typeface="Alegreya Sans SC"/>
              <a:cs typeface="Alegreya Sans SC"/>
              <a:sym typeface="Alegreya Sans SC"/>
            </a:endParaRPr>
          </a:p>
        </p:txBody>
      </p:sp>
    </p:spTree>
    <p:extLst>
      <p:ext uri="{BB962C8B-B14F-4D97-AF65-F5344CB8AC3E}">
        <p14:creationId xmlns:p14="http://schemas.microsoft.com/office/powerpoint/2010/main" val="2082367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1" name="Shape 441" descr="https://s-media-cache-ak0.pinimg.com/236x/87/71/99/877199a5f4fd39f69c82af53b4c7236d.jpg">
            <a:hlinkClick r:id="rId3"/>
          </p:cNvPr>
          <p:cNvPicPr preferRelativeResize="0"/>
          <p:nvPr/>
        </p:nvPicPr>
        <p:blipFill rotWithShape="1">
          <a:blip r:embed="rId4">
            <a:alphaModFix/>
          </a:blip>
          <a:srcRect/>
          <a:stretch/>
        </p:blipFill>
        <p:spPr>
          <a:xfrm>
            <a:off x="1928664" y="1052737"/>
            <a:ext cx="6048671" cy="5112567"/>
          </a:xfrm>
          <a:prstGeom prst="rect">
            <a:avLst/>
          </a:prstGeom>
          <a:noFill/>
          <a:ln>
            <a:noFill/>
          </a:ln>
        </p:spPr>
      </p:pic>
    </p:spTree>
    <p:extLst>
      <p:ext uri="{BB962C8B-B14F-4D97-AF65-F5344CB8AC3E}">
        <p14:creationId xmlns:p14="http://schemas.microsoft.com/office/powerpoint/2010/main" val="4236646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848543" y="692696"/>
            <a:ext cx="8229600" cy="1066799"/>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4000" b="1" dirty="0">
                <a:solidFill>
                  <a:schemeClr val="bg1"/>
                </a:solidFill>
                <a:latin typeface="Julius Sans One"/>
                <a:ea typeface="Julius Sans One"/>
                <a:cs typeface="Julius Sans One"/>
                <a:sym typeface="Julius Sans One"/>
              </a:rPr>
              <a:t>The importance of planning</a:t>
            </a:r>
          </a:p>
        </p:txBody>
      </p:sp>
      <p:sp>
        <p:nvSpPr>
          <p:cNvPr id="447" name="Shape 447"/>
          <p:cNvSpPr txBox="1">
            <a:spLocks noGrp="1"/>
          </p:cNvSpPr>
          <p:nvPr>
            <p:ph type="body" idx="1"/>
          </p:nvPr>
        </p:nvSpPr>
        <p:spPr>
          <a:xfrm>
            <a:off x="838200" y="1916833"/>
            <a:ext cx="8229600" cy="4657703"/>
          </a:xfrm>
          <a:prstGeom prst="rect">
            <a:avLst/>
          </a:prstGeom>
          <a:noFill/>
          <a:ln>
            <a:noFill/>
          </a:ln>
        </p:spPr>
        <p:txBody>
          <a:bodyPr vert="horz" lIns="91425" tIns="45700" rIns="91425" bIns="45700" rtlCol="0" anchor="t" anchorCtr="0">
            <a:noAutofit/>
          </a:bodyPr>
          <a:lstStyle/>
          <a:p>
            <a:pPr marL="365760" indent="-264160">
              <a:spcBef>
                <a:spcPts val="0"/>
              </a:spcBef>
              <a:buClr>
                <a:schemeClr val="accent3"/>
              </a:buClr>
              <a:buSzPct val="100000"/>
              <a:buFont typeface="Alegreya Sans SC"/>
            </a:pPr>
            <a:r>
              <a:rPr lang="en-US" sz="2800" dirty="0">
                <a:solidFill>
                  <a:schemeClr val="bg1"/>
                </a:solidFill>
                <a:latin typeface="Alegreya Sans SC"/>
                <a:ea typeface="Alegreya Sans SC"/>
                <a:cs typeface="Alegreya Sans SC"/>
                <a:sym typeface="Alegreya Sans SC"/>
              </a:rPr>
              <a:t>The temptation is to get started. It gives the appearance of immediate activity and progress.</a:t>
            </a:r>
          </a:p>
          <a:p>
            <a:pPr marL="365760" indent="-264160">
              <a:spcBef>
                <a:spcPts val="300"/>
              </a:spcBef>
              <a:buClr>
                <a:schemeClr val="accent3"/>
              </a:buClr>
              <a:buSzPct val="100000"/>
              <a:buFont typeface="Alegreya Sans SC"/>
            </a:pPr>
            <a:r>
              <a:rPr lang="en-US" sz="2800" dirty="0">
                <a:solidFill>
                  <a:schemeClr val="bg1"/>
                </a:solidFill>
                <a:latin typeface="Alegreya Sans SC"/>
                <a:ea typeface="Alegreya Sans SC"/>
                <a:cs typeface="Alegreya Sans SC"/>
                <a:sym typeface="Alegreya Sans SC"/>
              </a:rPr>
              <a:t>But this leads to mistakes and waste.</a:t>
            </a:r>
          </a:p>
          <a:p>
            <a:pPr marL="365760" indent="-264160">
              <a:spcBef>
                <a:spcPts val="300"/>
              </a:spcBef>
              <a:buClr>
                <a:schemeClr val="accent3"/>
              </a:buClr>
              <a:buSzPct val="100000"/>
              <a:buFont typeface="Alegreya Sans SC"/>
            </a:pPr>
            <a:r>
              <a:rPr lang="en-US" sz="2800" dirty="0">
                <a:solidFill>
                  <a:schemeClr val="bg1"/>
                </a:solidFill>
                <a:latin typeface="Alegreya Sans SC"/>
                <a:ea typeface="Alegreya Sans SC"/>
                <a:cs typeface="Alegreya Sans SC"/>
                <a:sym typeface="Alegreya Sans SC"/>
              </a:rPr>
              <a:t>We end up with Plan-Do, Do-Re-Do, Re-Plan, Re-Do, Re-Plan, Re-Do!</a:t>
            </a:r>
          </a:p>
          <a:p>
            <a:pPr marL="109728" indent="-8128">
              <a:spcBef>
                <a:spcPts val="300"/>
              </a:spcBef>
              <a:buClr>
                <a:schemeClr val="accent3"/>
              </a:buClr>
              <a:buSzPct val="25000"/>
              <a:buNone/>
            </a:pPr>
            <a:endParaRPr sz="2800" dirty="0">
              <a:solidFill>
                <a:schemeClr val="bg1"/>
              </a:solidFill>
              <a:latin typeface="Alegreya Sans SC"/>
              <a:ea typeface="Alegreya Sans SC"/>
              <a:cs typeface="Alegreya Sans SC"/>
              <a:sym typeface="Alegreya Sans SC"/>
            </a:endParaRPr>
          </a:p>
        </p:txBody>
      </p:sp>
      <p:sp>
        <p:nvSpPr>
          <p:cNvPr id="448" name="Shape 448" descr="Image result for planning"/>
          <p:cNvSpPr/>
          <p:nvPr/>
        </p:nvSpPr>
        <p:spPr>
          <a:xfrm>
            <a:off x="444501" y="-136525"/>
            <a:ext cx="304799" cy="304799"/>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pic>
        <p:nvPicPr>
          <p:cNvPr id="449" name="Shape 449"/>
          <p:cNvPicPr preferRelativeResize="0"/>
          <p:nvPr/>
        </p:nvPicPr>
        <p:blipFill rotWithShape="1">
          <a:blip r:embed="rId3">
            <a:alphaModFix/>
          </a:blip>
          <a:srcRect/>
          <a:stretch/>
        </p:blipFill>
        <p:spPr>
          <a:xfrm>
            <a:off x="4419600" y="4209662"/>
            <a:ext cx="3456383" cy="2016224"/>
          </a:xfrm>
          <a:prstGeom prst="rect">
            <a:avLst/>
          </a:prstGeom>
          <a:noFill/>
          <a:ln>
            <a:noFill/>
          </a:ln>
        </p:spPr>
      </p:pic>
    </p:spTree>
    <p:extLst>
      <p:ext uri="{BB962C8B-B14F-4D97-AF65-F5344CB8AC3E}">
        <p14:creationId xmlns:p14="http://schemas.microsoft.com/office/powerpoint/2010/main" val="91460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C6C2-E73B-3B4A-B2F0-E9ADA922E717}"/>
              </a:ext>
            </a:extLst>
          </p:cNvPr>
          <p:cNvSpPr>
            <a:spLocks noGrp="1"/>
          </p:cNvSpPr>
          <p:nvPr>
            <p:ph type="title"/>
          </p:nvPr>
        </p:nvSpPr>
        <p:spPr>
          <a:xfrm>
            <a:off x="3886200" y="724912"/>
            <a:ext cx="5029200" cy="1143000"/>
          </a:xfrm>
        </p:spPr>
        <p:txBody>
          <a:bodyPr>
            <a:normAutofit fontScale="90000"/>
          </a:bodyPr>
          <a:lstStyle/>
          <a:p>
            <a:r>
              <a:rPr lang="en-US" dirty="0">
                <a:solidFill>
                  <a:schemeClr val="bg1"/>
                </a:solidFill>
              </a:rPr>
              <a:t>Introduction to Project Management</a:t>
            </a:r>
          </a:p>
        </p:txBody>
      </p:sp>
      <p:sp>
        <p:nvSpPr>
          <p:cNvPr id="3" name="TextBox 2">
            <a:extLst>
              <a:ext uri="{FF2B5EF4-FFF2-40B4-BE49-F238E27FC236}">
                <a16:creationId xmlns:a16="http://schemas.microsoft.com/office/drawing/2014/main" id="{D8BFB18A-6B37-134B-B3B5-AF862DD12425}"/>
              </a:ext>
            </a:extLst>
          </p:cNvPr>
          <p:cNvSpPr txBox="1"/>
          <p:nvPr/>
        </p:nvSpPr>
        <p:spPr>
          <a:xfrm>
            <a:off x="762000" y="2514600"/>
            <a:ext cx="8153400" cy="3046988"/>
          </a:xfrm>
          <a:prstGeom prst="rect">
            <a:avLst/>
          </a:prstGeom>
          <a:noFill/>
        </p:spPr>
        <p:txBody>
          <a:bodyPr wrap="square" rtlCol="0">
            <a:spAutoFit/>
          </a:bodyPr>
          <a:lstStyle/>
          <a:p>
            <a:r>
              <a:rPr lang="en-US" sz="2400" dirty="0">
                <a:solidFill>
                  <a:srgbClr val="FFC000"/>
                </a:solidFill>
              </a:rPr>
              <a:t>Watch these  2  short videos on Introduction to Project Management</a:t>
            </a:r>
          </a:p>
          <a:p>
            <a:endParaRPr lang="en-US" sz="2400" dirty="0">
              <a:solidFill>
                <a:srgbClr val="FFC000"/>
              </a:solidFill>
            </a:endParaRPr>
          </a:p>
          <a:p>
            <a:r>
              <a:rPr lang="en-US" sz="2400" dirty="0">
                <a:solidFill>
                  <a:srgbClr val="FFC000"/>
                </a:solidFill>
              </a:rPr>
              <a:t>https://</a:t>
            </a:r>
            <a:r>
              <a:rPr lang="en-US" sz="2400" dirty="0" err="1">
                <a:solidFill>
                  <a:srgbClr val="FFC000"/>
                </a:solidFill>
              </a:rPr>
              <a:t>www.youtube.com</a:t>
            </a:r>
            <a:r>
              <a:rPr lang="en-US" sz="2400" dirty="0">
                <a:solidFill>
                  <a:srgbClr val="FFC000"/>
                </a:solidFill>
              </a:rPr>
              <a:t>/</a:t>
            </a:r>
            <a:r>
              <a:rPr lang="en-US" sz="2400" dirty="0" err="1">
                <a:solidFill>
                  <a:srgbClr val="FFC000"/>
                </a:solidFill>
              </a:rPr>
              <a:t>watch?v</a:t>
            </a:r>
            <a:r>
              <a:rPr lang="en-US" sz="2400" dirty="0">
                <a:solidFill>
                  <a:srgbClr val="FFC000"/>
                </a:solidFill>
              </a:rPr>
              <a:t>=BOU1YP5NZVA</a:t>
            </a:r>
          </a:p>
          <a:p>
            <a:endParaRPr lang="en-US" sz="2400" dirty="0">
              <a:solidFill>
                <a:srgbClr val="FFC000"/>
              </a:solidFill>
            </a:endParaRPr>
          </a:p>
          <a:p>
            <a:r>
              <a:rPr lang="en-US" sz="2400" dirty="0">
                <a:solidFill>
                  <a:srgbClr val="FFC000"/>
                </a:solidFill>
                <a:hlinkClick r:id="rId2">
                  <a:extLst>
                    <a:ext uri="{A12FA001-AC4F-418D-AE19-62706E023703}">
                      <ahyp:hlinkClr xmlns:ahyp="http://schemas.microsoft.com/office/drawing/2018/hyperlinkcolor" val="tx"/>
                    </a:ext>
                  </a:extLst>
                </a:hlinkClick>
              </a:rPr>
              <a:t>https://www.youtube.com/watch?v=9LSnINglkQA</a:t>
            </a:r>
            <a:endParaRPr lang="en-US" sz="2400" dirty="0">
              <a:solidFill>
                <a:srgbClr val="FFC000"/>
              </a:solidFill>
            </a:endParaRPr>
          </a:p>
          <a:p>
            <a:endParaRPr lang="en-US" sz="2400" dirty="0">
              <a:solidFill>
                <a:srgbClr val="FFC000"/>
              </a:solidFill>
            </a:endParaRPr>
          </a:p>
          <a:p>
            <a:endParaRPr lang="en-US" sz="2400" dirty="0">
              <a:solidFill>
                <a:srgbClr val="FFC000"/>
              </a:solidFill>
            </a:endParaRPr>
          </a:p>
        </p:txBody>
      </p:sp>
      <p:pic>
        <p:nvPicPr>
          <p:cNvPr id="14338" name="Picture 2" descr="Image result for watch video">
            <a:extLst>
              <a:ext uri="{FF2B5EF4-FFF2-40B4-BE49-F238E27FC236}">
                <a16:creationId xmlns:a16="http://schemas.microsoft.com/office/drawing/2014/main" id="{E183E0C0-9098-0F4C-AD26-7CB0B2C4D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47700"/>
            <a:ext cx="2561492"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85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Shape 455"/>
          <p:cNvPicPr preferRelativeResize="0"/>
          <p:nvPr/>
        </p:nvPicPr>
        <p:blipFill>
          <a:blip r:embed="rId3">
            <a:alphaModFix/>
          </a:blip>
          <a:stretch>
            <a:fillRect/>
          </a:stretch>
        </p:blipFill>
        <p:spPr>
          <a:xfrm>
            <a:off x="1850150" y="1115050"/>
            <a:ext cx="6934200" cy="5200650"/>
          </a:xfrm>
          <a:prstGeom prst="rect">
            <a:avLst/>
          </a:prstGeom>
          <a:noFill/>
          <a:ln>
            <a:noFill/>
          </a:ln>
        </p:spPr>
      </p:pic>
    </p:spTree>
    <p:extLst>
      <p:ext uri="{BB962C8B-B14F-4D97-AF65-F5344CB8AC3E}">
        <p14:creationId xmlns:p14="http://schemas.microsoft.com/office/powerpoint/2010/main" val="3447063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838200" y="476913"/>
            <a:ext cx="8229600" cy="11415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But I’m too busy to do any planning</a:t>
            </a:r>
          </a:p>
        </p:txBody>
      </p:sp>
      <p:sp>
        <p:nvSpPr>
          <p:cNvPr id="461" name="Shape 461"/>
          <p:cNvSpPr txBox="1">
            <a:spLocks noGrp="1"/>
          </p:cNvSpPr>
          <p:nvPr>
            <p:ph type="body" idx="1"/>
          </p:nvPr>
        </p:nvSpPr>
        <p:spPr>
          <a:xfrm>
            <a:off x="727133" y="2209800"/>
            <a:ext cx="5507287" cy="3262077"/>
          </a:xfrm>
          <a:prstGeom prst="rect">
            <a:avLst/>
          </a:prstGeom>
          <a:noFill/>
          <a:ln>
            <a:noFill/>
          </a:ln>
        </p:spPr>
        <p:txBody>
          <a:bodyPr vert="horz" lIns="91425" tIns="45700" rIns="91425" bIns="45700" rtlCol="0" anchor="t" anchorCtr="0">
            <a:noAutofit/>
          </a:bodyPr>
          <a:lstStyle/>
          <a:p>
            <a:pPr marL="109728" indent="-8128">
              <a:lnSpc>
                <a:spcPct val="80000"/>
              </a:lnSpc>
              <a:spcBef>
                <a:spcPts val="0"/>
              </a:spcBef>
              <a:buClr>
                <a:schemeClr val="accent3"/>
              </a:buClr>
              <a:buSzPct val="25000"/>
              <a:buNone/>
            </a:pPr>
            <a:r>
              <a:rPr lang="en-US" sz="2400" dirty="0">
                <a:solidFill>
                  <a:schemeClr val="bg1"/>
                </a:solidFill>
                <a:latin typeface="Alegreya Sans SC"/>
                <a:ea typeface="Alegreya Sans SC"/>
                <a:cs typeface="Alegreya Sans SC"/>
                <a:sym typeface="Alegreya Sans SC"/>
              </a:rPr>
              <a:t>Planning allow you to:</a:t>
            </a:r>
          </a:p>
          <a:p>
            <a:pPr marL="365760" indent="-241300">
              <a:lnSpc>
                <a:spcPct val="80000"/>
              </a:lnSpc>
              <a:spcBef>
                <a:spcPts val="300"/>
              </a:spcBef>
              <a:buClr>
                <a:schemeClr val="accent3"/>
              </a:buClr>
              <a:buSzPct val="100000"/>
              <a:buFont typeface="Alegreya Sans SC"/>
            </a:pPr>
            <a:r>
              <a:rPr lang="en-US" sz="2400" dirty="0">
                <a:solidFill>
                  <a:schemeClr val="bg1"/>
                </a:solidFill>
                <a:latin typeface="Alegreya Sans SC"/>
                <a:ea typeface="Alegreya Sans SC"/>
                <a:cs typeface="Alegreya Sans SC"/>
                <a:sym typeface="Alegreya Sans SC"/>
              </a:rPr>
              <a:t>Ensure people are working on activities that are needed and do them correctly the first time, not waste time doing unnecessary activities</a:t>
            </a:r>
          </a:p>
          <a:p>
            <a:pPr marL="365760" indent="-241300">
              <a:lnSpc>
                <a:spcPct val="80000"/>
              </a:lnSpc>
              <a:spcBef>
                <a:spcPts val="300"/>
              </a:spcBef>
              <a:buClr>
                <a:schemeClr val="accent3"/>
              </a:buClr>
              <a:buSzPct val="100000"/>
              <a:buFont typeface="Alegreya Sans SC"/>
            </a:pPr>
            <a:r>
              <a:rPr lang="en-US" sz="2400" dirty="0">
                <a:solidFill>
                  <a:schemeClr val="bg1"/>
                </a:solidFill>
                <a:latin typeface="Alegreya Sans SC"/>
                <a:ea typeface="Alegreya Sans SC"/>
                <a:cs typeface="Alegreya Sans SC"/>
                <a:sym typeface="Alegreya Sans SC"/>
              </a:rPr>
              <a:t>Anticipate potential problems and take preventative action (see risk mgmt.)</a:t>
            </a:r>
          </a:p>
          <a:p>
            <a:pPr marL="365760" indent="-241300">
              <a:lnSpc>
                <a:spcPct val="80000"/>
              </a:lnSpc>
              <a:spcBef>
                <a:spcPts val="300"/>
              </a:spcBef>
              <a:buClr>
                <a:schemeClr val="accent3"/>
              </a:buClr>
              <a:buSzPct val="100000"/>
              <a:buFont typeface="Alegreya Sans SC"/>
            </a:pPr>
            <a:r>
              <a:rPr lang="en-US" sz="2400" dirty="0">
                <a:solidFill>
                  <a:schemeClr val="bg1"/>
                </a:solidFill>
                <a:latin typeface="Alegreya Sans SC"/>
                <a:ea typeface="Alegreya Sans SC"/>
                <a:cs typeface="Alegreya Sans SC"/>
                <a:sym typeface="Alegreya Sans SC"/>
              </a:rPr>
              <a:t>Do things in the right order at the right time</a:t>
            </a:r>
          </a:p>
          <a:p>
            <a:pPr marL="365760" indent="-264160">
              <a:lnSpc>
                <a:spcPct val="80000"/>
              </a:lnSpc>
              <a:spcBef>
                <a:spcPts val="300"/>
              </a:spcBef>
              <a:buClr>
                <a:schemeClr val="accent3"/>
              </a:buClr>
              <a:buSzPct val="99615"/>
              <a:buNone/>
            </a:pPr>
            <a:endParaRPr sz="2400" dirty="0">
              <a:solidFill>
                <a:schemeClr val="bg1"/>
              </a:solidFill>
              <a:latin typeface="Alegreya Sans SC"/>
              <a:ea typeface="Alegreya Sans SC"/>
              <a:cs typeface="Alegreya Sans SC"/>
              <a:sym typeface="Alegreya Sans SC"/>
            </a:endParaRPr>
          </a:p>
        </p:txBody>
      </p:sp>
      <p:pic>
        <p:nvPicPr>
          <p:cNvPr id="462" name="Shape 462" descr="Image result for busy"/>
          <p:cNvPicPr preferRelativeResize="0"/>
          <p:nvPr/>
        </p:nvPicPr>
        <p:blipFill rotWithShape="1">
          <a:blip r:embed="rId3">
            <a:alphaModFix/>
          </a:blip>
          <a:srcRect/>
          <a:stretch/>
        </p:blipFill>
        <p:spPr>
          <a:xfrm>
            <a:off x="6465167" y="1628800"/>
            <a:ext cx="2893863" cy="1929091"/>
          </a:xfrm>
          <a:prstGeom prst="rect">
            <a:avLst/>
          </a:prstGeom>
          <a:noFill/>
          <a:ln>
            <a:noFill/>
          </a:ln>
        </p:spPr>
      </p:pic>
      <p:sp>
        <p:nvSpPr>
          <p:cNvPr id="463" name="Shape 463" descr="Image result for busy"/>
          <p:cNvSpPr/>
          <p:nvPr/>
        </p:nvSpPr>
        <p:spPr>
          <a:xfrm>
            <a:off x="444501" y="-136525"/>
            <a:ext cx="304799" cy="304799"/>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pic>
        <p:nvPicPr>
          <p:cNvPr id="464" name="Shape 464"/>
          <p:cNvPicPr preferRelativeResize="0"/>
          <p:nvPr/>
        </p:nvPicPr>
        <p:blipFill rotWithShape="1">
          <a:blip r:embed="rId4">
            <a:alphaModFix/>
          </a:blip>
          <a:srcRect/>
          <a:stretch/>
        </p:blipFill>
        <p:spPr>
          <a:xfrm>
            <a:off x="6629400" y="4139028"/>
            <a:ext cx="2893863" cy="1935747"/>
          </a:xfrm>
          <a:prstGeom prst="rect">
            <a:avLst/>
          </a:prstGeom>
          <a:noFill/>
          <a:ln>
            <a:noFill/>
          </a:ln>
        </p:spPr>
      </p:pic>
    </p:spTree>
    <p:extLst>
      <p:ext uri="{BB962C8B-B14F-4D97-AF65-F5344CB8AC3E}">
        <p14:creationId xmlns:p14="http://schemas.microsoft.com/office/powerpoint/2010/main" val="1811426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D588-EA71-4448-BBB8-85814A49510C}"/>
              </a:ext>
            </a:extLst>
          </p:cNvPr>
          <p:cNvSpPr>
            <a:spLocks noGrp="1"/>
          </p:cNvSpPr>
          <p:nvPr>
            <p:ph type="title"/>
          </p:nvPr>
        </p:nvSpPr>
        <p:spPr/>
        <p:txBody>
          <a:bodyPr/>
          <a:lstStyle/>
          <a:p>
            <a:r>
              <a:rPr lang="en-US" dirty="0">
                <a:solidFill>
                  <a:srgbClr val="FFC000"/>
                </a:solidFill>
              </a:rPr>
              <a:t>Project Planning</a:t>
            </a:r>
          </a:p>
        </p:txBody>
      </p:sp>
      <p:sp>
        <p:nvSpPr>
          <p:cNvPr id="3" name="Content Placeholder 2">
            <a:extLst>
              <a:ext uri="{FF2B5EF4-FFF2-40B4-BE49-F238E27FC236}">
                <a16:creationId xmlns:a16="http://schemas.microsoft.com/office/drawing/2014/main" id="{ADD1004E-6582-E34A-804F-BA3967DE8554}"/>
              </a:ext>
            </a:extLst>
          </p:cNvPr>
          <p:cNvSpPr>
            <a:spLocks noGrp="1"/>
          </p:cNvSpPr>
          <p:nvPr>
            <p:ph idx="1"/>
          </p:nvPr>
        </p:nvSpPr>
        <p:spPr/>
        <p:txBody>
          <a:bodyPr/>
          <a:lstStyle/>
          <a:p>
            <a:pPr marL="0" indent="0">
              <a:buNone/>
            </a:pPr>
            <a:r>
              <a:rPr lang="en-US" dirty="0">
                <a:solidFill>
                  <a:srgbClr val="FFC000"/>
                </a:solidFill>
              </a:rPr>
              <a:t>Watch the video – How to create a project plan based on reality</a:t>
            </a:r>
          </a:p>
          <a:p>
            <a:pPr marL="0" indent="0">
              <a:buNone/>
            </a:pPr>
            <a:endParaRPr lang="en-US" dirty="0"/>
          </a:p>
          <a:p>
            <a:pPr marL="0" indent="0">
              <a:buNone/>
            </a:pPr>
            <a:r>
              <a:rPr lang="en-US" dirty="0">
                <a:solidFill>
                  <a:srgbClr val="FFC000"/>
                </a:solidFill>
              </a:rPr>
              <a:t>https://</a:t>
            </a:r>
            <a:r>
              <a:rPr lang="en-US" dirty="0" err="1">
                <a:solidFill>
                  <a:srgbClr val="FFC000"/>
                </a:solidFill>
              </a:rPr>
              <a:t>www.youtube.com</a:t>
            </a:r>
            <a:r>
              <a:rPr lang="en-US" dirty="0">
                <a:solidFill>
                  <a:srgbClr val="FFC000"/>
                </a:solidFill>
              </a:rPr>
              <a:t>/</a:t>
            </a:r>
            <a:r>
              <a:rPr lang="en-US" dirty="0" err="1">
                <a:solidFill>
                  <a:srgbClr val="FFC000"/>
                </a:solidFill>
              </a:rPr>
              <a:t>watch?v</a:t>
            </a:r>
            <a:r>
              <a:rPr lang="en-US" dirty="0">
                <a:solidFill>
                  <a:srgbClr val="FFC000"/>
                </a:solidFill>
              </a:rPr>
              <a:t>=d7kRyjm6xv8</a:t>
            </a:r>
          </a:p>
        </p:txBody>
      </p:sp>
      <p:pic>
        <p:nvPicPr>
          <p:cNvPr id="29698" name="Picture 2" descr="Image result for planning">
            <a:extLst>
              <a:ext uri="{FF2B5EF4-FFF2-40B4-BE49-F238E27FC236}">
                <a16:creationId xmlns:a16="http://schemas.microsoft.com/office/drawing/2014/main" id="{B8D14910-8F04-5343-9B7D-474482471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182694"/>
            <a:ext cx="4660900" cy="222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324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366A-090C-EA45-9816-93568207F177}"/>
              </a:ext>
            </a:extLst>
          </p:cNvPr>
          <p:cNvSpPr>
            <a:spLocks noGrp="1"/>
          </p:cNvSpPr>
          <p:nvPr>
            <p:ph type="title"/>
          </p:nvPr>
        </p:nvSpPr>
        <p:spPr/>
        <p:txBody>
          <a:bodyPr/>
          <a:lstStyle/>
          <a:p>
            <a:r>
              <a:rPr lang="en-US" dirty="0">
                <a:solidFill>
                  <a:schemeClr val="bg1"/>
                </a:solidFill>
              </a:rPr>
              <a:t>4.0 Project Delivery</a:t>
            </a:r>
          </a:p>
        </p:txBody>
      </p:sp>
      <p:sp>
        <p:nvSpPr>
          <p:cNvPr id="3" name="Content Placeholder 2">
            <a:extLst>
              <a:ext uri="{FF2B5EF4-FFF2-40B4-BE49-F238E27FC236}">
                <a16:creationId xmlns:a16="http://schemas.microsoft.com/office/drawing/2014/main" id="{2A8A2D68-3E83-C649-BEC7-56E261B0A080}"/>
              </a:ext>
            </a:extLst>
          </p:cNvPr>
          <p:cNvSpPr>
            <a:spLocks noGrp="1"/>
          </p:cNvSpPr>
          <p:nvPr>
            <p:ph idx="1"/>
          </p:nvPr>
        </p:nvSpPr>
        <p:spPr>
          <a:xfrm>
            <a:off x="495300" y="1417638"/>
            <a:ext cx="5600700" cy="4449762"/>
          </a:xfrm>
        </p:spPr>
        <p:txBody>
          <a:bodyPr>
            <a:normAutofit/>
          </a:bodyPr>
          <a:lstStyle/>
          <a:p>
            <a:pPr marL="0" indent="0">
              <a:buNone/>
            </a:pPr>
            <a:r>
              <a:rPr lang="en-GB" sz="2400" dirty="0">
                <a:solidFill>
                  <a:schemeClr val="bg1"/>
                </a:solidFill>
              </a:rPr>
              <a:t>Project execution’s key purpose is to complete the work defined in the project management plan and to meet key project objectives. During this phase a project leader will focus on these key processes:</a:t>
            </a:r>
          </a:p>
          <a:p>
            <a:pPr marL="0" indent="0">
              <a:buNone/>
            </a:pPr>
            <a:endParaRPr lang="en-GB" sz="2400" dirty="0">
              <a:solidFill>
                <a:schemeClr val="bg1"/>
              </a:solidFill>
            </a:endParaRPr>
          </a:p>
          <a:p>
            <a:r>
              <a:rPr lang="en-GB" sz="2400" dirty="0">
                <a:solidFill>
                  <a:schemeClr val="bg1"/>
                </a:solidFill>
              </a:rPr>
              <a:t>Managing people</a:t>
            </a:r>
          </a:p>
          <a:p>
            <a:r>
              <a:rPr lang="en-GB" sz="2400" dirty="0">
                <a:solidFill>
                  <a:schemeClr val="bg1"/>
                </a:solidFill>
              </a:rPr>
              <a:t>Following processes</a:t>
            </a:r>
          </a:p>
          <a:p>
            <a:r>
              <a:rPr lang="en-GB" sz="2400" dirty="0">
                <a:solidFill>
                  <a:schemeClr val="bg1"/>
                </a:solidFill>
              </a:rPr>
              <a:t>Communicating </a:t>
            </a:r>
            <a:r>
              <a:rPr lang="en-GB" sz="2000" dirty="0">
                <a:solidFill>
                  <a:schemeClr val="bg1"/>
                </a:solidFill>
              </a:rPr>
              <a:t>information</a:t>
            </a:r>
            <a:r>
              <a:rPr lang="en-GB" sz="2400" dirty="0">
                <a:solidFill>
                  <a:schemeClr val="bg1"/>
                </a:solidFill>
              </a:rPr>
              <a:t> to all key stakeholders, sponsors and team members</a:t>
            </a:r>
          </a:p>
          <a:p>
            <a:pPr marL="0" indent="0">
              <a:buNone/>
            </a:pPr>
            <a:endParaRPr lang="en-US" sz="1800" dirty="0">
              <a:solidFill>
                <a:schemeClr val="bg1"/>
              </a:solidFill>
            </a:endParaRPr>
          </a:p>
        </p:txBody>
      </p:sp>
      <p:pic>
        <p:nvPicPr>
          <p:cNvPr id="34818" name="Picture 2" descr="Related image">
            <a:extLst>
              <a:ext uri="{FF2B5EF4-FFF2-40B4-BE49-F238E27FC236}">
                <a16:creationId xmlns:a16="http://schemas.microsoft.com/office/drawing/2014/main" id="{9D0ED69B-2653-5042-B39C-854D683FB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134" y="2743200"/>
            <a:ext cx="3124848"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20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FCC7-B10C-5444-B648-14BE108ABB0E}"/>
              </a:ext>
            </a:extLst>
          </p:cNvPr>
          <p:cNvSpPr>
            <a:spLocks noGrp="1"/>
          </p:cNvSpPr>
          <p:nvPr>
            <p:ph type="title"/>
          </p:nvPr>
        </p:nvSpPr>
        <p:spPr/>
        <p:txBody>
          <a:bodyPr/>
          <a:lstStyle/>
          <a:p>
            <a:r>
              <a:rPr lang="en-US" dirty="0">
                <a:solidFill>
                  <a:srgbClr val="FFC000"/>
                </a:solidFill>
              </a:rPr>
              <a:t>Task</a:t>
            </a:r>
          </a:p>
        </p:txBody>
      </p:sp>
      <p:sp>
        <p:nvSpPr>
          <p:cNvPr id="3" name="Content Placeholder 2">
            <a:extLst>
              <a:ext uri="{FF2B5EF4-FFF2-40B4-BE49-F238E27FC236}">
                <a16:creationId xmlns:a16="http://schemas.microsoft.com/office/drawing/2014/main" id="{AD1AAFA6-5D19-EA46-B451-B85241EEF56B}"/>
              </a:ext>
            </a:extLst>
          </p:cNvPr>
          <p:cNvSpPr>
            <a:spLocks noGrp="1"/>
          </p:cNvSpPr>
          <p:nvPr>
            <p:ph idx="1"/>
          </p:nvPr>
        </p:nvSpPr>
        <p:spPr>
          <a:xfrm>
            <a:off x="495300" y="1600202"/>
            <a:ext cx="8915400" cy="1143000"/>
          </a:xfrm>
        </p:spPr>
        <p:txBody>
          <a:bodyPr/>
          <a:lstStyle/>
          <a:p>
            <a:pPr marL="0" indent="0">
              <a:buNone/>
            </a:pPr>
            <a:r>
              <a:rPr lang="en-US" dirty="0">
                <a:solidFill>
                  <a:srgbClr val="FFC000"/>
                </a:solidFill>
              </a:rPr>
              <a:t>Watch the video on how to run a project</a:t>
            </a:r>
            <a:r>
              <a:rPr lang="en-US" dirty="0"/>
              <a:t>.</a:t>
            </a:r>
          </a:p>
          <a:p>
            <a:pPr marL="0" indent="0">
              <a:buNone/>
            </a:pPr>
            <a:endParaRPr lang="en-US" dirty="0"/>
          </a:p>
        </p:txBody>
      </p:sp>
      <p:pic>
        <p:nvPicPr>
          <p:cNvPr id="4" name="Picture 3" descr="Image result for review">
            <a:extLst>
              <a:ext uri="{FF2B5EF4-FFF2-40B4-BE49-F238E27FC236}">
                <a16:creationId xmlns:a16="http://schemas.microsoft.com/office/drawing/2014/main" id="{10F70083-8B48-DE4D-B1B2-75079DB50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666999"/>
            <a:ext cx="6324599"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28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3470-A7D9-E94E-BCCF-7CD17DACC82A}"/>
              </a:ext>
            </a:extLst>
          </p:cNvPr>
          <p:cNvSpPr>
            <a:spLocks noGrp="1"/>
          </p:cNvSpPr>
          <p:nvPr>
            <p:ph type="title"/>
          </p:nvPr>
        </p:nvSpPr>
        <p:spPr/>
        <p:txBody>
          <a:bodyPr/>
          <a:lstStyle/>
          <a:p>
            <a:r>
              <a:rPr lang="en-US" dirty="0">
                <a:solidFill>
                  <a:schemeClr val="bg1"/>
                </a:solidFill>
              </a:rPr>
              <a:t>Tips in Project Execution</a:t>
            </a:r>
          </a:p>
        </p:txBody>
      </p:sp>
      <p:sp>
        <p:nvSpPr>
          <p:cNvPr id="3" name="Content Placeholder 2">
            <a:extLst>
              <a:ext uri="{FF2B5EF4-FFF2-40B4-BE49-F238E27FC236}">
                <a16:creationId xmlns:a16="http://schemas.microsoft.com/office/drawing/2014/main" id="{9BC1C23F-9A59-1A42-8056-C62D229E7E8B}"/>
              </a:ext>
            </a:extLst>
          </p:cNvPr>
          <p:cNvSpPr>
            <a:spLocks noGrp="1"/>
          </p:cNvSpPr>
          <p:nvPr>
            <p:ph idx="1"/>
          </p:nvPr>
        </p:nvSpPr>
        <p:spPr/>
        <p:txBody>
          <a:bodyPr>
            <a:normAutofit fontScale="70000" lnSpcReduction="20000"/>
          </a:bodyPr>
          <a:lstStyle/>
          <a:p>
            <a:pPr marL="0" indent="0">
              <a:buNone/>
            </a:pPr>
            <a:r>
              <a:rPr lang="en-GB" b="1" dirty="0">
                <a:solidFill>
                  <a:schemeClr val="bg1"/>
                </a:solidFill>
              </a:rPr>
              <a:t>1. Begin with the End in Mind</a:t>
            </a:r>
          </a:p>
          <a:p>
            <a:pPr marL="0" indent="0">
              <a:buNone/>
            </a:pPr>
            <a:r>
              <a:rPr lang="en-GB" b="1" dirty="0">
                <a:solidFill>
                  <a:schemeClr val="bg1"/>
                </a:solidFill>
              </a:rPr>
              <a:t>2. Gain Buy-in from Your Core Team</a:t>
            </a:r>
          </a:p>
          <a:p>
            <a:pPr marL="0" indent="0">
              <a:buNone/>
            </a:pPr>
            <a:r>
              <a:rPr lang="en-GB" b="1" dirty="0">
                <a:solidFill>
                  <a:schemeClr val="bg1"/>
                </a:solidFill>
              </a:rPr>
              <a:t>3. Project Leaders Get Their Projects Across the Finish Line</a:t>
            </a:r>
          </a:p>
          <a:p>
            <a:pPr marL="0" indent="0">
              <a:buNone/>
            </a:pPr>
            <a:r>
              <a:rPr lang="en-GB" b="1" dirty="0">
                <a:solidFill>
                  <a:schemeClr val="bg1"/>
                </a:solidFill>
              </a:rPr>
              <a:t>4. Build a High Performing Team</a:t>
            </a:r>
          </a:p>
          <a:p>
            <a:pPr marL="0" indent="0">
              <a:buNone/>
            </a:pPr>
            <a:r>
              <a:rPr lang="en-GB" b="1" dirty="0">
                <a:solidFill>
                  <a:schemeClr val="bg1"/>
                </a:solidFill>
              </a:rPr>
              <a:t>5. Monitor Progress and Performance through Accountability</a:t>
            </a:r>
          </a:p>
          <a:p>
            <a:pPr marL="0" indent="0">
              <a:buNone/>
            </a:pPr>
            <a:r>
              <a:rPr lang="en-GB" b="1" dirty="0">
                <a:solidFill>
                  <a:schemeClr val="bg1"/>
                </a:solidFill>
              </a:rPr>
              <a:t>6. Listen to Lead</a:t>
            </a:r>
          </a:p>
          <a:p>
            <a:pPr marL="0" indent="0">
              <a:buNone/>
            </a:pPr>
            <a:r>
              <a:rPr lang="en-GB" b="1" dirty="0">
                <a:solidFill>
                  <a:schemeClr val="bg1"/>
                </a:solidFill>
              </a:rPr>
              <a:t>7. Be Open and Flexible</a:t>
            </a:r>
          </a:p>
          <a:p>
            <a:pPr marL="0" indent="0">
              <a:buNone/>
            </a:pPr>
            <a:r>
              <a:rPr lang="en-GB" b="1" dirty="0">
                <a:solidFill>
                  <a:schemeClr val="bg1"/>
                </a:solidFill>
              </a:rPr>
              <a:t>8. Celebrate Incremental Achievements Along the Way</a:t>
            </a:r>
          </a:p>
          <a:p>
            <a:pPr marL="0" indent="0">
              <a:buNone/>
            </a:pPr>
            <a:r>
              <a:rPr lang="en-GB" b="1" dirty="0">
                <a:solidFill>
                  <a:schemeClr val="bg1"/>
                </a:solidFill>
              </a:rPr>
              <a:t>9. There Is No “I” in Team</a:t>
            </a:r>
          </a:p>
          <a:p>
            <a:pPr marL="0" indent="0">
              <a:buNone/>
            </a:pPr>
            <a:r>
              <a:rPr lang="en-GB" b="1" dirty="0">
                <a:solidFill>
                  <a:schemeClr val="bg1"/>
                </a:solidFill>
              </a:rPr>
              <a:t>10. Champion a New Reality</a:t>
            </a:r>
          </a:p>
          <a:p>
            <a:pPr marL="0" indent="0">
              <a:buNone/>
            </a:pPr>
            <a:endParaRPr lang="en-GB" b="1" dirty="0"/>
          </a:p>
          <a:p>
            <a:pPr marL="0" indent="0">
              <a:buNone/>
            </a:pPr>
            <a:r>
              <a:rPr lang="en-GB" b="1" dirty="0">
                <a:solidFill>
                  <a:srgbClr val="FFC000"/>
                </a:solidFill>
              </a:rPr>
              <a:t>Read the Article Tips in Project Execution</a:t>
            </a:r>
          </a:p>
          <a:p>
            <a:pPr marL="0" indent="0">
              <a:buNone/>
            </a:pPr>
            <a:endParaRPr lang="en-US" dirty="0"/>
          </a:p>
        </p:txBody>
      </p:sp>
      <p:pic>
        <p:nvPicPr>
          <p:cNvPr id="4" name="Picture 2" descr="Related image">
            <a:extLst>
              <a:ext uri="{FF2B5EF4-FFF2-40B4-BE49-F238E27FC236}">
                <a16:creationId xmlns:a16="http://schemas.microsoft.com/office/drawing/2014/main" id="{4FA79C51-1ECE-CE4F-A914-2D9629D0F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606003"/>
            <a:ext cx="3124848"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478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Shape 520"/>
          <p:cNvPicPr preferRelativeResize="0">
            <a:picLocks noGrp="1"/>
          </p:cNvPicPr>
          <p:nvPr>
            <p:ph type="body" idx="1"/>
          </p:nvPr>
        </p:nvPicPr>
        <p:blipFill rotWithShape="1">
          <a:blip r:embed="rId3">
            <a:alphaModFix/>
          </a:blip>
          <a:srcRect/>
          <a:stretch/>
        </p:blipFill>
        <p:spPr>
          <a:xfrm>
            <a:off x="1784649" y="908721"/>
            <a:ext cx="6192687" cy="5665117"/>
          </a:xfrm>
          <a:prstGeom prst="rect">
            <a:avLst/>
          </a:prstGeom>
          <a:noFill/>
          <a:ln>
            <a:noFill/>
          </a:ln>
        </p:spPr>
      </p:pic>
    </p:spTree>
    <p:extLst>
      <p:ext uri="{BB962C8B-B14F-4D97-AF65-F5344CB8AC3E}">
        <p14:creationId xmlns:p14="http://schemas.microsoft.com/office/powerpoint/2010/main" val="1980895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6460-F99B-C246-B5BE-A9D522851411}"/>
              </a:ext>
            </a:extLst>
          </p:cNvPr>
          <p:cNvSpPr>
            <a:spLocks noGrp="1"/>
          </p:cNvSpPr>
          <p:nvPr>
            <p:ph type="title"/>
          </p:nvPr>
        </p:nvSpPr>
        <p:spPr/>
        <p:txBody>
          <a:bodyPr/>
          <a:lstStyle/>
          <a:p>
            <a:r>
              <a:rPr lang="en-GB" b="1" dirty="0">
                <a:solidFill>
                  <a:schemeClr val="bg1"/>
                </a:solidFill>
              </a:rPr>
              <a:t>Communication</a:t>
            </a:r>
            <a:endParaRPr lang="en-US" dirty="0">
              <a:solidFill>
                <a:schemeClr val="bg1"/>
              </a:solidFill>
            </a:endParaRPr>
          </a:p>
        </p:txBody>
      </p:sp>
      <p:sp>
        <p:nvSpPr>
          <p:cNvPr id="3" name="Content Placeholder 2">
            <a:extLst>
              <a:ext uri="{FF2B5EF4-FFF2-40B4-BE49-F238E27FC236}">
                <a16:creationId xmlns:a16="http://schemas.microsoft.com/office/drawing/2014/main" id="{CDA18234-5D8E-4349-869D-E31980058D50}"/>
              </a:ext>
            </a:extLst>
          </p:cNvPr>
          <p:cNvSpPr>
            <a:spLocks noGrp="1"/>
          </p:cNvSpPr>
          <p:nvPr>
            <p:ph idx="1"/>
          </p:nvPr>
        </p:nvSpPr>
        <p:spPr>
          <a:xfrm>
            <a:off x="495300" y="1600201"/>
            <a:ext cx="8915400" cy="2590799"/>
          </a:xfrm>
        </p:spPr>
        <p:txBody>
          <a:bodyPr>
            <a:normAutofit/>
          </a:bodyPr>
          <a:lstStyle/>
          <a:p>
            <a:pPr marL="0" indent="0" algn="ctr">
              <a:buNone/>
            </a:pPr>
            <a:r>
              <a:rPr lang="en-GB" sz="2400" dirty="0">
                <a:solidFill>
                  <a:schemeClr val="bg1"/>
                </a:solidFill>
              </a:rPr>
              <a:t>Make sure that you're clear about who is responsible for communicating to team members, the project board, the different </a:t>
            </a:r>
            <a:r>
              <a:rPr lang="en-GB" sz="2400" dirty="0">
                <a:solidFill>
                  <a:schemeClr val="bg1"/>
                </a:solidFill>
                <a:hlinkClick r:id="rId2">
                  <a:extLst>
                    <a:ext uri="{A12FA001-AC4F-418D-AE19-62706E023703}">
                      <ahyp:hlinkClr xmlns:ahyp="http://schemas.microsoft.com/office/drawing/2018/hyperlinkcolor" val="tx"/>
                    </a:ext>
                  </a:extLst>
                </a:hlinkClick>
              </a:rPr>
              <a:t>stakeholders</a:t>
            </a:r>
            <a:r>
              <a:rPr lang="en-GB" sz="2400" dirty="0">
                <a:solidFill>
                  <a:schemeClr val="bg1"/>
                </a:solidFill>
              </a:rPr>
              <a:t> within the business, and relevant </a:t>
            </a:r>
            <a:r>
              <a:rPr lang="en-GB" sz="2000" dirty="0">
                <a:solidFill>
                  <a:schemeClr val="bg1"/>
                </a:solidFill>
              </a:rPr>
              <a:t>third</a:t>
            </a:r>
            <a:r>
              <a:rPr lang="en-GB" sz="2400" dirty="0">
                <a:solidFill>
                  <a:schemeClr val="bg1"/>
                </a:solidFill>
              </a:rPr>
              <a:t> parties. Inadequate communication is a frequent problem area for projects, and it needs considerable attention to communicate well.</a:t>
            </a:r>
            <a:endParaRPr lang="en-US" sz="2400" dirty="0">
              <a:solidFill>
                <a:schemeClr val="bg1"/>
              </a:solidFill>
            </a:endParaRPr>
          </a:p>
        </p:txBody>
      </p:sp>
      <p:pic>
        <p:nvPicPr>
          <p:cNvPr id="32770" name="Picture 2" descr="Image result for communication">
            <a:extLst>
              <a:ext uri="{FF2B5EF4-FFF2-40B4-BE49-F238E27FC236}">
                <a16:creationId xmlns:a16="http://schemas.microsoft.com/office/drawing/2014/main" id="{0305A170-8D67-8A4C-8A56-39F6A4C0C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886200"/>
            <a:ext cx="4572000" cy="1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728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532" name="Shape 532"/>
          <p:cNvPicPr preferRelativeResize="0"/>
          <p:nvPr/>
        </p:nvPicPr>
        <p:blipFill>
          <a:blip r:embed="rId3">
            <a:alphaModFix/>
          </a:blip>
          <a:stretch>
            <a:fillRect/>
          </a:stretch>
        </p:blipFill>
        <p:spPr>
          <a:xfrm>
            <a:off x="1107550" y="674850"/>
            <a:ext cx="7914375" cy="5941999"/>
          </a:xfrm>
          <a:prstGeom prst="rect">
            <a:avLst/>
          </a:prstGeom>
          <a:noFill/>
          <a:ln>
            <a:noFill/>
          </a:ln>
        </p:spPr>
      </p:pic>
    </p:spTree>
    <p:extLst>
      <p:ext uri="{BB962C8B-B14F-4D97-AF65-F5344CB8AC3E}">
        <p14:creationId xmlns:p14="http://schemas.microsoft.com/office/powerpoint/2010/main" val="225933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Shape 515"/>
          <p:cNvPicPr preferRelativeResize="0"/>
          <p:nvPr/>
        </p:nvPicPr>
        <p:blipFill>
          <a:blip r:embed="rId3">
            <a:alphaModFix/>
          </a:blip>
          <a:stretch>
            <a:fillRect/>
          </a:stretch>
        </p:blipFill>
        <p:spPr>
          <a:xfrm>
            <a:off x="712887" y="850800"/>
            <a:ext cx="8480224" cy="4993574"/>
          </a:xfrm>
          <a:prstGeom prst="rect">
            <a:avLst/>
          </a:prstGeom>
          <a:noFill/>
          <a:ln>
            <a:noFill/>
          </a:ln>
        </p:spPr>
      </p:pic>
    </p:spTree>
    <p:extLst>
      <p:ext uri="{BB962C8B-B14F-4D97-AF65-F5344CB8AC3E}">
        <p14:creationId xmlns:p14="http://schemas.microsoft.com/office/powerpoint/2010/main" val="315143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pic>
        <p:nvPicPr>
          <p:cNvPr id="13316" name="Picture 4" descr="Image result for project management quote">
            <a:extLst>
              <a:ext uri="{FF2B5EF4-FFF2-40B4-BE49-F238E27FC236}">
                <a16:creationId xmlns:a16="http://schemas.microsoft.com/office/drawing/2014/main" id="{55F19173-AA57-A248-9653-9975A99593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752600"/>
            <a:ext cx="4699000" cy="42012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41BD97-4C6E-CF4F-8902-5C73F355A1CE}"/>
              </a:ext>
            </a:extLst>
          </p:cNvPr>
          <p:cNvSpPr txBox="1"/>
          <p:nvPr/>
        </p:nvSpPr>
        <p:spPr>
          <a:xfrm>
            <a:off x="1447800" y="754362"/>
            <a:ext cx="6705600" cy="523220"/>
          </a:xfrm>
          <a:prstGeom prst="rect">
            <a:avLst/>
          </a:prstGeom>
          <a:noFill/>
        </p:spPr>
        <p:txBody>
          <a:bodyPr wrap="square" rtlCol="0">
            <a:spAutoFit/>
          </a:bodyPr>
          <a:lstStyle/>
          <a:p>
            <a:pPr algn="ctr"/>
            <a:r>
              <a:rPr lang="en-US" sz="2800" dirty="0">
                <a:solidFill>
                  <a:schemeClr val="bg1"/>
                </a:solidFill>
              </a:rPr>
              <a:t>PROJECT MANAGEMENT</a:t>
            </a:r>
          </a:p>
        </p:txBody>
      </p:sp>
    </p:spTree>
    <p:extLst>
      <p:ext uri="{BB962C8B-B14F-4D97-AF65-F5344CB8AC3E}">
        <p14:creationId xmlns:p14="http://schemas.microsoft.com/office/powerpoint/2010/main" val="1951911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pic>
        <p:nvPicPr>
          <p:cNvPr id="526" name="Shape 526"/>
          <p:cNvPicPr preferRelativeResize="0"/>
          <p:nvPr/>
        </p:nvPicPr>
        <p:blipFill>
          <a:blip r:embed="rId3">
            <a:alphaModFix/>
          </a:blip>
          <a:stretch>
            <a:fillRect/>
          </a:stretch>
        </p:blipFill>
        <p:spPr>
          <a:xfrm>
            <a:off x="1229075" y="1079876"/>
            <a:ext cx="7931674" cy="5486075"/>
          </a:xfrm>
          <a:prstGeom prst="rect">
            <a:avLst/>
          </a:prstGeom>
          <a:noFill/>
          <a:ln>
            <a:noFill/>
          </a:ln>
        </p:spPr>
      </p:pic>
    </p:spTree>
    <p:extLst>
      <p:ext uri="{BB962C8B-B14F-4D97-AF65-F5344CB8AC3E}">
        <p14:creationId xmlns:p14="http://schemas.microsoft.com/office/powerpoint/2010/main" val="3285571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827856" y="121621"/>
            <a:ext cx="8229600" cy="1066799"/>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4000" b="1" dirty="0">
                <a:solidFill>
                  <a:schemeClr val="bg1"/>
                </a:solidFill>
                <a:latin typeface="Calibri"/>
                <a:ea typeface="Calibri"/>
                <a:cs typeface="Calibri"/>
                <a:sym typeface="Calibri"/>
              </a:rPr>
              <a:t>Communication plans</a:t>
            </a:r>
          </a:p>
        </p:txBody>
      </p:sp>
      <p:sp>
        <p:nvSpPr>
          <p:cNvPr id="551" name="Shape 551" descr="Image result for communication plans"/>
          <p:cNvSpPr/>
          <p:nvPr/>
        </p:nvSpPr>
        <p:spPr>
          <a:xfrm>
            <a:off x="444501" y="-144463"/>
            <a:ext cx="304799" cy="304801"/>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sp>
        <p:nvSpPr>
          <p:cNvPr id="552" name="Shape 552" descr="Image result for communication plans"/>
          <p:cNvSpPr/>
          <p:nvPr/>
        </p:nvSpPr>
        <p:spPr>
          <a:xfrm>
            <a:off x="596901" y="7938"/>
            <a:ext cx="304799" cy="304801"/>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sp>
        <p:nvSpPr>
          <p:cNvPr id="553" name="Shape 553" descr="Image result for communication plans"/>
          <p:cNvSpPr/>
          <p:nvPr/>
        </p:nvSpPr>
        <p:spPr>
          <a:xfrm>
            <a:off x="749301" y="160337"/>
            <a:ext cx="304799" cy="304801"/>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sp>
        <p:nvSpPr>
          <p:cNvPr id="554" name="Shape 554" descr="Image result for project communication plans"/>
          <p:cNvSpPr/>
          <p:nvPr/>
        </p:nvSpPr>
        <p:spPr>
          <a:xfrm>
            <a:off x="901701" y="312738"/>
            <a:ext cx="304799" cy="304801"/>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pic>
        <p:nvPicPr>
          <p:cNvPr id="555" name="Shape 555" descr="http://image.slidesharecdn.com/projectcommunicationmanagement-130326220043-phpapp02/95/project-communication-management-18-638.jpg?cb=1364336004">
            <a:hlinkClick r:id="rId3"/>
          </p:cNvPr>
          <p:cNvPicPr preferRelativeResize="0"/>
          <p:nvPr/>
        </p:nvPicPr>
        <p:blipFill rotWithShape="1">
          <a:blip r:embed="rId4">
            <a:alphaModFix/>
          </a:blip>
          <a:srcRect/>
          <a:stretch/>
        </p:blipFill>
        <p:spPr>
          <a:xfrm>
            <a:off x="901701" y="1484784"/>
            <a:ext cx="8155755" cy="4896543"/>
          </a:xfrm>
          <a:prstGeom prst="rect">
            <a:avLst/>
          </a:prstGeom>
          <a:noFill/>
          <a:ln>
            <a:noFill/>
          </a:ln>
        </p:spPr>
      </p:pic>
    </p:spTree>
    <p:extLst>
      <p:ext uri="{BB962C8B-B14F-4D97-AF65-F5344CB8AC3E}">
        <p14:creationId xmlns:p14="http://schemas.microsoft.com/office/powerpoint/2010/main" val="2291133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776536" y="620688"/>
            <a:ext cx="8229600" cy="1066799"/>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Monitoring and Control</a:t>
            </a:r>
          </a:p>
        </p:txBody>
      </p:sp>
      <p:sp>
        <p:nvSpPr>
          <p:cNvPr id="145" name="Shape 145"/>
          <p:cNvSpPr txBox="1">
            <a:spLocks noGrp="1"/>
          </p:cNvSpPr>
          <p:nvPr>
            <p:ph type="body" idx="1"/>
          </p:nvPr>
        </p:nvSpPr>
        <p:spPr>
          <a:xfrm>
            <a:off x="838200" y="1628801"/>
            <a:ext cx="8229600" cy="4945735"/>
          </a:xfrm>
          <a:prstGeom prst="rect">
            <a:avLst/>
          </a:prstGeom>
          <a:noFill/>
          <a:ln>
            <a:noFill/>
          </a:ln>
        </p:spPr>
        <p:txBody>
          <a:bodyPr vert="horz" lIns="91425" tIns="45700" rIns="91425" bIns="45700" rtlCol="0" anchor="t" anchorCtr="0">
            <a:noAutofit/>
          </a:bodyPr>
          <a:lstStyle/>
          <a:p>
            <a:pPr marL="365760" indent="-264160">
              <a:spcBef>
                <a:spcPts val="0"/>
              </a:spcBef>
              <a:buClr>
                <a:schemeClr val="accent3"/>
              </a:buClr>
              <a:buSzPct val="100000"/>
              <a:buFont typeface="Alegreya Sans SC"/>
            </a:pPr>
            <a:r>
              <a:rPr lang="en-US" sz="2400" dirty="0">
                <a:solidFill>
                  <a:schemeClr val="bg1"/>
                </a:solidFill>
                <a:latin typeface="Alegreya Sans SC"/>
                <a:ea typeface="Alegreya Sans SC"/>
                <a:cs typeface="Alegreya Sans SC"/>
                <a:sym typeface="Alegreya Sans SC"/>
              </a:rPr>
              <a:t>Overall objective is to meet project deliverables in the Project Plan. This is a cyclical stage and your project will determine how long you are in this stage.</a:t>
            </a:r>
          </a:p>
          <a:p>
            <a:pPr marL="365760" indent="-264160">
              <a:spcBef>
                <a:spcPts val="300"/>
              </a:spcBef>
              <a:buClr>
                <a:schemeClr val="accent3"/>
              </a:buClr>
              <a:buSzPct val="100000"/>
              <a:buFont typeface="Alegreya Sans SC"/>
            </a:pPr>
            <a:r>
              <a:rPr lang="en-US" sz="2400" dirty="0">
                <a:solidFill>
                  <a:schemeClr val="bg1"/>
                </a:solidFill>
                <a:latin typeface="Alegreya Sans SC"/>
                <a:ea typeface="Alegreya Sans SC"/>
                <a:cs typeface="Alegreya Sans SC"/>
                <a:sym typeface="Alegreya Sans SC"/>
              </a:rPr>
              <a:t>Key tasks – manage people, quality, risk and change, track and review data, review deliverables and effort, report and analyse progress</a:t>
            </a:r>
          </a:p>
          <a:p>
            <a:pPr marL="365760" indent="-264160">
              <a:spcBef>
                <a:spcPts val="300"/>
              </a:spcBef>
              <a:buClr>
                <a:schemeClr val="accent3"/>
              </a:buClr>
              <a:buSzPct val="100000"/>
              <a:buFont typeface="Alegreya Sans SC"/>
            </a:pPr>
            <a:endParaRPr lang="en-US" sz="2000" dirty="0">
              <a:solidFill>
                <a:schemeClr val="bg1"/>
              </a:solidFill>
              <a:latin typeface="Alegreya Sans SC"/>
              <a:ea typeface="Alegreya Sans SC"/>
              <a:cs typeface="Alegreya Sans SC"/>
              <a:sym typeface="Alegreya Sans SC"/>
            </a:endParaRPr>
          </a:p>
          <a:p>
            <a:pPr marL="109728" indent="-8128" algn="ctr">
              <a:spcBef>
                <a:spcPts val="300"/>
              </a:spcBef>
              <a:buClr>
                <a:schemeClr val="accent3"/>
              </a:buClr>
              <a:buSzPct val="25000"/>
              <a:buNone/>
            </a:pPr>
            <a:r>
              <a:rPr lang="en-US" sz="2400" b="1" i="1" dirty="0">
                <a:solidFill>
                  <a:schemeClr val="bg1"/>
                </a:solidFill>
                <a:latin typeface="Alegreya Sans SC"/>
                <a:ea typeface="Alegreya Sans SC"/>
                <a:cs typeface="Alegreya Sans SC"/>
                <a:sym typeface="Alegreya Sans SC"/>
              </a:rPr>
              <a:t>"All project managers face problems on Monday mornings - good project managers are working on next Monday’s problems"</a:t>
            </a:r>
          </a:p>
          <a:p>
            <a:pPr marL="365760" indent="-264160">
              <a:spcBef>
                <a:spcPts val="300"/>
              </a:spcBef>
              <a:buClr>
                <a:schemeClr val="accent3"/>
              </a:buClr>
              <a:buSzPct val="100000"/>
              <a:buNone/>
            </a:pPr>
            <a:endParaRPr sz="2400" dirty="0">
              <a:solidFill>
                <a:schemeClr val="bg1"/>
              </a:solidFill>
              <a:latin typeface="Alegreya Sans SC"/>
              <a:ea typeface="Alegreya Sans SC"/>
              <a:cs typeface="Alegreya Sans SC"/>
              <a:sym typeface="Alegreya Sans SC"/>
            </a:endParaRPr>
          </a:p>
          <a:p>
            <a:pPr marL="365760" indent="-264160">
              <a:spcBef>
                <a:spcPts val="300"/>
              </a:spcBef>
              <a:buClr>
                <a:schemeClr val="accent3"/>
              </a:buClr>
              <a:buSzPct val="100000"/>
              <a:buNone/>
            </a:pPr>
            <a:endParaRPr sz="2400" dirty="0">
              <a:solidFill>
                <a:schemeClr val="bg1"/>
              </a:solidFill>
              <a:latin typeface="Alegreya Sans SC"/>
              <a:ea typeface="Alegreya Sans SC"/>
              <a:cs typeface="Alegreya Sans SC"/>
              <a:sym typeface="Alegreya Sans SC"/>
            </a:endParaRPr>
          </a:p>
        </p:txBody>
      </p:sp>
    </p:spTree>
    <p:extLst>
      <p:ext uri="{BB962C8B-B14F-4D97-AF65-F5344CB8AC3E}">
        <p14:creationId xmlns:p14="http://schemas.microsoft.com/office/powerpoint/2010/main" val="3732126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899864" y="764705"/>
            <a:ext cx="8229600" cy="1066799"/>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Managing risks</a:t>
            </a:r>
          </a:p>
        </p:txBody>
      </p:sp>
      <p:pic>
        <p:nvPicPr>
          <p:cNvPr id="503" name="Shape 503" descr="http://www.healthcareglobal.com/public/uploads/large/large_article_im1459_DHL_launches_Resilience360_risk_management_solutio.jpg">
            <a:hlinkClick r:id="rId3"/>
          </p:cNvPr>
          <p:cNvPicPr preferRelativeResize="0"/>
          <p:nvPr/>
        </p:nvPicPr>
        <p:blipFill rotWithShape="1">
          <a:blip r:embed="rId4">
            <a:alphaModFix/>
          </a:blip>
          <a:srcRect/>
          <a:stretch/>
        </p:blipFill>
        <p:spPr>
          <a:xfrm>
            <a:off x="776536" y="1844824"/>
            <a:ext cx="8352928" cy="4248472"/>
          </a:xfrm>
          <a:prstGeom prst="rect">
            <a:avLst/>
          </a:prstGeom>
          <a:noFill/>
          <a:ln>
            <a:noFill/>
          </a:ln>
        </p:spPr>
      </p:pic>
    </p:spTree>
    <p:extLst>
      <p:ext uri="{BB962C8B-B14F-4D97-AF65-F5344CB8AC3E}">
        <p14:creationId xmlns:p14="http://schemas.microsoft.com/office/powerpoint/2010/main" val="1667872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Shape 509"/>
          <p:cNvPicPr preferRelativeResize="0"/>
          <p:nvPr/>
        </p:nvPicPr>
        <p:blipFill>
          <a:blip r:embed="rId3">
            <a:alphaModFix/>
          </a:blip>
          <a:stretch>
            <a:fillRect/>
          </a:stretch>
        </p:blipFill>
        <p:spPr>
          <a:xfrm>
            <a:off x="2092676" y="1642900"/>
            <a:ext cx="5033275" cy="4646100"/>
          </a:xfrm>
          <a:prstGeom prst="rect">
            <a:avLst/>
          </a:prstGeom>
          <a:noFill/>
          <a:ln>
            <a:noFill/>
          </a:ln>
        </p:spPr>
      </p:pic>
    </p:spTree>
    <p:extLst>
      <p:ext uri="{BB962C8B-B14F-4D97-AF65-F5344CB8AC3E}">
        <p14:creationId xmlns:p14="http://schemas.microsoft.com/office/powerpoint/2010/main" val="2834120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Shape 515"/>
          <p:cNvPicPr preferRelativeResize="0"/>
          <p:nvPr/>
        </p:nvPicPr>
        <p:blipFill>
          <a:blip r:embed="rId3">
            <a:alphaModFix/>
          </a:blip>
          <a:stretch>
            <a:fillRect/>
          </a:stretch>
        </p:blipFill>
        <p:spPr>
          <a:xfrm>
            <a:off x="712887" y="850800"/>
            <a:ext cx="8480224" cy="4993574"/>
          </a:xfrm>
          <a:prstGeom prst="rect">
            <a:avLst/>
          </a:prstGeom>
          <a:noFill/>
          <a:ln>
            <a:noFill/>
          </a:ln>
        </p:spPr>
      </p:pic>
    </p:spTree>
    <p:extLst>
      <p:ext uri="{BB962C8B-B14F-4D97-AF65-F5344CB8AC3E}">
        <p14:creationId xmlns:p14="http://schemas.microsoft.com/office/powerpoint/2010/main" val="477406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Shape 520"/>
          <p:cNvPicPr preferRelativeResize="0">
            <a:picLocks noGrp="1"/>
          </p:cNvPicPr>
          <p:nvPr>
            <p:ph type="body" idx="1"/>
          </p:nvPr>
        </p:nvPicPr>
        <p:blipFill rotWithShape="1">
          <a:blip r:embed="rId3">
            <a:alphaModFix/>
          </a:blip>
          <a:srcRect/>
          <a:stretch/>
        </p:blipFill>
        <p:spPr>
          <a:xfrm>
            <a:off x="1784649" y="908721"/>
            <a:ext cx="6192687" cy="5665117"/>
          </a:xfrm>
          <a:prstGeom prst="rect">
            <a:avLst/>
          </a:prstGeom>
          <a:noFill/>
          <a:ln>
            <a:noFill/>
          </a:ln>
        </p:spPr>
      </p:pic>
    </p:spTree>
    <p:extLst>
      <p:ext uri="{BB962C8B-B14F-4D97-AF65-F5344CB8AC3E}">
        <p14:creationId xmlns:p14="http://schemas.microsoft.com/office/powerpoint/2010/main" val="4239021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pic>
        <p:nvPicPr>
          <p:cNvPr id="526" name="Shape 526"/>
          <p:cNvPicPr preferRelativeResize="0"/>
          <p:nvPr/>
        </p:nvPicPr>
        <p:blipFill>
          <a:blip r:embed="rId3">
            <a:alphaModFix/>
          </a:blip>
          <a:stretch>
            <a:fillRect/>
          </a:stretch>
        </p:blipFill>
        <p:spPr>
          <a:xfrm>
            <a:off x="1229075" y="1079876"/>
            <a:ext cx="7931674" cy="5486075"/>
          </a:xfrm>
          <a:prstGeom prst="rect">
            <a:avLst/>
          </a:prstGeom>
          <a:noFill/>
          <a:ln>
            <a:noFill/>
          </a:ln>
        </p:spPr>
      </p:pic>
    </p:spTree>
    <p:extLst>
      <p:ext uri="{BB962C8B-B14F-4D97-AF65-F5344CB8AC3E}">
        <p14:creationId xmlns:p14="http://schemas.microsoft.com/office/powerpoint/2010/main" val="2477512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532" name="Shape 532"/>
          <p:cNvPicPr preferRelativeResize="0"/>
          <p:nvPr/>
        </p:nvPicPr>
        <p:blipFill>
          <a:blip r:embed="rId3">
            <a:alphaModFix/>
          </a:blip>
          <a:stretch>
            <a:fillRect/>
          </a:stretch>
        </p:blipFill>
        <p:spPr>
          <a:xfrm>
            <a:off x="1107550" y="674850"/>
            <a:ext cx="7914375" cy="5941999"/>
          </a:xfrm>
          <a:prstGeom prst="rect">
            <a:avLst/>
          </a:prstGeom>
          <a:noFill/>
          <a:ln>
            <a:noFill/>
          </a:ln>
        </p:spPr>
      </p:pic>
    </p:spTree>
    <p:extLst>
      <p:ext uri="{BB962C8B-B14F-4D97-AF65-F5344CB8AC3E}">
        <p14:creationId xmlns:p14="http://schemas.microsoft.com/office/powerpoint/2010/main" val="2154728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827856" y="121621"/>
            <a:ext cx="8229600" cy="1066799"/>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4000" b="1" dirty="0">
                <a:solidFill>
                  <a:schemeClr val="bg1"/>
                </a:solidFill>
                <a:latin typeface="Calibri"/>
                <a:ea typeface="Calibri"/>
                <a:cs typeface="Calibri"/>
                <a:sym typeface="Calibri"/>
              </a:rPr>
              <a:t>Communication plans</a:t>
            </a:r>
          </a:p>
        </p:txBody>
      </p:sp>
      <p:sp>
        <p:nvSpPr>
          <p:cNvPr id="551" name="Shape 551" descr="Image result for communication plans"/>
          <p:cNvSpPr/>
          <p:nvPr/>
        </p:nvSpPr>
        <p:spPr>
          <a:xfrm>
            <a:off x="444501" y="-144463"/>
            <a:ext cx="304799" cy="304801"/>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sp>
        <p:nvSpPr>
          <p:cNvPr id="552" name="Shape 552" descr="Image result for communication plans"/>
          <p:cNvSpPr/>
          <p:nvPr/>
        </p:nvSpPr>
        <p:spPr>
          <a:xfrm>
            <a:off x="596901" y="7938"/>
            <a:ext cx="304799" cy="304801"/>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sp>
        <p:nvSpPr>
          <p:cNvPr id="553" name="Shape 553" descr="Image result for communication plans"/>
          <p:cNvSpPr/>
          <p:nvPr/>
        </p:nvSpPr>
        <p:spPr>
          <a:xfrm>
            <a:off x="749301" y="160337"/>
            <a:ext cx="304799" cy="304801"/>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sp>
        <p:nvSpPr>
          <p:cNvPr id="554" name="Shape 554" descr="Image result for project communication plans"/>
          <p:cNvSpPr/>
          <p:nvPr/>
        </p:nvSpPr>
        <p:spPr>
          <a:xfrm>
            <a:off x="901701" y="312738"/>
            <a:ext cx="304799" cy="304801"/>
          </a:xfrm>
          <a:prstGeom prst="rect">
            <a:avLst/>
          </a:prstGeom>
          <a:noFill/>
          <a:ln>
            <a:noFill/>
          </a:ln>
        </p:spPr>
        <p:txBody>
          <a:bodyPr lIns="91425" tIns="45700" rIns="91425" bIns="45700" anchor="t" anchorCtr="0">
            <a:noAutofit/>
          </a:bodyPr>
          <a:lstStyle/>
          <a:p>
            <a:endParaRPr>
              <a:solidFill>
                <a:schemeClr val="dk1"/>
              </a:solidFill>
              <a:latin typeface="Georgia"/>
              <a:ea typeface="Georgia"/>
              <a:cs typeface="Georgia"/>
              <a:sym typeface="Georgia"/>
            </a:endParaRPr>
          </a:p>
        </p:txBody>
      </p:sp>
      <p:pic>
        <p:nvPicPr>
          <p:cNvPr id="555" name="Shape 555" descr="http://image.slidesharecdn.com/projectcommunicationmanagement-130326220043-phpapp02/95/project-communication-management-18-638.jpg?cb=1364336004">
            <a:hlinkClick r:id="rId3"/>
          </p:cNvPr>
          <p:cNvPicPr preferRelativeResize="0"/>
          <p:nvPr/>
        </p:nvPicPr>
        <p:blipFill rotWithShape="1">
          <a:blip r:embed="rId4">
            <a:alphaModFix/>
          </a:blip>
          <a:srcRect/>
          <a:stretch/>
        </p:blipFill>
        <p:spPr>
          <a:xfrm>
            <a:off x="901701" y="1484784"/>
            <a:ext cx="8155755" cy="4896543"/>
          </a:xfrm>
          <a:prstGeom prst="rect">
            <a:avLst/>
          </a:prstGeom>
          <a:noFill/>
          <a:ln>
            <a:noFill/>
          </a:ln>
        </p:spPr>
      </p:pic>
    </p:spTree>
    <p:extLst>
      <p:ext uri="{BB962C8B-B14F-4D97-AF65-F5344CB8AC3E}">
        <p14:creationId xmlns:p14="http://schemas.microsoft.com/office/powerpoint/2010/main" val="366611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7" name="TextBox 6">
            <a:extLst>
              <a:ext uri="{FF2B5EF4-FFF2-40B4-BE49-F238E27FC236}">
                <a16:creationId xmlns:a16="http://schemas.microsoft.com/office/drawing/2014/main" id="{295E3AFE-C28D-1E49-A31C-7A882BEFAD1D}"/>
              </a:ext>
            </a:extLst>
          </p:cNvPr>
          <p:cNvSpPr txBox="1"/>
          <p:nvPr/>
        </p:nvSpPr>
        <p:spPr>
          <a:xfrm>
            <a:off x="990600" y="1003012"/>
            <a:ext cx="8229600" cy="584775"/>
          </a:xfrm>
          <a:prstGeom prst="rect">
            <a:avLst/>
          </a:prstGeom>
          <a:noFill/>
        </p:spPr>
        <p:txBody>
          <a:bodyPr wrap="square" rtlCol="0">
            <a:spAutoFit/>
          </a:bodyPr>
          <a:lstStyle/>
          <a:p>
            <a:pPr algn="ctr"/>
            <a:r>
              <a:rPr lang="en-US" sz="3200" b="1" dirty="0">
                <a:solidFill>
                  <a:schemeClr val="bg1"/>
                </a:solidFill>
              </a:rPr>
              <a:t>What is A Programme and A Project?</a:t>
            </a:r>
          </a:p>
        </p:txBody>
      </p:sp>
      <p:graphicFrame>
        <p:nvGraphicFramePr>
          <p:cNvPr id="9" name="Diagram 8">
            <a:extLst>
              <a:ext uri="{FF2B5EF4-FFF2-40B4-BE49-F238E27FC236}">
                <a16:creationId xmlns:a16="http://schemas.microsoft.com/office/drawing/2014/main" id="{8038DF12-1F3D-314A-B36B-A455F6BE7B87}"/>
              </a:ext>
            </a:extLst>
          </p:cNvPr>
          <p:cNvGraphicFramePr/>
          <p:nvPr>
            <p:extLst>
              <p:ext uri="{D42A27DB-BD31-4B8C-83A1-F6EECF244321}">
                <p14:modId xmlns:p14="http://schemas.microsoft.com/office/powerpoint/2010/main" val="995929482"/>
              </p:ext>
            </p:extLst>
          </p:nvPr>
        </p:nvGraphicFramePr>
        <p:xfrm>
          <a:off x="533400" y="1752600"/>
          <a:ext cx="5257800" cy="3810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Diagram 10">
            <a:extLst>
              <a:ext uri="{FF2B5EF4-FFF2-40B4-BE49-F238E27FC236}">
                <a16:creationId xmlns:a16="http://schemas.microsoft.com/office/drawing/2014/main" id="{4534A544-A12F-E948-9BA6-884EC36BF98E}"/>
              </a:ext>
            </a:extLst>
          </p:cNvPr>
          <p:cNvGraphicFramePr/>
          <p:nvPr>
            <p:extLst>
              <p:ext uri="{D42A27DB-BD31-4B8C-83A1-F6EECF244321}">
                <p14:modId xmlns:p14="http://schemas.microsoft.com/office/powerpoint/2010/main" val="3945751622"/>
              </p:ext>
            </p:extLst>
          </p:nvPr>
        </p:nvGraphicFramePr>
        <p:xfrm>
          <a:off x="5791200" y="2063385"/>
          <a:ext cx="3429000" cy="349921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667530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524000" y="565182"/>
            <a:ext cx="4284518" cy="1066799"/>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4000" b="1" dirty="0">
                <a:solidFill>
                  <a:schemeClr val="bg1"/>
                </a:solidFill>
                <a:latin typeface="Julius Sans One"/>
                <a:ea typeface="Julius Sans One"/>
                <a:cs typeface="Julius Sans One"/>
                <a:sym typeface="Julius Sans One"/>
              </a:rPr>
              <a:t>5.0 Project Closure</a:t>
            </a:r>
          </a:p>
        </p:txBody>
      </p:sp>
      <p:sp>
        <p:nvSpPr>
          <p:cNvPr id="157" name="Shape 157"/>
          <p:cNvSpPr txBox="1">
            <a:spLocks noGrp="1"/>
          </p:cNvSpPr>
          <p:nvPr>
            <p:ph type="body" idx="1"/>
          </p:nvPr>
        </p:nvSpPr>
        <p:spPr>
          <a:xfrm>
            <a:off x="838200" y="1628801"/>
            <a:ext cx="8229600" cy="4945735"/>
          </a:xfrm>
          <a:prstGeom prst="rect">
            <a:avLst/>
          </a:prstGeom>
          <a:noFill/>
          <a:ln>
            <a:noFill/>
          </a:ln>
        </p:spPr>
        <p:txBody>
          <a:bodyPr vert="horz" lIns="91425" tIns="45700" rIns="91425" bIns="45700" rtlCol="0" anchor="t" anchorCtr="0">
            <a:noAutofit/>
          </a:bodyPr>
          <a:lstStyle/>
          <a:p>
            <a:pPr marL="365760" indent="-264160">
              <a:spcBef>
                <a:spcPts val="0"/>
              </a:spcBef>
              <a:buClr>
                <a:schemeClr val="accent3"/>
              </a:buClr>
              <a:buSzPct val="100000"/>
              <a:buNone/>
            </a:pPr>
            <a:endParaRPr sz="2800">
              <a:solidFill>
                <a:schemeClr val="dk1"/>
              </a:solidFill>
              <a:latin typeface="Calibri"/>
              <a:ea typeface="Calibri"/>
              <a:cs typeface="Calibri"/>
              <a:sym typeface="Calibri"/>
            </a:endParaRPr>
          </a:p>
          <a:p>
            <a:pPr marL="365760" indent="-264160">
              <a:spcBef>
                <a:spcPts val="300"/>
              </a:spcBef>
              <a:buClr>
                <a:schemeClr val="accent3"/>
              </a:buClr>
              <a:buSzPct val="100000"/>
              <a:buNone/>
            </a:pPr>
            <a:endParaRPr sz="2800">
              <a:solidFill>
                <a:schemeClr val="dk1"/>
              </a:solidFill>
              <a:latin typeface="Calibri"/>
              <a:ea typeface="Calibri"/>
              <a:cs typeface="Calibri"/>
              <a:sym typeface="Calibri"/>
            </a:endParaRPr>
          </a:p>
        </p:txBody>
      </p:sp>
      <p:sp>
        <p:nvSpPr>
          <p:cNvPr id="158" name="Shape 158"/>
          <p:cNvSpPr txBox="1"/>
          <p:nvPr/>
        </p:nvSpPr>
        <p:spPr>
          <a:xfrm>
            <a:off x="990600" y="1828800"/>
            <a:ext cx="7620000" cy="3518632"/>
          </a:xfrm>
          <a:prstGeom prst="rect">
            <a:avLst/>
          </a:prstGeom>
          <a:noFill/>
          <a:ln>
            <a:noFill/>
          </a:ln>
        </p:spPr>
        <p:txBody>
          <a:bodyPr lIns="91425" tIns="45700" rIns="91425" bIns="45700" anchor="t" anchorCtr="0">
            <a:noAutofit/>
          </a:bodyPr>
          <a:lstStyle/>
          <a:p>
            <a:pPr marL="109728" indent="-8128">
              <a:lnSpc>
                <a:spcPct val="80000"/>
              </a:lnSpc>
              <a:buClr>
                <a:schemeClr val="accent3"/>
              </a:buClr>
              <a:buSzPct val="25000"/>
            </a:pPr>
            <a:r>
              <a:rPr lang="en-US" sz="2400" dirty="0">
                <a:solidFill>
                  <a:schemeClr val="bg1"/>
                </a:solidFill>
                <a:latin typeface="Alegreya Sans SC"/>
                <a:ea typeface="Alegreya Sans SC"/>
                <a:cs typeface="Alegreya Sans SC"/>
                <a:sym typeface="Alegreya Sans SC"/>
              </a:rPr>
              <a:t>Closure is important for two reasons. </a:t>
            </a:r>
          </a:p>
          <a:p>
            <a:pPr marL="558800" indent="-457200">
              <a:lnSpc>
                <a:spcPct val="80000"/>
              </a:lnSpc>
              <a:spcBef>
                <a:spcPts val="300"/>
              </a:spcBef>
              <a:buClr>
                <a:schemeClr val="bg1"/>
              </a:buClr>
              <a:buSzPct val="99821"/>
              <a:buFont typeface="Arial" panose="020B0604020202020204" pitchFamily="34" charset="0"/>
              <a:buChar char="•"/>
            </a:pPr>
            <a:r>
              <a:rPr lang="en-US" sz="2400" dirty="0">
                <a:solidFill>
                  <a:schemeClr val="bg1"/>
                </a:solidFill>
                <a:latin typeface="Alegreya Sans SC"/>
                <a:ea typeface="Alegreya Sans SC"/>
                <a:cs typeface="Alegreya Sans SC"/>
                <a:sym typeface="Alegreya Sans SC"/>
              </a:rPr>
              <a:t>Tendency for projects to drift on and develop into other projects. </a:t>
            </a:r>
          </a:p>
          <a:p>
            <a:pPr marL="558800" indent="-457200">
              <a:lnSpc>
                <a:spcPct val="80000"/>
              </a:lnSpc>
              <a:spcBef>
                <a:spcPts val="300"/>
              </a:spcBef>
              <a:buClr>
                <a:schemeClr val="bg1"/>
              </a:buClr>
              <a:buSzPct val="99821"/>
              <a:buFont typeface="Arial" panose="020B0604020202020204" pitchFamily="34" charset="0"/>
              <a:buChar char="•"/>
            </a:pPr>
            <a:r>
              <a:rPr lang="en-US" sz="2400" dirty="0">
                <a:solidFill>
                  <a:schemeClr val="bg1"/>
                </a:solidFill>
                <a:latin typeface="Alegreya Sans SC"/>
                <a:ea typeface="Alegreya Sans SC"/>
                <a:cs typeface="Alegreya Sans SC"/>
                <a:sym typeface="Alegreya Sans SC"/>
              </a:rPr>
              <a:t>Important to acknowledge work of project team and record lessons learnt</a:t>
            </a:r>
          </a:p>
          <a:p>
            <a:pPr marL="109728" indent="-8128">
              <a:lnSpc>
                <a:spcPct val="80000"/>
              </a:lnSpc>
              <a:spcBef>
                <a:spcPts val="300"/>
              </a:spcBef>
              <a:buClr>
                <a:schemeClr val="accent3"/>
              </a:buClr>
            </a:pPr>
            <a:endParaRPr sz="2400" dirty="0">
              <a:solidFill>
                <a:schemeClr val="bg1"/>
              </a:solidFill>
              <a:latin typeface="Alegreya Sans SC"/>
              <a:ea typeface="Alegreya Sans SC"/>
              <a:cs typeface="Alegreya Sans SC"/>
              <a:sym typeface="Alegreya Sans SC"/>
            </a:endParaRPr>
          </a:p>
          <a:p>
            <a:pPr marL="109728" indent="-8128">
              <a:lnSpc>
                <a:spcPct val="80000"/>
              </a:lnSpc>
              <a:spcBef>
                <a:spcPts val="300"/>
              </a:spcBef>
              <a:buClr>
                <a:schemeClr val="accent3"/>
              </a:buClr>
              <a:buSzPct val="25000"/>
            </a:pPr>
            <a:r>
              <a:rPr lang="en-US" sz="2400" dirty="0">
                <a:solidFill>
                  <a:schemeClr val="bg1"/>
                </a:solidFill>
                <a:latin typeface="Alegreya Sans SC"/>
                <a:ea typeface="Alegreya Sans SC"/>
                <a:cs typeface="Alegreya Sans SC"/>
                <a:sym typeface="Alegreya Sans SC"/>
              </a:rPr>
              <a:t>Controlled closure enables you to:</a:t>
            </a:r>
          </a:p>
          <a:p>
            <a:pPr marL="394018" indent="-342900">
              <a:lnSpc>
                <a:spcPct val="80000"/>
              </a:lnSpc>
              <a:spcBef>
                <a:spcPts val="300"/>
              </a:spcBef>
              <a:buClr>
                <a:schemeClr val="bg1"/>
              </a:buClr>
              <a:buSzPct val="99821"/>
              <a:buFont typeface="Arial" panose="020B0604020202020204" pitchFamily="34" charset="0"/>
              <a:buChar char="•"/>
            </a:pPr>
            <a:r>
              <a:rPr lang="en-US" sz="2400" dirty="0">
                <a:solidFill>
                  <a:schemeClr val="bg1"/>
                </a:solidFill>
                <a:sym typeface="Alegreya Sans SC"/>
              </a:rPr>
              <a:t>Test the deliverables</a:t>
            </a:r>
          </a:p>
          <a:p>
            <a:pPr marL="394018" indent="-342900">
              <a:lnSpc>
                <a:spcPct val="80000"/>
              </a:lnSpc>
              <a:spcBef>
                <a:spcPts val="300"/>
              </a:spcBef>
              <a:buClr>
                <a:schemeClr val="bg1"/>
              </a:buClr>
              <a:buSzPct val="99821"/>
              <a:buFont typeface="Arial" panose="020B0604020202020204" pitchFamily="34" charset="0"/>
              <a:buChar char="•"/>
            </a:pPr>
            <a:r>
              <a:rPr lang="en-US" sz="2400" dirty="0">
                <a:solidFill>
                  <a:schemeClr val="bg1"/>
                </a:solidFill>
                <a:sym typeface="Alegreya Sans SC"/>
              </a:rPr>
              <a:t>Help the customer use the deliverables</a:t>
            </a:r>
          </a:p>
          <a:p>
            <a:pPr marL="394018" indent="-342900">
              <a:lnSpc>
                <a:spcPct val="80000"/>
              </a:lnSpc>
              <a:spcBef>
                <a:spcPts val="300"/>
              </a:spcBef>
              <a:buClr>
                <a:schemeClr val="bg1"/>
              </a:buClr>
              <a:buSzPct val="99821"/>
              <a:buFont typeface="Arial" panose="020B0604020202020204" pitchFamily="34" charset="0"/>
              <a:buChar char="•"/>
            </a:pPr>
            <a:r>
              <a:rPr lang="en-US" sz="2400" dirty="0">
                <a:solidFill>
                  <a:schemeClr val="bg1"/>
                </a:solidFill>
                <a:sym typeface="Alegreya Sans SC"/>
              </a:rPr>
              <a:t>Release resources</a:t>
            </a:r>
          </a:p>
          <a:p>
            <a:pPr indent="-57785">
              <a:lnSpc>
                <a:spcPct val="80000"/>
              </a:lnSpc>
              <a:spcBef>
                <a:spcPts val="300"/>
              </a:spcBef>
              <a:buClr>
                <a:schemeClr val="accent3"/>
              </a:buClr>
            </a:pPr>
            <a:endParaRPr sz="910" dirty="0">
              <a:solidFill>
                <a:schemeClr val="bg1"/>
              </a:solidFill>
              <a:latin typeface="Alegreya Sans SC"/>
              <a:ea typeface="Alegreya Sans SC"/>
              <a:cs typeface="Alegreya Sans SC"/>
              <a:sym typeface="Alegreya Sans SC"/>
            </a:endParaRPr>
          </a:p>
        </p:txBody>
      </p:sp>
      <p:pic>
        <p:nvPicPr>
          <p:cNvPr id="6" name="Picture 2" descr="Image result for project closure">
            <a:extLst>
              <a:ext uri="{FF2B5EF4-FFF2-40B4-BE49-F238E27FC236}">
                <a16:creationId xmlns:a16="http://schemas.microsoft.com/office/drawing/2014/main" id="{B70438A6-EFCD-9042-AE7C-30A10EDD4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100" y="3733800"/>
            <a:ext cx="24003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416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848543" y="620687"/>
            <a:ext cx="82296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b="1" dirty="0">
                <a:solidFill>
                  <a:schemeClr val="bg1"/>
                </a:solidFill>
                <a:latin typeface="Julius Sans One"/>
                <a:ea typeface="Julius Sans One"/>
                <a:cs typeface="Julius Sans One"/>
                <a:sym typeface="Julius Sans One"/>
              </a:rPr>
              <a:t>Project Closure</a:t>
            </a:r>
          </a:p>
        </p:txBody>
      </p:sp>
      <p:sp>
        <p:nvSpPr>
          <p:cNvPr id="165" name="Shape 165"/>
          <p:cNvSpPr txBox="1">
            <a:spLocks noGrp="1"/>
          </p:cNvSpPr>
          <p:nvPr>
            <p:ph type="body" idx="1"/>
          </p:nvPr>
        </p:nvSpPr>
        <p:spPr>
          <a:xfrm>
            <a:off x="838200" y="1628800"/>
            <a:ext cx="8229600" cy="4945800"/>
          </a:xfrm>
          <a:prstGeom prst="rect">
            <a:avLst/>
          </a:prstGeom>
          <a:noFill/>
          <a:ln>
            <a:noFill/>
          </a:ln>
        </p:spPr>
        <p:txBody>
          <a:bodyPr vert="horz" lIns="91425" tIns="45700" rIns="91425" bIns="45700" rtlCol="0" anchor="t" anchorCtr="0">
            <a:noAutofit/>
          </a:bodyPr>
          <a:lstStyle/>
          <a:p>
            <a:pPr marL="365760" indent="-264160">
              <a:spcBef>
                <a:spcPts val="0"/>
              </a:spcBef>
              <a:buClr>
                <a:schemeClr val="accent3"/>
              </a:buClr>
              <a:buSzPct val="100000"/>
              <a:buNone/>
            </a:pPr>
            <a:endParaRPr sz="2800">
              <a:solidFill>
                <a:schemeClr val="dk1"/>
              </a:solidFill>
              <a:latin typeface="Calibri"/>
              <a:ea typeface="Calibri"/>
              <a:cs typeface="Calibri"/>
              <a:sym typeface="Calibri"/>
            </a:endParaRPr>
          </a:p>
          <a:p>
            <a:pPr marL="365760" indent="-264160">
              <a:spcBef>
                <a:spcPts val="300"/>
              </a:spcBef>
              <a:buClr>
                <a:schemeClr val="accent3"/>
              </a:buClr>
              <a:buSzPct val="100000"/>
              <a:buNone/>
            </a:pPr>
            <a:endParaRPr sz="2800">
              <a:solidFill>
                <a:schemeClr val="dk1"/>
              </a:solidFill>
              <a:latin typeface="Calibri"/>
              <a:ea typeface="Calibri"/>
              <a:cs typeface="Calibri"/>
              <a:sym typeface="Calibri"/>
            </a:endParaRPr>
          </a:p>
        </p:txBody>
      </p:sp>
      <p:sp>
        <p:nvSpPr>
          <p:cNvPr id="166" name="Shape 166"/>
          <p:cNvSpPr txBox="1"/>
          <p:nvPr/>
        </p:nvSpPr>
        <p:spPr>
          <a:xfrm>
            <a:off x="1143000" y="4783867"/>
            <a:ext cx="8229600" cy="1419200"/>
          </a:xfrm>
          <a:prstGeom prst="rect">
            <a:avLst/>
          </a:prstGeom>
          <a:noFill/>
          <a:ln>
            <a:noFill/>
          </a:ln>
        </p:spPr>
        <p:txBody>
          <a:bodyPr lIns="91425" tIns="45700" rIns="91425" bIns="45700" anchor="t" anchorCtr="0">
            <a:noAutofit/>
          </a:bodyPr>
          <a:lstStyle/>
          <a:p>
            <a:pPr>
              <a:lnSpc>
                <a:spcPct val="80000"/>
              </a:lnSpc>
              <a:spcBef>
                <a:spcPts val="300"/>
              </a:spcBef>
              <a:buClr>
                <a:schemeClr val="accent3"/>
              </a:buClr>
            </a:pPr>
            <a:endParaRPr sz="2400" dirty="0">
              <a:solidFill>
                <a:schemeClr val="bg1"/>
              </a:solidFill>
              <a:latin typeface="Amatic SC"/>
              <a:ea typeface="Amatic SC"/>
              <a:cs typeface="Amatic SC"/>
              <a:sym typeface="Amatic SC"/>
            </a:endParaRPr>
          </a:p>
          <a:p>
            <a:pPr>
              <a:lnSpc>
                <a:spcPct val="80000"/>
              </a:lnSpc>
              <a:spcBef>
                <a:spcPts val="300"/>
              </a:spcBef>
              <a:buClr>
                <a:schemeClr val="accent3"/>
              </a:buClr>
            </a:pPr>
            <a:endParaRPr sz="1050" dirty="0">
              <a:solidFill>
                <a:schemeClr val="bg1"/>
              </a:solidFill>
              <a:latin typeface="Amatic SC"/>
              <a:ea typeface="Amatic SC"/>
              <a:cs typeface="Amatic SC"/>
              <a:sym typeface="Amatic SC"/>
            </a:endParaRPr>
          </a:p>
          <a:p>
            <a:pPr marL="109728" indent="-8128">
              <a:lnSpc>
                <a:spcPct val="80000"/>
              </a:lnSpc>
              <a:spcBef>
                <a:spcPts val="300"/>
              </a:spcBef>
              <a:buClr>
                <a:schemeClr val="accent3"/>
              </a:buClr>
              <a:buSzPct val="25000"/>
            </a:pPr>
            <a:r>
              <a:rPr lang="en-US" sz="2400" b="1" dirty="0">
                <a:solidFill>
                  <a:schemeClr val="bg1"/>
                </a:solidFill>
                <a:latin typeface="Amatic SC"/>
                <a:ea typeface="Amatic SC"/>
                <a:cs typeface="Amatic SC"/>
                <a:sym typeface="Amatic SC"/>
              </a:rPr>
              <a:t>"A project is complete when it starts working for you, rather than you working for it"</a:t>
            </a:r>
          </a:p>
          <a:p>
            <a:pPr marL="365760" indent="-264160">
              <a:lnSpc>
                <a:spcPct val="80000"/>
              </a:lnSpc>
              <a:spcBef>
                <a:spcPts val="300"/>
              </a:spcBef>
              <a:buClr>
                <a:schemeClr val="accent3"/>
              </a:buClr>
            </a:pPr>
            <a:endParaRPr sz="2400" dirty="0">
              <a:solidFill>
                <a:schemeClr val="bg1"/>
              </a:solidFill>
              <a:latin typeface="Amatic SC"/>
              <a:ea typeface="Amatic SC"/>
              <a:cs typeface="Amatic SC"/>
              <a:sym typeface="Amatic SC"/>
            </a:endParaRPr>
          </a:p>
          <a:p>
            <a:pPr marL="365760" indent="-264160">
              <a:lnSpc>
                <a:spcPct val="80000"/>
              </a:lnSpc>
              <a:spcBef>
                <a:spcPts val="300"/>
              </a:spcBef>
              <a:buClr>
                <a:schemeClr val="accent3"/>
              </a:buClr>
            </a:pPr>
            <a:endParaRPr sz="2400" dirty="0">
              <a:solidFill>
                <a:schemeClr val="bg1"/>
              </a:solidFill>
              <a:latin typeface="Amatic SC"/>
              <a:ea typeface="Amatic SC"/>
              <a:cs typeface="Amatic SC"/>
              <a:sym typeface="Amatic SC"/>
            </a:endParaRPr>
          </a:p>
        </p:txBody>
      </p:sp>
      <p:pic>
        <p:nvPicPr>
          <p:cNvPr id="24578" name="Picture 2" descr="Image result for success">
            <a:extLst>
              <a:ext uri="{FF2B5EF4-FFF2-40B4-BE49-F238E27FC236}">
                <a16:creationId xmlns:a16="http://schemas.microsoft.com/office/drawing/2014/main" id="{479535CD-4614-5C4E-8E22-7762D3735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918505"/>
            <a:ext cx="4906360" cy="262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0073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838200" y="533400"/>
            <a:ext cx="82296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Post implementation review</a:t>
            </a:r>
          </a:p>
        </p:txBody>
      </p:sp>
      <p:sp>
        <p:nvSpPr>
          <p:cNvPr id="172" name="Shape 172"/>
          <p:cNvSpPr txBox="1">
            <a:spLocks noGrp="1"/>
          </p:cNvSpPr>
          <p:nvPr>
            <p:ph type="body" idx="1"/>
          </p:nvPr>
        </p:nvSpPr>
        <p:spPr>
          <a:xfrm>
            <a:off x="685800" y="1593273"/>
            <a:ext cx="8229600" cy="2673927"/>
          </a:xfrm>
          <a:prstGeom prst="rect">
            <a:avLst/>
          </a:prstGeom>
          <a:noFill/>
          <a:ln>
            <a:noFill/>
          </a:ln>
        </p:spPr>
        <p:txBody>
          <a:bodyPr vert="horz" lIns="91425" tIns="45700" rIns="91425" bIns="45700" rtlCol="0" anchor="t" anchorCtr="0">
            <a:noAutofit/>
          </a:bodyPr>
          <a:lstStyle/>
          <a:p>
            <a:pPr marL="101600" indent="0">
              <a:spcBef>
                <a:spcPts val="0"/>
              </a:spcBef>
              <a:buClr>
                <a:schemeClr val="accent3"/>
              </a:buClr>
              <a:buSzPct val="100000"/>
              <a:buNone/>
            </a:pPr>
            <a:r>
              <a:rPr lang="en-US" sz="2800" dirty="0">
                <a:solidFill>
                  <a:schemeClr val="bg1"/>
                </a:solidFill>
                <a:latin typeface="Alegreya Sans SC"/>
                <a:ea typeface="Alegreya Sans SC"/>
                <a:cs typeface="Alegreya Sans SC"/>
                <a:sym typeface="Alegreya Sans SC"/>
              </a:rPr>
              <a:t>Generally takes place 6-12 months after formal closure of the Project.  Where the Project Closure Report looks at determining if the tasks and deliverables have been delivered the PIR looks at the project retrospectively to see if the project's anticipated benefits have been met. </a:t>
            </a:r>
          </a:p>
        </p:txBody>
      </p:sp>
      <p:pic>
        <p:nvPicPr>
          <p:cNvPr id="25604" name="Picture 4" descr="Image result for project management">
            <a:extLst>
              <a:ext uri="{FF2B5EF4-FFF2-40B4-BE49-F238E27FC236}">
                <a16:creationId xmlns:a16="http://schemas.microsoft.com/office/drawing/2014/main" id="{75EBA39E-7337-224F-9B90-C884BED91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22173"/>
            <a:ext cx="41275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050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9CFC0-BAA3-944D-8211-6AE772A31947}"/>
              </a:ext>
            </a:extLst>
          </p:cNvPr>
          <p:cNvSpPr>
            <a:spLocks noGrp="1"/>
          </p:cNvSpPr>
          <p:nvPr>
            <p:ph idx="1"/>
          </p:nvPr>
        </p:nvSpPr>
        <p:spPr>
          <a:xfrm>
            <a:off x="495300" y="1239983"/>
            <a:ext cx="8915400" cy="5257799"/>
          </a:xfrm>
        </p:spPr>
        <p:txBody>
          <a:bodyPr>
            <a:normAutofit fontScale="47500" lnSpcReduction="20000"/>
          </a:bodyPr>
          <a:lstStyle/>
          <a:p>
            <a:pPr marL="0" indent="0">
              <a:buNone/>
            </a:pPr>
            <a:r>
              <a:rPr lang="en-GB" sz="4200" b="1" dirty="0">
                <a:solidFill>
                  <a:schemeClr val="bg1"/>
                </a:solidFill>
              </a:rPr>
              <a:t>Tips to remember when conducting a post-implementation review</a:t>
            </a:r>
          </a:p>
          <a:p>
            <a:pPr marL="0" indent="0">
              <a:buNone/>
            </a:pPr>
            <a:endParaRPr lang="en-GB" sz="4200" b="1" dirty="0">
              <a:solidFill>
                <a:schemeClr val="bg1"/>
              </a:solidFill>
            </a:endParaRPr>
          </a:p>
          <a:p>
            <a:r>
              <a:rPr lang="en-GB" sz="4200" b="1" dirty="0">
                <a:solidFill>
                  <a:schemeClr val="bg1"/>
                </a:solidFill>
              </a:rPr>
              <a:t>Ask for openness</a:t>
            </a:r>
            <a:r>
              <a:rPr lang="en-GB" sz="4200" dirty="0">
                <a:solidFill>
                  <a:schemeClr val="bg1"/>
                </a:solidFill>
              </a:rPr>
              <a:t> – Emphasize the importance of being open and honest in your assessment, and make sure that people aren't in any way punished for being open.</a:t>
            </a:r>
          </a:p>
          <a:p>
            <a:r>
              <a:rPr lang="en-GB" sz="4200" b="1" dirty="0">
                <a:solidFill>
                  <a:schemeClr val="bg1"/>
                </a:solidFill>
              </a:rPr>
              <a:t>Be objective</a:t>
            </a:r>
            <a:r>
              <a:rPr lang="en-GB" sz="4200" dirty="0">
                <a:solidFill>
                  <a:schemeClr val="bg1"/>
                </a:solidFill>
              </a:rPr>
              <a:t> – Describe what has happened in objective terms, and then focus on improvements.</a:t>
            </a:r>
          </a:p>
          <a:p>
            <a:r>
              <a:rPr lang="en-GB" sz="4200" b="1" dirty="0">
                <a:solidFill>
                  <a:schemeClr val="bg1"/>
                </a:solidFill>
              </a:rPr>
              <a:t>Document success</a:t>
            </a:r>
            <a:r>
              <a:rPr lang="en-GB" sz="4200" dirty="0">
                <a:solidFill>
                  <a:schemeClr val="bg1"/>
                </a:solidFill>
              </a:rPr>
              <a:t> – Document practices and procedures that led to project successes, and make recommendations for applying them to similar future projects.</a:t>
            </a:r>
          </a:p>
          <a:p>
            <a:r>
              <a:rPr lang="en-GB" sz="4200" b="1" dirty="0">
                <a:solidFill>
                  <a:schemeClr val="bg1"/>
                </a:solidFill>
              </a:rPr>
              <a:t>Look with hindsight</a:t>
            </a:r>
            <a:r>
              <a:rPr lang="en-GB" sz="4200" dirty="0">
                <a:solidFill>
                  <a:schemeClr val="bg1"/>
                </a:solidFill>
              </a:rPr>
              <a:t> – Pay attention to the "unknowns" (now known!) that may have increased implementation risks. Develop a way of looking out for these in future projects.</a:t>
            </a:r>
          </a:p>
          <a:p>
            <a:r>
              <a:rPr lang="en-GB" sz="4200" b="1" dirty="0">
                <a:solidFill>
                  <a:schemeClr val="bg1"/>
                </a:solidFill>
              </a:rPr>
              <a:t>Be future-focused</a:t>
            </a:r>
            <a:r>
              <a:rPr lang="en-GB" sz="4200" dirty="0">
                <a:solidFill>
                  <a:schemeClr val="bg1"/>
                </a:solidFill>
              </a:rPr>
              <a:t> – Remember, the purpose is to focus on the future, not to assign blame for what happened in the past. This is not the time to focus on any one person or team.</a:t>
            </a:r>
          </a:p>
          <a:p>
            <a:r>
              <a:rPr lang="en-GB" sz="4200" b="1" dirty="0">
                <a:solidFill>
                  <a:schemeClr val="bg1"/>
                </a:solidFill>
              </a:rPr>
              <a:t>Look at both positives and negatives</a:t>
            </a:r>
            <a:r>
              <a:rPr lang="en-GB" sz="4200" dirty="0">
                <a:solidFill>
                  <a:schemeClr val="bg1"/>
                </a:solidFill>
              </a:rPr>
              <a:t> – Identify positive as well as negative lessons.</a:t>
            </a:r>
          </a:p>
          <a:p>
            <a:pPr marL="0" indent="0">
              <a:buNone/>
            </a:pPr>
            <a:endParaRPr lang="en-US" dirty="0">
              <a:solidFill>
                <a:schemeClr val="bg1"/>
              </a:solidFill>
            </a:endParaRPr>
          </a:p>
        </p:txBody>
      </p:sp>
      <p:sp>
        <p:nvSpPr>
          <p:cNvPr id="4" name="Shape 171">
            <a:extLst>
              <a:ext uri="{FF2B5EF4-FFF2-40B4-BE49-F238E27FC236}">
                <a16:creationId xmlns:a16="http://schemas.microsoft.com/office/drawing/2014/main" id="{744D742B-DBFF-8343-8AC4-8DC55A3EF6EC}"/>
              </a:ext>
            </a:extLst>
          </p:cNvPr>
          <p:cNvSpPr txBox="1">
            <a:spLocks noGrp="1"/>
          </p:cNvSpPr>
          <p:nvPr>
            <p:ph type="title"/>
          </p:nvPr>
        </p:nvSpPr>
        <p:spPr>
          <a:xfrm>
            <a:off x="317432" y="44336"/>
            <a:ext cx="82296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Post implementation review</a:t>
            </a:r>
          </a:p>
        </p:txBody>
      </p:sp>
      <p:pic>
        <p:nvPicPr>
          <p:cNvPr id="30722" name="Picture 2" descr="Image result for review">
            <a:extLst>
              <a:ext uri="{FF2B5EF4-FFF2-40B4-BE49-F238E27FC236}">
                <a16:creationId xmlns:a16="http://schemas.microsoft.com/office/drawing/2014/main" id="{85D4C4BA-6881-9B47-BCD9-20DD9555E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60714"/>
            <a:ext cx="1739968" cy="159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795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78570-06A1-8947-BBF2-807EB7683085}"/>
              </a:ext>
            </a:extLst>
          </p:cNvPr>
          <p:cNvSpPr>
            <a:spLocks noGrp="1"/>
          </p:cNvSpPr>
          <p:nvPr>
            <p:ph idx="1"/>
          </p:nvPr>
        </p:nvSpPr>
        <p:spPr/>
        <p:txBody>
          <a:bodyPr>
            <a:normAutofit/>
          </a:bodyPr>
          <a:lstStyle/>
          <a:p>
            <a:r>
              <a:rPr lang="en-GB" sz="2800" b="1" dirty="0">
                <a:solidFill>
                  <a:schemeClr val="bg1"/>
                </a:solidFill>
              </a:rPr>
              <a:t>Conduct a gap analysis.</a:t>
            </a:r>
          </a:p>
          <a:p>
            <a:r>
              <a:rPr lang="en-GB" sz="2800" b="1" dirty="0">
                <a:solidFill>
                  <a:schemeClr val="bg1"/>
                </a:solidFill>
              </a:rPr>
              <a:t>Determine whether the project goals were achieved.</a:t>
            </a:r>
          </a:p>
          <a:p>
            <a:r>
              <a:rPr lang="en-GB" sz="2800" b="1" dirty="0">
                <a:solidFill>
                  <a:schemeClr val="bg1"/>
                </a:solidFill>
              </a:rPr>
              <a:t>Determine the satisfaction of stakeholders.</a:t>
            </a:r>
          </a:p>
          <a:p>
            <a:r>
              <a:rPr lang="en-GB" sz="2800" b="1" dirty="0">
                <a:solidFill>
                  <a:schemeClr val="bg1"/>
                </a:solidFill>
              </a:rPr>
              <a:t>Determine the project's costs and benefits.</a:t>
            </a:r>
          </a:p>
          <a:p>
            <a:r>
              <a:rPr lang="en-GB" sz="2800" b="1" dirty="0">
                <a:solidFill>
                  <a:schemeClr val="bg1"/>
                </a:solidFill>
              </a:rPr>
              <a:t>Identify areas for further development.</a:t>
            </a:r>
          </a:p>
          <a:p>
            <a:r>
              <a:rPr lang="en-GB" sz="2800" b="1" dirty="0">
                <a:solidFill>
                  <a:schemeClr val="bg1"/>
                </a:solidFill>
              </a:rPr>
              <a:t>Identify lessons learned.</a:t>
            </a:r>
          </a:p>
          <a:p>
            <a:r>
              <a:rPr lang="en-GB" sz="2800" b="1" dirty="0">
                <a:solidFill>
                  <a:schemeClr val="bg1"/>
                </a:solidFill>
              </a:rPr>
              <a:t>Report findings and recommendations.</a:t>
            </a:r>
            <a:endParaRPr lang="en-US" sz="2800" dirty="0">
              <a:solidFill>
                <a:schemeClr val="bg1"/>
              </a:solidFill>
            </a:endParaRPr>
          </a:p>
        </p:txBody>
      </p:sp>
      <p:sp>
        <p:nvSpPr>
          <p:cNvPr id="4" name="Shape 171">
            <a:extLst>
              <a:ext uri="{FF2B5EF4-FFF2-40B4-BE49-F238E27FC236}">
                <a16:creationId xmlns:a16="http://schemas.microsoft.com/office/drawing/2014/main" id="{E92052B8-F02A-0744-9294-8F20334F0510}"/>
              </a:ext>
            </a:extLst>
          </p:cNvPr>
          <p:cNvSpPr txBox="1">
            <a:spLocks noGrp="1"/>
          </p:cNvSpPr>
          <p:nvPr>
            <p:ph type="title"/>
          </p:nvPr>
        </p:nvSpPr>
        <p:spPr>
          <a:xfrm>
            <a:off x="838200" y="381000"/>
            <a:ext cx="82296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000" b="1" dirty="0">
                <a:solidFill>
                  <a:schemeClr val="bg1"/>
                </a:solidFill>
                <a:latin typeface="Julius Sans One"/>
                <a:ea typeface="Julius Sans One"/>
                <a:cs typeface="Julius Sans One"/>
                <a:sym typeface="Julius Sans One"/>
              </a:rPr>
              <a:t>Post implementation review</a:t>
            </a:r>
          </a:p>
        </p:txBody>
      </p:sp>
      <p:pic>
        <p:nvPicPr>
          <p:cNvPr id="31746" name="Picture 2" descr="Image result for review">
            <a:extLst>
              <a:ext uri="{FF2B5EF4-FFF2-40B4-BE49-F238E27FC236}">
                <a16:creationId xmlns:a16="http://schemas.microsoft.com/office/drawing/2014/main" id="{3EC770BF-D694-EF44-921D-4D38EE6E9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4730750"/>
            <a:ext cx="1908692" cy="174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829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57568" y="305936"/>
            <a:ext cx="4774650" cy="1087800"/>
          </a:xfrm>
          <a:prstGeom prst="rect">
            <a:avLst/>
          </a:prstGeom>
        </p:spPr>
        <p:txBody>
          <a:bodyPr vert="horz" lIns="91425" tIns="91425" rIns="91425" bIns="91425" rtlCol="0" anchor="ctr" anchorCtr="0">
            <a:noAutofit/>
          </a:bodyPr>
          <a:lstStyle/>
          <a:p>
            <a:pPr>
              <a:spcBef>
                <a:spcPts val="0"/>
              </a:spcBef>
            </a:pPr>
            <a:r>
              <a:rPr lang="en-US" sz="3200" dirty="0">
                <a:solidFill>
                  <a:schemeClr val="bg1"/>
                </a:solidFill>
              </a:rPr>
              <a:t>How to run a lean service improvement project</a:t>
            </a:r>
          </a:p>
        </p:txBody>
      </p:sp>
      <p:sp>
        <p:nvSpPr>
          <p:cNvPr id="363" name="Shape 363"/>
          <p:cNvSpPr txBox="1">
            <a:spLocks noGrp="1"/>
          </p:cNvSpPr>
          <p:nvPr>
            <p:ph type="body" idx="1"/>
          </p:nvPr>
        </p:nvSpPr>
        <p:spPr>
          <a:xfrm>
            <a:off x="784500" y="2209800"/>
            <a:ext cx="8727800" cy="4342264"/>
          </a:xfrm>
          <a:prstGeom prst="rect">
            <a:avLst/>
          </a:prstGeom>
        </p:spPr>
        <p:txBody>
          <a:bodyPr vert="horz" lIns="91425" tIns="91425" rIns="91425" bIns="91425" rtlCol="0" anchor="t" anchorCtr="0">
            <a:noAutofit/>
          </a:bodyPr>
          <a:lstStyle/>
          <a:p>
            <a:pPr>
              <a:spcBef>
                <a:spcPts val="0"/>
              </a:spcBef>
              <a:buNone/>
            </a:pPr>
            <a:r>
              <a:rPr lang="en-US" sz="2400" dirty="0">
                <a:solidFill>
                  <a:schemeClr val="bg1"/>
                </a:solidFill>
              </a:rPr>
              <a:t>1.Define</a:t>
            </a:r>
          </a:p>
          <a:p>
            <a:pPr>
              <a:spcBef>
                <a:spcPts val="0"/>
              </a:spcBef>
              <a:buNone/>
            </a:pPr>
            <a:r>
              <a:rPr lang="en-US" sz="2400" dirty="0">
                <a:solidFill>
                  <a:schemeClr val="bg1"/>
                </a:solidFill>
              </a:rPr>
              <a:t>    What are the issues and what are the customer requirements?</a:t>
            </a:r>
          </a:p>
          <a:p>
            <a:pPr>
              <a:spcBef>
                <a:spcPts val="0"/>
              </a:spcBef>
              <a:buNone/>
            </a:pPr>
            <a:r>
              <a:rPr lang="en-US" sz="2400" dirty="0">
                <a:solidFill>
                  <a:schemeClr val="bg1"/>
                </a:solidFill>
              </a:rPr>
              <a:t>2.Diagnose and analyse</a:t>
            </a:r>
          </a:p>
          <a:p>
            <a:pPr>
              <a:spcBef>
                <a:spcPts val="0"/>
              </a:spcBef>
              <a:buNone/>
            </a:pPr>
            <a:r>
              <a:rPr lang="en-US" sz="2400" dirty="0">
                <a:solidFill>
                  <a:schemeClr val="bg1"/>
                </a:solidFill>
              </a:rPr>
              <a:t>    Understand and analyse ‘as is’ process</a:t>
            </a:r>
          </a:p>
          <a:p>
            <a:pPr>
              <a:spcBef>
                <a:spcPts val="0"/>
              </a:spcBef>
              <a:buNone/>
            </a:pPr>
            <a:r>
              <a:rPr lang="en-US" sz="2400" dirty="0">
                <a:solidFill>
                  <a:schemeClr val="bg1"/>
                </a:solidFill>
              </a:rPr>
              <a:t>3. Improve</a:t>
            </a:r>
          </a:p>
          <a:p>
            <a:pPr>
              <a:spcBef>
                <a:spcPts val="0"/>
              </a:spcBef>
              <a:buNone/>
            </a:pPr>
            <a:r>
              <a:rPr lang="en-US" sz="2400" dirty="0">
                <a:solidFill>
                  <a:schemeClr val="bg1"/>
                </a:solidFill>
              </a:rPr>
              <a:t>    Developing the ‘To Be’ state involves working collaboratively and creatively to define new ways of working</a:t>
            </a:r>
          </a:p>
          <a:p>
            <a:pPr>
              <a:spcBef>
                <a:spcPts val="0"/>
              </a:spcBef>
              <a:buNone/>
            </a:pPr>
            <a:r>
              <a:rPr lang="en-US" sz="2400" dirty="0">
                <a:solidFill>
                  <a:schemeClr val="bg1"/>
                </a:solidFill>
              </a:rPr>
              <a:t>4. Implement</a:t>
            </a:r>
          </a:p>
          <a:p>
            <a:pPr>
              <a:spcBef>
                <a:spcPts val="0"/>
              </a:spcBef>
              <a:buNone/>
            </a:pPr>
            <a:r>
              <a:rPr lang="en-US" sz="2400" dirty="0">
                <a:solidFill>
                  <a:schemeClr val="bg1"/>
                </a:solidFill>
              </a:rPr>
              <a:t>    Requires staff to know, understand and implement the changes.</a:t>
            </a:r>
          </a:p>
          <a:p>
            <a:pPr>
              <a:spcBef>
                <a:spcPts val="0"/>
              </a:spcBef>
              <a:buNone/>
            </a:pPr>
            <a:r>
              <a:rPr lang="en-US" sz="2400" dirty="0">
                <a:solidFill>
                  <a:schemeClr val="bg1"/>
                </a:solidFill>
              </a:rPr>
              <a:t>5. Sustain</a:t>
            </a:r>
          </a:p>
          <a:p>
            <a:pPr>
              <a:spcBef>
                <a:spcPts val="0"/>
              </a:spcBef>
              <a:buNone/>
            </a:pPr>
            <a:r>
              <a:rPr lang="en-US" sz="2400" dirty="0">
                <a:solidFill>
                  <a:schemeClr val="bg1"/>
                </a:solidFill>
              </a:rPr>
              <a:t>    Sustain improvements and enabled improvements to continue</a:t>
            </a:r>
          </a:p>
        </p:txBody>
      </p:sp>
      <p:pic>
        <p:nvPicPr>
          <p:cNvPr id="26626" name="Picture 2" descr="Image result for lean project">
            <a:extLst>
              <a:ext uri="{FF2B5EF4-FFF2-40B4-BE49-F238E27FC236}">
                <a16:creationId xmlns:a16="http://schemas.microsoft.com/office/drawing/2014/main" id="{1258D126-D5C2-5442-B04B-2DBBCC539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3010"/>
            <a:ext cx="42545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325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1728797" y="409198"/>
            <a:ext cx="7488300" cy="5763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2800" b="1" dirty="0">
                <a:solidFill>
                  <a:schemeClr val="bg1"/>
                </a:solidFill>
                <a:latin typeface="Arial"/>
                <a:ea typeface="Arial"/>
                <a:cs typeface="Arial"/>
                <a:sym typeface="Arial"/>
              </a:rPr>
              <a:t>Based Problem Solving</a:t>
            </a:r>
          </a:p>
        </p:txBody>
      </p:sp>
      <p:pic>
        <p:nvPicPr>
          <p:cNvPr id="241" name="Shape 241"/>
          <p:cNvPicPr preferRelativeResize="0">
            <a:picLocks noGrp="1"/>
          </p:cNvPicPr>
          <p:nvPr>
            <p:ph type="body" idx="1"/>
          </p:nvPr>
        </p:nvPicPr>
        <p:blipFill rotWithShape="1">
          <a:blip r:embed="rId3">
            <a:alphaModFix/>
          </a:blip>
          <a:srcRect/>
          <a:stretch/>
        </p:blipFill>
        <p:spPr>
          <a:xfrm>
            <a:off x="2734487" y="1575519"/>
            <a:ext cx="4648225" cy="3985950"/>
          </a:xfrm>
          <a:prstGeom prst="rect">
            <a:avLst/>
          </a:prstGeom>
          <a:noFill/>
          <a:ln>
            <a:noFill/>
          </a:ln>
        </p:spPr>
      </p:pic>
      <p:sp>
        <p:nvSpPr>
          <p:cNvPr id="242" name="Shape 242"/>
          <p:cNvSpPr txBox="1"/>
          <p:nvPr/>
        </p:nvSpPr>
        <p:spPr>
          <a:xfrm>
            <a:off x="7359159" y="1596606"/>
            <a:ext cx="1809900" cy="831900"/>
          </a:xfrm>
          <a:prstGeom prst="rect">
            <a:avLst/>
          </a:prstGeom>
          <a:noFill/>
          <a:ln>
            <a:noFill/>
          </a:ln>
        </p:spPr>
        <p:txBody>
          <a:bodyPr lIns="91425" tIns="45700" rIns="91425" bIns="45700" anchor="t" anchorCtr="0">
            <a:noAutofit/>
          </a:bodyPr>
          <a:lstStyle/>
          <a:p>
            <a:pPr algn="ctr">
              <a:buClr>
                <a:schemeClr val="dk1"/>
              </a:buClr>
              <a:buSzPct val="25000"/>
            </a:pPr>
            <a:r>
              <a:rPr lang="en-US" dirty="0">
                <a:solidFill>
                  <a:schemeClr val="bg1"/>
                </a:solidFill>
                <a:latin typeface="Arial"/>
                <a:ea typeface="Arial"/>
                <a:cs typeface="Arial"/>
                <a:sym typeface="Arial"/>
              </a:rPr>
              <a:t>What is the </a:t>
            </a:r>
          </a:p>
          <a:p>
            <a:pPr algn="ctr">
              <a:buClr>
                <a:schemeClr val="dk1"/>
              </a:buClr>
              <a:buSzPct val="25000"/>
            </a:pPr>
            <a:r>
              <a:rPr lang="en-US" dirty="0">
                <a:solidFill>
                  <a:schemeClr val="bg1"/>
                </a:solidFill>
                <a:latin typeface="Arial"/>
                <a:ea typeface="Arial"/>
                <a:cs typeface="Arial"/>
                <a:sym typeface="Arial"/>
              </a:rPr>
              <a:t>problem?</a:t>
            </a:r>
          </a:p>
        </p:txBody>
      </p:sp>
      <p:sp>
        <p:nvSpPr>
          <p:cNvPr id="243" name="Shape 243"/>
          <p:cNvSpPr txBox="1"/>
          <p:nvPr/>
        </p:nvSpPr>
        <p:spPr>
          <a:xfrm>
            <a:off x="7513515" y="4191000"/>
            <a:ext cx="1984500" cy="831900"/>
          </a:xfrm>
          <a:prstGeom prst="rect">
            <a:avLst/>
          </a:prstGeom>
          <a:noFill/>
          <a:ln>
            <a:noFill/>
          </a:ln>
        </p:spPr>
        <p:txBody>
          <a:bodyPr lIns="91425" tIns="45700" rIns="91425" bIns="45700" anchor="t" anchorCtr="0">
            <a:noAutofit/>
          </a:bodyPr>
          <a:lstStyle/>
          <a:p>
            <a:pPr algn="ctr">
              <a:buClr>
                <a:schemeClr val="dk1"/>
              </a:buClr>
              <a:buSzPct val="25000"/>
            </a:pPr>
            <a:r>
              <a:rPr lang="en-US" dirty="0">
                <a:solidFill>
                  <a:schemeClr val="bg1"/>
                </a:solidFill>
                <a:latin typeface="Arial"/>
                <a:ea typeface="Arial"/>
                <a:cs typeface="Arial"/>
                <a:sym typeface="Arial"/>
              </a:rPr>
              <a:t>How big is </a:t>
            </a:r>
          </a:p>
          <a:p>
            <a:pPr algn="ctr">
              <a:buClr>
                <a:schemeClr val="dk1"/>
              </a:buClr>
              <a:buSzPct val="25000"/>
            </a:pPr>
            <a:r>
              <a:rPr lang="en-US" dirty="0">
                <a:solidFill>
                  <a:schemeClr val="bg1"/>
                </a:solidFill>
                <a:latin typeface="Arial"/>
                <a:ea typeface="Arial"/>
                <a:cs typeface="Arial"/>
                <a:sym typeface="Arial"/>
              </a:rPr>
              <a:t>the problem?</a:t>
            </a:r>
          </a:p>
        </p:txBody>
      </p:sp>
      <p:sp>
        <p:nvSpPr>
          <p:cNvPr id="244" name="Shape 244"/>
          <p:cNvSpPr txBox="1"/>
          <p:nvPr/>
        </p:nvSpPr>
        <p:spPr>
          <a:xfrm>
            <a:off x="3124200" y="5986802"/>
            <a:ext cx="3589200" cy="462000"/>
          </a:xfrm>
          <a:prstGeom prst="rect">
            <a:avLst/>
          </a:prstGeom>
          <a:noFill/>
          <a:ln>
            <a:noFill/>
          </a:ln>
        </p:spPr>
        <p:txBody>
          <a:bodyPr lIns="91425" tIns="45700" rIns="91425" bIns="45700" anchor="t" anchorCtr="0">
            <a:noAutofit/>
          </a:bodyPr>
          <a:lstStyle/>
          <a:p>
            <a:pPr algn="ctr">
              <a:buClr>
                <a:schemeClr val="dk1"/>
              </a:buClr>
              <a:buSzPct val="25000"/>
            </a:pPr>
            <a:r>
              <a:rPr lang="en-US" dirty="0">
                <a:solidFill>
                  <a:schemeClr val="bg1"/>
                </a:solidFill>
                <a:latin typeface="Arial"/>
                <a:ea typeface="Arial"/>
                <a:cs typeface="Arial"/>
                <a:sym typeface="Arial"/>
              </a:rPr>
              <a:t>What is the root cause?</a:t>
            </a:r>
          </a:p>
        </p:txBody>
      </p:sp>
      <p:sp>
        <p:nvSpPr>
          <p:cNvPr id="245" name="Shape 245"/>
          <p:cNvSpPr txBox="1"/>
          <p:nvPr/>
        </p:nvSpPr>
        <p:spPr>
          <a:xfrm>
            <a:off x="695229" y="4191000"/>
            <a:ext cx="1794000" cy="830400"/>
          </a:xfrm>
          <a:prstGeom prst="rect">
            <a:avLst/>
          </a:prstGeom>
          <a:noFill/>
          <a:ln>
            <a:noFill/>
          </a:ln>
        </p:spPr>
        <p:txBody>
          <a:bodyPr lIns="91425" tIns="45700" rIns="91425" bIns="45700" anchor="t" anchorCtr="0">
            <a:noAutofit/>
          </a:bodyPr>
          <a:lstStyle/>
          <a:p>
            <a:pPr algn="ctr">
              <a:buClr>
                <a:schemeClr val="dk1"/>
              </a:buClr>
              <a:buSzPct val="25000"/>
            </a:pPr>
            <a:r>
              <a:rPr lang="en-US">
                <a:solidFill>
                  <a:schemeClr val="bg1"/>
                </a:solidFill>
                <a:latin typeface="Arial"/>
                <a:ea typeface="Arial"/>
                <a:cs typeface="Arial"/>
                <a:sym typeface="Arial"/>
              </a:rPr>
              <a:t>How do we </a:t>
            </a:r>
          </a:p>
          <a:p>
            <a:pPr algn="ctr">
              <a:buClr>
                <a:schemeClr val="dk1"/>
              </a:buClr>
              <a:buSzPct val="25000"/>
            </a:pPr>
            <a:r>
              <a:rPr lang="en-US">
                <a:solidFill>
                  <a:schemeClr val="bg1"/>
                </a:solidFill>
                <a:latin typeface="Arial"/>
                <a:ea typeface="Arial"/>
                <a:cs typeface="Arial"/>
                <a:sym typeface="Arial"/>
              </a:rPr>
              <a:t>improve it?</a:t>
            </a:r>
          </a:p>
        </p:txBody>
      </p:sp>
      <p:sp>
        <p:nvSpPr>
          <p:cNvPr id="246" name="Shape 246"/>
          <p:cNvSpPr txBox="1"/>
          <p:nvPr/>
        </p:nvSpPr>
        <p:spPr>
          <a:xfrm>
            <a:off x="530652" y="1834119"/>
            <a:ext cx="2221500" cy="1400075"/>
          </a:xfrm>
          <a:prstGeom prst="rect">
            <a:avLst/>
          </a:prstGeom>
          <a:noFill/>
          <a:ln>
            <a:noFill/>
          </a:ln>
        </p:spPr>
        <p:txBody>
          <a:bodyPr lIns="91425" tIns="45700" rIns="91425" bIns="45700" anchor="t" anchorCtr="0">
            <a:noAutofit/>
          </a:bodyPr>
          <a:lstStyle/>
          <a:p>
            <a:pPr algn="ctr">
              <a:buClr>
                <a:schemeClr val="dk1"/>
              </a:buClr>
              <a:buSzPct val="25000"/>
            </a:pPr>
            <a:r>
              <a:rPr lang="en-US" dirty="0">
                <a:solidFill>
                  <a:schemeClr val="bg1"/>
                </a:solidFill>
                <a:latin typeface="Arial"/>
                <a:ea typeface="Arial"/>
                <a:cs typeface="Arial"/>
                <a:sym typeface="Arial"/>
              </a:rPr>
              <a:t>How do we</a:t>
            </a:r>
          </a:p>
          <a:p>
            <a:pPr algn="ctr">
              <a:buClr>
                <a:schemeClr val="dk1"/>
              </a:buClr>
              <a:buSzPct val="25000"/>
            </a:pPr>
            <a:r>
              <a:rPr lang="en-US" dirty="0">
                <a:solidFill>
                  <a:schemeClr val="bg1"/>
                </a:solidFill>
                <a:latin typeface="Arial"/>
                <a:ea typeface="Arial"/>
                <a:cs typeface="Arial"/>
                <a:sym typeface="Arial"/>
              </a:rPr>
              <a:t>make sure it</a:t>
            </a:r>
          </a:p>
          <a:p>
            <a:pPr algn="ctr">
              <a:buClr>
                <a:schemeClr val="dk1"/>
              </a:buClr>
              <a:buSzPct val="25000"/>
            </a:pPr>
            <a:r>
              <a:rPr lang="en-US" dirty="0">
                <a:solidFill>
                  <a:schemeClr val="bg1"/>
                </a:solidFill>
                <a:latin typeface="Arial"/>
                <a:ea typeface="Arial"/>
                <a:cs typeface="Arial"/>
                <a:sym typeface="Arial"/>
              </a:rPr>
              <a:t>stays</a:t>
            </a:r>
          </a:p>
          <a:p>
            <a:pPr algn="ctr">
              <a:buClr>
                <a:schemeClr val="dk1"/>
              </a:buClr>
              <a:buSzPct val="25000"/>
            </a:pPr>
            <a:r>
              <a:rPr lang="en-US" dirty="0">
                <a:solidFill>
                  <a:schemeClr val="bg1"/>
                </a:solidFill>
                <a:latin typeface="Arial"/>
                <a:ea typeface="Arial"/>
                <a:cs typeface="Arial"/>
                <a:sym typeface="Arial"/>
              </a:rPr>
              <a:t>improved</a:t>
            </a:r>
          </a:p>
        </p:txBody>
      </p:sp>
      <p:pic>
        <p:nvPicPr>
          <p:cNvPr id="247" name="Shape 247" descr="https://flourishingacademic.files.wordpress.com/2014/10/teamwork.jpg"/>
          <p:cNvPicPr preferRelativeResize="0"/>
          <p:nvPr/>
        </p:nvPicPr>
        <p:blipFill>
          <a:blip r:embed="rId4">
            <a:alphaModFix/>
          </a:blip>
          <a:stretch>
            <a:fillRect/>
          </a:stretch>
        </p:blipFill>
        <p:spPr>
          <a:xfrm>
            <a:off x="716501" y="139816"/>
            <a:ext cx="2407699" cy="1215900"/>
          </a:xfrm>
          <a:prstGeom prst="rect">
            <a:avLst/>
          </a:prstGeom>
          <a:noFill/>
          <a:ln>
            <a:noFill/>
          </a:ln>
        </p:spPr>
      </p:pic>
    </p:spTree>
    <p:extLst>
      <p:ext uri="{BB962C8B-B14F-4D97-AF65-F5344CB8AC3E}">
        <p14:creationId xmlns:p14="http://schemas.microsoft.com/office/powerpoint/2010/main" val="843050411"/>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Shape 253" descr="dmaic-table.png"/>
          <p:cNvPicPr preferRelativeResize="0"/>
          <p:nvPr/>
        </p:nvPicPr>
        <p:blipFill>
          <a:blip r:embed="rId3">
            <a:alphaModFix/>
          </a:blip>
          <a:stretch>
            <a:fillRect/>
          </a:stretch>
        </p:blipFill>
        <p:spPr>
          <a:xfrm>
            <a:off x="762000" y="505191"/>
            <a:ext cx="8839198" cy="5847618"/>
          </a:xfrm>
          <a:prstGeom prst="rect">
            <a:avLst/>
          </a:prstGeom>
          <a:gradFill>
            <a:gsLst>
              <a:gs pos="0">
                <a:schemeClr val="bg1"/>
              </a:gs>
              <a:gs pos="100000">
                <a:schemeClr val="accent5">
                  <a:lumMod val="20000"/>
                  <a:lumOff val="80000"/>
                </a:schemeClr>
              </a:gs>
              <a:gs pos="100000">
                <a:schemeClr val="accent3">
                  <a:alpha val="90000"/>
                  <a:hueOff val="0"/>
                  <a:satOff val="0"/>
                  <a:lumOff val="0"/>
                  <a:alphaOff val="0"/>
                  <a:shade val="94000"/>
                  <a:satMod val="135000"/>
                </a:schemeClr>
              </a:gs>
            </a:gsLst>
            <a:lin ang="16200000" scaled="0"/>
          </a:gradFill>
          <a:ln>
            <a:noFill/>
          </a:ln>
        </p:spPr>
      </p:pic>
      <p:sp>
        <p:nvSpPr>
          <p:cNvPr id="2" name="TextBox 1">
            <a:extLst>
              <a:ext uri="{FF2B5EF4-FFF2-40B4-BE49-F238E27FC236}">
                <a16:creationId xmlns:a16="http://schemas.microsoft.com/office/drawing/2014/main" id="{58EDCB30-BA31-B94E-9F87-8800559572D2}"/>
              </a:ext>
            </a:extLst>
          </p:cNvPr>
          <p:cNvSpPr txBox="1"/>
          <p:nvPr/>
        </p:nvSpPr>
        <p:spPr>
          <a:xfrm>
            <a:off x="83820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19042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B2DD9-0EC3-4D44-9478-6DAFA7D7F7B1}"/>
              </a:ext>
            </a:extLst>
          </p:cNvPr>
          <p:cNvSpPr>
            <a:spLocks noGrp="1"/>
          </p:cNvSpPr>
          <p:nvPr>
            <p:ph idx="1"/>
          </p:nvPr>
        </p:nvSpPr>
        <p:spPr>
          <a:xfrm>
            <a:off x="800100" y="3200400"/>
            <a:ext cx="8915400" cy="2438399"/>
          </a:xfrm>
        </p:spPr>
        <p:txBody>
          <a:bodyPr/>
          <a:lstStyle/>
          <a:p>
            <a:pPr marL="0" indent="0">
              <a:buNone/>
            </a:pPr>
            <a:r>
              <a:rPr lang="en-US" dirty="0">
                <a:solidFill>
                  <a:srgbClr val="FFC000"/>
                </a:solidFill>
              </a:rPr>
              <a:t>This will be discussed in detail at the face to face workshops.</a:t>
            </a:r>
          </a:p>
          <a:p>
            <a:pPr marL="0" indent="0">
              <a:buNone/>
            </a:pPr>
            <a:endParaRPr lang="en-US" dirty="0">
              <a:solidFill>
                <a:srgbClr val="FFC000"/>
              </a:solidFill>
            </a:endParaRPr>
          </a:p>
          <a:p>
            <a:pPr marL="0" indent="0">
              <a:buNone/>
            </a:pPr>
            <a:r>
              <a:rPr lang="en-US" dirty="0">
                <a:solidFill>
                  <a:srgbClr val="FFC000"/>
                </a:solidFill>
              </a:rPr>
              <a:t>Watch the Lean Manager video</a:t>
            </a:r>
          </a:p>
        </p:txBody>
      </p:sp>
      <p:pic>
        <p:nvPicPr>
          <p:cNvPr id="4" name="Picture 2" descr="Image result for lean project">
            <a:extLst>
              <a:ext uri="{FF2B5EF4-FFF2-40B4-BE49-F238E27FC236}">
                <a16:creationId xmlns:a16="http://schemas.microsoft.com/office/drawing/2014/main" id="{8EDD8456-8520-E145-9324-EC06D592B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14400"/>
            <a:ext cx="59436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75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review">
            <a:extLst>
              <a:ext uri="{FF2B5EF4-FFF2-40B4-BE49-F238E27FC236}">
                <a16:creationId xmlns:a16="http://schemas.microsoft.com/office/drawing/2014/main" id="{65E1B7EA-57AF-D24C-81BE-3C282656C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447800"/>
            <a:ext cx="6324599"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1CA3626-1D05-E14E-B7AC-76D9858BE7B2}"/>
              </a:ext>
            </a:extLst>
          </p:cNvPr>
          <p:cNvSpPr>
            <a:spLocks noGrp="1"/>
          </p:cNvSpPr>
          <p:nvPr>
            <p:ph type="title"/>
          </p:nvPr>
        </p:nvSpPr>
        <p:spPr>
          <a:xfrm>
            <a:off x="762000" y="4724400"/>
            <a:ext cx="8915400" cy="1143000"/>
          </a:xfrm>
        </p:spPr>
        <p:txBody>
          <a:bodyPr>
            <a:normAutofit/>
          </a:bodyPr>
          <a:lstStyle/>
          <a:p>
            <a:r>
              <a:rPr lang="en-US" sz="6600" dirty="0">
                <a:solidFill>
                  <a:schemeClr val="bg1"/>
                </a:solidFill>
              </a:rPr>
              <a:t>THANK YOU!</a:t>
            </a:r>
          </a:p>
        </p:txBody>
      </p:sp>
    </p:spTree>
    <p:extLst>
      <p:ext uri="{BB962C8B-B14F-4D97-AF65-F5344CB8AC3E}">
        <p14:creationId xmlns:p14="http://schemas.microsoft.com/office/powerpoint/2010/main" val="26863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0" y="233650"/>
            <a:ext cx="9601200" cy="696384"/>
          </a:xfrm>
        </p:spPr>
        <p:txBody>
          <a:bodyPr>
            <a:noAutofit/>
          </a:bodyPr>
          <a:lstStyle/>
          <a:p>
            <a:r>
              <a:rPr lang="en-GB" sz="3200" b="1" dirty="0">
                <a:solidFill>
                  <a:schemeClr val="bg1"/>
                </a:solidFill>
              </a:rPr>
              <a:t>Projects versus Programmes</a:t>
            </a:r>
            <a:endParaRPr lang="en-US" sz="3200" b="1" dirty="0">
              <a:solidFill>
                <a:schemeClr val="bg1"/>
              </a:solidFill>
            </a:endParaRPr>
          </a:p>
        </p:txBody>
      </p:sp>
      <p:graphicFrame>
        <p:nvGraphicFramePr>
          <p:cNvPr id="8" name="Diagram 7">
            <a:extLst>
              <a:ext uri="{FF2B5EF4-FFF2-40B4-BE49-F238E27FC236}">
                <a16:creationId xmlns:a16="http://schemas.microsoft.com/office/drawing/2014/main" id="{4DA0DD49-21F5-D945-A0C4-4800CD5E2D42}"/>
              </a:ext>
            </a:extLst>
          </p:cNvPr>
          <p:cNvGraphicFramePr/>
          <p:nvPr>
            <p:extLst>
              <p:ext uri="{D42A27DB-BD31-4B8C-83A1-F6EECF244321}">
                <p14:modId xmlns:p14="http://schemas.microsoft.com/office/powerpoint/2010/main" val="2364450447"/>
              </p:ext>
            </p:extLst>
          </p:nvPr>
        </p:nvGraphicFramePr>
        <p:xfrm>
          <a:off x="1498600" y="1752600"/>
          <a:ext cx="6604000" cy="4402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536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513525" y="688500"/>
            <a:ext cx="89121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200" b="1" dirty="0">
                <a:solidFill>
                  <a:schemeClr val="bg1"/>
                </a:solidFill>
                <a:latin typeface="Julius Sans One"/>
                <a:ea typeface="Julius Sans One"/>
                <a:cs typeface="Julius Sans One"/>
                <a:sym typeface="Julius Sans One"/>
              </a:rPr>
              <a:t>What is  project management?</a:t>
            </a:r>
          </a:p>
        </p:txBody>
      </p:sp>
      <p:sp>
        <p:nvSpPr>
          <p:cNvPr id="170" name="Shape 170"/>
          <p:cNvSpPr txBox="1">
            <a:spLocks noGrp="1"/>
          </p:cNvSpPr>
          <p:nvPr>
            <p:ph type="body" idx="1"/>
          </p:nvPr>
        </p:nvSpPr>
        <p:spPr>
          <a:xfrm>
            <a:off x="838200" y="1844825"/>
            <a:ext cx="8229600" cy="4729711"/>
          </a:xfrm>
          <a:prstGeom prst="rect">
            <a:avLst/>
          </a:prstGeom>
          <a:noFill/>
          <a:ln>
            <a:noFill/>
          </a:ln>
        </p:spPr>
        <p:txBody>
          <a:bodyPr vert="horz" lIns="91425" tIns="45700" rIns="91425" bIns="45700" rtlCol="0" anchor="t" anchorCtr="0">
            <a:noAutofit/>
          </a:bodyPr>
          <a:lstStyle/>
          <a:p>
            <a:pPr marL="365760" indent="-245109">
              <a:lnSpc>
                <a:spcPct val="90000"/>
              </a:lnSpc>
              <a:spcBef>
                <a:spcPts val="0"/>
              </a:spcBef>
              <a:buClr>
                <a:schemeClr val="accent3"/>
              </a:buClr>
              <a:buSzPct val="100000"/>
              <a:buFont typeface="Georgia"/>
            </a:pPr>
            <a:r>
              <a:rPr lang="en-US" sz="2800" dirty="0">
                <a:solidFill>
                  <a:schemeClr val="bg1"/>
                </a:solidFill>
                <a:latin typeface="Alegreya Sans SC"/>
                <a:ea typeface="Alegreya Sans SC"/>
                <a:cs typeface="Alegreya Sans SC"/>
                <a:sym typeface="Alegreya Sans SC"/>
              </a:rPr>
              <a:t>Project management is the application of </a:t>
            </a:r>
            <a:r>
              <a:rPr lang="en-US" sz="2800" b="1" dirty="0">
                <a:solidFill>
                  <a:schemeClr val="bg1"/>
                </a:solidFill>
                <a:latin typeface="Alegreya Sans SC"/>
                <a:ea typeface="Alegreya Sans SC"/>
                <a:cs typeface="Alegreya Sans SC"/>
                <a:sym typeface="Alegreya Sans SC"/>
              </a:rPr>
              <a:t>processes, methods, skills </a:t>
            </a:r>
            <a:r>
              <a:rPr lang="en-US" sz="2800" dirty="0">
                <a:solidFill>
                  <a:schemeClr val="bg1"/>
                </a:solidFill>
                <a:latin typeface="Alegreya Sans SC"/>
                <a:ea typeface="Alegreya Sans SC"/>
                <a:cs typeface="Alegreya Sans SC"/>
                <a:sym typeface="Alegreya Sans SC"/>
              </a:rPr>
              <a:t>and </a:t>
            </a:r>
            <a:r>
              <a:rPr lang="en-US" sz="2800" b="1" dirty="0">
                <a:solidFill>
                  <a:schemeClr val="bg1"/>
                </a:solidFill>
                <a:latin typeface="Alegreya Sans SC"/>
                <a:ea typeface="Alegreya Sans SC"/>
                <a:cs typeface="Alegreya Sans SC"/>
                <a:sym typeface="Alegreya Sans SC"/>
              </a:rPr>
              <a:t>experience</a:t>
            </a:r>
            <a:r>
              <a:rPr lang="en-US" sz="2800" dirty="0">
                <a:solidFill>
                  <a:schemeClr val="bg1"/>
                </a:solidFill>
                <a:latin typeface="Alegreya Sans SC"/>
                <a:ea typeface="Alegreya Sans SC"/>
                <a:cs typeface="Alegreya Sans SC"/>
                <a:sym typeface="Alegreya Sans SC"/>
              </a:rPr>
              <a:t> to achieve the project objectives.</a:t>
            </a:r>
          </a:p>
          <a:p>
            <a:pPr marL="120651" indent="0">
              <a:lnSpc>
                <a:spcPct val="90000"/>
              </a:lnSpc>
              <a:spcBef>
                <a:spcPts val="0"/>
              </a:spcBef>
              <a:buClr>
                <a:schemeClr val="accent3"/>
              </a:buClr>
              <a:buSzPct val="100000"/>
              <a:buNone/>
            </a:pPr>
            <a:endParaRPr lang="en-US" sz="2800" dirty="0">
              <a:solidFill>
                <a:schemeClr val="bg1"/>
              </a:solidFill>
              <a:latin typeface="Alegreya Sans SC"/>
              <a:ea typeface="Alegreya Sans SC"/>
              <a:cs typeface="Alegreya Sans SC"/>
              <a:sym typeface="Alegreya Sans SC"/>
            </a:endParaRPr>
          </a:p>
          <a:p>
            <a:pPr marL="365760" indent="-245109">
              <a:lnSpc>
                <a:spcPct val="90000"/>
              </a:lnSpc>
              <a:spcBef>
                <a:spcPts val="300"/>
              </a:spcBef>
              <a:buClr>
                <a:schemeClr val="accent3"/>
              </a:buClr>
              <a:buSzPct val="100000"/>
              <a:buFont typeface="Alegreya Sans SC"/>
            </a:pPr>
            <a:r>
              <a:rPr lang="en-US" sz="2800" dirty="0">
                <a:solidFill>
                  <a:schemeClr val="bg1"/>
                </a:solidFill>
                <a:latin typeface="Alegreya Sans SC"/>
                <a:ea typeface="Alegreya Sans SC"/>
                <a:cs typeface="Alegreya Sans SC"/>
                <a:sym typeface="Alegreya Sans SC"/>
              </a:rPr>
              <a:t>It is the process of planning, organising and managing tasks and resources.</a:t>
            </a:r>
          </a:p>
          <a:p>
            <a:pPr marL="120651" indent="0">
              <a:lnSpc>
                <a:spcPct val="90000"/>
              </a:lnSpc>
              <a:spcBef>
                <a:spcPts val="300"/>
              </a:spcBef>
              <a:buClr>
                <a:schemeClr val="accent3"/>
              </a:buClr>
              <a:buSzPct val="100000"/>
              <a:buNone/>
            </a:pPr>
            <a:endParaRPr lang="en-US" sz="2800" dirty="0">
              <a:solidFill>
                <a:schemeClr val="bg1"/>
              </a:solidFill>
              <a:latin typeface="Alegreya Sans SC"/>
              <a:ea typeface="Alegreya Sans SC"/>
              <a:cs typeface="Alegreya Sans SC"/>
              <a:sym typeface="Alegreya Sans SC"/>
            </a:endParaRPr>
          </a:p>
          <a:p>
            <a:pPr marL="365760" indent="-245109">
              <a:lnSpc>
                <a:spcPct val="90000"/>
              </a:lnSpc>
              <a:spcBef>
                <a:spcPts val="300"/>
              </a:spcBef>
              <a:buClr>
                <a:schemeClr val="accent3"/>
              </a:buClr>
              <a:buSzPct val="100000"/>
              <a:buFont typeface="Alegreya Sans SC"/>
            </a:pPr>
            <a:r>
              <a:rPr lang="en-US" sz="2800" dirty="0">
                <a:solidFill>
                  <a:schemeClr val="bg1"/>
                </a:solidFill>
                <a:latin typeface="Alegreya Sans SC"/>
                <a:ea typeface="Alegreya Sans SC"/>
                <a:cs typeface="Alegreya Sans SC"/>
                <a:sym typeface="Alegreya Sans SC"/>
              </a:rPr>
              <a:t>Successful PM is about structure, control, sufficient attention to detail and continuously driving action.</a:t>
            </a:r>
          </a:p>
          <a:p>
            <a:pPr marL="365760" indent="-264160">
              <a:lnSpc>
                <a:spcPct val="90000"/>
              </a:lnSpc>
              <a:spcBef>
                <a:spcPts val="300"/>
              </a:spcBef>
              <a:buClr>
                <a:schemeClr val="accent3"/>
              </a:buClr>
              <a:buSzPct val="109090"/>
              <a:buNone/>
            </a:pPr>
            <a:endParaRPr sz="2800" dirty="0">
              <a:solidFill>
                <a:schemeClr val="bg1"/>
              </a:solidFill>
              <a:latin typeface="Alegreya Sans SC"/>
              <a:ea typeface="Alegreya Sans SC"/>
              <a:cs typeface="Alegreya Sans SC"/>
              <a:sym typeface="Alegreya Sans SC"/>
            </a:endParaRPr>
          </a:p>
          <a:p>
            <a:pPr marL="365760" indent="-264160">
              <a:lnSpc>
                <a:spcPct val="90000"/>
              </a:lnSpc>
              <a:spcBef>
                <a:spcPts val="300"/>
              </a:spcBef>
              <a:buClr>
                <a:schemeClr val="accent3"/>
              </a:buClr>
              <a:buSzPct val="109090"/>
              <a:buNone/>
            </a:pPr>
            <a:endParaRPr sz="2800" dirty="0">
              <a:solidFill>
                <a:schemeClr val="bg1"/>
              </a:solidFill>
              <a:latin typeface="Alegreya Sans SC"/>
              <a:ea typeface="Alegreya Sans SC"/>
              <a:cs typeface="Alegreya Sans SC"/>
              <a:sym typeface="Alegreya Sans SC"/>
            </a:endParaRPr>
          </a:p>
          <a:p>
            <a:pPr marL="365760" indent="-264160">
              <a:lnSpc>
                <a:spcPct val="90000"/>
              </a:lnSpc>
              <a:spcBef>
                <a:spcPts val="300"/>
              </a:spcBef>
              <a:buClr>
                <a:schemeClr val="accent3"/>
              </a:buClr>
              <a:buSzPct val="109090"/>
              <a:buNone/>
            </a:pPr>
            <a:endParaRPr sz="2800" dirty="0">
              <a:solidFill>
                <a:schemeClr val="bg1"/>
              </a:solidFill>
              <a:latin typeface="Alegreya Sans SC"/>
              <a:ea typeface="Alegreya Sans SC"/>
              <a:cs typeface="Alegreya Sans SC"/>
              <a:sym typeface="Alegreya Sans SC"/>
            </a:endParaRPr>
          </a:p>
          <a:p>
            <a:pPr marL="365760" indent="-264160">
              <a:lnSpc>
                <a:spcPct val="90000"/>
              </a:lnSpc>
              <a:spcBef>
                <a:spcPts val="300"/>
              </a:spcBef>
              <a:buClr>
                <a:schemeClr val="accent3"/>
              </a:buClr>
              <a:buSzPct val="96969"/>
              <a:buNone/>
            </a:pPr>
            <a:endParaRPr sz="2800" dirty="0">
              <a:solidFill>
                <a:schemeClr val="bg1"/>
              </a:solidFill>
              <a:latin typeface="Alegreya Sans SC"/>
              <a:ea typeface="Alegreya Sans SC"/>
              <a:cs typeface="Alegreya Sans SC"/>
              <a:sym typeface="Alegreya Sans SC"/>
            </a:endParaRPr>
          </a:p>
        </p:txBody>
      </p:sp>
    </p:spTree>
    <p:extLst>
      <p:ext uri="{BB962C8B-B14F-4D97-AF65-F5344CB8AC3E}">
        <p14:creationId xmlns:p14="http://schemas.microsoft.com/office/powerpoint/2010/main" val="244014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848543" y="608112"/>
            <a:ext cx="8435400" cy="1066800"/>
          </a:xfrm>
          <a:prstGeom prst="rect">
            <a:avLst/>
          </a:prstGeom>
          <a:noFill/>
          <a:ln>
            <a:noFill/>
          </a:ln>
        </p:spPr>
        <p:txBody>
          <a:bodyPr vert="horz" lIns="91425" tIns="45700" rIns="91425" bIns="45700" rtlCol="0" anchor="ctr" anchorCtr="0">
            <a:noAutofit/>
          </a:bodyPr>
          <a:lstStyle/>
          <a:p>
            <a:pPr>
              <a:spcBef>
                <a:spcPts val="0"/>
              </a:spcBef>
              <a:buClr>
                <a:schemeClr val="dk2"/>
              </a:buClr>
              <a:buSzPct val="25000"/>
            </a:pPr>
            <a:r>
              <a:rPr lang="en-US" sz="3800" b="1" dirty="0">
                <a:solidFill>
                  <a:schemeClr val="bg1"/>
                </a:solidFill>
                <a:latin typeface="Julius Sans One"/>
                <a:ea typeface="Julius Sans One"/>
                <a:cs typeface="Julius Sans One"/>
                <a:sym typeface="Julius Sans One"/>
              </a:rPr>
              <a:t>Why do we need project management?</a:t>
            </a:r>
          </a:p>
        </p:txBody>
      </p:sp>
      <p:sp>
        <p:nvSpPr>
          <p:cNvPr id="177" name="Shape 177"/>
          <p:cNvSpPr txBox="1">
            <a:spLocks noGrp="1"/>
          </p:cNvSpPr>
          <p:nvPr>
            <p:ph type="body" idx="1"/>
          </p:nvPr>
        </p:nvSpPr>
        <p:spPr>
          <a:xfrm>
            <a:off x="457200" y="2492897"/>
            <a:ext cx="5266800" cy="2993503"/>
          </a:xfrm>
          <a:prstGeom prst="rect">
            <a:avLst/>
          </a:prstGeom>
          <a:noFill/>
          <a:ln>
            <a:noFill/>
          </a:ln>
        </p:spPr>
        <p:txBody>
          <a:bodyPr vert="horz" lIns="91425" tIns="45700" rIns="91425" bIns="45700" rtlCol="0" anchor="t" anchorCtr="0">
            <a:noAutofit/>
          </a:bodyPr>
          <a:lstStyle/>
          <a:p>
            <a:pPr marL="365760" indent="-257809">
              <a:lnSpc>
                <a:spcPct val="90000"/>
              </a:lnSpc>
              <a:spcBef>
                <a:spcPts val="0"/>
              </a:spcBef>
              <a:buClr>
                <a:schemeClr val="accent3"/>
              </a:buClr>
              <a:buSzPct val="100000"/>
              <a:buFont typeface="Alegreya Sans SC"/>
            </a:pPr>
            <a:r>
              <a:rPr lang="en-US" sz="2400" dirty="0">
                <a:solidFill>
                  <a:schemeClr val="bg1"/>
                </a:solidFill>
                <a:latin typeface="Alegreya Sans SC"/>
                <a:ea typeface="Alegreya Sans SC"/>
                <a:cs typeface="Alegreya Sans SC"/>
                <a:sym typeface="Alegreya Sans SC"/>
              </a:rPr>
              <a:t>Because we live in a world of limited resources and not enough time</a:t>
            </a:r>
          </a:p>
          <a:p>
            <a:pPr marL="365760" indent="-257809">
              <a:lnSpc>
                <a:spcPct val="90000"/>
              </a:lnSpc>
              <a:spcBef>
                <a:spcPts val="300"/>
              </a:spcBef>
              <a:buClr>
                <a:schemeClr val="accent3"/>
              </a:buClr>
              <a:buSzPct val="100000"/>
              <a:buFont typeface="Alegreya Sans SC"/>
            </a:pPr>
            <a:r>
              <a:rPr lang="en-US" sz="2400" dirty="0">
                <a:solidFill>
                  <a:schemeClr val="bg1"/>
                </a:solidFill>
                <a:latin typeface="Alegreya Sans SC"/>
                <a:ea typeface="Alegreya Sans SC"/>
                <a:cs typeface="Alegreya Sans SC"/>
                <a:sym typeface="Alegreya Sans SC"/>
              </a:rPr>
              <a:t>There will always be more to do than time and resources will allow.</a:t>
            </a:r>
          </a:p>
          <a:p>
            <a:pPr marL="365760" indent="-257809">
              <a:lnSpc>
                <a:spcPct val="90000"/>
              </a:lnSpc>
              <a:spcBef>
                <a:spcPts val="300"/>
              </a:spcBef>
              <a:buClr>
                <a:schemeClr val="accent3"/>
              </a:buClr>
              <a:buSzPct val="100000"/>
              <a:buFont typeface="Alegreya Sans SC"/>
            </a:pPr>
            <a:r>
              <a:rPr lang="en-US" sz="2400" dirty="0">
                <a:solidFill>
                  <a:schemeClr val="bg1"/>
                </a:solidFill>
                <a:latin typeface="Alegreya Sans SC"/>
                <a:ea typeface="Alegreya Sans SC"/>
                <a:cs typeface="Alegreya Sans SC"/>
                <a:sym typeface="Alegreya Sans SC"/>
              </a:rPr>
              <a:t>Project management tools and techniques, if used appropriately, help us make more effective use of time.</a:t>
            </a:r>
          </a:p>
        </p:txBody>
      </p:sp>
      <p:pic>
        <p:nvPicPr>
          <p:cNvPr id="178" name="Shape 178" descr="Image result for time"/>
          <p:cNvPicPr preferRelativeResize="0"/>
          <p:nvPr/>
        </p:nvPicPr>
        <p:blipFill rotWithShape="1">
          <a:blip r:embed="rId3">
            <a:alphaModFix/>
          </a:blip>
          <a:srcRect/>
          <a:stretch/>
        </p:blipFill>
        <p:spPr>
          <a:xfrm>
            <a:off x="6188455" y="2492897"/>
            <a:ext cx="2952328" cy="2808311"/>
          </a:xfrm>
          <a:prstGeom prst="rect">
            <a:avLst/>
          </a:prstGeom>
          <a:noFill/>
          <a:ln>
            <a:noFill/>
          </a:ln>
        </p:spPr>
      </p:pic>
    </p:spTree>
    <p:extLst>
      <p:ext uri="{BB962C8B-B14F-4D97-AF65-F5344CB8AC3E}">
        <p14:creationId xmlns:p14="http://schemas.microsoft.com/office/powerpoint/2010/main" val="98172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60A-1B42-6340-9E1B-20D9E7283F17}"/>
              </a:ext>
            </a:extLst>
          </p:cNvPr>
          <p:cNvSpPr>
            <a:spLocks noGrp="1"/>
          </p:cNvSpPr>
          <p:nvPr>
            <p:ph type="title"/>
          </p:nvPr>
        </p:nvSpPr>
        <p:spPr/>
        <p:txBody>
          <a:bodyPr/>
          <a:lstStyle/>
          <a:p>
            <a:r>
              <a:rPr lang="en-US" dirty="0">
                <a:solidFill>
                  <a:srgbClr val="FFC000"/>
                </a:solidFill>
              </a:rPr>
              <a:t>Programmes and Projects</a:t>
            </a:r>
          </a:p>
        </p:txBody>
      </p:sp>
      <p:pic>
        <p:nvPicPr>
          <p:cNvPr id="3" name="Picture 2" descr="Image result for think">
            <a:extLst>
              <a:ext uri="{FF2B5EF4-FFF2-40B4-BE49-F238E27FC236}">
                <a16:creationId xmlns:a16="http://schemas.microsoft.com/office/drawing/2014/main" id="{638D0DAA-45E4-A746-923A-8A7AAF710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432016"/>
            <a:ext cx="2394339" cy="2687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575EAA-5172-964B-AE01-6808B30DD585}"/>
              </a:ext>
            </a:extLst>
          </p:cNvPr>
          <p:cNvSpPr txBox="1"/>
          <p:nvPr/>
        </p:nvSpPr>
        <p:spPr>
          <a:xfrm>
            <a:off x="3505200" y="2432016"/>
            <a:ext cx="5638800" cy="2246769"/>
          </a:xfrm>
          <a:prstGeom prst="rect">
            <a:avLst/>
          </a:prstGeom>
          <a:noFill/>
        </p:spPr>
        <p:txBody>
          <a:bodyPr wrap="square" rtlCol="0">
            <a:spAutoFit/>
          </a:bodyPr>
          <a:lstStyle/>
          <a:p>
            <a:r>
              <a:rPr lang="en-US" sz="2000" dirty="0">
                <a:solidFill>
                  <a:srgbClr val="FFC000"/>
                </a:solidFill>
              </a:rPr>
              <a:t>Can you think of examples of programmes and projects that are being delivered or have been delivered in the LGU?</a:t>
            </a:r>
          </a:p>
          <a:p>
            <a:endParaRPr lang="en-US" sz="2000" dirty="0">
              <a:solidFill>
                <a:srgbClr val="FFC000"/>
              </a:solidFill>
            </a:endParaRPr>
          </a:p>
          <a:p>
            <a:r>
              <a:rPr lang="en-US" sz="2000" dirty="0">
                <a:solidFill>
                  <a:srgbClr val="FFC000"/>
                </a:solidFill>
              </a:rPr>
              <a:t>Remember  a programme can be an umbrella of multiple related projects contributing to  the same outcomes.</a:t>
            </a:r>
          </a:p>
        </p:txBody>
      </p:sp>
    </p:spTree>
    <p:extLst>
      <p:ext uri="{BB962C8B-B14F-4D97-AF65-F5344CB8AC3E}">
        <p14:creationId xmlns:p14="http://schemas.microsoft.com/office/powerpoint/2010/main" val="300771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13045</TotalTime>
  <Words>2054</Words>
  <Application>Microsoft Macintosh PowerPoint</Application>
  <PresentationFormat>A4 Paper (210x297 mm)</PresentationFormat>
  <Paragraphs>307</Paragraphs>
  <Slides>59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Alegreya Sans SC</vt:lpstr>
      <vt:lpstr>Amatic SC</vt:lpstr>
      <vt:lpstr>Arial</vt:lpstr>
      <vt:lpstr>Calibri</vt:lpstr>
      <vt:lpstr>Georgia</vt:lpstr>
      <vt:lpstr>Julius Sans One</vt:lpstr>
      <vt:lpstr>Times New Roman</vt:lpstr>
      <vt:lpstr>Office Theme</vt:lpstr>
      <vt:lpstr>PowerPoint Presentation</vt:lpstr>
      <vt:lpstr>Projects and Programme Management </vt:lpstr>
      <vt:lpstr>Introduction to Project Management</vt:lpstr>
      <vt:lpstr>PowerPoint Presentation</vt:lpstr>
      <vt:lpstr>PowerPoint Presentation</vt:lpstr>
      <vt:lpstr>Projects versus Programmes</vt:lpstr>
      <vt:lpstr>What is  project management?</vt:lpstr>
      <vt:lpstr>Why do we need project management?</vt:lpstr>
      <vt:lpstr>Programmes and Projects</vt:lpstr>
      <vt:lpstr>The Project Management Process</vt:lpstr>
      <vt:lpstr>1.0 Project Initiation</vt:lpstr>
      <vt:lpstr> Project Initiation  defining the ‘why’ and the ‘what’</vt:lpstr>
      <vt:lpstr>PowerPoint Presentation</vt:lpstr>
      <vt:lpstr>Defining Stakeholders</vt:lpstr>
      <vt:lpstr>Stakeholder Wheel</vt:lpstr>
      <vt:lpstr>Stakeholder Management Power (to influence project)</vt:lpstr>
      <vt:lpstr>Stakeholder Management Interest </vt:lpstr>
      <vt:lpstr>Managing Stakeholders Power/Interest Grid</vt:lpstr>
      <vt:lpstr>PowerPoint Presentation</vt:lpstr>
      <vt:lpstr>Tasks</vt:lpstr>
      <vt:lpstr>Project and Programme Governance</vt:lpstr>
      <vt:lpstr>Project Governance</vt:lpstr>
      <vt:lpstr>Who is responsible for what?</vt:lpstr>
      <vt:lpstr>Sample structure</vt:lpstr>
      <vt:lpstr>Sample structure</vt:lpstr>
      <vt:lpstr>PowerPoint Presentation</vt:lpstr>
      <vt:lpstr>2.0 Project Planning – the ‘how’</vt:lpstr>
      <vt:lpstr>PowerPoint Presentation</vt:lpstr>
      <vt:lpstr>The importance of planning</vt:lpstr>
      <vt:lpstr>PowerPoint Presentation</vt:lpstr>
      <vt:lpstr>But I’m too busy to do any planning</vt:lpstr>
      <vt:lpstr>Project Planning</vt:lpstr>
      <vt:lpstr>4.0 Project Delivery</vt:lpstr>
      <vt:lpstr>Task</vt:lpstr>
      <vt:lpstr>Tips in Project Execution</vt:lpstr>
      <vt:lpstr>PowerPoint Presentation</vt:lpstr>
      <vt:lpstr>Communication</vt:lpstr>
      <vt:lpstr>PowerPoint Presentation</vt:lpstr>
      <vt:lpstr>PowerPoint Presentation</vt:lpstr>
      <vt:lpstr>PowerPoint Presentation</vt:lpstr>
      <vt:lpstr>Communication plans</vt:lpstr>
      <vt:lpstr>Monitoring and Control</vt:lpstr>
      <vt:lpstr>Managing risks</vt:lpstr>
      <vt:lpstr>PowerPoint Presentation</vt:lpstr>
      <vt:lpstr>PowerPoint Presentation</vt:lpstr>
      <vt:lpstr>PowerPoint Presentation</vt:lpstr>
      <vt:lpstr>PowerPoint Presentation</vt:lpstr>
      <vt:lpstr>PowerPoint Presentation</vt:lpstr>
      <vt:lpstr>Communication plans</vt:lpstr>
      <vt:lpstr>5.0 Project Closure</vt:lpstr>
      <vt:lpstr>Project Closure</vt:lpstr>
      <vt:lpstr>Post implementation review</vt:lpstr>
      <vt:lpstr>Post implementation review</vt:lpstr>
      <vt:lpstr>Post implementation review</vt:lpstr>
      <vt:lpstr>How to run a lean service improvement project</vt:lpstr>
      <vt:lpstr>Based Problem Solving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Rhoda Phillips</dc:creator>
  <cp:lastModifiedBy>Phillips, Rhoda: WCC</cp:lastModifiedBy>
  <cp:revision>84</cp:revision>
  <dcterms:created xsi:type="dcterms:W3CDTF">2018-12-30T23:22:53Z</dcterms:created>
  <dcterms:modified xsi:type="dcterms:W3CDTF">2019-05-05T21:01:41Z</dcterms:modified>
</cp:coreProperties>
</file>