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69" r:id="rId2"/>
    <p:sldId id="359" r:id="rId3"/>
    <p:sldId id="441" r:id="rId4"/>
    <p:sldId id="428" r:id="rId5"/>
    <p:sldId id="371" r:id="rId6"/>
    <p:sldId id="407" r:id="rId7"/>
    <p:sldId id="408" r:id="rId8"/>
    <p:sldId id="417" r:id="rId9"/>
    <p:sldId id="418" r:id="rId10"/>
    <p:sldId id="410" r:id="rId11"/>
    <p:sldId id="401" r:id="rId12"/>
    <p:sldId id="419" r:id="rId13"/>
    <p:sldId id="420" r:id="rId14"/>
    <p:sldId id="425" r:id="rId15"/>
    <p:sldId id="414" r:id="rId16"/>
    <p:sldId id="416" r:id="rId17"/>
    <p:sldId id="424" r:id="rId18"/>
    <p:sldId id="421" r:id="rId19"/>
    <p:sldId id="427" r:id="rId20"/>
    <p:sldId id="426" r:id="rId21"/>
    <p:sldId id="423" r:id="rId22"/>
    <p:sldId id="438" r:id="rId23"/>
    <p:sldId id="257" r:id="rId24"/>
    <p:sldId id="258" r:id="rId25"/>
    <p:sldId id="259" r:id="rId26"/>
    <p:sldId id="260" r:id="rId27"/>
    <p:sldId id="261" r:id="rId28"/>
    <p:sldId id="262" r:id="rId29"/>
    <p:sldId id="263" r:id="rId30"/>
    <p:sldId id="264" r:id="rId31"/>
    <p:sldId id="265" r:id="rId32"/>
    <p:sldId id="266" r:id="rId33"/>
    <p:sldId id="404" r:id="rId34"/>
    <p:sldId id="431" r:id="rId35"/>
    <p:sldId id="432" r:id="rId36"/>
    <p:sldId id="442" r:id="rId37"/>
    <p:sldId id="433" r:id="rId38"/>
    <p:sldId id="434" r:id="rId39"/>
    <p:sldId id="435" r:id="rId40"/>
    <p:sldId id="439" r:id="rId41"/>
    <p:sldId id="429" r:id="rId4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eks, Claire: WCC" initials="WCW" lastIdx="5" clrIdx="0">
    <p:extLst>
      <p:ext uri="{19B8F6BF-5375-455C-9EA6-DF929625EA0E}">
        <p15:presenceInfo xmlns:p15="http://schemas.microsoft.com/office/powerpoint/2012/main" userId="S-1-5-21-456465383-1416844271-3644443516-21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00"/>
    <a:srgbClr val="23A2B3"/>
    <a:srgbClr val="00839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46" autoAdjust="0"/>
    <p:restoredTop sz="90869" autoAdjust="0"/>
  </p:normalViewPr>
  <p:slideViewPr>
    <p:cSldViewPr>
      <p:cViewPr varScale="1">
        <p:scale>
          <a:sx n="87" d="100"/>
          <a:sy n="87" d="100"/>
        </p:scale>
        <p:origin x="1096" y="19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2DE4D-4719-4941-8F6C-838E0FEAEA9C}"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88689E45-765A-D543-A0EF-B24281F2D0EE}">
      <dgm:prSet phldrT="[Text]" custT="1"/>
      <dgm:spPr/>
      <dgm:t>
        <a:bodyPr/>
        <a:lstStyle/>
        <a:p>
          <a:r>
            <a:rPr lang="en-US" sz="2400" dirty="0"/>
            <a:t>Clarity of direction</a:t>
          </a:r>
        </a:p>
      </dgm:t>
    </dgm:pt>
    <dgm:pt modelId="{C0DF962D-C1C8-1648-852C-ADB3CB6911C6}" type="parTrans" cxnId="{216319B1-5A95-3A4A-A14A-BF34ACDB2D98}">
      <dgm:prSet/>
      <dgm:spPr/>
      <dgm:t>
        <a:bodyPr/>
        <a:lstStyle/>
        <a:p>
          <a:endParaRPr lang="en-US"/>
        </a:p>
      </dgm:t>
    </dgm:pt>
    <dgm:pt modelId="{12AF9B84-CAEF-2243-9A06-ADE725F00C81}" type="sibTrans" cxnId="{216319B1-5A95-3A4A-A14A-BF34ACDB2D98}">
      <dgm:prSet/>
      <dgm:spPr/>
      <dgm:t>
        <a:bodyPr/>
        <a:lstStyle/>
        <a:p>
          <a:endParaRPr lang="en-US"/>
        </a:p>
      </dgm:t>
    </dgm:pt>
    <dgm:pt modelId="{75B6D18E-A355-6E44-A59D-DF545F73C6B8}">
      <dgm:prSet phldrT="[Text]" custT="1"/>
      <dgm:spPr/>
      <dgm:t>
        <a:bodyPr/>
        <a:lstStyle/>
        <a:p>
          <a:r>
            <a:rPr lang="en-US" sz="2400" dirty="0"/>
            <a:t>Criteria for decision-making</a:t>
          </a:r>
        </a:p>
      </dgm:t>
    </dgm:pt>
    <dgm:pt modelId="{7BAEA6C1-514A-0E41-880B-DCF4E1324169}" type="parTrans" cxnId="{9C002E2D-FAD0-6042-87C5-FED5A488A400}">
      <dgm:prSet/>
      <dgm:spPr/>
      <dgm:t>
        <a:bodyPr/>
        <a:lstStyle/>
        <a:p>
          <a:endParaRPr lang="en-US"/>
        </a:p>
      </dgm:t>
    </dgm:pt>
    <dgm:pt modelId="{355987E7-B23C-7A47-A4F7-FC3827C92FC0}" type="sibTrans" cxnId="{9C002E2D-FAD0-6042-87C5-FED5A488A400}">
      <dgm:prSet/>
      <dgm:spPr/>
      <dgm:t>
        <a:bodyPr/>
        <a:lstStyle/>
        <a:p>
          <a:endParaRPr lang="en-US"/>
        </a:p>
      </dgm:t>
    </dgm:pt>
    <dgm:pt modelId="{AF37BB12-F997-1943-8225-457E6BBDA9E3}">
      <dgm:prSet phldrT="[Text]" custT="1"/>
      <dgm:spPr/>
      <dgm:t>
        <a:bodyPr/>
        <a:lstStyle/>
        <a:p>
          <a:r>
            <a:rPr lang="en-US" sz="2400" dirty="0"/>
            <a:t>Continuous prioritization</a:t>
          </a:r>
        </a:p>
      </dgm:t>
    </dgm:pt>
    <dgm:pt modelId="{91532AB1-F44B-D543-BD79-4CFD2DC3A651}" type="parTrans" cxnId="{1A91D131-4787-424B-90A9-BA1C61DA3E0B}">
      <dgm:prSet/>
      <dgm:spPr/>
      <dgm:t>
        <a:bodyPr/>
        <a:lstStyle/>
        <a:p>
          <a:endParaRPr lang="en-US"/>
        </a:p>
      </dgm:t>
    </dgm:pt>
    <dgm:pt modelId="{BA151230-FE2A-B942-9AB3-D669C1B4B9DD}" type="sibTrans" cxnId="{1A91D131-4787-424B-90A9-BA1C61DA3E0B}">
      <dgm:prSet/>
      <dgm:spPr/>
      <dgm:t>
        <a:bodyPr/>
        <a:lstStyle/>
        <a:p>
          <a:endParaRPr lang="en-US"/>
        </a:p>
      </dgm:t>
    </dgm:pt>
    <dgm:pt modelId="{39728B1F-7EF8-9145-9754-9AE78D15CCC6}">
      <dgm:prSet phldrT="[Text]" custT="1"/>
      <dgm:spPr/>
      <dgm:t>
        <a:bodyPr/>
        <a:lstStyle/>
        <a:p>
          <a:r>
            <a:rPr lang="en-US" sz="2400" dirty="0"/>
            <a:t>Willingness to say no</a:t>
          </a:r>
        </a:p>
      </dgm:t>
    </dgm:pt>
    <dgm:pt modelId="{6683D3A9-87D4-DF4E-9AE3-F189C822DC29}" type="parTrans" cxnId="{52621585-0F12-FC45-BA4D-2132904134F2}">
      <dgm:prSet/>
      <dgm:spPr/>
      <dgm:t>
        <a:bodyPr/>
        <a:lstStyle/>
        <a:p>
          <a:endParaRPr lang="en-US"/>
        </a:p>
      </dgm:t>
    </dgm:pt>
    <dgm:pt modelId="{D5D4FCD8-FD4C-0F4B-84A8-334D5D2F260B}" type="sibTrans" cxnId="{52621585-0F12-FC45-BA4D-2132904134F2}">
      <dgm:prSet/>
      <dgm:spPr/>
      <dgm:t>
        <a:bodyPr/>
        <a:lstStyle/>
        <a:p>
          <a:endParaRPr lang="en-US"/>
        </a:p>
      </dgm:t>
    </dgm:pt>
    <dgm:pt modelId="{575AF78E-3909-E94A-BA38-53BD3B7C439F}" type="pres">
      <dgm:prSet presAssocID="{0C02DE4D-4719-4941-8F6C-838E0FEAEA9C}" presName="diagram" presStyleCnt="0">
        <dgm:presLayoutVars>
          <dgm:dir/>
          <dgm:resizeHandles val="exact"/>
        </dgm:presLayoutVars>
      </dgm:prSet>
      <dgm:spPr/>
    </dgm:pt>
    <dgm:pt modelId="{4E585414-B950-EF49-86AF-762FE9204245}" type="pres">
      <dgm:prSet presAssocID="{88689E45-765A-D543-A0EF-B24281F2D0EE}" presName="node" presStyleLbl="node1" presStyleIdx="0" presStyleCnt="4">
        <dgm:presLayoutVars>
          <dgm:bulletEnabled val="1"/>
        </dgm:presLayoutVars>
      </dgm:prSet>
      <dgm:spPr/>
    </dgm:pt>
    <dgm:pt modelId="{A238CE26-C563-6545-80F6-406FBEE97698}" type="pres">
      <dgm:prSet presAssocID="{12AF9B84-CAEF-2243-9A06-ADE725F00C81}" presName="sibTrans" presStyleCnt="0"/>
      <dgm:spPr/>
    </dgm:pt>
    <dgm:pt modelId="{73887A36-347A-024E-9A58-C1B73F9B3F6F}" type="pres">
      <dgm:prSet presAssocID="{75B6D18E-A355-6E44-A59D-DF545F73C6B8}" presName="node" presStyleLbl="node1" presStyleIdx="1" presStyleCnt="4">
        <dgm:presLayoutVars>
          <dgm:bulletEnabled val="1"/>
        </dgm:presLayoutVars>
      </dgm:prSet>
      <dgm:spPr/>
    </dgm:pt>
    <dgm:pt modelId="{26182C6F-C2C1-1048-A492-BFA64B796DFC}" type="pres">
      <dgm:prSet presAssocID="{355987E7-B23C-7A47-A4F7-FC3827C92FC0}" presName="sibTrans" presStyleCnt="0"/>
      <dgm:spPr/>
    </dgm:pt>
    <dgm:pt modelId="{3A258CC5-D3CD-5448-A639-33512A51DF54}" type="pres">
      <dgm:prSet presAssocID="{AF37BB12-F997-1943-8225-457E6BBDA9E3}" presName="node" presStyleLbl="node1" presStyleIdx="2" presStyleCnt="4">
        <dgm:presLayoutVars>
          <dgm:bulletEnabled val="1"/>
        </dgm:presLayoutVars>
      </dgm:prSet>
      <dgm:spPr/>
    </dgm:pt>
    <dgm:pt modelId="{0CA17E46-28B6-294C-857C-EF89477F8124}" type="pres">
      <dgm:prSet presAssocID="{BA151230-FE2A-B942-9AB3-D669C1B4B9DD}" presName="sibTrans" presStyleCnt="0"/>
      <dgm:spPr/>
    </dgm:pt>
    <dgm:pt modelId="{9608766D-6D0E-4946-B00C-D6442736D685}" type="pres">
      <dgm:prSet presAssocID="{39728B1F-7EF8-9145-9754-9AE78D15CCC6}" presName="node" presStyleLbl="node1" presStyleIdx="3" presStyleCnt="4">
        <dgm:presLayoutVars>
          <dgm:bulletEnabled val="1"/>
        </dgm:presLayoutVars>
      </dgm:prSet>
      <dgm:spPr/>
    </dgm:pt>
  </dgm:ptLst>
  <dgm:cxnLst>
    <dgm:cxn modelId="{39C8AD04-58EA-384F-B9A9-A85CE6E40887}" type="presOf" srcId="{75B6D18E-A355-6E44-A59D-DF545F73C6B8}" destId="{73887A36-347A-024E-9A58-C1B73F9B3F6F}" srcOrd="0" destOrd="0" presId="urn:microsoft.com/office/officeart/2005/8/layout/default"/>
    <dgm:cxn modelId="{9C002E2D-FAD0-6042-87C5-FED5A488A400}" srcId="{0C02DE4D-4719-4941-8F6C-838E0FEAEA9C}" destId="{75B6D18E-A355-6E44-A59D-DF545F73C6B8}" srcOrd="1" destOrd="0" parTransId="{7BAEA6C1-514A-0E41-880B-DCF4E1324169}" sibTransId="{355987E7-B23C-7A47-A4F7-FC3827C92FC0}"/>
    <dgm:cxn modelId="{1A91D131-4787-424B-90A9-BA1C61DA3E0B}" srcId="{0C02DE4D-4719-4941-8F6C-838E0FEAEA9C}" destId="{AF37BB12-F997-1943-8225-457E6BBDA9E3}" srcOrd="2" destOrd="0" parTransId="{91532AB1-F44B-D543-BD79-4CFD2DC3A651}" sibTransId="{BA151230-FE2A-B942-9AB3-D669C1B4B9DD}"/>
    <dgm:cxn modelId="{A464765F-5103-0446-8214-57E505922267}" type="presOf" srcId="{0C02DE4D-4719-4941-8F6C-838E0FEAEA9C}" destId="{575AF78E-3909-E94A-BA38-53BD3B7C439F}" srcOrd="0" destOrd="0" presId="urn:microsoft.com/office/officeart/2005/8/layout/default"/>
    <dgm:cxn modelId="{C42FB073-61B0-0845-9483-4ECCE8C0F74B}" type="presOf" srcId="{39728B1F-7EF8-9145-9754-9AE78D15CCC6}" destId="{9608766D-6D0E-4946-B00C-D6442736D685}" srcOrd="0" destOrd="0" presId="urn:microsoft.com/office/officeart/2005/8/layout/default"/>
    <dgm:cxn modelId="{52621585-0F12-FC45-BA4D-2132904134F2}" srcId="{0C02DE4D-4719-4941-8F6C-838E0FEAEA9C}" destId="{39728B1F-7EF8-9145-9754-9AE78D15CCC6}" srcOrd="3" destOrd="0" parTransId="{6683D3A9-87D4-DF4E-9AE3-F189C822DC29}" sibTransId="{D5D4FCD8-FD4C-0F4B-84A8-334D5D2F260B}"/>
    <dgm:cxn modelId="{BC3228A9-A648-764F-9D2A-2EC730F0A280}" type="presOf" srcId="{AF37BB12-F997-1943-8225-457E6BBDA9E3}" destId="{3A258CC5-D3CD-5448-A639-33512A51DF54}" srcOrd="0" destOrd="0" presId="urn:microsoft.com/office/officeart/2005/8/layout/default"/>
    <dgm:cxn modelId="{216319B1-5A95-3A4A-A14A-BF34ACDB2D98}" srcId="{0C02DE4D-4719-4941-8F6C-838E0FEAEA9C}" destId="{88689E45-765A-D543-A0EF-B24281F2D0EE}" srcOrd="0" destOrd="0" parTransId="{C0DF962D-C1C8-1648-852C-ADB3CB6911C6}" sibTransId="{12AF9B84-CAEF-2243-9A06-ADE725F00C81}"/>
    <dgm:cxn modelId="{DA6FAACE-1FF2-A74B-882F-81C5E747C087}" type="presOf" srcId="{88689E45-765A-D543-A0EF-B24281F2D0EE}" destId="{4E585414-B950-EF49-86AF-762FE9204245}" srcOrd="0" destOrd="0" presId="urn:microsoft.com/office/officeart/2005/8/layout/default"/>
    <dgm:cxn modelId="{BF7B168E-7CE1-B44B-B9A9-896204464ACE}" type="presParOf" srcId="{575AF78E-3909-E94A-BA38-53BD3B7C439F}" destId="{4E585414-B950-EF49-86AF-762FE9204245}" srcOrd="0" destOrd="0" presId="urn:microsoft.com/office/officeart/2005/8/layout/default"/>
    <dgm:cxn modelId="{1AC91396-9799-BA42-A3A5-023C98532848}" type="presParOf" srcId="{575AF78E-3909-E94A-BA38-53BD3B7C439F}" destId="{A238CE26-C563-6545-80F6-406FBEE97698}" srcOrd="1" destOrd="0" presId="urn:microsoft.com/office/officeart/2005/8/layout/default"/>
    <dgm:cxn modelId="{F960B7EB-477E-2244-A869-78B887E17781}" type="presParOf" srcId="{575AF78E-3909-E94A-BA38-53BD3B7C439F}" destId="{73887A36-347A-024E-9A58-C1B73F9B3F6F}" srcOrd="2" destOrd="0" presId="urn:microsoft.com/office/officeart/2005/8/layout/default"/>
    <dgm:cxn modelId="{A57CCC58-47F4-CB46-92C6-5E1DB67934A9}" type="presParOf" srcId="{575AF78E-3909-E94A-BA38-53BD3B7C439F}" destId="{26182C6F-C2C1-1048-A492-BFA64B796DFC}" srcOrd="3" destOrd="0" presId="urn:microsoft.com/office/officeart/2005/8/layout/default"/>
    <dgm:cxn modelId="{2DC40AEE-5D49-8A4C-9798-D974321B9A41}" type="presParOf" srcId="{575AF78E-3909-E94A-BA38-53BD3B7C439F}" destId="{3A258CC5-D3CD-5448-A639-33512A51DF54}" srcOrd="4" destOrd="0" presId="urn:microsoft.com/office/officeart/2005/8/layout/default"/>
    <dgm:cxn modelId="{79673C8C-94E9-B644-A299-1155E62F32D8}" type="presParOf" srcId="{575AF78E-3909-E94A-BA38-53BD3B7C439F}" destId="{0CA17E46-28B6-294C-857C-EF89477F8124}" srcOrd="5" destOrd="0" presId="urn:microsoft.com/office/officeart/2005/8/layout/default"/>
    <dgm:cxn modelId="{6F76EA9A-FC04-6343-811A-EB5BDE1C2730}" type="presParOf" srcId="{575AF78E-3909-E94A-BA38-53BD3B7C439F}" destId="{9608766D-6D0E-4946-B00C-D6442736D68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4B8B60-DFFA-4B47-A9AD-924875642606}" type="doc">
      <dgm:prSet loTypeId="urn:microsoft.com/office/officeart/2005/8/layout/hProcess9" loCatId="" qsTypeId="urn:microsoft.com/office/officeart/2005/8/quickstyle/simple1" qsCatId="simple" csTypeId="urn:microsoft.com/office/officeart/2005/8/colors/accent1_2" csCatId="accent1" phldr="1"/>
      <dgm:spPr/>
    </dgm:pt>
    <dgm:pt modelId="{20BFD3AD-9DC8-154A-AD29-424A470C22F3}">
      <dgm:prSet phldrT="[Text]" custT="1"/>
      <dgm:spPr/>
      <dgm:t>
        <a:bodyPr/>
        <a:lstStyle/>
        <a:p>
          <a:r>
            <a:rPr lang="en-US" sz="1400" dirty="0"/>
            <a:t>Start with your strategic plan</a:t>
          </a:r>
        </a:p>
      </dgm:t>
    </dgm:pt>
    <dgm:pt modelId="{25957C70-B5BF-B54F-B6B5-D1BAC1E6B1E7}" type="parTrans" cxnId="{F65D79DA-32E8-814A-B849-8EAC8CC5AA16}">
      <dgm:prSet/>
      <dgm:spPr/>
      <dgm:t>
        <a:bodyPr/>
        <a:lstStyle/>
        <a:p>
          <a:endParaRPr lang="en-US"/>
        </a:p>
      </dgm:t>
    </dgm:pt>
    <dgm:pt modelId="{2B509BC6-EAB3-834F-B5BE-0781F5FC6EBD}" type="sibTrans" cxnId="{F65D79DA-32E8-814A-B849-8EAC8CC5AA16}">
      <dgm:prSet/>
      <dgm:spPr/>
      <dgm:t>
        <a:bodyPr/>
        <a:lstStyle/>
        <a:p>
          <a:endParaRPr lang="en-US"/>
        </a:p>
      </dgm:t>
    </dgm:pt>
    <dgm:pt modelId="{7910BD24-E919-D24D-B47A-D8B29C4D5E7C}">
      <dgm:prSet phldrT="[Text]" custT="1"/>
      <dgm:spPr/>
      <dgm:t>
        <a:bodyPr/>
        <a:lstStyle/>
        <a:p>
          <a:r>
            <a:rPr lang="en-US" sz="1400" dirty="0"/>
            <a:t>Look at your vision and mission</a:t>
          </a:r>
        </a:p>
      </dgm:t>
    </dgm:pt>
    <dgm:pt modelId="{9CD713CD-85CD-974B-9069-AB547DA95761}" type="parTrans" cxnId="{356EE923-D90F-574B-9558-A5924B5AF574}">
      <dgm:prSet/>
      <dgm:spPr/>
      <dgm:t>
        <a:bodyPr/>
        <a:lstStyle/>
        <a:p>
          <a:endParaRPr lang="en-US"/>
        </a:p>
      </dgm:t>
    </dgm:pt>
    <dgm:pt modelId="{9BC1CF4D-097B-DF41-8E33-7B8D7356EB66}" type="sibTrans" cxnId="{356EE923-D90F-574B-9558-A5924B5AF574}">
      <dgm:prSet/>
      <dgm:spPr/>
      <dgm:t>
        <a:bodyPr/>
        <a:lstStyle/>
        <a:p>
          <a:endParaRPr lang="en-US"/>
        </a:p>
      </dgm:t>
    </dgm:pt>
    <dgm:pt modelId="{B8E3145D-DC47-0343-9284-CB3DBA53B65C}">
      <dgm:prSet phldrT="[Text]" custT="1"/>
      <dgm:spPr/>
      <dgm:t>
        <a:bodyPr/>
        <a:lstStyle/>
        <a:p>
          <a:r>
            <a:rPr lang="en-US" sz="1400" dirty="0"/>
            <a:t>Write three to five guiding principles</a:t>
          </a:r>
        </a:p>
      </dgm:t>
    </dgm:pt>
    <dgm:pt modelId="{3000F229-74D6-EA4A-B68F-A89C7C00F2E9}" type="parTrans" cxnId="{ACBBD25F-6964-3448-94F0-2A02F2F41F6C}">
      <dgm:prSet/>
      <dgm:spPr/>
      <dgm:t>
        <a:bodyPr/>
        <a:lstStyle/>
        <a:p>
          <a:endParaRPr lang="en-US"/>
        </a:p>
      </dgm:t>
    </dgm:pt>
    <dgm:pt modelId="{F78BC724-C7CA-9246-818B-B741044DE464}" type="sibTrans" cxnId="{ACBBD25F-6964-3448-94F0-2A02F2F41F6C}">
      <dgm:prSet/>
      <dgm:spPr/>
      <dgm:t>
        <a:bodyPr/>
        <a:lstStyle/>
        <a:p>
          <a:endParaRPr lang="en-US"/>
        </a:p>
      </dgm:t>
    </dgm:pt>
    <dgm:pt modelId="{701AF0C2-ACBA-3A4F-805D-213D027FFA76}">
      <dgm:prSet phldrT="[Text]" custT="1"/>
      <dgm:spPr/>
      <dgm:t>
        <a:bodyPr/>
        <a:lstStyle/>
        <a:p>
          <a:r>
            <a:rPr lang="en-US" sz="1400" dirty="0"/>
            <a:t>Build five to ten strategic filters</a:t>
          </a:r>
        </a:p>
      </dgm:t>
    </dgm:pt>
    <dgm:pt modelId="{9CD7907F-E3BD-F542-9387-FA44CE0F5399}" type="parTrans" cxnId="{1DBFBB7D-0A9A-D843-ADC2-B0B3A353AB51}">
      <dgm:prSet/>
      <dgm:spPr/>
      <dgm:t>
        <a:bodyPr/>
        <a:lstStyle/>
        <a:p>
          <a:endParaRPr lang="en-US"/>
        </a:p>
      </dgm:t>
    </dgm:pt>
    <dgm:pt modelId="{38AFFEAA-6D92-6946-A770-446702FB9E1E}" type="sibTrans" cxnId="{1DBFBB7D-0A9A-D843-ADC2-B0B3A353AB51}">
      <dgm:prSet/>
      <dgm:spPr/>
      <dgm:t>
        <a:bodyPr/>
        <a:lstStyle/>
        <a:p>
          <a:endParaRPr lang="en-US"/>
        </a:p>
      </dgm:t>
    </dgm:pt>
    <dgm:pt modelId="{0E8132E5-0D42-FF4D-856D-D57873C9E887}" type="pres">
      <dgm:prSet presAssocID="{304B8B60-DFFA-4B47-A9AD-924875642606}" presName="CompostProcess" presStyleCnt="0">
        <dgm:presLayoutVars>
          <dgm:dir/>
          <dgm:resizeHandles val="exact"/>
        </dgm:presLayoutVars>
      </dgm:prSet>
      <dgm:spPr/>
    </dgm:pt>
    <dgm:pt modelId="{AA20E795-DF70-4243-932B-0546536631B2}" type="pres">
      <dgm:prSet presAssocID="{304B8B60-DFFA-4B47-A9AD-924875642606}" presName="arrow" presStyleLbl="bgShp" presStyleIdx="0" presStyleCnt="1" custLinFactNeighborX="484"/>
      <dgm:spPr/>
    </dgm:pt>
    <dgm:pt modelId="{C03FF43B-F840-2246-9FC5-0C90BF8BD525}" type="pres">
      <dgm:prSet presAssocID="{304B8B60-DFFA-4B47-A9AD-924875642606}" presName="linearProcess" presStyleCnt="0"/>
      <dgm:spPr/>
    </dgm:pt>
    <dgm:pt modelId="{742314E1-3AC6-904C-AA04-5FC242BD7795}" type="pres">
      <dgm:prSet presAssocID="{20BFD3AD-9DC8-154A-AD29-424A470C22F3}" presName="textNode" presStyleLbl="node1" presStyleIdx="0" presStyleCnt="4" custScaleX="67717" custScaleY="60577" custLinFactNeighborX="25893" custLinFactNeighborY="3121">
        <dgm:presLayoutVars>
          <dgm:bulletEnabled val="1"/>
        </dgm:presLayoutVars>
      </dgm:prSet>
      <dgm:spPr/>
    </dgm:pt>
    <dgm:pt modelId="{9430283C-F77F-674E-B4D6-71AA23632D13}" type="pres">
      <dgm:prSet presAssocID="{2B509BC6-EAB3-834F-B5BE-0781F5FC6EBD}" presName="sibTrans" presStyleCnt="0"/>
      <dgm:spPr/>
    </dgm:pt>
    <dgm:pt modelId="{B1F81F84-E576-7A43-BF51-B8C21514CB67}" type="pres">
      <dgm:prSet presAssocID="{7910BD24-E919-D24D-B47A-D8B29C4D5E7C}" presName="textNode" presStyleLbl="node1" presStyleIdx="1" presStyleCnt="4" custScaleX="70883" custScaleY="61959" custLinFactNeighborX="-46442" custLinFactNeighborY="3121">
        <dgm:presLayoutVars>
          <dgm:bulletEnabled val="1"/>
        </dgm:presLayoutVars>
      </dgm:prSet>
      <dgm:spPr/>
    </dgm:pt>
    <dgm:pt modelId="{8BE0F0E8-ABEF-624B-83F6-1F774C11E478}" type="pres">
      <dgm:prSet presAssocID="{9BC1CF4D-097B-DF41-8E33-7B8D7356EB66}" presName="sibTrans" presStyleCnt="0"/>
      <dgm:spPr/>
    </dgm:pt>
    <dgm:pt modelId="{04A1FC7E-5085-8642-AFD7-1BBB40BCC876}" type="pres">
      <dgm:prSet presAssocID="{B8E3145D-DC47-0343-9284-CB3DBA53B65C}" presName="textNode" presStyleLbl="node1" presStyleIdx="2" presStyleCnt="4" custScaleX="76910" custScaleY="62989" custLinFactX="-4827" custLinFactNeighborX="-100000" custLinFactNeighborY="3121">
        <dgm:presLayoutVars>
          <dgm:bulletEnabled val="1"/>
        </dgm:presLayoutVars>
      </dgm:prSet>
      <dgm:spPr/>
    </dgm:pt>
    <dgm:pt modelId="{A5A60689-D039-C941-8F2A-9A6DB0AD8CD8}" type="pres">
      <dgm:prSet presAssocID="{F78BC724-C7CA-9246-818B-B741044DE464}" presName="sibTrans" presStyleCnt="0"/>
      <dgm:spPr/>
    </dgm:pt>
    <dgm:pt modelId="{59C9B8B2-49EC-A645-894C-2F68B55BD3EB}" type="pres">
      <dgm:prSet presAssocID="{701AF0C2-ACBA-3A4F-805D-213D027FFA76}" presName="textNode" presStyleLbl="node1" presStyleIdx="3" presStyleCnt="4" custScaleX="74677" custScaleY="62989" custLinFactX="-18329" custLinFactNeighborX="-100000" custLinFactNeighborY="3121">
        <dgm:presLayoutVars>
          <dgm:bulletEnabled val="1"/>
        </dgm:presLayoutVars>
      </dgm:prSet>
      <dgm:spPr/>
    </dgm:pt>
  </dgm:ptLst>
  <dgm:cxnLst>
    <dgm:cxn modelId="{356EE923-D90F-574B-9558-A5924B5AF574}" srcId="{304B8B60-DFFA-4B47-A9AD-924875642606}" destId="{7910BD24-E919-D24D-B47A-D8B29C4D5E7C}" srcOrd="1" destOrd="0" parTransId="{9CD713CD-85CD-974B-9069-AB547DA95761}" sibTransId="{9BC1CF4D-097B-DF41-8E33-7B8D7356EB66}"/>
    <dgm:cxn modelId="{1C67B736-7432-484A-8725-DDE82F3DEDD1}" type="presOf" srcId="{701AF0C2-ACBA-3A4F-805D-213D027FFA76}" destId="{59C9B8B2-49EC-A645-894C-2F68B55BD3EB}" srcOrd="0" destOrd="0" presId="urn:microsoft.com/office/officeart/2005/8/layout/hProcess9"/>
    <dgm:cxn modelId="{ACBBD25F-6964-3448-94F0-2A02F2F41F6C}" srcId="{304B8B60-DFFA-4B47-A9AD-924875642606}" destId="{B8E3145D-DC47-0343-9284-CB3DBA53B65C}" srcOrd="2" destOrd="0" parTransId="{3000F229-74D6-EA4A-B68F-A89C7C00F2E9}" sibTransId="{F78BC724-C7CA-9246-818B-B741044DE464}"/>
    <dgm:cxn modelId="{13FE566B-CDB1-9442-8FD1-42D96E42EC6C}" type="presOf" srcId="{304B8B60-DFFA-4B47-A9AD-924875642606}" destId="{0E8132E5-0D42-FF4D-856D-D57873C9E887}" srcOrd="0" destOrd="0" presId="urn:microsoft.com/office/officeart/2005/8/layout/hProcess9"/>
    <dgm:cxn modelId="{1DBFBB7D-0A9A-D843-ADC2-B0B3A353AB51}" srcId="{304B8B60-DFFA-4B47-A9AD-924875642606}" destId="{701AF0C2-ACBA-3A4F-805D-213D027FFA76}" srcOrd="3" destOrd="0" parTransId="{9CD7907F-E3BD-F542-9387-FA44CE0F5399}" sibTransId="{38AFFEAA-6D92-6946-A770-446702FB9E1E}"/>
    <dgm:cxn modelId="{AD5371BA-4017-164D-B4E8-A7EADA977033}" type="presOf" srcId="{7910BD24-E919-D24D-B47A-D8B29C4D5E7C}" destId="{B1F81F84-E576-7A43-BF51-B8C21514CB67}" srcOrd="0" destOrd="0" presId="urn:microsoft.com/office/officeart/2005/8/layout/hProcess9"/>
    <dgm:cxn modelId="{7E4C7BC8-7AC6-F044-9934-B06981008861}" type="presOf" srcId="{B8E3145D-DC47-0343-9284-CB3DBA53B65C}" destId="{04A1FC7E-5085-8642-AFD7-1BBB40BCC876}" srcOrd="0" destOrd="0" presId="urn:microsoft.com/office/officeart/2005/8/layout/hProcess9"/>
    <dgm:cxn modelId="{F65D79DA-32E8-814A-B849-8EAC8CC5AA16}" srcId="{304B8B60-DFFA-4B47-A9AD-924875642606}" destId="{20BFD3AD-9DC8-154A-AD29-424A470C22F3}" srcOrd="0" destOrd="0" parTransId="{25957C70-B5BF-B54F-B6B5-D1BAC1E6B1E7}" sibTransId="{2B509BC6-EAB3-834F-B5BE-0781F5FC6EBD}"/>
    <dgm:cxn modelId="{C0C685E5-CB3D-E94F-A8D0-38EF06BDAF4E}" type="presOf" srcId="{20BFD3AD-9DC8-154A-AD29-424A470C22F3}" destId="{742314E1-3AC6-904C-AA04-5FC242BD7795}" srcOrd="0" destOrd="0" presId="urn:microsoft.com/office/officeart/2005/8/layout/hProcess9"/>
    <dgm:cxn modelId="{A919F58E-1472-414F-8691-5F310BC5477F}" type="presParOf" srcId="{0E8132E5-0D42-FF4D-856D-D57873C9E887}" destId="{AA20E795-DF70-4243-932B-0546536631B2}" srcOrd="0" destOrd="0" presId="urn:microsoft.com/office/officeart/2005/8/layout/hProcess9"/>
    <dgm:cxn modelId="{8E416006-11C6-8A4B-B5FB-9311C3D8F5B0}" type="presParOf" srcId="{0E8132E5-0D42-FF4D-856D-D57873C9E887}" destId="{C03FF43B-F840-2246-9FC5-0C90BF8BD525}" srcOrd="1" destOrd="0" presId="urn:microsoft.com/office/officeart/2005/8/layout/hProcess9"/>
    <dgm:cxn modelId="{E4332AE4-837A-8841-BB47-5DD5F8F0F1FB}" type="presParOf" srcId="{C03FF43B-F840-2246-9FC5-0C90BF8BD525}" destId="{742314E1-3AC6-904C-AA04-5FC242BD7795}" srcOrd="0" destOrd="0" presId="urn:microsoft.com/office/officeart/2005/8/layout/hProcess9"/>
    <dgm:cxn modelId="{31A533C9-3865-C944-B9D5-3E79D4FE3532}" type="presParOf" srcId="{C03FF43B-F840-2246-9FC5-0C90BF8BD525}" destId="{9430283C-F77F-674E-B4D6-71AA23632D13}" srcOrd="1" destOrd="0" presId="urn:microsoft.com/office/officeart/2005/8/layout/hProcess9"/>
    <dgm:cxn modelId="{CC66C3F5-4E29-2143-AE2F-42E803168FD6}" type="presParOf" srcId="{C03FF43B-F840-2246-9FC5-0C90BF8BD525}" destId="{B1F81F84-E576-7A43-BF51-B8C21514CB67}" srcOrd="2" destOrd="0" presId="urn:microsoft.com/office/officeart/2005/8/layout/hProcess9"/>
    <dgm:cxn modelId="{807423F0-CFA9-FE47-A438-39B3DA1B7FE1}" type="presParOf" srcId="{C03FF43B-F840-2246-9FC5-0C90BF8BD525}" destId="{8BE0F0E8-ABEF-624B-83F6-1F774C11E478}" srcOrd="3" destOrd="0" presId="urn:microsoft.com/office/officeart/2005/8/layout/hProcess9"/>
    <dgm:cxn modelId="{1225ED68-20A4-9345-8647-E2EB0D961279}" type="presParOf" srcId="{C03FF43B-F840-2246-9FC5-0C90BF8BD525}" destId="{04A1FC7E-5085-8642-AFD7-1BBB40BCC876}" srcOrd="4" destOrd="0" presId="urn:microsoft.com/office/officeart/2005/8/layout/hProcess9"/>
    <dgm:cxn modelId="{FE3845EA-D415-8743-B5DB-A007EB220B1F}" type="presParOf" srcId="{C03FF43B-F840-2246-9FC5-0C90BF8BD525}" destId="{A5A60689-D039-C941-8F2A-9A6DB0AD8CD8}" srcOrd="5" destOrd="0" presId="urn:microsoft.com/office/officeart/2005/8/layout/hProcess9"/>
    <dgm:cxn modelId="{99769520-61BA-BF49-8F43-2CE0186F1D24}" type="presParOf" srcId="{C03FF43B-F840-2246-9FC5-0C90BF8BD525}" destId="{59C9B8B2-49EC-A645-894C-2F68B55BD3EB}"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53C3EE-C978-784E-BFD6-9B7A665D4C68}" type="doc">
      <dgm:prSet loTypeId="urn:microsoft.com/office/officeart/2005/8/layout/process1" loCatId="" qsTypeId="urn:microsoft.com/office/officeart/2005/8/quickstyle/simple1" qsCatId="simple" csTypeId="urn:microsoft.com/office/officeart/2005/8/colors/colorful1" csCatId="colorful" phldr="1"/>
      <dgm:spPr/>
    </dgm:pt>
    <dgm:pt modelId="{56472D70-8B26-C540-BAFA-D326F2F1FC9E}">
      <dgm:prSet phldrT="[Text]"/>
      <dgm:spPr/>
      <dgm:t>
        <a:bodyPr/>
        <a:lstStyle/>
        <a:p>
          <a:r>
            <a:rPr lang="en-US" dirty="0"/>
            <a:t>Draw the line: stop doing work that is off  strategy</a:t>
          </a:r>
        </a:p>
      </dgm:t>
    </dgm:pt>
    <dgm:pt modelId="{563E56C1-D6D4-B34C-80C8-1B530D0FA755}" type="parTrans" cxnId="{56CE3898-7750-9340-84F5-D8405927F973}">
      <dgm:prSet/>
      <dgm:spPr/>
      <dgm:t>
        <a:bodyPr/>
        <a:lstStyle/>
        <a:p>
          <a:endParaRPr lang="en-US"/>
        </a:p>
      </dgm:t>
    </dgm:pt>
    <dgm:pt modelId="{B258C950-0ACC-6B42-9022-E4A608861060}" type="sibTrans" cxnId="{56CE3898-7750-9340-84F5-D8405927F973}">
      <dgm:prSet/>
      <dgm:spPr/>
      <dgm:t>
        <a:bodyPr/>
        <a:lstStyle/>
        <a:p>
          <a:endParaRPr lang="en-US"/>
        </a:p>
      </dgm:t>
    </dgm:pt>
    <dgm:pt modelId="{2BB471C5-D05B-A347-92AB-33C8DDD71EFA}">
      <dgm:prSet phldrT="[Text]"/>
      <dgm:spPr/>
      <dgm:t>
        <a:bodyPr/>
        <a:lstStyle/>
        <a:p>
          <a:r>
            <a:rPr lang="en-US" dirty="0"/>
            <a:t>Embed focusing </a:t>
          </a:r>
          <a:r>
            <a:rPr lang="en-US" dirty="0" err="1"/>
            <a:t>behaviours</a:t>
          </a:r>
          <a:r>
            <a:rPr lang="en-US" dirty="0"/>
            <a:t> in your organisation</a:t>
          </a:r>
        </a:p>
      </dgm:t>
    </dgm:pt>
    <dgm:pt modelId="{45E58955-63AE-B442-9A96-A854EE056906}" type="parTrans" cxnId="{32FD20D4-07C1-D849-A0FB-175224A7EBFE}">
      <dgm:prSet/>
      <dgm:spPr/>
      <dgm:t>
        <a:bodyPr/>
        <a:lstStyle/>
        <a:p>
          <a:endParaRPr lang="en-US"/>
        </a:p>
      </dgm:t>
    </dgm:pt>
    <dgm:pt modelId="{832065E9-9590-9343-AEC9-F5F00B5DCE3B}" type="sibTrans" cxnId="{32FD20D4-07C1-D849-A0FB-175224A7EBFE}">
      <dgm:prSet/>
      <dgm:spPr/>
      <dgm:t>
        <a:bodyPr/>
        <a:lstStyle/>
        <a:p>
          <a:endParaRPr lang="en-US"/>
        </a:p>
      </dgm:t>
    </dgm:pt>
    <dgm:pt modelId="{AEA30360-92C5-6446-9A3F-EBDA4662DC80}">
      <dgm:prSet phldrT="[Text]"/>
      <dgm:spPr/>
      <dgm:t>
        <a:bodyPr/>
        <a:lstStyle/>
        <a:p>
          <a:r>
            <a:rPr lang="en-US" dirty="0"/>
            <a:t>Routinely challenge new work</a:t>
          </a:r>
        </a:p>
      </dgm:t>
    </dgm:pt>
    <dgm:pt modelId="{761DC5CD-9CB8-9D45-9327-976CBFFB07B6}" type="parTrans" cxnId="{BD6FA781-81FF-C843-8B60-26876E120069}">
      <dgm:prSet/>
      <dgm:spPr/>
      <dgm:t>
        <a:bodyPr/>
        <a:lstStyle/>
        <a:p>
          <a:endParaRPr lang="en-US"/>
        </a:p>
      </dgm:t>
    </dgm:pt>
    <dgm:pt modelId="{12766015-93ED-624A-ADF6-2FEA870147CF}" type="sibTrans" cxnId="{BD6FA781-81FF-C843-8B60-26876E120069}">
      <dgm:prSet/>
      <dgm:spPr/>
      <dgm:t>
        <a:bodyPr/>
        <a:lstStyle/>
        <a:p>
          <a:endParaRPr lang="en-US"/>
        </a:p>
      </dgm:t>
    </dgm:pt>
    <dgm:pt modelId="{374A8391-27F0-2D48-BC84-20BD4CC89160}">
      <dgm:prSet phldrT="[Text]"/>
      <dgm:spPr/>
      <dgm:t>
        <a:bodyPr/>
        <a:lstStyle/>
        <a:p>
          <a:r>
            <a:rPr lang="en-US" dirty="0"/>
            <a:t>Communicate your rationale for your decisions</a:t>
          </a:r>
        </a:p>
      </dgm:t>
    </dgm:pt>
    <dgm:pt modelId="{11871320-5A98-F84F-BAAC-3FD90117EE81}" type="parTrans" cxnId="{79AD9ABA-345C-9843-B2FE-EE189BD1444C}">
      <dgm:prSet/>
      <dgm:spPr/>
      <dgm:t>
        <a:bodyPr/>
        <a:lstStyle/>
        <a:p>
          <a:endParaRPr lang="en-US"/>
        </a:p>
      </dgm:t>
    </dgm:pt>
    <dgm:pt modelId="{058D5B16-4574-C147-9E28-264922ACCC39}" type="sibTrans" cxnId="{79AD9ABA-345C-9843-B2FE-EE189BD1444C}">
      <dgm:prSet/>
      <dgm:spPr/>
      <dgm:t>
        <a:bodyPr/>
        <a:lstStyle/>
        <a:p>
          <a:endParaRPr lang="en-US"/>
        </a:p>
      </dgm:t>
    </dgm:pt>
    <dgm:pt modelId="{68C68EB1-9465-FC42-876A-85C4B374426A}" type="pres">
      <dgm:prSet presAssocID="{C253C3EE-C978-784E-BFD6-9B7A665D4C68}" presName="Name0" presStyleCnt="0">
        <dgm:presLayoutVars>
          <dgm:dir/>
          <dgm:resizeHandles val="exact"/>
        </dgm:presLayoutVars>
      </dgm:prSet>
      <dgm:spPr/>
    </dgm:pt>
    <dgm:pt modelId="{2F4FF5E2-7F4B-FD41-AF6D-90D269864F64}" type="pres">
      <dgm:prSet presAssocID="{56472D70-8B26-C540-BAFA-D326F2F1FC9E}" presName="node" presStyleLbl="node1" presStyleIdx="0" presStyleCnt="4">
        <dgm:presLayoutVars>
          <dgm:bulletEnabled val="1"/>
        </dgm:presLayoutVars>
      </dgm:prSet>
      <dgm:spPr/>
    </dgm:pt>
    <dgm:pt modelId="{BDD16FBB-A5D4-DF46-B00D-A74396F202DB}" type="pres">
      <dgm:prSet presAssocID="{B258C950-0ACC-6B42-9022-E4A608861060}" presName="sibTrans" presStyleLbl="sibTrans2D1" presStyleIdx="0" presStyleCnt="3"/>
      <dgm:spPr/>
    </dgm:pt>
    <dgm:pt modelId="{DB9DAB5D-9267-2842-A67E-28B377FBD28D}" type="pres">
      <dgm:prSet presAssocID="{B258C950-0ACC-6B42-9022-E4A608861060}" presName="connectorText" presStyleLbl="sibTrans2D1" presStyleIdx="0" presStyleCnt="3"/>
      <dgm:spPr/>
    </dgm:pt>
    <dgm:pt modelId="{299E488E-AAAF-FA43-8405-67AB9A4DCD7A}" type="pres">
      <dgm:prSet presAssocID="{2BB471C5-D05B-A347-92AB-33C8DDD71EFA}" presName="node" presStyleLbl="node1" presStyleIdx="1" presStyleCnt="4">
        <dgm:presLayoutVars>
          <dgm:bulletEnabled val="1"/>
        </dgm:presLayoutVars>
      </dgm:prSet>
      <dgm:spPr/>
    </dgm:pt>
    <dgm:pt modelId="{A5951B7D-0F12-6C4E-981A-5F9E071E2425}" type="pres">
      <dgm:prSet presAssocID="{832065E9-9590-9343-AEC9-F5F00B5DCE3B}" presName="sibTrans" presStyleLbl="sibTrans2D1" presStyleIdx="1" presStyleCnt="3"/>
      <dgm:spPr/>
    </dgm:pt>
    <dgm:pt modelId="{18F5D652-F40F-C74D-9B2E-4733A4F4843E}" type="pres">
      <dgm:prSet presAssocID="{832065E9-9590-9343-AEC9-F5F00B5DCE3B}" presName="connectorText" presStyleLbl="sibTrans2D1" presStyleIdx="1" presStyleCnt="3"/>
      <dgm:spPr/>
    </dgm:pt>
    <dgm:pt modelId="{8B72A2D4-73A1-844D-AFBA-283398212092}" type="pres">
      <dgm:prSet presAssocID="{AEA30360-92C5-6446-9A3F-EBDA4662DC80}" presName="node" presStyleLbl="node1" presStyleIdx="2" presStyleCnt="4" custLinFactNeighborX="-4960" custLinFactNeighborY="0">
        <dgm:presLayoutVars>
          <dgm:bulletEnabled val="1"/>
        </dgm:presLayoutVars>
      </dgm:prSet>
      <dgm:spPr/>
    </dgm:pt>
    <dgm:pt modelId="{F32EFEC0-DA60-2747-ABE9-BF97AEDCD7AB}" type="pres">
      <dgm:prSet presAssocID="{12766015-93ED-624A-ADF6-2FEA870147CF}" presName="sibTrans" presStyleLbl="sibTrans2D1" presStyleIdx="2" presStyleCnt="3"/>
      <dgm:spPr/>
    </dgm:pt>
    <dgm:pt modelId="{EBCDA499-D4AC-454E-945D-E883AAABD7CF}" type="pres">
      <dgm:prSet presAssocID="{12766015-93ED-624A-ADF6-2FEA870147CF}" presName="connectorText" presStyleLbl="sibTrans2D1" presStyleIdx="2" presStyleCnt="3"/>
      <dgm:spPr/>
    </dgm:pt>
    <dgm:pt modelId="{E09CAFE2-2B68-D340-B1AB-08EE53CF6E2C}" type="pres">
      <dgm:prSet presAssocID="{374A8391-27F0-2D48-BC84-20BD4CC89160}" presName="node" presStyleLbl="node1" presStyleIdx="3" presStyleCnt="4">
        <dgm:presLayoutVars>
          <dgm:bulletEnabled val="1"/>
        </dgm:presLayoutVars>
      </dgm:prSet>
      <dgm:spPr/>
    </dgm:pt>
  </dgm:ptLst>
  <dgm:cxnLst>
    <dgm:cxn modelId="{FFB36306-A7E8-BB4C-A11D-FEEEEAEF6F57}" type="presOf" srcId="{12766015-93ED-624A-ADF6-2FEA870147CF}" destId="{F32EFEC0-DA60-2747-ABE9-BF97AEDCD7AB}" srcOrd="0" destOrd="0" presId="urn:microsoft.com/office/officeart/2005/8/layout/process1"/>
    <dgm:cxn modelId="{04AAF211-90A5-1B40-BC2C-EACDDEE53BF5}" type="presOf" srcId="{C253C3EE-C978-784E-BFD6-9B7A665D4C68}" destId="{68C68EB1-9465-FC42-876A-85C4B374426A}" srcOrd="0" destOrd="0" presId="urn:microsoft.com/office/officeart/2005/8/layout/process1"/>
    <dgm:cxn modelId="{0CD1721E-283E-9148-B433-B36617D14273}" type="presOf" srcId="{2BB471C5-D05B-A347-92AB-33C8DDD71EFA}" destId="{299E488E-AAAF-FA43-8405-67AB9A4DCD7A}" srcOrd="0" destOrd="0" presId="urn:microsoft.com/office/officeart/2005/8/layout/process1"/>
    <dgm:cxn modelId="{21F7F03D-1A6C-1641-BC92-723C2D50EADE}" type="presOf" srcId="{832065E9-9590-9343-AEC9-F5F00B5DCE3B}" destId="{18F5D652-F40F-C74D-9B2E-4733A4F4843E}" srcOrd="1" destOrd="0" presId="urn:microsoft.com/office/officeart/2005/8/layout/process1"/>
    <dgm:cxn modelId="{D4EE413E-533F-B14E-ABA2-E047E910F670}" type="presOf" srcId="{832065E9-9590-9343-AEC9-F5F00B5DCE3B}" destId="{A5951B7D-0F12-6C4E-981A-5F9E071E2425}" srcOrd="0" destOrd="0" presId="urn:microsoft.com/office/officeart/2005/8/layout/process1"/>
    <dgm:cxn modelId="{5558CA44-1BC5-454F-9E71-BF69A61CEFF2}" type="presOf" srcId="{374A8391-27F0-2D48-BC84-20BD4CC89160}" destId="{E09CAFE2-2B68-D340-B1AB-08EE53CF6E2C}" srcOrd="0" destOrd="0" presId="urn:microsoft.com/office/officeart/2005/8/layout/process1"/>
    <dgm:cxn modelId="{0A1B8C5F-66E2-D74A-98E5-81FAB4D555EE}" type="presOf" srcId="{AEA30360-92C5-6446-9A3F-EBDA4662DC80}" destId="{8B72A2D4-73A1-844D-AFBA-283398212092}" srcOrd="0" destOrd="0" presId="urn:microsoft.com/office/officeart/2005/8/layout/process1"/>
    <dgm:cxn modelId="{BD6FA781-81FF-C843-8B60-26876E120069}" srcId="{C253C3EE-C978-784E-BFD6-9B7A665D4C68}" destId="{AEA30360-92C5-6446-9A3F-EBDA4662DC80}" srcOrd="2" destOrd="0" parTransId="{761DC5CD-9CB8-9D45-9327-976CBFFB07B6}" sibTransId="{12766015-93ED-624A-ADF6-2FEA870147CF}"/>
    <dgm:cxn modelId="{09915E8A-FADD-0C41-B818-35B9155A4C58}" type="presOf" srcId="{12766015-93ED-624A-ADF6-2FEA870147CF}" destId="{EBCDA499-D4AC-454E-945D-E883AAABD7CF}" srcOrd="1" destOrd="0" presId="urn:microsoft.com/office/officeart/2005/8/layout/process1"/>
    <dgm:cxn modelId="{56CE3898-7750-9340-84F5-D8405927F973}" srcId="{C253C3EE-C978-784E-BFD6-9B7A665D4C68}" destId="{56472D70-8B26-C540-BAFA-D326F2F1FC9E}" srcOrd="0" destOrd="0" parTransId="{563E56C1-D6D4-B34C-80C8-1B530D0FA755}" sibTransId="{B258C950-0ACC-6B42-9022-E4A608861060}"/>
    <dgm:cxn modelId="{110B5BA1-27F9-AB49-93BD-C4128EE69751}" type="presOf" srcId="{56472D70-8B26-C540-BAFA-D326F2F1FC9E}" destId="{2F4FF5E2-7F4B-FD41-AF6D-90D269864F64}" srcOrd="0" destOrd="0" presId="urn:microsoft.com/office/officeart/2005/8/layout/process1"/>
    <dgm:cxn modelId="{00168FB1-7A3C-904A-A6BF-C07254827031}" type="presOf" srcId="{B258C950-0ACC-6B42-9022-E4A608861060}" destId="{BDD16FBB-A5D4-DF46-B00D-A74396F202DB}" srcOrd="0" destOrd="0" presId="urn:microsoft.com/office/officeart/2005/8/layout/process1"/>
    <dgm:cxn modelId="{79AD9ABA-345C-9843-B2FE-EE189BD1444C}" srcId="{C253C3EE-C978-784E-BFD6-9B7A665D4C68}" destId="{374A8391-27F0-2D48-BC84-20BD4CC89160}" srcOrd="3" destOrd="0" parTransId="{11871320-5A98-F84F-BAAC-3FD90117EE81}" sibTransId="{058D5B16-4574-C147-9E28-264922ACCC39}"/>
    <dgm:cxn modelId="{32FD20D4-07C1-D849-A0FB-175224A7EBFE}" srcId="{C253C3EE-C978-784E-BFD6-9B7A665D4C68}" destId="{2BB471C5-D05B-A347-92AB-33C8DDD71EFA}" srcOrd="1" destOrd="0" parTransId="{45E58955-63AE-B442-9A96-A854EE056906}" sibTransId="{832065E9-9590-9343-AEC9-F5F00B5DCE3B}"/>
    <dgm:cxn modelId="{73F180FE-E10B-1E4F-8F5B-10B69D9799A5}" type="presOf" srcId="{B258C950-0ACC-6B42-9022-E4A608861060}" destId="{DB9DAB5D-9267-2842-A67E-28B377FBD28D}" srcOrd="1" destOrd="0" presId="urn:microsoft.com/office/officeart/2005/8/layout/process1"/>
    <dgm:cxn modelId="{7629839D-605B-6245-9BE6-671FA1AA0AC1}" type="presParOf" srcId="{68C68EB1-9465-FC42-876A-85C4B374426A}" destId="{2F4FF5E2-7F4B-FD41-AF6D-90D269864F64}" srcOrd="0" destOrd="0" presId="urn:microsoft.com/office/officeart/2005/8/layout/process1"/>
    <dgm:cxn modelId="{60E57678-539D-8C4C-B07E-B65167714981}" type="presParOf" srcId="{68C68EB1-9465-FC42-876A-85C4B374426A}" destId="{BDD16FBB-A5D4-DF46-B00D-A74396F202DB}" srcOrd="1" destOrd="0" presId="urn:microsoft.com/office/officeart/2005/8/layout/process1"/>
    <dgm:cxn modelId="{7C7F6B5B-5096-9C41-ADBB-407B2C99DBB9}" type="presParOf" srcId="{BDD16FBB-A5D4-DF46-B00D-A74396F202DB}" destId="{DB9DAB5D-9267-2842-A67E-28B377FBD28D}" srcOrd="0" destOrd="0" presId="urn:microsoft.com/office/officeart/2005/8/layout/process1"/>
    <dgm:cxn modelId="{478C9BF2-128E-3445-9458-A15E581A49D7}" type="presParOf" srcId="{68C68EB1-9465-FC42-876A-85C4B374426A}" destId="{299E488E-AAAF-FA43-8405-67AB9A4DCD7A}" srcOrd="2" destOrd="0" presId="urn:microsoft.com/office/officeart/2005/8/layout/process1"/>
    <dgm:cxn modelId="{2719CA34-9BFE-CD4B-8652-63B2B716FF43}" type="presParOf" srcId="{68C68EB1-9465-FC42-876A-85C4B374426A}" destId="{A5951B7D-0F12-6C4E-981A-5F9E071E2425}" srcOrd="3" destOrd="0" presId="urn:microsoft.com/office/officeart/2005/8/layout/process1"/>
    <dgm:cxn modelId="{62B55612-7D1A-1747-92B6-DE2DA9AB0880}" type="presParOf" srcId="{A5951B7D-0F12-6C4E-981A-5F9E071E2425}" destId="{18F5D652-F40F-C74D-9B2E-4733A4F4843E}" srcOrd="0" destOrd="0" presId="urn:microsoft.com/office/officeart/2005/8/layout/process1"/>
    <dgm:cxn modelId="{BCA2638A-33EB-D74D-991A-05FA09D834D2}" type="presParOf" srcId="{68C68EB1-9465-FC42-876A-85C4B374426A}" destId="{8B72A2D4-73A1-844D-AFBA-283398212092}" srcOrd="4" destOrd="0" presId="urn:microsoft.com/office/officeart/2005/8/layout/process1"/>
    <dgm:cxn modelId="{9D4E8D49-C900-1C40-8D41-9B0366B8307C}" type="presParOf" srcId="{68C68EB1-9465-FC42-876A-85C4B374426A}" destId="{F32EFEC0-DA60-2747-ABE9-BF97AEDCD7AB}" srcOrd="5" destOrd="0" presId="urn:microsoft.com/office/officeart/2005/8/layout/process1"/>
    <dgm:cxn modelId="{376D8907-7C32-F243-B54A-45A07F95B99B}" type="presParOf" srcId="{F32EFEC0-DA60-2747-ABE9-BF97AEDCD7AB}" destId="{EBCDA499-D4AC-454E-945D-E883AAABD7CF}" srcOrd="0" destOrd="0" presId="urn:microsoft.com/office/officeart/2005/8/layout/process1"/>
    <dgm:cxn modelId="{4FA452CB-D0AD-0146-B3BF-0209F0DCDDA1}" type="presParOf" srcId="{68C68EB1-9465-FC42-876A-85C4B374426A}" destId="{E09CAFE2-2B68-D340-B1AB-08EE53CF6E2C}"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0124BF-AC06-5245-A26C-50B4A60968D1}" type="doc">
      <dgm:prSet loTypeId="urn:microsoft.com/office/officeart/2005/8/layout/cycle7" loCatId="" qsTypeId="urn:microsoft.com/office/officeart/2005/8/quickstyle/simple1" qsCatId="simple" csTypeId="urn:microsoft.com/office/officeart/2005/8/colors/colorful1" csCatId="colorful" phldr="1"/>
      <dgm:spPr/>
      <dgm:t>
        <a:bodyPr/>
        <a:lstStyle/>
        <a:p>
          <a:endParaRPr lang="en-US"/>
        </a:p>
      </dgm:t>
    </dgm:pt>
    <dgm:pt modelId="{D3DAAD4A-872E-8B4A-AD7F-69A566167F6B}">
      <dgm:prSet phldrT="[Text]"/>
      <dgm:spPr/>
      <dgm:t>
        <a:bodyPr/>
        <a:lstStyle/>
        <a:p>
          <a:r>
            <a:rPr lang="en-US" dirty="0"/>
            <a:t>Ask people what they are working on</a:t>
          </a:r>
        </a:p>
      </dgm:t>
    </dgm:pt>
    <dgm:pt modelId="{4768F6E8-F880-3548-A244-8691853D5595}" type="parTrans" cxnId="{76727130-6487-7D48-ADBF-DF789E7015BC}">
      <dgm:prSet/>
      <dgm:spPr/>
      <dgm:t>
        <a:bodyPr/>
        <a:lstStyle/>
        <a:p>
          <a:endParaRPr lang="en-US"/>
        </a:p>
      </dgm:t>
    </dgm:pt>
    <dgm:pt modelId="{F67D78E2-CF89-1A48-8AAB-8333D7CA18EE}" type="sibTrans" cxnId="{76727130-6487-7D48-ADBF-DF789E7015BC}">
      <dgm:prSet/>
      <dgm:spPr/>
      <dgm:t>
        <a:bodyPr/>
        <a:lstStyle/>
        <a:p>
          <a:endParaRPr lang="en-US"/>
        </a:p>
      </dgm:t>
    </dgm:pt>
    <dgm:pt modelId="{C47E03B7-4234-354E-A679-9A010B335FE6}">
      <dgm:prSet phldrT="[Text]"/>
      <dgm:spPr/>
      <dgm:t>
        <a:bodyPr/>
        <a:lstStyle/>
        <a:p>
          <a:r>
            <a:rPr lang="en-US" dirty="0"/>
            <a:t>Explain how their work ties to the overall strategy</a:t>
          </a:r>
        </a:p>
      </dgm:t>
    </dgm:pt>
    <dgm:pt modelId="{42AF0112-259B-CA44-987B-4DE9BCB747AC}" type="parTrans" cxnId="{A2333F84-732E-1D46-A6FB-3CFEDAD1E170}">
      <dgm:prSet/>
      <dgm:spPr/>
      <dgm:t>
        <a:bodyPr/>
        <a:lstStyle/>
        <a:p>
          <a:endParaRPr lang="en-US"/>
        </a:p>
      </dgm:t>
    </dgm:pt>
    <dgm:pt modelId="{C528F142-68D4-254A-88DC-585C1BE60730}" type="sibTrans" cxnId="{A2333F84-732E-1D46-A6FB-3CFEDAD1E170}">
      <dgm:prSet/>
      <dgm:spPr/>
      <dgm:t>
        <a:bodyPr/>
        <a:lstStyle/>
        <a:p>
          <a:endParaRPr lang="en-US"/>
        </a:p>
      </dgm:t>
    </dgm:pt>
    <dgm:pt modelId="{F69F1E08-8E0F-CD45-98A9-50B2E05F2821}">
      <dgm:prSet phldrT="[Text]"/>
      <dgm:spPr/>
      <dgm:t>
        <a:bodyPr/>
        <a:lstStyle/>
        <a:p>
          <a:r>
            <a:rPr lang="en-US" dirty="0"/>
            <a:t>Make choices based on the strategy</a:t>
          </a:r>
        </a:p>
      </dgm:t>
    </dgm:pt>
    <dgm:pt modelId="{F0A515B8-56C5-C646-B695-5A29A0B66596}" type="parTrans" cxnId="{8266B4DB-D112-C344-9A94-9726B7260E00}">
      <dgm:prSet/>
      <dgm:spPr/>
      <dgm:t>
        <a:bodyPr/>
        <a:lstStyle/>
        <a:p>
          <a:endParaRPr lang="en-US"/>
        </a:p>
      </dgm:t>
    </dgm:pt>
    <dgm:pt modelId="{A6E569B8-3C20-FB48-B035-FB7F3A6E28DD}" type="sibTrans" cxnId="{8266B4DB-D112-C344-9A94-9726B7260E00}">
      <dgm:prSet/>
      <dgm:spPr/>
      <dgm:t>
        <a:bodyPr/>
        <a:lstStyle/>
        <a:p>
          <a:endParaRPr lang="en-US"/>
        </a:p>
      </dgm:t>
    </dgm:pt>
    <dgm:pt modelId="{5DF9C8A5-D65D-2149-9BAC-C9D40AD031F6}" type="pres">
      <dgm:prSet presAssocID="{9B0124BF-AC06-5245-A26C-50B4A60968D1}" presName="Name0" presStyleCnt="0">
        <dgm:presLayoutVars>
          <dgm:dir/>
          <dgm:resizeHandles val="exact"/>
        </dgm:presLayoutVars>
      </dgm:prSet>
      <dgm:spPr/>
    </dgm:pt>
    <dgm:pt modelId="{454B10D5-95DC-4E46-BA53-0803DE097BB4}" type="pres">
      <dgm:prSet presAssocID="{D3DAAD4A-872E-8B4A-AD7F-69A566167F6B}" presName="node" presStyleLbl="node1" presStyleIdx="0" presStyleCnt="3">
        <dgm:presLayoutVars>
          <dgm:bulletEnabled val="1"/>
        </dgm:presLayoutVars>
      </dgm:prSet>
      <dgm:spPr/>
    </dgm:pt>
    <dgm:pt modelId="{0D9A7850-384B-8F49-9CD7-0421A5961C98}" type="pres">
      <dgm:prSet presAssocID="{F67D78E2-CF89-1A48-8AAB-8333D7CA18EE}" presName="sibTrans" presStyleLbl="sibTrans2D1" presStyleIdx="0" presStyleCnt="3"/>
      <dgm:spPr/>
    </dgm:pt>
    <dgm:pt modelId="{90DE565E-13A9-E645-8C94-A3C3988EE361}" type="pres">
      <dgm:prSet presAssocID="{F67D78E2-CF89-1A48-8AAB-8333D7CA18EE}" presName="connectorText" presStyleLbl="sibTrans2D1" presStyleIdx="0" presStyleCnt="3"/>
      <dgm:spPr/>
    </dgm:pt>
    <dgm:pt modelId="{4E8B59B8-8FF6-2349-88C1-29F86CC19454}" type="pres">
      <dgm:prSet presAssocID="{C47E03B7-4234-354E-A679-9A010B335FE6}" presName="node" presStyleLbl="node1" presStyleIdx="1" presStyleCnt="3">
        <dgm:presLayoutVars>
          <dgm:bulletEnabled val="1"/>
        </dgm:presLayoutVars>
      </dgm:prSet>
      <dgm:spPr/>
    </dgm:pt>
    <dgm:pt modelId="{F952C05E-0CBA-8A4D-BCC4-9E6FCFE8AE6C}" type="pres">
      <dgm:prSet presAssocID="{C528F142-68D4-254A-88DC-585C1BE60730}" presName="sibTrans" presStyleLbl="sibTrans2D1" presStyleIdx="1" presStyleCnt="3"/>
      <dgm:spPr/>
    </dgm:pt>
    <dgm:pt modelId="{629D5939-E20D-424C-8965-202A24326FB2}" type="pres">
      <dgm:prSet presAssocID="{C528F142-68D4-254A-88DC-585C1BE60730}" presName="connectorText" presStyleLbl="sibTrans2D1" presStyleIdx="1" presStyleCnt="3"/>
      <dgm:spPr/>
    </dgm:pt>
    <dgm:pt modelId="{4F307D8E-FC56-DA4B-AC73-8B9EC8D84D69}" type="pres">
      <dgm:prSet presAssocID="{F69F1E08-8E0F-CD45-98A9-50B2E05F2821}" presName="node" presStyleLbl="node1" presStyleIdx="2" presStyleCnt="3">
        <dgm:presLayoutVars>
          <dgm:bulletEnabled val="1"/>
        </dgm:presLayoutVars>
      </dgm:prSet>
      <dgm:spPr/>
    </dgm:pt>
    <dgm:pt modelId="{D798A058-EC1D-5448-9252-11ACB657BBB4}" type="pres">
      <dgm:prSet presAssocID="{A6E569B8-3C20-FB48-B035-FB7F3A6E28DD}" presName="sibTrans" presStyleLbl="sibTrans2D1" presStyleIdx="2" presStyleCnt="3"/>
      <dgm:spPr/>
    </dgm:pt>
    <dgm:pt modelId="{731D753D-9FD5-844D-9547-8056566B13A0}" type="pres">
      <dgm:prSet presAssocID="{A6E569B8-3C20-FB48-B035-FB7F3A6E28DD}" presName="connectorText" presStyleLbl="sibTrans2D1" presStyleIdx="2" presStyleCnt="3"/>
      <dgm:spPr/>
    </dgm:pt>
  </dgm:ptLst>
  <dgm:cxnLst>
    <dgm:cxn modelId="{52DC1014-1A3E-8341-BE9D-03B9B051A47C}" type="presOf" srcId="{A6E569B8-3C20-FB48-B035-FB7F3A6E28DD}" destId="{D798A058-EC1D-5448-9252-11ACB657BBB4}" srcOrd="0" destOrd="0" presId="urn:microsoft.com/office/officeart/2005/8/layout/cycle7"/>
    <dgm:cxn modelId="{76727130-6487-7D48-ADBF-DF789E7015BC}" srcId="{9B0124BF-AC06-5245-A26C-50B4A60968D1}" destId="{D3DAAD4A-872E-8B4A-AD7F-69A566167F6B}" srcOrd="0" destOrd="0" parTransId="{4768F6E8-F880-3548-A244-8691853D5595}" sibTransId="{F67D78E2-CF89-1A48-8AAB-8333D7CA18EE}"/>
    <dgm:cxn modelId="{4E183937-8788-FF4A-87AF-9517D24B3819}" type="presOf" srcId="{F69F1E08-8E0F-CD45-98A9-50B2E05F2821}" destId="{4F307D8E-FC56-DA4B-AC73-8B9EC8D84D69}" srcOrd="0" destOrd="0" presId="urn:microsoft.com/office/officeart/2005/8/layout/cycle7"/>
    <dgm:cxn modelId="{9940F864-ECEE-C343-88BB-9800B4E93340}" type="presOf" srcId="{D3DAAD4A-872E-8B4A-AD7F-69A566167F6B}" destId="{454B10D5-95DC-4E46-BA53-0803DE097BB4}" srcOrd="0" destOrd="0" presId="urn:microsoft.com/office/officeart/2005/8/layout/cycle7"/>
    <dgm:cxn modelId="{F845B778-36D1-744E-AEB4-697738161668}" type="presOf" srcId="{C528F142-68D4-254A-88DC-585C1BE60730}" destId="{629D5939-E20D-424C-8965-202A24326FB2}" srcOrd="1" destOrd="0" presId="urn:microsoft.com/office/officeart/2005/8/layout/cycle7"/>
    <dgm:cxn modelId="{A2333F84-732E-1D46-A6FB-3CFEDAD1E170}" srcId="{9B0124BF-AC06-5245-A26C-50B4A60968D1}" destId="{C47E03B7-4234-354E-A679-9A010B335FE6}" srcOrd="1" destOrd="0" parTransId="{42AF0112-259B-CA44-987B-4DE9BCB747AC}" sibTransId="{C528F142-68D4-254A-88DC-585C1BE60730}"/>
    <dgm:cxn modelId="{A9DDA588-5A51-B644-9D86-868D2515E7EF}" type="presOf" srcId="{C528F142-68D4-254A-88DC-585C1BE60730}" destId="{F952C05E-0CBA-8A4D-BCC4-9E6FCFE8AE6C}" srcOrd="0" destOrd="0" presId="urn:microsoft.com/office/officeart/2005/8/layout/cycle7"/>
    <dgm:cxn modelId="{8A4A2C95-72E3-3343-9A56-29B296821C63}" type="presOf" srcId="{9B0124BF-AC06-5245-A26C-50B4A60968D1}" destId="{5DF9C8A5-D65D-2149-9BAC-C9D40AD031F6}" srcOrd="0" destOrd="0" presId="urn:microsoft.com/office/officeart/2005/8/layout/cycle7"/>
    <dgm:cxn modelId="{75C7D69E-2653-4B4B-A095-C99327FB4092}" type="presOf" srcId="{C47E03B7-4234-354E-A679-9A010B335FE6}" destId="{4E8B59B8-8FF6-2349-88C1-29F86CC19454}" srcOrd="0" destOrd="0" presId="urn:microsoft.com/office/officeart/2005/8/layout/cycle7"/>
    <dgm:cxn modelId="{3C66ABB9-5517-E842-9717-AE152132D03C}" type="presOf" srcId="{F67D78E2-CF89-1A48-8AAB-8333D7CA18EE}" destId="{90DE565E-13A9-E645-8C94-A3C3988EE361}" srcOrd="1" destOrd="0" presId="urn:microsoft.com/office/officeart/2005/8/layout/cycle7"/>
    <dgm:cxn modelId="{ECB6ABBD-EFAC-EC47-B684-9798AFCEE24B}" type="presOf" srcId="{F67D78E2-CF89-1A48-8AAB-8333D7CA18EE}" destId="{0D9A7850-384B-8F49-9CD7-0421A5961C98}" srcOrd="0" destOrd="0" presId="urn:microsoft.com/office/officeart/2005/8/layout/cycle7"/>
    <dgm:cxn modelId="{19C9BDC9-B629-F14F-91C2-EFA5DBDBABBC}" type="presOf" srcId="{A6E569B8-3C20-FB48-B035-FB7F3A6E28DD}" destId="{731D753D-9FD5-844D-9547-8056566B13A0}" srcOrd="1" destOrd="0" presId="urn:microsoft.com/office/officeart/2005/8/layout/cycle7"/>
    <dgm:cxn modelId="{8266B4DB-D112-C344-9A94-9726B7260E00}" srcId="{9B0124BF-AC06-5245-A26C-50B4A60968D1}" destId="{F69F1E08-8E0F-CD45-98A9-50B2E05F2821}" srcOrd="2" destOrd="0" parTransId="{F0A515B8-56C5-C646-B695-5A29A0B66596}" sibTransId="{A6E569B8-3C20-FB48-B035-FB7F3A6E28DD}"/>
    <dgm:cxn modelId="{96A747E4-0B6F-8E49-926B-8DA4EB23AEF0}" type="presParOf" srcId="{5DF9C8A5-D65D-2149-9BAC-C9D40AD031F6}" destId="{454B10D5-95DC-4E46-BA53-0803DE097BB4}" srcOrd="0" destOrd="0" presId="urn:microsoft.com/office/officeart/2005/8/layout/cycle7"/>
    <dgm:cxn modelId="{B3F6015C-4ACA-4143-8658-E07159B07E6A}" type="presParOf" srcId="{5DF9C8A5-D65D-2149-9BAC-C9D40AD031F6}" destId="{0D9A7850-384B-8F49-9CD7-0421A5961C98}" srcOrd="1" destOrd="0" presId="urn:microsoft.com/office/officeart/2005/8/layout/cycle7"/>
    <dgm:cxn modelId="{B5C8F477-3EF4-8A40-BC97-D3C43FCBCDC6}" type="presParOf" srcId="{0D9A7850-384B-8F49-9CD7-0421A5961C98}" destId="{90DE565E-13A9-E645-8C94-A3C3988EE361}" srcOrd="0" destOrd="0" presId="urn:microsoft.com/office/officeart/2005/8/layout/cycle7"/>
    <dgm:cxn modelId="{911ECB69-065B-0243-88A9-671D646A7208}" type="presParOf" srcId="{5DF9C8A5-D65D-2149-9BAC-C9D40AD031F6}" destId="{4E8B59B8-8FF6-2349-88C1-29F86CC19454}" srcOrd="2" destOrd="0" presId="urn:microsoft.com/office/officeart/2005/8/layout/cycle7"/>
    <dgm:cxn modelId="{650D8477-DE79-8E4A-8C4E-BBD5E102296A}" type="presParOf" srcId="{5DF9C8A5-D65D-2149-9BAC-C9D40AD031F6}" destId="{F952C05E-0CBA-8A4D-BCC4-9E6FCFE8AE6C}" srcOrd="3" destOrd="0" presId="urn:microsoft.com/office/officeart/2005/8/layout/cycle7"/>
    <dgm:cxn modelId="{543F3767-AFDB-4740-BFFC-4E8BE95B56C6}" type="presParOf" srcId="{F952C05E-0CBA-8A4D-BCC4-9E6FCFE8AE6C}" destId="{629D5939-E20D-424C-8965-202A24326FB2}" srcOrd="0" destOrd="0" presId="urn:microsoft.com/office/officeart/2005/8/layout/cycle7"/>
    <dgm:cxn modelId="{6985D010-B62A-BC4C-B643-9A0C68786117}" type="presParOf" srcId="{5DF9C8A5-D65D-2149-9BAC-C9D40AD031F6}" destId="{4F307D8E-FC56-DA4B-AC73-8B9EC8D84D69}" srcOrd="4" destOrd="0" presId="urn:microsoft.com/office/officeart/2005/8/layout/cycle7"/>
    <dgm:cxn modelId="{E888A359-13DD-FF40-9391-F10C928088DE}" type="presParOf" srcId="{5DF9C8A5-D65D-2149-9BAC-C9D40AD031F6}" destId="{D798A058-EC1D-5448-9252-11ACB657BBB4}" srcOrd="5" destOrd="0" presId="urn:microsoft.com/office/officeart/2005/8/layout/cycle7"/>
    <dgm:cxn modelId="{3AB4FADE-7359-7847-A7BA-379FFE5EBE37}" type="presParOf" srcId="{D798A058-EC1D-5448-9252-11ACB657BBB4}" destId="{731D753D-9FD5-844D-9547-8056566B13A0}"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EDE743-0E69-8944-AB80-D35BFC963AE6}" type="doc">
      <dgm:prSet loTypeId="urn:microsoft.com/office/officeart/2005/8/layout/pyramid1" loCatId="" qsTypeId="urn:microsoft.com/office/officeart/2005/8/quickstyle/simple1" qsCatId="simple" csTypeId="urn:microsoft.com/office/officeart/2005/8/colors/colorful4" csCatId="colorful" phldr="1"/>
      <dgm:spPr/>
    </dgm:pt>
    <dgm:pt modelId="{03100D6F-9CFF-A14E-8B36-94BE47CEE3D2}">
      <dgm:prSet phldrT="[Text]" custT="1"/>
      <dgm:spPr/>
      <dgm:t>
        <a:bodyPr/>
        <a:lstStyle/>
        <a:p>
          <a:r>
            <a:rPr lang="en-US" sz="1600" dirty="0"/>
            <a:t>Vision</a:t>
          </a:r>
        </a:p>
      </dgm:t>
    </dgm:pt>
    <dgm:pt modelId="{6547CE48-4305-3447-9D8C-1D0DB15EEB78}" type="parTrans" cxnId="{4AD54FF1-06CC-8D42-BE27-3B081ABC207E}">
      <dgm:prSet/>
      <dgm:spPr/>
      <dgm:t>
        <a:bodyPr/>
        <a:lstStyle/>
        <a:p>
          <a:endParaRPr lang="en-US"/>
        </a:p>
      </dgm:t>
    </dgm:pt>
    <dgm:pt modelId="{3661C02A-89EB-BC42-A735-93E223D9F8B5}" type="sibTrans" cxnId="{4AD54FF1-06CC-8D42-BE27-3B081ABC207E}">
      <dgm:prSet/>
      <dgm:spPr/>
      <dgm:t>
        <a:bodyPr/>
        <a:lstStyle/>
        <a:p>
          <a:endParaRPr lang="en-US"/>
        </a:p>
      </dgm:t>
    </dgm:pt>
    <dgm:pt modelId="{AC5E7CEC-4709-354C-A75A-B30DA8D5F12C}">
      <dgm:prSet phldrT="[Text]" custT="1"/>
      <dgm:spPr/>
      <dgm:t>
        <a:bodyPr/>
        <a:lstStyle/>
        <a:p>
          <a:r>
            <a:rPr lang="en-US" sz="1600" dirty="0"/>
            <a:t>Strategy</a:t>
          </a:r>
        </a:p>
      </dgm:t>
    </dgm:pt>
    <dgm:pt modelId="{FDF6A489-3372-1B47-B174-EB154CC71E30}" type="parTrans" cxnId="{973FF18A-EC27-3E4C-9325-0C46E684C697}">
      <dgm:prSet/>
      <dgm:spPr/>
      <dgm:t>
        <a:bodyPr/>
        <a:lstStyle/>
        <a:p>
          <a:endParaRPr lang="en-US"/>
        </a:p>
      </dgm:t>
    </dgm:pt>
    <dgm:pt modelId="{CB3CCD49-685E-0A40-A797-F0F7F6B9E9F1}" type="sibTrans" cxnId="{973FF18A-EC27-3E4C-9325-0C46E684C697}">
      <dgm:prSet/>
      <dgm:spPr/>
      <dgm:t>
        <a:bodyPr/>
        <a:lstStyle/>
        <a:p>
          <a:endParaRPr lang="en-US"/>
        </a:p>
      </dgm:t>
    </dgm:pt>
    <dgm:pt modelId="{6B60EB01-620F-B649-8A09-DB99B12C6D29}">
      <dgm:prSet phldrT="[Text]" custT="1"/>
      <dgm:spPr/>
      <dgm:t>
        <a:bodyPr/>
        <a:lstStyle/>
        <a:p>
          <a:r>
            <a:rPr lang="en-US" sz="1600" dirty="0"/>
            <a:t>Objectives</a:t>
          </a:r>
        </a:p>
      </dgm:t>
    </dgm:pt>
    <dgm:pt modelId="{FF57E254-F1EA-414B-AB63-E2B0BD278A09}" type="parTrans" cxnId="{49B16B18-05B1-354A-86BD-E576C045E753}">
      <dgm:prSet/>
      <dgm:spPr/>
      <dgm:t>
        <a:bodyPr/>
        <a:lstStyle/>
        <a:p>
          <a:endParaRPr lang="en-US"/>
        </a:p>
      </dgm:t>
    </dgm:pt>
    <dgm:pt modelId="{E69F33F9-D376-CF42-9D3D-9E88B2A5D769}" type="sibTrans" cxnId="{49B16B18-05B1-354A-86BD-E576C045E753}">
      <dgm:prSet/>
      <dgm:spPr/>
      <dgm:t>
        <a:bodyPr/>
        <a:lstStyle/>
        <a:p>
          <a:endParaRPr lang="en-US"/>
        </a:p>
      </dgm:t>
    </dgm:pt>
    <dgm:pt modelId="{942E7898-A4D7-BE4C-8338-154A8E1A1F3F}">
      <dgm:prSet phldrT="[Text]" custT="1"/>
      <dgm:spPr/>
      <dgm:t>
        <a:bodyPr/>
        <a:lstStyle/>
        <a:p>
          <a:r>
            <a:rPr lang="en-US" sz="1600" dirty="0"/>
            <a:t>Critical Success Factors</a:t>
          </a:r>
        </a:p>
      </dgm:t>
    </dgm:pt>
    <dgm:pt modelId="{1E19AA13-64B3-754B-8CCB-FC7A68E2054B}" type="parTrans" cxnId="{95E47270-41DE-9440-9A5F-B6C7E3F0E225}">
      <dgm:prSet/>
      <dgm:spPr/>
      <dgm:t>
        <a:bodyPr/>
        <a:lstStyle/>
        <a:p>
          <a:endParaRPr lang="en-US"/>
        </a:p>
      </dgm:t>
    </dgm:pt>
    <dgm:pt modelId="{F7C4E8EB-2FA5-B14B-ABFD-4F366174163A}" type="sibTrans" cxnId="{95E47270-41DE-9440-9A5F-B6C7E3F0E225}">
      <dgm:prSet/>
      <dgm:spPr/>
      <dgm:t>
        <a:bodyPr/>
        <a:lstStyle/>
        <a:p>
          <a:endParaRPr lang="en-US"/>
        </a:p>
      </dgm:t>
    </dgm:pt>
    <dgm:pt modelId="{4E9D1684-BC23-CB42-84F9-C93B603D7576}">
      <dgm:prSet phldrT="[Text]" custT="1"/>
      <dgm:spPr/>
      <dgm:t>
        <a:bodyPr/>
        <a:lstStyle/>
        <a:p>
          <a:r>
            <a:rPr lang="en-US" sz="1600" dirty="0"/>
            <a:t>KPIs</a:t>
          </a:r>
        </a:p>
      </dgm:t>
    </dgm:pt>
    <dgm:pt modelId="{8F06E433-3EED-3C48-8BE8-B73874B3DB32}" type="parTrans" cxnId="{61DF8821-0796-C846-99A2-217ED21AC845}">
      <dgm:prSet/>
      <dgm:spPr/>
      <dgm:t>
        <a:bodyPr/>
        <a:lstStyle/>
        <a:p>
          <a:endParaRPr lang="en-US"/>
        </a:p>
      </dgm:t>
    </dgm:pt>
    <dgm:pt modelId="{2BC40EA0-3EF0-4749-908B-7ACBB8E658AD}" type="sibTrans" cxnId="{61DF8821-0796-C846-99A2-217ED21AC845}">
      <dgm:prSet/>
      <dgm:spPr/>
      <dgm:t>
        <a:bodyPr/>
        <a:lstStyle/>
        <a:p>
          <a:endParaRPr lang="en-US"/>
        </a:p>
      </dgm:t>
    </dgm:pt>
    <dgm:pt modelId="{381C9267-B5A1-2D4E-B34C-45928B736605}">
      <dgm:prSet phldrT="[Text]" custT="1"/>
      <dgm:spPr/>
      <dgm:t>
        <a:bodyPr/>
        <a:lstStyle/>
        <a:p>
          <a:r>
            <a:rPr lang="en-US" sz="1600" dirty="0"/>
            <a:t>Actions</a:t>
          </a:r>
        </a:p>
      </dgm:t>
    </dgm:pt>
    <dgm:pt modelId="{DFA1C1C9-CFDF-6F46-81CE-3090D8C2021B}" type="parTrans" cxnId="{27F2E900-F239-374B-B782-6661B6E57D40}">
      <dgm:prSet/>
      <dgm:spPr/>
      <dgm:t>
        <a:bodyPr/>
        <a:lstStyle/>
        <a:p>
          <a:endParaRPr lang="en-US"/>
        </a:p>
      </dgm:t>
    </dgm:pt>
    <dgm:pt modelId="{7EBFB109-5D7A-0947-91C2-88DBC16D7F48}" type="sibTrans" cxnId="{27F2E900-F239-374B-B782-6661B6E57D40}">
      <dgm:prSet/>
      <dgm:spPr/>
      <dgm:t>
        <a:bodyPr/>
        <a:lstStyle/>
        <a:p>
          <a:endParaRPr lang="en-US"/>
        </a:p>
      </dgm:t>
    </dgm:pt>
    <dgm:pt modelId="{D0FB9D98-77A5-C747-985C-E53555430F53}" type="pres">
      <dgm:prSet presAssocID="{85EDE743-0E69-8944-AB80-D35BFC963AE6}" presName="Name0" presStyleCnt="0">
        <dgm:presLayoutVars>
          <dgm:dir/>
          <dgm:animLvl val="lvl"/>
          <dgm:resizeHandles val="exact"/>
        </dgm:presLayoutVars>
      </dgm:prSet>
      <dgm:spPr/>
    </dgm:pt>
    <dgm:pt modelId="{49747379-D15C-F24A-9CE2-ECE017D8D68D}" type="pres">
      <dgm:prSet presAssocID="{03100D6F-9CFF-A14E-8B36-94BE47CEE3D2}" presName="Name8" presStyleCnt="0"/>
      <dgm:spPr/>
    </dgm:pt>
    <dgm:pt modelId="{F20DCAC5-4403-2645-8ABB-5864ACA57ADB}" type="pres">
      <dgm:prSet presAssocID="{03100D6F-9CFF-A14E-8B36-94BE47CEE3D2}" presName="level" presStyleLbl="node1" presStyleIdx="0" presStyleCnt="6">
        <dgm:presLayoutVars>
          <dgm:chMax val="1"/>
          <dgm:bulletEnabled val="1"/>
        </dgm:presLayoutVars>
      </dgm:prSet>
      <dgm:spPr/>
    </dgm:pt>
    <dgm:pt modelId="{F624DB0E-2781-A14D-811F-5EC2A2520083}" type="pres">
      <dgm:prSet presAssocID="{03100D6F-9CFF-A14E-8B36-94BE47CEE3D2}" presName="levelTx" presStyleLbl="revTx" presStyleIdx="0" presStyleCnt="0">
        <dgm:presLayoutVars>
          <dgm:chMax val="1"/>
          <dgm:bulletEnabled val="1"/>
        </dgm:presLayoutVars>
      </dgm:prSet>
      <dgm:spPr/>
    </dgm:pt>
    <dgm:pt modelId="{83D5A09B-CF53-6B4A-8A77-856897CBF54F}" type="pres">
      <dgm:prSet presAssocID="{AC5E7CEC-4709-354C-A75A-B30DA8D5F12C}" presName="Name8" presStyleCnt="0"/>
      <dgm:spPr/>
    </dgm:pt>
    <dgm:pt modelId="{C71B8C20-A283-9B47-BD16-FF0800E00689}" type="pres">
      <dgm:prSet presAssocID="{AC5E7CEC-4709-354C-A75A-B30DA8D5F12C}" presName="level" presStyleLbl="node1" presStyleIdx="1" presStyleCnt="6">
        <dgm:presLayoutVars>
          <dgm:chMax val="1"/>
          <dgm:bulletEnabled val="1"/>
        </dgm:presLayoutVars>
      </dgm:prSet>
      <dgm:spPr/>
    </dgm:pt>
    <dgm:pt modelId="{384DB8CB-7C82-7F46-BECA-974DCD6624FA}" type="pres">
      <dgm:prSet presAssocID="{AC5E7CEC-4709-354C-A75A-B30DA8D5F12C}" presName="levelTx" presStyleLbl="revTx" presStyleIdx="0" presStyleCnt="0">
        <dgm:presLayoutVars>
          <dgm:chMax val="1"/>
          <dgm:bulletEnabled val="1"/>
        </dgm:presLayoutVars>
      </dgm:prSet>
      <dgm:spPr/>
    </dgm:pt>
    <dgm:pt modelId="{1934A760-7061-CB43-96B4-DF7E9C2DC4BC}" type="pres">
      <dgm:prSet presAssocID="{6B60EB01-620F-B649-8A09-DB99B12C6D29}" presName="Name8" presStyleCnt="0"/>
      <dgm:spPr/>
    </dgm:pt>
    <dgm:pt modelId="{90A9104E-7EEE-3549-B122-88F7FBF6A268}" type="pres">
      <dgm:prSet presAssocID="{6B60EB01-620F-B649-8A09-DB99B12C6D29}" presName="level" presStyleLbl="node1" presStyleIdx="2" presStyleCnt="6">
        <dgm:presLayoutVars>
          <dgm:chMax val="1"/>
          <dgm:bulletEnabled val="1"/>
        </dgm:presLayoutVars>
      </dgm:prSet>
      <dgm:spPr/>
    </dgm:pt>
    <dgm:pt modelId="{EBED38C7-A0BF-154B-9936-C72DD181FC7D}" type="pres">
      <dgm:prSet presAssocID="{6B60EB01-620F-B649-8A09-DB99B12C6D29}" presName="levelTx" presStyleLbl="revTx" presStyleIdx="0" presStyleCnt="0">
        <dgm:presLayoutVars>
          <dgm:chMax val="1"/>
          <dgm:bulletEnabled val="1"/>
        </dgm:presLayoutVars>
      </dgm:prSet>
      <dgm:spPr/>
    </dgm:pt>
    <dgm:pt modelId="{9916CB34-2774-3F49-81DC-422ED456DD11}" type="pres">
      <dgm:prSet presAssocID="{942E7898-A4D7-BE4C-8338-154A8E1A1F3F}" presName="Name8" presStyleCnt="0"/>
      <dgm:spPr/>
    </dgm:pt>
    <dgm:pt modelId="{68C3913C-6596-644B-BDE4-7C4FB64AF3E6}" type="pres">
      <dgm:prSet presAssocID="{942E7898-A4D7-BE4C-8338-154A8E1A1F3F}" presName="level" presStyleLbl="node1" presStyleIdx="3" presStyleCnt="6">
        <dgm:presLayoutVars>
          <dgm:chMax val="1"/>
          <dgm:bulletEnabled val="1"/>
        </dgm:presLayoutVars>
      </dgm:prSet>
      <dgm:spPr/>
    </dgm:pt>
    <dgm:pt modelId="{883F5448-0E36-9D4B-B9BB-A49B8B61BE83}" type="pres">
      <dgm:prSet presAssocID="{942E7898-A4D7-BE4C-8338-154A8E1A1F3F}" presName="levelTx" presStyleLbl="revTx" presStyleIdx="0" presStyleCnt="0">
        <dgm:presLayoutVars>
          <dgm:chMax val="1"/>
          <dgm:bulletEnabled val="1"/>
        </dgm:presLayoutVars>
      </dgm:prSet>
      <dgm:spPr/>
    </dgm:pt>
    <dgm:pt modelId="{E013D15E-1CC7-7B4C-9B10-69CF0B2853F5}" type="pres">
      <dgm:prSet presAssocID="{4E9D1684-BC23-CB42-84F9-C93B603D7576}" presName="Name8" presStyleCnt="0"/>
      <dgm:spPr/>
    </dgm:pt>
    <dgm:pt modelId="{A759A537-9269-FB4B-BD83-6AA7404370D6}" type="pres">
      <dgm:prSet presAssocID="{4E9D1684-BC23-CB42-84F9-C93B603D7576}" presName="level" presStyleLbl="node1" presStyleIdx="4" presStyleCnt="6">
        <dgm:presLayoutVars>
          <dgm:chMax val="1"/>
          <dgm:bulletEnabled val="1"/>
        </dgm:presLayoutVars>
      </dgm:prSet>
      <dgm:spPr/>
    </dgm:pt>
    <dgm:pt modelId="{02954112-D919-A640-957E-8B80C92D9256}" type="pres">
      <dgm:prSet presAssocID="{4E9D1684-BC23-CB42-84F9-C93B603D7576}" presName="levelTx" presStyleLbl="revTx" presStyleIdx="0" presStyleCnt="0">
        <dgm:presLayoutVars>
          <dgm:chMax val="1"/>
          <dgm:bulletEnabled val="1"/>
        </dgm:presLayoutVars>
      </dgm:prSet>
      <dgm:spPr/>
    </dgm:pt>
    <dgm:pt modelId="{28BAA2B5-40AA-674A-85AB-2829344C2983}" type="pres">
      <dgm:prSet presAssocID="{381C9267-B5A1-2D4E-B34C-45928B736605}" presName="Name8" presStyleCnt="0"/>
      <dgm:spPr/>
    </dgm:pt>
    <dgm:pt modelId="{3850EC09-81D8-6A40-9022-F73ECFA05BF3}" type="pres">
      <dgm:prSet presAssocID="{381C9267-B5A1-2D4E-B34C-45928B736605}" presName="level" presStyleLbl="node1" presStyleIdx="5" presStyleCnt="6">
        <dgm:presLayoutVars>
          <dgm:chMax val="1"/>
          <dgm:bulletEnabled val="1"/>
        </dgm:presLayoutVars>
      </dgm:prSet>
      <dgm:spPr/>
    </dgm:pt>
    <dgm:pt modelId="{80CEC0B8-8F8C-2B43-8AB6-DA7805E81FFF}" type="pres">
      <dgm:prSet presAssocID="{381C9267-B5A1-2D4E-B34C-45928B736605}" presName="levelTx" presStyleLbl="revTx" presStyleIdx="0" presStyleCnt="0">
        <dgm:presLayoutVars>
          <dgm:chMax val="1"/>
          <dgm:bulletEnabled val="1"/>
        </dgm:presLayoutVars>
      </dgm:prSet>
      <dgm:spPr/>
    </dgm:pt>
  </dgm:ptLst>
  <dgm:cxnLst>
    <dgm:cxn modelId="{27F2E900-F239-374B-B782-6661B6E57D40}" srcId="{85EDE743-0E69-8944-AB80-D35BFC963AE6}" destId="{381C9267-B5A1-2D4E-B34C-45928B736605}" srcOrd="5" destOrd="0" parTransId="{DFA1C1C9-CFDF-6F46-81CE-3090D8C2021B}" sibTransId="{7EBFB109-5D7A-0947-91C2-88DBC16D7F48}"/>
    <dgm:cxn modelId="{49B16B18-05B1-354A-86BD-E576C045E753}" srcId="{85EDE743-0E69-8944-AB80-D35BFC963AE6}" destId="{6B60EB01-620F-B649-8A09-DB99B12C6D29}" srcOrd="2" destOrd="0" parTransId="{FF57E254-F1EA-414B-AB63-E2B0BD278A09}" sibTransId="{E69F33F9-D376-CF42-9D3D-9E88B2A5D769}"/>
    <dgm:cxn modelId="{6721D41C-311D-DD43-A920-7ED839942EA0}" type="presOf" srcId="{381C9267-B5A1-2D4E-B34C-45928B736605}" destId="{80CEC0B8-8F8C-2B43-8AB6-DA7805E81FFF}" srcOrd="1" destOrd="0" presId="urn:microsoft.com/office/officeart/2005/8/layout/pyramid1"/>
    <dgm:cxn modelId="{61DF8821-0796-C846-99A2-217ED21AC845}" srcId="{85EDE743-0E69-8944-AB80-D35BFC963AE6}" destId="{4E9D1684-BC23-CB42-84F9-C93B603D7576}" srcOrd="4" destOrd="0" parTransId="{8F06E433-3EED-3C48-8BE8-B73874B3DB32}" sibTransId="{2BC40EA0-3EF0-4749-908B-7ACBB8E658AD}"/>
    <dgm:cxn modelId="{77C5E828-D438-7945-9585-DCD833F4BBB1}" type="presOf" srcId="{6B60EB01-620F-B649-8A09-DB99B12C6D29}" destId="{90A9104E-7EEE-3549-B122-88F7FBF6A268}" srcOrd="0" destOrd="0" presId="urn:microsoft.com/office/officeart/2005/8/layout/pyramid1"/>
    <dgm:cxn modelId="{4C3A363D-DA88-7748-A025-E58843F0FF3F}" type="presOf" srcId="{4E9D1684-BC23-CB42-84F9-C93B603D7576}" destId="{02954112-D919-A640-957E-8B80C92D9256}" srcOrd="1" destOrd="0" presId="urn:microsoft.com/office/officeart/2005/8/layout/pyramid1"/>
    <dgm:cxn modelId="{B892B260-54C8-214E-8018-505239ADE5F3}" type="presOf" srcId="{942E7898-A4D7-BE4C-8338-154A8E1A1F3F}" destId="{883F5448-0E36-9D4B-B9BB-A49B8B61BE83}" srcOrd="1" destOrd="0" presId="urn:microsoft.com/office/officeart/2005/8/layout/pyramid1"/>
    <dgm:cxn modelId="{8551766E-0804-0C4B-B655-4EB42B6BC231}" type="presOf" srcId="{03100D6F-9CFF-A14E-8B36-94BE47CEE3D2}" destId="{F20DCAC5-4403-2645-8ABB-5864ACA57ADB}" srcOrd="0" destOrd="0" presId="urn:microsoft.com/office/officeart/2005/8/layout/pyramid1"/>
    <dgm:cxn modelId="{95E47270-41DE-9440-9A5F-B6C7E3F0E225}" srcId="{85EDE743-0E69-8944-AB80-D35BFC963AE6}" destId="{942E7898-A4D7-BE4C-8338-154A8E1A1F3F}" srcOrd="3" destOrd="0" parTransId="{1E19AA13-64B3-754B-8CCB-FC7A68E2054B}" sibTransId="{F7C4E8EB-2FA5-B14B-ABFD-4F366174163A}"/>
    <dgm:cxn modelId="{FF8FF489-6196-094F-994F-0FAAA936DC06}" type="presOf" srcId="{AC5E7CEC-4709-354C-A75A-B30DA8D5F12C}" destId="{C71B8C20-A283-9B47-BD16-FF0800E00689}" srcOrd="0" destOrd="0" presId="urn:microsoft.com/office/officeart/2005/8/layout/pyramid1"/>
    <dgm:cxn modelId="{973FF18A-EC27-3E4C-9325-0C46E684C697}" srcId="{85EDE743-0E69-8944-AB80-D35BFC963AE6}" destId="{AC5E7CEC-4709-354C-A75A-B30DA8D5F12C}" srcOrd="1" destOrd="0" parTransId="{FDF6A489-3372-1B47-B174-EB154CC71E30}" sibTransId="{CB3CCD49-685E-0A40-A797-F0F7F6B9E9F1}"/>
    <dgm:cxn modelId="{51258B8C-4CF2-534D-8F0B-5FEAE8085EAB}" type="presOf" srcId="{03100D6F-9CFF-A14E-8B36-94BE47CEE3D2}" destId="{F624DB0E-2781-A14D-811F-5EC2A2520083}" srcOrd="1" destOrd="0" presId="urn:microsoft.com/office/officeart/2005/8/layout/pyramid1"/>
    <dgm:cxn modelId="{F005F78E-149B-754A-A2F8-CD34725D8ADD}" type="presOf" srcId="{AC5E7CEC-4709-354C-A75A-B30DA8D5F12C}" destId="{384DB8CB-7C82-7F46-BECA-974DCD6624FA}" srcOrd="1" destOrd="0" presId="urn:microsoft.com/office/officeart/2005/8/layout/pyramid1"/>
    <dgm:cxn modelId="{3311C8A4-A7CD-7844-BCD7-CE675E298D6D}" type="presOf" srcId="{85EDE743-0E69-8944-AB80-D35BFC963AE6}" destId="{D0FB9D98-77A5-C747-985C-E53555430F53}" srcOrd="0" destOrd="0" presId="urn:microsoft.com/office/officeart/2005/8/layout/pyramid1"/>
    <dgm:cxn modelId="{51DCF7A6-1552-3D4A-A87D-8D2A90977D2D}" type="presOf" srcId="{381C9267-B5A1-2D4E-B34C-45928B736605}" destId="{3850EC09-81D8-6A40-9022-F73ECFA05BF3}" srcOrd="0" destOrd="0" presId="urn:microsoft.com/office/officeart/2005/8/layout/pyramid1"/>
    <dgm:cxn modelId="{CD6CEDAF-E62D-9241-9DAB-62D79AE937C4}" type="presOf" srcId="{4E9D1684-BC23-CB42-84F9-C93B603D7576}" destId="{A759A537-9269-FB4B-BD83-6AA7404370D6}" srcOrd="0" destOrd="0" presId="urn:microsoft.com/office/officeart/2005/8/layout/pyramid1"/>
    <dgm:cxn modelId="{43BAFFD3-FC81-6840-A3CD-7E0EDD36879C}" type="presOf" srcId="{942E7898-A4D7-BE4C-8338-154A8E1A1F3F}" destId="{68C3913C-6596-644B-BDE4-7C4FB64AF3E6}" srcOrd="0" destOrd="0" presId="urn:microsoft.com/office/officeart/2005/8/layout/pyramid1"/>
    <dgm:cxn modelId="{4AD54FF1-06CC-8D42-BE27-3B081ABC207E}" srcId="{85EDE743-0E69-8944-AB80-D35BFC963AE6}" destId="{03100D6F-9CFF-A14E-8B36-94BE47CEE3D2}" srcOrd="0" destOrd="0" parTransId="{6547CE48-4305-3447-9D8C-1D0DB15EEB78}" sibTransId="{3661C02A-89EB-BC42-A735-93E223D9F8B5}"/>
    <dgm:cxn modelId="{D155D6FB-8471-094B-AD90-282A8F3FEE36}" type="presOf" srcId="{6B60EB01-620F-B649-8A09-DB99B12C6D29}" destId="{EBED38C7-A0BF-154B-9936-C72DD181FC7D}" srcOrd="1" destOrd="0" presId="urn:microsoft.com/office/officeart/2005/8/layout/pyramid1"/>
    <dgm:cxn modelId="{736E1A03-A52A-C941-8BA2-7611BE5999FB}" type="presParOf" srcId="{D0FB9D98-77A5-C747-985C-E53555430F53}" destId="{49747379-D15C-F24A-9CE2-ECE017D8D68D}" srcOrd="0" destOrd="0" presId="urn:microsoft.com/office/officeart/2005/8/layout/pyramid1"/>
    <dgm:cxn modelId="{F3F69AB2-DA77-A347-847B-26F564448899}" type="presParOf" srcId="{49747379-D15C-F24A-9CE2-ECE017D8D68D}" destId="{F20DCAC5-4403-2645-8ABB-5864ACA57ADB}" srcOrd="0" destOrd="0" presId="urn:microsoft.com/office/officeart/2005/8/layout/pyramid1"/>
    <dgm:cxn modelId="{210BF0F3-211D-384B-92A4-44E0E2CCAC0B}" type="presParOf" srcId="{49747379-D15C-F24A-9CE2-ECE017D8D68D}" destId="{F624DB0E-2781-A14D-811F-5EC2A2520083}" srcOrd="1" destOrd="0" presId="urn:microsoft.com/office/officeart/2005/8/layout/pyramid1"/>
    <dgm:cxn modelId="{BDB300EC-91B6-4149-98A3-82995BA88C18}" type="presParOf" srcId="{D0FB9D98-77A5-C747-985C-E53555430F53}" destId="{83D5A09B-CF53-6B4A-8A77-856897CBF54F}" srcOrd="1" destOrd="0" presId="urn:microsoft.com/office/officeart/2005/8/layout/pyramid1"/>
    <dgm:cxn modelId="{2E6AF0CB-3C3F-774A-9EF0-EABBA3DADC53}" type="presParOf" srcId="{83D5A09B-CF53-6B4A-8A77-856897CBF54F}" destId="{C71B8C20-A283-9B47-BD16-FF0800E00689}" srcOrd="0" destOrd="0" presId="urn:microsoft.com/office/officeart/2005/8/layout/pyramid1"/>
    <dgm:cxn modelId="{65335F6B-D081-0F43-B040-5DB64E4A1A2D}" type="presParOf" srcId="{83D5A09B-CF53-6B4A-8A77-856897CBF54F}" destId="{384DB8CB-7C82-7F46-BECA-974DCD6624FA}" srcOrd="1" destOrd="0" presId="urn:microsoft.com/office/officeart/2005/8/layout/pyramid1"/>
    <dgm:cxn modelId="{BFFEFF20-5834-6F4B-AA54-C092E32B8D34}" type="presParOf" srcId="{D0FB9D98-77A5-C747-985C-E53555430F53}" destId="{1934A760-7061-CB43-96B4-DF7E9C2DC4BC}" srcOrd="2" destOrd="0" presId="urn:microsoft.com/office/officeart/2005/8/layout/pyramid1"/>
    <dgm:cxn modelId="{1D6BB302-A00B-8348-ABDF-25FD46776D96}" type="presParOf" srcId="{1934A760-7061-CB43-96B4-DF7E9C2DC4BC}" destId="{90A9104E-7EEE-3549-B122-88F7FBF6A268}" srcOrd="0" destOrd="0" presId="urn:microsoft.com/office/officeart/2005/8/layout/pyramid1"/>
    <dgm:cxn modelId="{2024C90D-197E-1F42-8C21-E61ACB8C8D00}" type="presParOf" srcId="{1934A760-7061-CB43-96B4-DF7E9C2DC4BC}" destId="{EBED38C7-A0BF-154B-9936-C72DD181FC7D}" srcOrd="1" destOrd="0" presId="urn:microsoft.com/office/officeart/2005/8/layout/pyramid1"/>
    <dgm:cxn modelId="{53329C75-6EC4-3942-B35F-9DB7AE0A0DFD}" type="presParOf" srcId="{D0FB9D98-77A5-C747-985C-E53555430F53}" destId="{9916CB34-2774-3F49-81DC-422ED456DD11}" srcOrd="3" destOrd="0" presId="urn:microsoft.com/office/officeart/2005/8/layout/pyramid1"/>
    <dgm:cxn modelId="{D0E36168-B6F1-674A-9BDB-CEC5F2B12B9B}" type="presParOf" srcId="{9916CB34-2774-3F49-81DC-422ED456DD11}" destId="{68C3913C-6596-644B-BDE4-7C4FB64AF3E6}" srcOrd="0" destOrd="0" presId="urn:microsoft.com/office/officeart/2005/8/layout/pyramid1"/>
    <dgm:cxn modelId="{CDB95394-A5DD-3245-9BF7-E15276AE2EE3}" type="presParOf" srcId="{9916CB34-2774-3F49-81DC-422ED456DD11}" destId="{883F5448-0E36-9D4B-B9BB-A49B8B61BE83}" srcOrd="1" destOrd="0" presId="urn:microsoft.com/office/officeart/2005/8/layout/pyramid1"/>
    <dgm:cxn modelId="{FF8B5283-5CEC-194D-92AE-89F3113FD57A}" type="presParOf" srcId="{D0FB9D98-77A5-C747-985C-E53555430F53}" destId="{E013D15E-1CC7-7B4C-9B10-69CF0B2853F5}" srcOrd="4" destOrd="0" presId="urn:microsoft.com/office/officeart/2005/8/layout/pyramid1"/>
    <dgm:cxn modelId="{C10A838F-12B0-C54A-9DF5-DF2FD3696CB7}" type="presParOf" srcId="{E013D15E-1CC7-7B4C-9B10-69CF0B2853F5}" destId="{A759A537-9269-FB4B-BD83-6AA7404370D6}" srcOrd="0" destOrd="0" presId="urn:microsoft.com/office/officeart/2005/8/layout/pyramid1"/>
    <dgm:cxn modelId="{3A6FE425-CE0A-9B46-A1C8-13427D5A6866}" type="presParOf" srcId="{E013D15E-1CC7-7B4C-9B10-69CF0B2853F5}" destId="{02954112-D919-A640-957E-8B80C92D9256}" srcOrd="1" destOrd="0" presId="urn:microsoft.com/office/officeart/2005/8/layout/pyramid1"/>
    <dgm:cxn modelId="{4664F10A-A0AD-5944-9664-BD8FBC7B229D}" type="presParOf" srcId="{D0FB9D98-77A5-C747-985C-E53555430F53}" destId="{28BAA2B5-40AA-674A-85AB-2829344C2983}" srcOrd="5" destOrd="0" presId="urn:microsoft.com/office/officeart/2005/8/layout/pyramid1"/>
    <dgm:cxn modelId="{86FE2C6D-54A1-7F46-8E81-F0EFA2A1146C}" type="presParOf" srcId="{28BAA2B5-40AA-674A-85AB-2829344C2983}" destId="{3850EC09-81D8-6A40-9022-F73ECFA05BF3}" srcOrd="0" destOrd="0" presId="urn:microsoft.com/office/officeart/2005/8/layout/pyramid1"/>
    <dgm:cxn modelId="{F574BC6D-F7F9-0741-A709-83B1850468DB}" type="presParOf" srcId="{28BAA2B5-40AA-674A-85AB-2829344C2983}" destId="{80CEC0B8-8F8C-2B43-8AB6-DA7805E81FFF}"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85414-B950-EF49-86AF-762FE9204245}">
      <dsp:nvSpPr>
        <dsp:cNvPr id="0" name=""/>
        <dsp:cNvSpPr/>
      </dsp:nvSpPr>
      <dsp:spPr>
        <a:xfrm>
          <a:off x="806" y="157737"/>
          <a:ext cx="3143994" cy="18863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Clarity of direction</a:t>
          </a:r>
        </a:p>
      </dsp:txBody>
      <dsp:txXfrm>
        <a:off x="806" y="157737"/>
        <a:ext cx="3143994" cy="1886396"/>
      </dsp:txXfrm>
    </dsp:sp>
    <dsp:sp modelId="{73887A36-347A-024E-9A58-C1B73F9B3F6F}">
      <dsp:nvSpPr>
        <dsp:cNvPr id="0" name=""/>
        <dsp:cNvSpPr/>
      </dsp:nvSpPr>
      <dsp:spPr>
        <a:xfrm>
          <a:off x="3459199" y="157737"/>
          <a:ext cx="3143994" cy="18863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Criteria for decision-making</a:t>
          </a:r>
        </a:p>
      </dsp:txBody>
      <dsp:txXfrm>
        <a:off x="3459199" y="157737"/>
        <a:ext cx="3143994" cy="1886396"/>
      </dsp:txXfrm>
    </dsp:sp>
    <dsp:sp modelId="{3A258CC5-D3CD-5448-A639-33512A51DF54}">
      <dsp:nvSpPr>
        <dsp:cNvPr id="0" name=""/>
        <dsp:cNvSpPr/>
      </dsp:nvSpPr>
      <dsp:spPr>
        <a:xfrm>
          <a:off x="806" y="2358533"/>
          <a:ext cx="3143994" cy="18863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Continuous prioritization</a:t>
          </a:r>
        </a:p>
      </dsp:txBody>
      <dsp:txXfrm>
        <a:off x="806" y="2358533"/>
        <a:ext cx="3143994" cy="1886396"/>
      </dsp:txXfrm>
    </dsp:sp>
    <dsp:sp modelId="{9608766D-6D0E-4946-B00C-D6442736D685}">
      <dsp:nvSpPr>
        <dsp:cNvPr id="0" name=""/>
        <dsp:cNvSpPr/>
      </dsp:nvSpPr>
      <dsp:spPr>
        <a:xfrm>
          <a:off x="3459199" y="2358533"/>
          <a:ext cx="3143994" cy="18863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Willingness to say no</a:t>
          </a:r>
        </a:p>
      </dsp:txBody>
      <dsp:txXfrm>
        <a:off x="3459199" y="2358533"/>
        <a:ext cx="3143994" cy="1886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0E795-DF70-4243-932B-0546536631B2}">
      <dsp:nvSpPr>
        <dsp:cNvPr id="0" name=""/>
        <dsp:cNvSpPr/>
      </dsp:nvSpPr>
      <dsp:spPr>
        <a:xfrm>
          <a:off x="635000" y="0"/>
          <a:ext cx="6822440" cy="4402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2314E1-3AC6-904C-AA04-5FC242BD7795}">
      <dsp:nvSpPr>
        <dsp:cNvPr id="0" name=""/>
        <dsp:cNvSpPr/>
      </dsp:nvSpPr>
      <dsp:spPr>
        <a:xfrm>
          <a:off x="101601" y="1722895"/>
          <a:ext cx="1601908" cy="10668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Start with your strategic plan</a:t>
          </a:r>
        </a:p>
      </dsp:txBody>
      <dsp:txXfrm>
        <a:off x="153678" y="1774972"/>
        <a:ext cx="1497754" cy="962647"/>
      </dsp:txXfrm>
    </dsp:sp>
    <dsp:sp modelId="{B1F81F84-E576-7A43-BF51-B8C21514CB67}">
      <dsp:nvSpPr>
        <dsp:cNvPr id="0" name=""/>
        <dsp:cNvSpPr/>
      </dsp:nvSpPr>
      <dsp:spPr>
        <a:xfrm>
          <a:off x="1810346" y="1710726"/>
          <a:ext cx="1676803" cy="10911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Look at your vision and mission</a:t>
          </a:r>
        </a:p>
      </dsp:txBody>
      <dsp:txXfrm>
        <a:off x="1863611" y="1763991"/>
        <a:ext cx="1570273" cy="984609"/>
      </dsp:txXfrm>
    </dsp:sp>
    <dsp:sp modelId="{04A1FC7E-5085-8642-AFD7-1BBB40BCC876}">
      <dsp:nvSpPr>
        <dsp:cNvPr id="0" name=""/>
        <dsp:cNvSpPr/>
      </dsp:nvSpPr>
      <dsp:spPr>
        <a:xfrm>
          <a:off x="3552313" y="1701657"/>
          <a:ext cx="1819377" cy="11092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Write three to five guiding principles</a:t>
          </a:r>
        </a:p>
      </dsp:txBody>
      <dsp:txXfrm>
        <a:off x="3606463" y="1755807"/>
        <a:ext cx="1711077" cy="1000978"/>
      </dsp:txXfrm>
    </dsp:sp>
    <dsp:sp modelId="{59C9B8B2-49EC-A645-894C-2F68B55BD3EB}">
      <dsp:nvSpPr>
        <dsp:cNvPr id="0" name=""/>
        <dsp:cNvSpPr/>
      </dsp:nvSpPr>
      <dsp:spPr>
        <a:xfrm>
          <a:off x="5438468" y="1701657"/>
          <a:ext cx="1766554" cy="11092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Build five to ten strategic filters</a:t>
          </a:r>
        </a:p>
      </dsp:txBody>
      <dsp:txXfrm>
        <a:off x="5492618" y="1755807"/>
        <a:ext cx="1658254" cy="1000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FF5E2-7F4B-FD41-AF6D-90D269864F64}">
      <dsp:nvSpPr>
        <dsp:cNvPr id="0" name=""/>
        <dsp:cNvSpPr/>
      </dsp:nvSpPr>
      <dsp:spPr>
        <a:xfrm>
          <a:off x="3683" y="1381519"/>
          <a:ext cx="1610506" cy="14956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Draw the line: stop doing work that is off  strategy</a:t>
          </a:r>
        </a:p>
      </dsp:txBody>
      <dsp:txXfrm>
        <a:off x="47490" y="1425326"/>
        <a:ext cx="1522892" cy="1408080"/>
      </dsp:txXfrm>
    </dsp:sp>
    <dsp:sp modelId="{BDD16FBB-A5D4-DF46-B00D-A74396F202DB}">
      <dsp:nvSpPr>
        <dsp:cNvPr id="0" name=""/>
        <dsp:cNvSpPr/>
      </dsp:nvSpPr>
      <dsp:spPr>
        <a:xfrm>
          <a:off x="1775240" y="1929664"/>
          <a:ext cx="341427" cy="39940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75240" y="2009545"/>
        <a:ext cx="238999" cy="239643"/>
      </dsp:txXfrm>
    </dsp:sp>
    <dsp:sp modelId="{299E488E-AAAF-FA43-8405-67AB9A4DCD7A}">
      <dsp:nvSpPr>
        <dsp:cNvPr id="0" name=""/>
        <dsp:cNvSpPr/>
      </dsp:nvSpPr>
      <dsp:spPr>
        <a:xfrm>
          <a:off x="2258392" y="1381519"/>
          <a:ext cx="1610506" cy="149569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Embed focusing </a:t>
          </a:r>
          <a:r>
            <a:rPr lang="en-US" sz="1800" kern="1200" dirty="0" err="1"/>
            <a:t>behaviours</a:t>
          </a:r>
          <a:r>
            <a:rPr lang="en-US" sz="1800" kern="1200" dirty="0"/>
            <a:t> in your organisation</a:t>
          </a:r>
        </a:p>
      </dsp:txBody>
      <dsp:txXfrm>
        <a:off x="2302199" y="1425326"/>
        <a:ext cx="1522892" cy="1408080"/>
      </dsp:txXfrm>
    </dsp:sp>
    <dsp:sp modelId="{A5951B7D-0F12-6C4E-981A-5F9E071E2425}">
      <dsp:nvSpPr>
        <dsp:cNvPr id="0" name=""/>
        <dsp:cNvSpPr/>
      </dsp:nvSpPr>
      <dsp:spPr>
        <a:xfrm>
          <a:off x="4021961" y="1929664"/>
          <a:ext cx="324492" cy="39940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021961" y="2009545"/>
        <a:ext cx="227144" cy="239643"/>
      </dsp:txXfrm>
    </dsp:sp>
    <dsp:sp modelId="{8B72A2D4-73A1-844D-AFBA-283398212092}">
      <dsp:nvSpPr>
        <dsp:cNvPr id="0" name=""/>
        <dsp:cNvSpPr/>
      </dsp:nvSpPr>
      <dsp:spPr>
        <a:xfrm>
          <a:off x="4481148" y="1381519"/>
          <a:ext cx="1610506" cy="149569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Routinely challenge new work</a:t>
          </a:r>
        </a:p>
      </dsp:txBody>
      <dsp:txXfrm>
        <a:off x="4524955" y="1425326"/>
        <a:ext cx="1522892" cy="1408080"/>
      </dsp:txXfrm>
    </dsp:sp>
    <dsp:sp modelId="{F32EFEC0-DA60-2747-ABE9-BF97AEDCD7AB}">
      <dsp:nvSpPr>
        <dsp:cNvPr id="0" name=""/>
        <dsp:cNvSpPr/>
      </dsp:nvSpPr>
      <dsp:spPr>
        <a:xfrm>
          <a:off x="6260693" y="1929664"/>
          <a:ext cx="358362" cy="39940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260693" y="2009545"/>
        <a:ext cx="250853" cy="239643"/>
      </dsp:txXfrm>
    </dsp:sp>
    <dsp:sp modelId="{E09CAFE2-2B68-D340-B1AB-08EE53CF6E2C}">
      <dsp:nvSpPr>
        <dsp:cNvPr id="0" name=""/>
        <dsp:cNvSpPr/>
      </dsp:nvSpPr>
      <dsp:spPr>
        <a:xfrm>
          <a:off x="6767810" y="1381519"/>
          <a:ext cx="1610506" cy="149569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Communicate your rationale for your decisions</a:t>
          </a:r>
        </a:p>
      </dsp:txBody>
      <dsp:txXfrm>
        <a:off x="6811617" y="1425326"/>
        <a:ext cx="1522892" cy="1408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B10D5-95DC-4E46-BA53-0803DE097BB4}">
      <dsp:nvSpPr>
        <dsp:cNvPr id="0" name=""/>
        <dsp:cNvSpPr/>
      </dsp:nvSpPr>
      <dsp:spPr>
        <a:xfrm>
          <a:off x="2162100" y="1277"/>
          <a:ext cx="2279798" cy="113989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Ask people what they are working on</a:t>
          </a:r>
        </a:p>
      </dsp:txBody>
      <dsp:txXfrm>
        <a:off x="2195487" y="34664"/>
        <a:ext cx="2213024" cy="1073125"/>
      </dsp:txXfrm>
    </dsp:sp>
    <dsp:sp modelId="{0D9A7850-384B-8F49-9CD7-0421A5961C98}">
      <dsp:nvSpPr>
        <dsp:cNvPr id="0" name=""/>
        <dsp:cNvSpPr/>
      </dsp:nvSpPr>
      <dsp:spPr>
        <a:xfrm rot="3600000">
          <a:off x="3649234" y="2001851"/>
          <a:ext cx="1187816" cy="398964"/>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768923" y="2081644"/>
        <a:ext cx="948438" cy="239378"/>
      </dsp:txXfrm>
    </dsp:sp>
    <dsp:sp modelId="{4E8B59B8-8FF6-2349-88C1-29F86CC19454}">
      <dsp:nvSpPr>
        <dsp:cNvPr id="0" name=""/>
        <dsp:cNvSpPr/>
      </dsp:nvSpPr>
      <dsp:spPr>
        <a:xfrm>
          <a:off x="4044385" y="3261489"/>
          <a:ext cx="2279798" cy="113989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Explain how their work ties to the overall strategy</a:t>
          </a:r>
        </a:p>
      </dsp:txBody>
      <dsp:txXfrm>
        <a:off x="4077772" y="3294876"/>
        <a:ext cx="2213024" cy="1073125"/>
      </dsp:txXfrm>
    </dsp:sp>
    <dsp:sp modelId="{F952C05E-0CBA-8A4D-BCC4-9E6FCFE8AE6C}">
      <dsp:nvSpPr>
        <dsp:cNvPr id="0" name=""/>
        <dsp:cNvSpPr/>
      </dsp:nvSpPr>
      <dsp:spPr>
        <a:xfrm rot="10800000">
          <a:off x="2708091" y="3631957"/>
          <a:ext cx="1187816" cy="398964"/>
        </a:xfrm>
        <a:prstGeom prst="lef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827780" y="3711750"/>
        <a:ext cx="948438" cy="239378"/>
      </dsp:txXfrm>
    </dsp:sp>
    <dsp:sp modelId="{4F307D8E-FC56-DA4B-AC73-8B9EC8D84D69}">
      <dsp:nvSpPr>
        <dsp:cNvPr id="0" name=""/>
        <dsp:cNvSpPr/>
      </dsp:nvSpPr>
      <dsp:spPr>
        <a:xfrm>
          <a:off x="279816" y="3261489"/>
          <a:ext cx="2279798" cy="113989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Make choices based on the strategy</a:t>
          </a:r>
        </a:p>
      </dsp:txBody>
      <dsp:txXfrm>
        <a:off x="313203" y="3294876"/>
        <a:ext cx="2213024" cy="1073125"/>
      </dsp:txXfrm>
    </dsp:sp>
    <dsp:sp modelId="{D798A058-EC1D-5448-9252-11ACB657BBB4}">
      <dsp:nvSpPr>
        <dsp:cNvPr id="0" name=""/>
        <dsp:cNvSpPr/>
      </dsp:nvSpPr>
      <dsp:spPr>
        <a:xfrm rot="18000000">
          <a:off x="1766949" y="2001851"/>
          <a:ext cx="1187816" cy="398964"/>
        </a:xfrm>
        <a:prstGeom prst="lef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86638" y="2081644"/>
        <a:ext cx="948438" cy="239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DCAC5-4403-2645-8ABB-5864ACA57ADB}">
      <dsp:nvSpPr>
        <dsp:cNvPr id="0" name=""/>
        <dsp:cNvSpPr/>
      </dsp:nvSpPr>
      <dsp:spPr>
        <a:xfrm>
          <a:off x="2762250" y="0"/>
          <a:ext cx="1104900" cy="863600"/>
        </a:xfrm>
        <a:prstGeom prst="trapezoid">
          <a:avLst>
            <a:gd name="adj" fmla="val 63971"/>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Vision</a:t>
          </a:r>
        </a:p>
      </dsp:txBody>
      <dsp:txXfrm>
        <a:off x="2762250" y="0"/>
        <a:ext cx="1104900" cy="863600"/>
      </dsp:txXfrm>
    </dsp:sp>
    <dsp:sp modelId="{C71B8C20-A283-9B47-BD16-FF0800E00689}">
      <dsp:nvSpPr>
        <dsp:cNvPr id="0" name=""/>
        <dsp:cNvSpPr/>
      </dsp:nvSpPr>
      <dsp:spPr>
        <a:xfrm>
          <a:off x="2209800" y="863600"/>
          <a:ext cx="2209800" cy="863600"/>
        </a:xfrm>
        <a:prstGeom prst="trapezoid">
          <a:avLst>
            <a:gd name="adj" fmla="val 63971"/>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Strategy</a:t>
          </a:r>
        </a:p>
      </dsp:txBody>
      <dsp:txXfrm>
        <a:off x="2596515" y="863600"/>
        <a:ext cx="1436370" cy="863600"/>
      </dsp:txXfrm>
    </dsp:sp>
    <dsp:sp modelId="{90A9104E-7EEE-3549-B122-88F7FBF6A268}">
      <dsp:nvSpPr>
        <dsp:cNvPr id="0" name=""/>
        <dsp:cNvSpPr/>
      </dsp:nvSpPr>
      <dsp:spPr>
        <a:xfrm>
          <a:off x="1657350" y="1727200"/>
          <a:ext cx="3314699" cy="863600"/>
        </a:xfrm>
        <a:prstGeom prst="trapezoid">
          <a:avLst>
            <a:gd name="adj" fmla="val 63971"/>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Objectives</a:t>
          </a:r>
        </a:p>
      </dsp:txBody>
      <dsp:txXfrm>
        <a:off x="2237422" y="1727200"/>
        <a:ext cx="2154555" cy="863600"/>
      </dsp:txXfrm>
    </dsp:sp>
    <dsp:sp modelId="{68C3913C-6596-644B-BDE4-7C4FB64AF3E6}">
      <dsp:nvSpPr>
        <dsp:cNvPr id="0" name=""/>
        <dsp:cNvSpPr/>
      </dsp:nvSpPr>
      <dsp:spPr>
        <a:xfrm>
          <a:off x="1104900" y="2590800"/>
          <a:ext cx="4419600" cy="863600"/>
        </a:xfrm>
        <a:prstGeom prst="trapezoid">
          <a:avLst>
            <a:gd name="adj" fmla="val 63971"/>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Critical Success Factors</a:t>
          </a:r>
        </a:p>
      </dsp:txBody>
      <dsp:txXfrm>
        <a:off x="1878330" y="2590800"/>
        <a:ext cx="2872740" cy="863600"/>
      </dsp:txXfrm>
    </dsp:sp>
    <dsp:sp modelId="{A759A537-9269-FB4B-BD83-6AA7404370D6}">
      <dsp:nvSpPr>
        <dsp:cNvPr id="0" name=""/>
        <dsp:cNvSpPr/>
      </dsp:nvSpPr>
      <dsp:spPr>
        <a:xfrm>
          <a:off x="552449" y="3454400"/>
          <a:ext cx="5524500" cy="863600"/>
        </a:xfrm>
        <a:prstGeom prst="trapezoid">
          <a:avLst>
            <a:gd name="adj" fmla="val 63971"/>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KPIs</a:t>
          </a:r>
        </a:p>
      </dsp:txBody>
      <dsp:txXfrm>
        <a:off x="1519237" y="3454400"/>
        <a:ext cx="3590925" cy="863600"/>
      </dsp:txXfrm>
    </dsp:sp>
    <dsp:sp modelId="{3850EC09-81D8-6A40-9022-F73ECFA05BF3}">
      <dsp:nvSpPr>
        <dsp:cNvPr id="0" name=""/>
        <dsp:cNvSpPr/>
      </dsp:nvSpPr>
      <dsp:spPr>
        <a:xfrm>
          <a:off x="0" y="4318000"/>
          <a:ext cx="6629399" cy="863600"/>
        </a:xfrm>
        <a:prstGeom prst="trapezoid">
          <a:avLst>
            <a:gd name="adj" fmla="val 63971"/>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Actions</a:t>
          </a:r>
        </a:p>
      </dsp:txBody>
      <dsp:txXfrm>
        <a:off x="1160145" y="4318000"/>
        <a:ext cx="4309110" cy="863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AA75-E804-496C-8CC1-8A0B2C099E1D}" type="datetimeFigureOut">
              <a:rPr lang="en-GB" smtClean="0"/>
              <a:t>28/04/2019</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B098-AAC4-48D5-9EAD-1725F10BBC33}" type="slidenum">
              <a:rPr lang="en-GB" smtClean="0"/>
              <a:t>‹#›</a:t>
            </a:fld>
            <a:endParaRPr lang="en-GB" dirty="0"/>
          </a:p>
        </p:txBody>
      </p:sp>
    </p:spTree>
    <p:extLst>
      <p:ext uri="{BB962C8B-B14F-4D97-AF65-F5344CB8AC3E}">
        <p14:creationId xmlns:p14="http://schemas.microsoft.com/office/powerpoint/2010/main" val="16459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3A3B098-AAC4-48D5-9EAD-1725F10BBC33}" type="slidenum">
              <a:rPr lang="en-GB" smtClean="0"/>
              <a:t>1</a:t>
            </a:fld>
            <a:endParaRPr lang="en-GB" dirty="0"/>
          </a:p>
        </p:txBody>
      </p:sp>
    </p:spTree>
    <p:extLst>
      <p:ext uri="{BB962C8B-B14F-4D97-AF65-F5344CB8AC3E}">
        <p14:creationId xmlns:p14="http://schemas.microsoft.com/office/powerpoint/2010/main" val="74359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354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831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7679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45646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59691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5234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6543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908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a:t>
            </a:fld>
            <a:endParaRPr lang="en-GB" altLang="en-US"/>
          </a:p>
        </p:txBody>
      </p:sp>
    </p:spTree>
    <p:extLst>
      <p:ext uri="{BB962C8B-B14F-4D97-AF65-F5344CB8AC3E}">
        <p14:creationId xmlns:p14="http://schemas.microsoft.com/office/powerpoint/2010/main" val="131492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5</a:t>
            </a:fld>
            <a:endParaRPr lang="en-GB" altLang="en-US" dirty="0"/>
          </a:p>
        </p:txBody>
      </p:sp>
    </p:spTree>
    <p:extLst>
      <p:ext uri="{BB962C8B-B14F-4D97-AF65-F5344CB8AC3E}">
        <p14:creationId xmlns:p14="http://schemas.microsoft.com/office/powerpoint/2010/main" val="193929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6</a:t>
            </a:fld>
            <a:endParaRPr lang="en-GB" altLang="en-US" dirty="0"/>
          </a:p>
        </p:txBody>
      </p:sp>
    </p:spTree>
    <p:extLst>
      <p:ext uri="{BB962C8B-B14F-4D97-AF65-F5344CB8AC3E}">
        <p14:creationId xmlns:p14="http://schemas.microsoft.com/office/powerpoint/2010/main" val="114508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7</a:t>
            </a:fld>
            <a:endParaRPr lang="en-GB" altLang="en-US" dirty="0"/>
          </a:p>
        </p:txBody>
      </p:sp>
    </p:spTree>
    <p:extLst>
      <p:ext uri="{BB962C8B-B14F-4D97-AF65-F5344CB8AC3E}">
        <p14:creationId xmlns:p14="http://schemas.microsoft.com/office/powerpoint/2010/main" val="27406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10</a:t>
            </a:fld>
            <a:endParaRPr lang="en-GB" altLang="en-US" dirty="0"/>
          </a:p>
        </p:txBody>
      </p:sp>
    </p:spTree>
    <p:extLst>
      <p:ext uri="{BB962C8B-B14F-4D97-AF65-F5344CB8AC3E}">
        <p14:creationId xmlns:p14="http://schemas.microsoft.com/office/powerpoint/2010/main" val="2074041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15</a:t>
            </a:fld>
            <a:endParaRPr lang="en-GB" altLang="en-US" dirty="0"/>
          </a:p>
        </p:txBody>
      </p:sp>
    </p:spTree>
    <p:extLst>
      <p:ext uri="{BB962C8B-B14F-4D97-AF65-F5344CB8AC3E}">
        <p14:creationId xmlns:p14="http://schemas.microsoft.com/office/powerpoint/2010/main" val="3961891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2129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5575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Slide Number Placeholder 2"/>
          <p:cNvSpPr>
            <a:spLocks noGrp="1"/>
          </p:cNvSpPr>
          <p:nvPr>
            <p:ph type="sldNum" sz="quarter" idx="10"/>
          </p:nvPr>
        </p:nvSpPr>
        <p:spPr/>
        <p:txBody>
          <a:bodyPr/>
          <a:lstStyle>
            <a:lvl1pPr>
              <a:defRPr/>
            </a:lvl1pPr>
          </a:lstStyle>
          <a:p>
            <a:fld id="{86D55263-E552-4353-A21E-F6BE3ED38270}" type="slidenum">
              <a:rPr lang="en-GB" altLang="en-US"/>
              <a:pPr/>
              <a:t>‹#›</a:t>
            </a:fld>
            <a:endParaRPr lang="en-GB" altLang="en-US" dirty="0"/>
          </a:p>
        </p:txBody>
      </p:sp>
      <p:sp>
        <p:nvSpPr>
          <p:cNvPr id="4" name="Footer Placeholder 1"/>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r>
              <a:rPr lang="en-GB" dirty="0"/>
              <a:t>© Mind Gym  </a:t>
            </a:r>
          </a:p>
        </p:txBody>
      </p:sp>
    </p:spTree>
    <p:extLst>
      <p:ext uri="{BB962C8B-B14F-4D97-AF65-F5344CB8AC3E}">
        <p14:creationId xmlns:p14="http://schemas.microsoft.com/office/powerpoint/2010/main" val="344774763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81" y="6727600"/>
            <a:ext cx="9906000" cy="130400"/>
          </a:xfrm>
          <a:prstGeom prst="rect">
            <a:avLst/>
          </a:prstGeom>
          <a:solidFill>
            <a:schemeClr val="accent3"/>
          </a:solidFill>
          <a:ln>
            <a:noFill/>
          </a:ln>
        </p:spPr>
        <p:txBody>
          <a:bodyPr lIns="99044" tIns="99044" rIns="99044" bIns="99044" anchor="ctr" anchorCtr="0">
            <a:noAutofit/>
          </a:bodyPr>
          <a:lstStyle/>
          <a:p>
            <a:pPr lvl="0">
              <a:spcBef>
                <a:spcPts val="0"/>
              </a:spcBef>
              <a:buNone/>
            </a:pPr>
            <a:endParaRPr sz="1950"/>
          </a:p>
        </p:txBody>
      </p:sp>
      <p:sp>
        <p:nvSpPr>
          <p:cNvPr id="27" name="Shape 27"/>
          <p:cNvSpPr txBox="1">
            <a:spLocks noGrp="1"/>
          </p:cNvSpPr>
          <p:nvPr>
            <p:ph type="title"/>
          </p:nvPr>
        </p:nvSpPr>
        <p:spPr>
          <a:xfrm>
            <a:off x="337675" y="593367"/>
            <a:ext cx="923065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37675" y="1688433"/>
            <a:ext cx="9230650" cy="440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9178495" y="6217621"/>
            <a:ext cx="594425"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6104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468BD-D840-42AD-8506-8574DD332F02}" type="datetimeFigureOut">
              <a:rPr lang="en-US" smtClean="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468BD-D840-42AD-8506-8574DD332F02}" type="datetimeFigureOut">
              <a:rPr lang="en-US" smtClean="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468BD-D840-42AD-8506-8574DD332F02}" type="datetimeFigureOut">
              <a:rPr lang="en-US" smtClean="0"/>
              <a:t>4/28/19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468BD-D840-42AD-8506-8574DD332F02}" type="datetimeFigureOut">
              <a:rPr lang="en-US" smtClean="0"/>
              <a:t>4/28/19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68BD-D840-42AD-8506-8574DD332F02}" type="datetimeFigureOut">
              <a:rPr lang="en-US" smtClean="0"/>
              <a:t>4/28/19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68BD-D840-42AD-8506-8574DD332F02}" type="datetimeFigureOut">
              <a:rPr lang="en-US" smtClean="0"/>
              <a:t>4/28/19</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627F1-A313-4EB5-A130-B4BB16ACCBE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www.mindtools.com/community/pages/article/newLDR_90.ph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1.jpg"/><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blog.performyard.com/360-reviews-self-manager-peer-and-upward-which-ones-do-you-really-need" TargetMode="External"/><Relationship Id="rId2" Type="http://schemas.openxmlformats.org/officeDocument/2006/relationships/hyperlink" Target="https://www.ted.com/talks/dan_ariely_what_makes_us_feel_good_about_our_work?language=en"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ed.com/talks/shawn_achor_the_happy_secret_to_better_work?language=en#t-625001"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blog.performyard.com/encourage-employees-to-recognize-each-other-without-forcing-it" TargetMode="External"/><Relationship Id="rId2" Type="http://schemas.openxmlformats.org/officeDocument/2006/relationships/hyperlink" Target="https://www.ted.com/talks/margaret_heffernan_why_it_s_time_to_forget_the_pecking_order_at_work?language=en#t-526257" TargetMode="Externa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7751" y="-2458"/>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p:nvPr/>
        </p:nvCxnSpPr>
        <p:spPr>
          <a:xfrm>
            <a:off x="86505" y="3338924"/>
            <a:ext cx="4648200" cy="1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2822" y="2603751"/>
            <a:ext cx="4361578" cy="646331"/>
          </a:xfrm>
          <a:prstGeom prst="rect">
            <a:avLst/>
          </a:prstGeom>
          <a:noFill/>
        </p:spPr>
        <p:txBody>
          <a:bodyPr wrap="square" rtlCol="0">
            <a:spAutoFit/>
          </a:bodyPr>
          <a:lstStyle/>
          <a:p>
            <a:pPr>
              <a:spcBef>
                <a:spcPct val="0"/>
              </a:spcBef>
            </a:pPr>
            <a:r>
              <a:rPr lang="en-GB" sz="3600" b="1" dirty="0">
                <a:solidFill>
                  <a:schemeClr val="bg1"/>
                </a:solidFill>
                <a:latin typeface="+mj-lt"/>
                <a:ea typeface="+mj-ea"/>
                <a:cs typeface="+mj-cs"/>
              </a:rPr>
              <a:t>DELIVER</a:t>
            </a:r>
          </a:p>
        </p:txBody>
      </p:sp>
      <p:sp>
        <p:nvSpPr>
          <p:cNvPr id="3" name="TextBox 2"/>
          <p:cNvSpPr txBox="1"/>
          <p:nvPr/>
        </p:nvSpPr>
        <p:spPr>
          <a:xfrm>
            <a:off x="390251" y="3400038"/>
            <a:ext cx="3762952" cy="4031873"/>
          </a:xfrm>
          <a:prstGeom prst="rect">
            <a:avLst/>
          </a:prstGeom>
          <a:noFill/>
        </p:spPr>
        <p:txBody>
          <a:bodyPr wrap="square" rtlCol="0">
            <a:spAutoFit/>
          </a:bodyPr>
          <a:lstStyle/>
          <a:p>
            <a:r>
              <a:rPr lang="en-GB" sz="3200" b="1" dirty="0">
                <a:solidFill>
                  <a:schemeClr val="bg1"/>
                </a:solidFill>
              </a:rPr>
              <a:t>Strategic </a:t>
            </a:r>
          </a:p>
          <a:p>
            <a:r>
              <a:rPr lang="en-GB" sz="3200" b="1" dirty="0">
                <a:solidFill>
                  <a:schemeClr val="bg1"/>
                </a:solidFill>
              </a:rPr>
              <a:t>And Business</a:t>
            </a:r>
          </a:p>
          <a:p>
            <a:r>
              <a:rPr lang="en-GB" sz="3200" b="1" dirty="0">
                <a:solidFill>
                  <a:schemeClr val="bg1"/>
                </a:solidFill>
              </a:rPr>
              <a:t>Planning</a:t>
            </a:r>
          </a:p>
          <a:p>
            <a:endParaRPr lang="en-GB" sz="3200" b="1" i="1" dirty="0">
              <a:solidFill>
                <a:schemeClr val="bg1"/>
              </a:solidFill>
            </a:endParaRPr>
          </a:p>
          <a:p>
            <a:endParaRPr lang="en-GB" sz="3200" b="1" i="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p:txBody>
      </p:sp>
      <p:pic>
        <p:nvPicPr>
          <p:cNvPr id="6" name="Picture 2" descr="Image result for strategic planning">
            <a:extLst>
              <a:ext uri="{FF2B5EF4-FFF2-40B4-BE49-F238E27FC236}">
                <a16:creationId xmlns:a16="http://schemas.microsoft.com/office/drawing/2014/main" id="{FA171C1C-BA03-B447-B787-E8B4BE3120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0476" y="1676400"/>
            <a:ext cx="3762951" cy="374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17987" y="121589"/>
            <a:ext cx="9601200" cy="696384"/>
          </a:xfrm>
        </p:spPr>
        <p:txBody>
          <a:bodyPr>
            <a:noAutofit/>
          </a:bodyPr>
          <a:lstStyle/>
          <a:p>
            <a:r>
              <a:rPr lang="en-GB" sz="2800" b="1" dirty="0">
                <a:solidFill>
                  <a:schemeClr val="bg1"/>
                </a:solidFill>
              </a:rPr>
              <a:t>Three Levels of Strategy</a:t>
            </a:r>
            <a:endParaRPr lang="en-US" sz="2800" b="1" dirty="0">
              <a:solidFill>
                <a:schemeClr val="bg1"/>
              </a:solidFill>
            </a:endParaRPr>
          </a:p>
        </p:txBody>
      </p:sp>
      <p:sp>
        <p:nvSpPr>
          <p:cNvPr id="2" name="TextBox 1">
            <a:extLst>
              <a:ext uri="{FF2B5EF4-FFF2-40B4-BE49-F238E27FC236}">
                <a16:creationId xmlns:a16="http://schemas.microsoft.com/office/drawing/2014/main" id="{60A49676-5A31-3D43-BC9D-FAC0C6C95114}"/>
              </a:ext>
            </a:extLst>
          </p:cNvPr>
          <p:cNvSpPr txBox="1"/>
          <p:nvPr/>
        </p:nvSpPr>
        <p:spPr>
          <a:xfrm>
            <a:off x="278991" y="1076915"/>
            <a:ext cx="4343400" cy="2893100"/>
          </a:xfrm>
          <a:prstGeom prst="rect">
            <a:avLst/>
          </a:prstGeom>
          <a:solidFill>
            <a:schemeClr val="accent6"/>
          </a:solidFill>
        </p:spPr>
        <p:txBody>
          <a:bodyPr wrap="square" rtlCol="0">
            <a:spAutoFit/>
          </a:bodyPr>
          <a:lstStyle/>
          <a:p>
            <a:r>
              <a:rPr lang="en-US" b="1" dirty="0">
                <a:solidFill>
                  <a:schemeClr val="bg1"/>
                </a:solidFill>
              </a:rPr>
              <a:t>Corporate Strategy</a:t>
            </a:r>
            <a:endParaRPr lang="en-US" sz="1600" dirty="0">
              <a:solidFill>
                <a:schemeClr val="bg1"/>
              </a:solidFill>
            </a:endParaRPr>
          </a:p>
          <a:p>
            <a:r>
              <a:rPr lang="en-GB" sz="1600" dirty="0">
                <a:solidFill>
                  <a:schemeClr val="bg1"/>
                </a:solidFill>
              </a:rPr>
              <a:t>Corporate strategy refers to the overall strategy of an organization that is made up of multiple business units. It determines how the organization as a whole supports and enhances the value of the business units within it; and it answers the question, "How do we structure the overall business, so that all of its parts create more value together than they would individually?”</a:t>
            </a:r>
          </a:p>
          <a:p>
            <a:endParaRPr lang="en-GB" dirty="0">
              <a:solidFill>
                <a:schemeClr val="bg1"/>
              </a:solidFill>
            </a:endParaRPr>
          </a:p>
          <a:p>
            <a:endParaRPr lang="en-GB" dirty="0">
              <a:solidFill>
                <a:schemeClr val="bg1"/>
              </a:solidFill>
            </a:endParaRPr>
          </a:p>
        </p:txBody>
      </p:sp>
      <p:sp>
        <p:nvSpPr>
          <p:cNvPr id="8" name="TextBox 7">
            <a:extLst>
              <a:ext uri="{FF2B5EF4-FFF2-40B4-BE49-F238E27FC236}">
                <a16:creationId xmlns:a16="http://schemas.microsoft.com/office/drawing/2014/main" id="{1F8778CC-683F-1A49-A8F5-4F8ACBBAC435}"/>
              </a:ext>
            </a:extLst>
          </p:cNvPr>
          <p:cNvSpPr txBox="1"/>
          <p:nvPr/>
        </p:nvSpPr>
        <p:spPr>
          <a:xfrm>
            <a:off x="4970206" y="1107693"/>
            <a:ext cx="4613787" cy="2831544"/>
          </a:xfrm>
          <a:prstGeom prst="rect">
            <a:avLst/>
          </a:prstGeom>
          <a:solidFill>
            <a:schemeClr val="accent3">
              <a:lumMod val="60000"/>
              <a:lumOff val="40000"/>
            </a:schemeClr>
          </a:solidFill>
        </p:spPr>
        <p:txBody>
          <a:bodyPr wrap="square" rtlCol="0">
            <a:spAutoFit/>
          </a:bodyPr>
          <a:lstStyle/>
          <a:p>
            <a:r>
              <a:rPr lang="en-US" b="1" dirty="0">
                <a:solidFill>
                  <a:schemeClr val="bg1"/>
                </a:solidFill>
              </a:rPr>
              <a:t>Business Unit Strategy</a:t>
            </a:r>
            <a:endParaRPr lang="en-US" sz="1600" dirty="0">
              <a:solidFill>
                <a:schemeClr val="bg1"/>
              </a:solidFill>
            </a:endParaRPr>
          </a:p>
          <a:p>
            <a:r>
              <a:rPr lang="en-GB" sz="1600" dirty="0">
                <a:solidFill>
                  <a:schemeClr val="bg1"/>
                </a:solidFill>
              </a:rPr>
              <a:t>Your business unit strategy will likely be the most visible level of strategy within each business area. People working within each unit should be able to draw direct links between this strategy and the work that they're doing. When people understand how they can help their business unit "win," you have the basis for a highly productive and motivated workforce. As such, it's important to have a clear definition of the business unit's </a:t>
            </a:r>
            <a:r>
              <a:rPr lang="en-GB" sz="1600" dirty="0">
                <a:solidFill>
                  <a:schemeClr val="bg1"/>
                </a:solidFill>
                <a:hlinkClick r:id="rId4">
                  <a:extLst>
                    <a:ext uri="{A12FA001-AC4F-418D-AE19-62706E023703}">
                      <ahyp:hlinkClr xmlns:ahyp="http://schemas.microsoft.com/office/drawing/2018/hyperlinkcolor" val="tx"/>
                    </a:ext>
                  </a:extLst>
                </a:hlinkClick>
              </a:rPr>
              <a:t>mission, vision and values</a:t>
            </a:r>
            <a:r>
              <a:rPr lang="en-GB" sz="1600" dirty="0">
                <a:solidFill>
                  <a:schemeClr val="bg1"/>
                </a:solidFill>
              </a:rPr>
              <a:t>.</a:t>
            </a:r>
          </a:p>
        </p:txBody>
      </p:sp>
      <p:sp>
        <p:nvSpPr>
          <p:cNvPr id="9" name="TextBox 8">
            <a:extLst>
              <a:ext uri="{FF2B5EF4-FFF2-40B4-BE49-F238E27FC236}">
                <a16:creationId xmlns:a16="http://schemas.microsoft.com/office/drawing/2014/main" id="{3A1BA7FF-0C63-4B46-9F37-49EED9C972A2}"/>
              </a:ext>
            </a:extLst>
          </p:cNvPr>
          <p:cNvSpPr txBox="1"/>
          <p:nvPr/>
        </p:nvSpPr>
        <p:spPr>
          <a:xfrm>
            <a:off x="164690" y="4419600"/>
            <a:ext cx="9588910" cy="2062103"/>
          </a:xfrm>
          <a:prstGeom prst="rect">
            <a:avLst/>
          </a:prstGeom>
          <a:solidFill>
            <a:schemeClr val="accent1">
              <a:lumMod val="60000"/>
              <a:lumOff val="40000"/>
            </a:schemeClr>
          </a:solidFill>
        </p:spPr>
        <p:txBody>
          <a:bodyPr wrap="square" rtlCol="0">
            <a:spAutoFit/>
          </a:bodyPr>
          <a:lstStyle/>
          <a:p>
            <a:pPr algn="ctr"/>
            <a:r>
              <a:rPr lang="en-US" sz="1600" b="1" dirty="0">
                <a:solidFill>
                  <a:schemeClr val="bg1"/>
                </a:solidFill>
              </a:rPr>
              <a:t>Team Unit Strategy</a:t>
            </a:r>
          </a:p>
          <a:p>
            <a:pPr algn="ctr"/>
            <a:endParaRPr lang="en-US" sz="1600" dirty="0">
              <a:solidFill>
                <a:schemeClr val="bg1"/>
              </a:solidFill>
            </a:endParaRPr>
          </a:p>
          <a:p>
            <a:pPr algn="ctr"/>
            <a:r>
              <a:rPr lang="en-GB" sz="1600" dirty="0">
                <a:solidFill>
                  <a:schemeClr val="bg1"/>
                </a:solidFill>
              </a:rPr>
              <a:t>To execute your corporate and business unit strategies successfully, you need teams throughout your organization to work together. Each of these teams has a different contribution to make, meaning that each team needs to have its own team-level strategy, however simple.</a:t>
            </a:r>
          </a:p>
          <a:p>
            <a:pPr algn="ctr"/>
            <a:endParaRPr lang="en-GB" sz="1600" dirty="0">
              <a:solidFill>
                <a:schemeClr val="bg1"/>
              </a:solidFill>
            </a:endParaRPr>
          </a:p>
          <a:p>
            <a:pPr algn="ctr"/>
            <a:r>
              <a:rPr lang="en-GB" sz="1600" dirty="0">
                <a:solidFill>
                  <a:schemeClr val="bg1"/>
                </a:solidFill>
              </a:rPr>
              <a:t>This team strategy must lead directly to the achievement of business unit and corporate strategies, meaning that all levels of strategy support and enhance each other to ensure that the organization is successful.</a:t>
            </a:r>
          </a:p>
        </p:txBody>
      </p:sp>
    </p:spTree>
    <p:extLst>
      <p:ext uri="{BB962C8B-B14F-4D97-AF65-F5344CB8AC3E}">
        <p14:creationId xmlns:p14="http://schemas.microsoft.com/office/powerpoint/2010/main" val="409891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F67D9036-F39C-8D47-85BF-4FE79FCE4130}"/>
              </a:ext>
            </a:extLst>
          </p:cNvPr>
          <p:cNvSpPr txBox="1">
            <a:spLocks/>
          </p:cNvSpPr>
          <p:nvPr/>
        </p:nvSpPr>
        <p:spPr>
          <a:xfrm>
            <a:off x="1447800" y="669746"/>
            <a:ext cx="6388976"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What Does Strategic Planning Look Like?</a:t>
            </a:r>
            <a:endParaRPr lang="en-US" sz="2800" b="1" dirty="0">
              <a:solidFill>
                <a:schemeClr val="bg1"/>
              </a:solidFill>
            </a:endParaRPr>
          </a:p>
        </p:txBody>
      </p:sp>
      <p:pic>
        <p:nvPicPr>
          <p:cNvPr id="5" name="Picture 4" descr="full logo white-01.png">
            <a:extLst>
              <a:ext uri="{FF2B5EF4-FFF2-40B4-BE49-F238E27FC236}">
                <a16:creationId xmlns:a16="http://schemas.microsoft.com/office/drawing/2014/main" id="{8D745F92-4398-A947-AB09-695506B74425}"/>
              </a:ext>
            </a:extLst>
          </p:cNvPr>
          <p:cNvPicPr>
            <a:picLocks noChangeAspect="1"/>
          </p:cNvPicPr>
          <p:nvPr/>
        </p:nvPicPr>
        <p:blipFill>
          <a:blip r:embed="rId2"/>
          <a:stretch>
            <a:fillRect/>
          </a:stretch>
        </p:blipFill>
        <p:spPr>
          <a:xfrm>
            <a:off x="8249307" y="21021"/>
            <a:ext cx="1600200" cy="655652"/>
          </a:xfrm>
          <a:prstGeom prst="rect">
            <a:avLst/>
          </a:prstGeom>
        </p:spPr>
      </p:pic>
      <p:pic>
        <p:nvPicPr>
          <p:cNvPr id="2" name="Picture 1">
            <a:extLst>
              <a:ext uri="{FF2B5EF4-FFF2-40B4-BE49-F238E27FC236}">
                <a16:creationId xmlns:a16="http://schemas.microsoft.com/office/drawing/2014/main" id="{2AFB44D7-713E-3044-B9F7-98D2C64078DF}"/>
              </a:ext>
            </a:extLst>
          </p:cNvPr>
          <p:cNvPicPr>
            <a:picLocks noChangeAspect="1"/>
          </p:cNvPicPr>
          <p:nvPr/>
        </p:nvPicPr>
        <p:blipFill>
          <a:blip r:embed="rId3"/>
          <a:stretch>
            <a:fillRect/>
          </a:stretch>
        </p:blipFill>
        <p:spPr>
          <a:xfrm>
            <a:off x="1219200" y="1604804"/>
            <a:ext cx="7148330" cy="4583450"/>
          </a:xfrm>
          <a:prstGeom prst="rect">
            <a:avLst/>
          </a:prstGeom>
        </p:spPr>
      </p:pic>
    </p:spTree>
    <p:extLst>
      <p:ext uri="{BB962C8B-B14F-4D97-AF65-F5344CB8AC3E}">
        <p14:creationId xmlns:p14="http://schemas.microsoft.com/office/powerpoint/2010/main" val="145813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FF2E-D891-CE48-8E74-1B91E53ADC43}"/>
              </a:ext>
            </a:extLst>
          </p:cNvPr>
          <p:cNvSpPr>
            <a:spLocks noGrp="1"/>
          </p:cNvSpPr>
          <p:nvPr>
            <p:ph type="title"/>
          </p:nvPr>
        </p:nvSpPr>
        <p:spPr/>
        <p:txBody>
          <a:bodyPr/>
          <a:lstStyle/>
          <a:p>
            <a:r>
              <a:rPr lang="en-US" dirty="0">
                <a:solidFill>
                  <a:schemeClr val="bg1"/>
                </a:solidFill>
              </a:rPr>
              <a:t>Reflection…</a:t>
            </a:r>
          </a:p>
        </p:txBody>
      </p:sp>
      <p:sp>
        <p:nvSpPr>
          <p:cNvPr id="3" name="TextBox 2">
            <a:extLst>
              <a:ext uri="{FF2B5EF4-FFF2-40B4-BE49-F238E27FC236}">
                <a16:creationId xmlns:a16="http://schemas.microsoft.com/office/drawing/2014/main" id="{95A584B6-41E7-3641-92DE-CB4051A8DBE8}"/>
              </a:ext>
            </a:extLst>
          </p:cNvPr>
          <p:cNvSpPr txBox="1"/>
          <p:nvPr/>
        </p:nvSpPr>
        <p:spPr>
          <a:xfrm>
            <a:off x="1143000" y="1676400"/>
            <a:ext cx="7696200" cy="4031873"/>
          </a:xfrm>
          <a:prstGeom prst="rect">
            <a:avLst/>
          </a:prstGeom>
          <a:noFill/>
        </p:spPr>
        <p:txBody>
          <a:bodyPr wrap="square" rtlCol="0">
            <a:spAutoFit/>
          </a:bodyPr>
          <a:lstStyle/>
          <a:p>
            <a:r>
              <a:rPr lang="en-US" sz="2400" dirty="0">
                <a:solidFill>
                  <a:srgbClr val="FFC000"/>
                </a:solidFill>
              </a:rPr>
              <a:t>Please reflect on the following questions below:</a:t>
            </a:r>
          </a:p>
          <a:p>
            <a:endParaRPr lang="en-US" dirty="0">
              <a:solidFill>
                <a:srgbClr val="FFC000"/>
              </a:solidFill>
            </a:endParaRPr>
          </a:p>
          <a:p>
            <a:endParaRPr lang="en-US" dirty="0">
              <a:solidFill>
                <a:srgbClr val="FFC000"/>
              </a:solidFill>
            </a:endParaRPr>
          </a:p>
          <a:p>
            <a:r>
              <a:rPr lang="en-US" sz="2000" dirty="0">
                <a:solidFill>
                  <a:srgbClr val="FFC000"/>
                </a:solidFill>
              </a:rPr>
              <a:t>Get a copy of the LGU’s vision and strategic plan</a:t>
            </a:r>
          </a:p>
          <a:p>
            <a:endParaRPr lang="en-US" sz="2000" dirty="0">
              <a:solidFill>
                <a:srgbClr val="FFC000"/>
              </a:solidFill>
            </a:endParaRPr>
          </a:p>
          <a:p>
            <a:r>
              <a:rPr lang="en-US" sz="2000" dirty="0">
                <a:solidFill>
                  <a:srgbClr val="FFC000"/>
                </a:solidFill>
              </a:rPr>
              <a:t>Is the strategic plan clear? </a:t>
            </a:r>
          </a:p>
          <a:p>
            <a:endParaRPr lang="en-US" sz="2000" dirty="0">
              <a:solidFill>
                <a:srgbClr val="FFC000"/>
              </a:solidFill>
            </a:endParaRPr>
          </a:p>
          <a:p>
            <a:r>
              <a:rPr lang="en-US" sz="2000" dirty="0">
                <a:solidFill>
                  <a:srgbClr val="FFC000"/>
                </a:solidFill>
              </a:rPr>
              <a:t>Do you have a team strategy or business plan? Team strategy/plan? </a:t>
            </a:r>
          </a:p>
          <a:p>
            <a:endParaRPr lang="en-US" sz="2000" dirty="0">
              <a:solidFill>
                <a:srgbClr val="FFC000"/>
              </a:solidFill>
            </a:endParaRPr>
          </a:p>
          <a:p>
            <a:r>
              <a:rPr lang="en-US" sz="2000" dirty="0">
                <a:solidFill>
                  <a:srgbClr val="FFC000"/>
                </a:solidFill>
              </a:rPr>
              <a:t>Does your team strategy align with the departmental plan and does the departmental plan align to the LGU’s strategic vision?</a:t>
            </a:r>
          </a:p>
          <a:p>
            <a:endParaRPr lang="en-US" dirty="0">
              <a:solidFill>
                <a:srgbClr val="FFC000"/>
              </a:solidFill>
            </a:endParaRPr>
          </a:p>
          <a:p>
            <a:endParaRPr lang="en-US" dirty="0">
              <a:solidFill>
                <a:srgbClr val="FFC000"/>
              </a:solidFill>
            </a:endParaRPr>
          </a:p>
        </p:txBody>
      </p:sp>
      <p:pic>
        <p:nvPicPr>
          <p:cNvPr id="6146" name="Picture 2" descr="Image result for reflect">
            <a:extLst>
              <a:ext uri="{FF2B5EF4-FFF2-40B4-BE49-F238E27FC236}">
                <a16:creationId xmlns:a16="http://schemas.microsoft.com/office/drawing/2014/main" id="{6AE6C33A-D9E7-8D49-831D-ECEE21C0F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599" y="252471"/>
            <a:ext cx="2372591" cy="2821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04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0139-71C6-AB49-A3A5-B07CA0866AB5}"/>
              </a:ext>
            </a:extLst>
          </p:cNvPr>
          <p:cNvSpPr>
            <a:spLocks noGrp="1"/>
          </p:cNvSpPr>
          <p:nvPr>
            <p:ph type="title"/>
          </p:nvPr>
        </p:nvSpPr>
        <p:spPr/>
        <p:txBody>
          <a:bodyPr/>
          <a:lstStyle/>
          <a:p>
            <a:r>
              <a:rPr lang="en-US" dirty="0">
                <a:solidFill>
                  <a:schemeClr val="bg1"/>
                </a:solidFill>
              </a:rPr>
              <a:t>Strategic focus</a:t>
            </a:r>
          </a:p>
        </p:txBody>
      </p:sp>
      <p:sp>
        <p:nvSpPr>
          <p:cNvPr id="3" name="TextBox 2">
            <a:extLst>
              <a:ext uri="{FF2B5EF4-FFF2-40B4-BE49-F238E27FC236}">
                <a16:creationId xmlns:a16="http://schemas.microsoft.com/office/drawing/2014/main" id="{A4719857-387A-A64C-8C56-E044AD49DB85}"/>
              </a:ext>
            </a:extLst>
          </p:cNvPr>
          <p:cNvSpPr txBox="1"/>
          <p:nvPr/>
        </p:nvSpPr>
        <p:spPr>
          <a:xfrm>
            <a:off x="762000" y="1232404"/>
            <a:ext cx="8915400" cy="4401205"/>
          </a:xfrm>
          <a:prstGeom prst="rect">
            <a:avLst/>
          </a:prstGeom>
          <a:noFill/>
        </p:spPr>
        <p:txBody>
          <a:bodyPr wrap="square" rtlCol="0">
            <a:spAutoFit/>
          </a:bodyPr>
          <a:lstStyle/>
          <a:p>
            <a:endParaRPr lang="en-US" sz="2000" dirty="0">
              <a:solidFill>
                <a:schemeClr val="bg1"/>
              </a:solidFill>
            </a:endParaRPr>
          </a:p>
          <a:p>
            <a:r>
              <a:rPr lang="en-GB" sz="2000" dirty="0">
                <a:solidFill>
                  <a:schemeClr val="bg1"/>
                </a:solidFill>
              </a:rPr>
              <a:t>It is important to  set your direction and prioritize your efforts to have the greatest impact with the work that you do. Creating strategic focus will help you say no to distractions, be more efficient, and leave your team feeling like the work they do matters. </a:t>
            </a:r>
          </a:p>
          <a:p>
            <a:endParaRPr lang="en-GB" dirty="0"/>
          </a:p>
          <a:p>
            <a:endParaRPr lang="en-GB" dirty="0"/>
          </a:p>
          <a:p>
            <a:r>
              <a:rPr lang="en-US" dirty="0">
                <a:solidFill>
                  <a:srgbClr val="FFC000"/>
                </a:solidFill>
              </a:rPr>
              <a:t>Please watch the two videos on Strategic Focus by Mike </a:t>
            </a:r>
            <a:r>
              <a:rPr lang="en-US" dirty="0" err="1">
                <a:solidFill>
                  <a:srgbClr val="FFC000"/>
                </a:solidFill>
              </a:rPr>
              <a:t>Figliulo</a:t>
            </a:r>
            <a:r>
              <a:rPr lang="en-US" dirty="0">
                <a:solidFill>
                  <a:srgbClr val="FFC000"/>
                </a:solidFill>
              </a:rPr>
              <a:t> of </a:t>
            </a:r>
            <a:r>
              <a:rPr lang="en-US" dirty="0" err="1">
                <a:solidFill>
                  <a:srgbClr val="FFC000"/>
                </a:solidFill>
              </a:rPr>
              <a:t>thoughtLeader</a:t>
            </a:r>
            <a:r>
              <a:rPr lang="en-US" dirty="0">
                <a:solidFill>
                  <a:srgbClr val="FFC000"/>
                </a:solidFill>
              </a:rPr>
              <a:t> then do the focus assessment task.</a:t>
            </a:r>
          </a:p>
          <a:p>
            <a:endParaRPr lang="en-US" dirty="0">
              <a:solidFill>
                <a:srgbClr val="FFC000"/>
              </a:solidFill>
            </a:endParaRPr>
          </a:p>
          <a:p>
            <a:r>
              <a:rPr lang="en-US" i="1" dirty="0">
                <a:solidFill>
                  <a:srgbClr val="FFC000"/>
                </a:solidFill>
              </a:rPr>
              <a:t>The importance of strategic focus (video 0)</a:t>
            </a:r>
          </a:p>
          <a:p>
            <a:r>
              <a:rPr lang="en-US" i="1" dirty="0">
                <a:solidFill>
                  <a:srgbClr val="FFC000"/>
                </a:solidFill>
              </a:rPr>
              <a:t>Creating the impact of focus (video 1)</a:t>
            </a:r>
            <a:endParaRPr lang="en-US" sz="1600" i="1" dirty="0">
              <a:solidFill>
                <a:srgbClr val="FFC000"/>
              </a:solidFill>
            </a:endParaRPr>
          </a:p>
          <a:p>
            <a:endParaRPr lang="en-GB" dirty="0"/>
          </a:p>
          <a:p>
            <a:endParaRPr lang="en-US" dirty="0">
              <a:solidFill>
                <a:schemeClr val="bg1"/>
              </a:solidFill>
            </a:endParaRPr>
          </a:p>
          <a:p>
            <a:endParaRPr lang="en-US" dirty="0">
              <a:solidFill>
                <a:schemeClr val="bg1"/>
              </a:solidFill>
            </a:endParaRPr>
          </a:p>
        </p:txBody>
      </p:sp>
      <p:pic>
        <p:nvPicPr>
          <p:cNvPr id="7170" name="Picture 2" descr="Image result for focus">
            <a:extLst>
              <a:ext uri="{FF2B5EF4-FFF2-40B4-BE49-F238E27FC236}">
                <a16:creationId xmlns:a16="http://schemas.microsoft.com/office/drawing/2014/main" id="{EA9BEDAA-E7B3-3D44-A114-4B6CC9E7F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962400"/>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60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E24D-8D22-5842-B629-D54C1CEDFD68}"/>
              </a:ext>
            </a:extLst>
          </p:cNvPr>
          <p:cNvSpPr>
            <a:spLocks noGrp="1"/>
          </p:cNvSpPr>
          <p:nvPr>
            <p:ph type="title"/>
          </p:nvPr>
        </p:nvSpPr>
        <p:spPr/>
        <p:txBody>
          <a:bodyPr/>
          <a:lstStyle/>
          <a:p>
            <a:r>
              <a:rPr lang="en-US" dirty="0">
                <a:solidFill>
                  <a:schemeClr val="bg1"/>
                </a:solidFill>
              </a:rPr>
              <a:t>What Focus Requires</a:t>
            </a:r>
          </a:p>
        </p:txBody>
      </p:sp>
      <p:graphicFrame>
        <p:nvGraphicFramePr>
          <p:cNvPr id="4" name="Diagram 3">
            <a:extLst>
              <a:ext uri="{FF2B5EF4-FFF2-40B4-BE49-F238E27FC236}">
                <a16:creationId xmlns:a16="http://schemas.microsoft.com/office/drawing/2014/main" id="{665DC21A-A825-584D-929D-891AD713B39C}"/>
              </a:ext>
            </a:extLst>
          </p:cNvPr>
          <p:cNvGraphicFramePr/>
          <p:nvPr>
            <p:extLst>
              <p:ext uri="{D42A27DB-BD31-4B8C-83A1-F6EECF244321}">
                <p14:modId xmlns:p14="http://schemas.microsoft.com/office/powerpoint/2010/main" val="2792550337"/>
              </p:ext>
            </p:extLst>
          </p:nvPr>
        </p:nvGraphicFramePr>
        <p:xfrm>
          <a:off x="1651000" y="1227666"/>
          <a:ext cx="6604000"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61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r>
              <a:rPr lang="en-GB" sz="2400" b="1" dirty="0">
                <a:solidFill>
                  <a:schemeClr val="bg1"/>
                </a:solidFill>
              </a:rPr>
              <a:t>Task:  Focus Assessment</a:t>
            </a:r>
            <a:endParaRPr lang="en-US" sz="2400" b="1" dirty="0">
              <a:solidFill>
                <a:schemeClr val="bg1"/>
              </a:solidFill>
            </a:endParaRPr>
          </a:p>
        </p:txBody>
      </p:sp>
      <p:sp>
        <p:nvSpPr>
          <p:cNvPr id="3" name="TextBox 2">
            <a:extLst>
              <a:ext uri="{FF2B5EF4-FFF2-40B4-BE49-F238E27FC236}">
                <a16:creationId xmlns:a16="http://schemas.microsoft.com/office/drawing/2014/main" id="{F3812250-F16B-3341-834E-2112183A862F}"/>
              </a:ext>
            </a:extLst>
          </p:cNvPr>
          <p:cNvSpPr txBox="1"/>
          <p:nvPr/>
        </p:nvSpPr>
        <p:spPr>
          <a:xfrm>
            <a:off x="457200" y="1245547"/>
            <a:ext cx="92964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C000"/>
                </a:solidFill>
              </a:rPr>
              <a:t>Inventory your team’s projects</a:t>
            </a:r>
          </a:p>
          <a:p>
            <a:pPr marL="285750" indent="-285750">
              <a:buFont typeface="Arial" panose="020B0604020202020204" pitchFamily="34" charset="0"/>
              <a:buChar char="•"/>
            </a:pPr>
            <a:r>
              <a:rPr lang="en-US" dirty="0">
                <a:solidFill>
                  <a:srgbClr val="FFC000"/>
                </a:solidFill>
              </a:rPr>
              <a:t>Estimate weekly project hours</a:t>
            </a:r>
          </a:p>
          <a:p>
            <a:pPr marL="285750" indent="-285750">
              <a:buFont typeface="Arial" panose="020B0604020202020204" pitchFamily="34" charset="0"/>
              <a:buChar char="•"/>
            </a:pPr>
            <a:r>
              <a:rPr lang="en-US" dirty="0">
                <a:solidFill>
                  <a:srgbClr val="FFC000"/>
                </a:solidFill>
              </a:rPr>
              <a:t>Add up available weekly hours (remove things like meetings, email and other unproductive time)</a:t>
            </a:r>
          </a:p>
          <a:p>
            <a:endParaRPr lang="en-US" dirty="0">
              <a:solidFill>
                <a:srgbClr val="FFC000"/>
              </a:solidFill>
            </a:endParaRPr>
          </a:p>
          <a:p>
            <a:r>
              <a:rPr lang="en-US" i="1" dirty="0">
                <a:solidFill>
                  <a:srgbClr val="FFC000"/>
                </a:solidFill>
              </a:rPr>
              <a:t>If the first number is bigger than the second then you may have a problem. You might not be saying no to distractions</a:t>
            </a:r>
          </a:p>
          <a:p>
            <a:endParaRPr lang="en-US" dirty="0">
              <a:solidFill>
                <a:srgbClr val="FFC000"/>
              </a:solidFill>
            </a:endParaRPr>
          </a:p>
          <a:p>
            <a:pPr marL="285750" indent="-285750">
              <a:buFont typeface="Arial" panose="020B0604020202020204" pitchFamily="34" charset="0"/>
              <a:buChar char="•"/>
            </a:pPr>
            <a:r>
              <a:rPr lang="en-US" dirty="0">
                <a:solidFill>
                  <a:srgbClr val="FFC000"/>
                </a:solidFill>
              </a:rPr>
              <a:t>Revisit your business cases from your top five projects from last year</a:t>
            </a:r>
          </a:p>
          <a:p>
            <a:pPr marL="285750" indent="-285750">
              <a:buFont typeface="Arial" panose="020B0604020202020204" pitchFamily="34" charset="0"/>
              <a:buChar char="•"/>
            </a:pPr>
            <a:r>
              <a:rPr lang="en-US" dirty="0">
                <a:solidFill>
                  <a:srgbClr val="FFC000"/>
                </a:solidFill>
              </a:rPr>
              <a:t>Ask did those projects hit their impact projections? </a:t>
            </a:r>
          </a:p>
          <a:p>
            <a:endParaRPr lang="en-US" dirty="0">
              <a:solidFill>
                <a:srgbClr val="FFC000"/>
              </a:solidFill>
            </a:endParaRPr>
          </a:p>
          <a:p>
            <a:r>
              <a:rPr lang="en-US" i="1" dirty="0">
                <a:solidFill>
                  <a:srgbClr val="FFC000"/>
                </a:solidFill>
              </a:rPr>
              <a:t>If not you have a problem – you are not delivering quality work because you are spread too thin</a:t>
            </a:r>
          </a:p>
          <a:p>
            <a:endParaRPr lang="en-US" dirty="0">
              <a:solidFill>
                <a:srgbClr val="FFC000"/>
              </a:solidFill>
            </a:endParaRPr>
          </a:p>
          <a:p>
            <a:pPr marL="285750" indent="-285750">
              <a:buFont typeface="Arial" panose="020B0604020202020204" pitchFamily="34" charset="0"/>
              <a:buChar char="•"/>
            </a:pPr>
            <a:r>
              <a:rPr lang="en-US" dirty="0">
                <a:solidFill>
                  <a:srgbClr val="FFC000"/>
                </a:solidFill>
              </a:rPr>
              <a:t>Did any of the projects win award or gain recognition?</a:t>
            </a:r>
          </a:p>
          <a:p>
            <a:pPr marL="285750" indent="-285750">
              <a:buFont typeface="Arial" panose="020B0604020202020204" pitchFamily="34" charset="0"/>
              <a:buChar char="•"/>
            </a:pPr>
            <a:endParaRPr lang="en-US" dirty="0">
              <a:solidFill>
                <a:srgbClr val="FFC000"/>
              </a:solidFill>
            </a:endParaRPr>
          </a:p>
          <a:p>
            <a:r>
              <a:rPr lang="en-US" i="1" dirty="0">
                <a:solidFill>
                  <a:srgbClr val="FFC000"/>
                </a:solidFill>
              </a:rPr>
              <a:t> If not, you may not be working on the most meaningful projects</a:t>
            </a:r>
          </a:p>
          <a:p>
            <a:endParaRPr lang="en-US" dirty="0">
              <a:solidFill>
                <a:srgbClr val="FFC000"/>
              </a:solidFill>
            </a:endParaRPr>
          </a:p>
          <a:p>
            <a:endParaRPr lang="en-US" dirty="0">
              <a:solidFill>
                <a:srgbClr val="FFC000"/>
              </a:solidFill>
            </a:endParaRPr>
          </a:p>
        </p:txBody>
      </p:sp>
      <p:pic>
        <p:nvPicPr>
          <p:cNvPr id="5" name="Picture 2" descr="Image result for focus">
            <a:extLst>
              <a:ext uri="{FF2B5EF4-FFF2-40B4-BE49-F238E27FC236}">
                <a16:creationId xmlns:a16="http://schemas.microsoft.com/office/drawing/2014/main" id="{312DA53B-11E0-8F44-B526-C3B80CBB2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6945" y="4837960"/>
            <a:ext cx="223291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4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0139-71C6-AB49-A3A5-B07CA0866AB5}"/>
              </a:ext>
            </a:extLst>
          </p:cNvPr>
          <p:cNvSpPr>
            <a:spLocks noGrp="1"/>
          </p:cNvSpPr>
          <p:nvPr>
            <p:ph type="title"/>
          </p:nvPr>
        </p:nvSpPr>
        <p:spPr/>
        <p:txBody>
          <a:bodyPr>
            <a:normAutofit/>
          </a:bodyPr>
          <a:lstStyle/>
          <a:p>
            <a:r>
              <a:rPr lang="en-US" dirty="0">
                <a:solidFill>
                  <a:schemeClr val="bg1"/>
                </a:solidFill>
              </a:rPr>
              <a:t>Guiding Principles and Strategic Filters</a:t>
            </a:r>
          </a:p>
        </p:txBody>
      </p:sp>
      <p:sp>
        <p:nvSpPr>
          <p:cNvPr id="3" name="TextBox 2">
            <a:extLst>
              <a:ext uri="{FF2B5EF4-FFF2-40B4-BE49-F238E27FC236}">
                <a16:creationId xmlns:a16="http://schemas.microsoft.com/office/drawing/2014/main" id="{A4719857-387A-A64C-8C56-E044AD49DB85}"/>
              </a:ext>
            </a:extLst>
          </p:cNvPr>
          <p:cNvSpPr txBox="1"/>
          <p:nvPr/>
        </p:nvSpPr>
        <p:spPr>
          <a:xfrm>
            <a:off x="660862" y="1524000"/>
            <a:ext cx="8648700" cy="4154984"/>
          </a:xfrm>
          <a:prstGeom prst="rect">
            <a:avLst/>
          </a:prstGeom>
          <a:noFill/>
        </p:spPr>
        <p:txBody>
          <a:bodyPr wrap="square" rtlCol="0">
            <a:spAutoFit/>
          </a:bodyPr>
          <a:lstStyle/>
          <a:p>
            <a:endParaRPr lang="en-GB" dirty="0"/>
          </a:p>
          <a:p>
            <a:r>
              <a:rPr lang="en-US" dirty="0">
                <a:solidFill>
                  <a:srgbClr val="FFC000"/>
                </a:solidFill>
              </a:rPr>
              <a:t>Please watch the  videos below:</a:t>
            </a:r>
          </a:p>
          <a:p>
            <a:endParaRPr lang="en-US" dirty="0">
              <a:solidFill>
                <a:srgbClr val="FFC000"/>
              </a:solidFill>
            </a:endParaRPr>
          </a:p>
          <a:p>
            <a:r>
              <a:rPr lang="en-US" i="1" dirty="0">
                <a:solidFill>
                  <a:srgbClr val="FFC000"/>
                </a:solidFill>
              </a:rPr>
              <a:t>Setting the vison and mission strategic focus(video 3)</a:t>
            </a:r>
          </a:p>
          <a:p>
            <a:r>
              <a:rPr lang="en-US" i="1" dirty="0">
                <a:solidFill>
                  <a:srgbClr val="FFC000"/>
                </a:solidFill>
              </a:rPr>
              <a:t>Guiding Principles and Strategic Filter(video 4)</a:t>
            </a:r>
          </a:p>
          <a:p>
            <a:endParaRPr lang="en-US" sz="1600" i="1" dirty="0">
              <a:solidFill>
                <a:srgbClr val="FFC000"/>
              </a:solidFill>
            </a:endParaRPr>
          </a:p>
          <a:p>
            <a:endParaRPr lang="en-US" sz="1600" dirty="0">
              <a:solidFill>
                <a:schemeClr val="bg1"/>
              </a:solidFill>
            </a:endParaRPr>
          </a:p>
          <a:p>
            <a:r>
              <a:rPr lang="en-GB" dirty="0">
                <a:solidFill>
                  <a:schemeClr val="bg1"/>
                </a:solidFill>
              </a:rPr>
              <a:t>The guiding principles and strategic filters are the criteria for assessing which work you'll do, which work you won't do, and the prioritization of your efforts. Some filters will be quantitative and others will be qualitative. What matters most is that you use these filters to assess any new project you're considering.</a:t>
            </a:r>
          </a:p>
          <a:p>
            <a:endParaRPr lang="en-US" sz="1600" i="1" dirty="0">
              <a:solidFill>
                <a:srgbClr val="FFC000"/>
              </a:solidFill>
            </a:endParaRPr>
          </a:p>
          <a:p>
            <a:endParaRPr lang="en-GB" dirty="0"/>
          </a:p>
          <a:p>
            <a:endParaRPr lang="en-US" dirty="0">
              <a:solidFill>
                <a:schemeClr val="bg1"/>
              </a:solidFill>
            </a:endParaRPr>
          </a:p>
          <a:p>
            <a:endParaRPr lang="en-US" dirty="0">
              <a:solidFill>
                <a:schemeClr val="bg1"/>
              </a:solidFill>
            </a:endParaRPr>
          </a:p>
        </p:txBody>
      </p:sp>
      <p:pic>
        <p:nvPicPr>
          <p:cNvPr id="9220" name="Picture 4" descr="Image result for watch video">
            <a:extLst>
              <a:ext uri="{FF2B5EF4-FFF2-40B4-BE49-F238E27FC236}">
                <a16:creationId xmlns:a16="http://schemas.microsoft.com/office/drawing/2014/main" id="{E6E3875C-494A-FB41-93EF-B92B3E1D5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524000"/>
            <a:ext cx="2266950" cy="129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44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512F-5E34-8549-B900-92EB7D31A524}"/>
              </a:ext>
            </a:extLst>
          </p:cNvPr>
          <p:cNvSpPr>
            <a:spLocks noGrp="1"/>
          </p:cNvSpPr>
          <p:nvPr>
            <p:ph type="title"/>
          </p:nvPr>
        </p:nvSpPr>
        <p:spPr/>
        <p:txBody>
          <a:bodyPr/>
          <a:lstStyle/>
          <a:p>
            <a:r>
              <a:rPr lang="en-US" dirty="0">
                <a:solidFill>
                  <a:schemeClr val="bg1"/>
                </a:solidFill>
              </a:rPr>
              <a:t>Setting the Direction</a:t>
            </a:r>
          </a:p>
        </p:txBody>
      </p:sp>
      <p:sp>
        <p:nvSpPr>
          <p:cNvPr id="4" name="TextBox 3">
            <a:extLst>
              <a:ext uri="{FF2B5EF4-FFF2-40B4-BE49-F238E27FC236}">
                <a16:creationId xmlns:a16="http://schemas.microsoft.com/office/drawing/2014/main" id="{1C4D0A03-7BF5-BC43-B3A0-51D7AA775A9A}"/>
              </a:ext>
            </a:extLst>
          </p:cNvPr>
          <p:cNvSpPr txBox="1"/>
          <p:nvPr/>
        </p:nvSpPr>
        <p:spPr>
          <a:xfrm>
            <a:off x="609600" y="1417638"/>
            <a:ext cx="7391400" cy="923330"/>
          </a:xfrm>
          <a:prstGeom prst="rect">
            <a:avLst/>
          </a:prstGeom>
          <a:noFill/>
        </p:spPr>
        <p:txBody>
          <a:bodyPr wrap="square" rtlCol="0">
            <a:spAutoFit/>
          </a:bodyPr>
          <a:lstStyle/>
          <a:p>
            <a:endParaRPr lang="en-US" dirty="0"/>
          </a:p>
          <a:p>
            <a:endParaRPr lang="en-US" dirty="0"/>
          </a:p>
          <a:p>
            <a:endParaRPr lang="en-US" dirty="0"/>
          </a:p>
        </p:txBody>
      </p:sp>
      <p:graphicFrame>
        <p:nvGraphicFramePr>
          <p:cNvPr id="5" name="Diagram 4">
            <a:extLst>
              <a:ext uri="{FF2B5EF4-FFF2-40B4-BE49-F238E27FC236}">
                <a16:creationId xmlns:a16="http://schemas.microsoft.com/office/drawing/2014/main" id="{F38AD02E-2436-BB49-B1A9-72603135B481}"/>
              </a:ext>
            </a:extLst>
          </p:cNvPr>
          <p:cNvGraphicFramePr/>
          <p:nvPr>
            <p:extLst>
              <p:ext uri="{D42A27DB-BD31-4B8C-83A1-F6EECF244321}">
                <p14:modId xmlns:p14="http://schemas.microsoft.com/office/powerpoint/2010/main" val="270627329"/>
              </p:ext>
            </p:extLst>
          </p:nvPr>
        </p:nvGraphicFramePr>
        <p:xfrm>
          <a:off x="1651000" y="1227666"/>
          <a:ext cx="8026400"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75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0139-71C6-AB49-A3A5-B07CA0866AB5}"/>
              </a:ext>
            </a:extLst>
          </p:cNvPr>
          <p:cNvSpPr>
            <a:spLocks noGrp="1"/>
          </p:cNvSpPr>
          <p:nvPr>
            <p:ph type="title"/>
          </p:nvPr>
        </p:nvSpPr>
        <p:spPr/>
        <p:txBody>
          <a:bodyPr>
            <a:normAutofit fontScale="90000"/>
          </a:bodyPr>
          <a:lstStyle/>
          <a:p>
            <a:r>
              <a:rPr lang="en-US" dirty="0">
                <a:solidFill>
                  <a:schemeClr val="bg1"/>
                </a:solidFill>
              </a:rPr>
              <a:t>Prioritizing Work and Driving  </a:t>
            </a:r>
            <a:r>
              <a:rPr lang="en-US" dirty="0" err="1">
                <a:solidFill>
                  <a:schemeClr val="bg1"/>
                </a:solidFill>
              </a:rPr>
              <a:t>Behaviours</a:t>
            </a:r>
            <a:endParaRPr lang="en-US" dirty="0">
              <a:solidFill>
                <a:schemeClr val="bg1"/>
              </a:solidFill>
            </a:endParaRPr>
          </a:p>
        </p:txBody>
      </p:sp>
      <p:sp>
        <p:nvSpPr>
          <p:cNvPr id="3" name="TextBox 2">
            <a:extLst>
              <a:ext uri="{FF2B5EF4-FFF2-40B4-BE49-F238E27FC236}">
                <a16:creationId xmlns:a16="http://schemas.microsoft.com/office/drawing/2014/main" id="{A4719857-387A-A64C-8C56-E044AD49DB85}"/>
              </a:ext>
            </a:extLst>
          </p:cNvPr>
          <p:cNvSpPr txBox="1"/>
          <p:nvPr/>
        </p:nvSpPr>
        <p:spPr>
          <a:xfrm>
            <a:off x="307035" y="1537456"/>
            <a:ext cx="9140536" cy="5636475"/>
          </a:xfrm>
          <a:prstGeom prst="rect">
            <a:avLst/>
          </a:prstGeom>
          <a:noFill/>
        </p:spPr>
        <p:txBody>
          <a:bodyPr wrap="square" rtlCol="0">
            <a:spAutoFit/>
          </a:bodyPr>
          <a:lstStyle/>
          <a:p>
            <a:r>
              <a:rPr lang="en-GB" sz="2000" dirty="0">
                <a:solidFill>
                  <a:schemeClr val="bg1"/>
                </a:solidFill>
              </a:rPr>
              <a:t>A consistent and regularly-scheduled prioritization process helps eliminate distractions and focus your efforts on the most meaningful projects. Some processes are formal while others are simply frequent conversations about priorities. </a:t>
            </a:r>
          </a:p>
          <a:p>
            <a:endParaRPr lang="en-GB" sz="2000" dirty="0">
              <a:solidFill>
                <a:schemeClr val="bg1"/>
              </a:solidFill>
            </a:endParaRPr>
          </a:p>
          <a:p>
            <a:r>
              <a:rPr lang="en-GB" sz="2000" dirty="0">
                <a:solidFill>
                  <a:schemeClr val="bg1"/>
                </a:solidFill>
              </a:rPr>
              <a:t>There may be a time that you also need to readjust focus which can be done through:</a:t>
            </a:r>
          </a:p>
          <a:p>
            <a:endParaRPr lang="en-GB" sz="2000" dirty="0">
              <a:solidFill>
                <a:schemeClr val="bg1"/>
              </a:solidFill>
            </a:endParaRPr>
          </a:p>
          <a:p>
            <a:pPr marL="342900" indent="-342900">
              <a:buFont typeface="Arial" panose="020B0604020202020204" pitchFamily="34" charset="0"/>
              <a:buChar char="•"/>
            </a:pPr>
            <a:r>
              <a:rPr lang="en-GB" sz="2000" dirty="0">
                <a:solidFill>
                  <a:schemeClr val="bg1"/>
                </a:solidFill>
              </a:rPr>
              <a:t>Reassessing Work</a:t>
            </a:r>
          </a:p>
          <a:p>
            <a:pPr marL="342900" indent="-342900">
              <a:buFont typeface="Arial" panose="020B0604020202020204" pitchFamily="34" charset="0"/>
              <a:buChar char="•"/>
            </a:pPr>
            <a:r>
              <a:rPr lang="en-GB" sz="2000" dirty="0">
                <a:solidFill>
                  <a:schemeClr val="bg1"/>
                </a:solidFill>
              </a:rPr>
              <a:t>Evaluating New Opportunities</a:t>
            </a:r>
          </a:p>
          <a:p>
            <a:pPr marL="342900" indent="-342900">
              <a:buFont typeface="Arial" panose="020B0604020202020204" pitchFamily="34" charset="0"/>
              <a:buChar char="•"/>
            </a:pPr>
            <a:r>
              <a:rPr lang="en-GB" sz="2000" dirty="0">
                <a:solidFill>
                  <a:schemeClr val="bg1"/>
                </a:solidFill>
              </a:rPr>
              <a:t>Shifting focus</a:t>
            </a:r>
          </a:p>
          <a:p>
            <a:endParaRPr lang="en-GB" dirty="0"/>
          </a:p>
          <a:p>
            <a:r>
              <a:rPr lang="en-US" dirty="0">
                <a:solidFill>
                  <a:srgbClr val="FFC000"/>
                </a:solidFill>
              </a:rPr>
              <a:t>Watch the following videos</a:t>
            </a:r>
          </a:p>
          <a:p>
            <a:endParaRPr lang="en-US" dirty="0">
              <a:solidFill>
                <a:srgbClr val="FFC000"/>
              </a:solidFill>
            </a:endParaRPr>
          </a:p>
          <a:p>
            <a:r>
              <a:rPr lang="en-US" i="1" dirty="0">
                <a:solidFill>
                  <a:srgbClr val="FFC000"/>
                </a:solidFill>
              </a:rPr>
              <a:t>Running a prioritization process (videos 5 and 6)</a:t>
            </a:r>
          </a:p>
          <a:p>
            <a:r>
              <a:rPr lang="en-US" i="1" dirty="0">
                <a:solidFill>
                  <a:srgbClr val="FFC000"/>
                </a:solidFill>
              </a:rPr>
              <a:t>Embedding prioritization (video 7)</a:t>
            </a:r>
          </a:p>
          <a:p>
            <a:r>
              <a:rPr lang="en-US" sz="1600" i="1" dirty="0">
                <a:solidFill>
                  <a:srgbClr val="FFC000"/>
                </a:solidFill>
              </a:rPr>
              <a:t>Asking yourself should 1 (video 8)</a:t>
            </a:r>
          </a:p>
          <a:p>
            <a:r>
              <a:rPr lang="en-US" sz="1600" i="1" dirty="0">
                <a:solidFill>
                  <a:srgbClr val="FFC000"/>
                </a:solidFill>
              </a:rPr>
              <a:t>Challenging the team (video 9)</a:t>
            </a:r>
          </a:p>
          <a:p>
            <a:endParaRPr lang="en-GB" dirty="0"/>
          </a:p>
          <a:p>
            <a:endParaRPr lang="en-US" dirty="0">
              <a:solidFill>
                <a:schemeClr val="bg1"/>
              </a:solidFill>
            </a:endParaRPr>
          </a:p>
          <a:p>
            <a:endParaRPr lang="en-US" dirty="0">
              <a:solidFill>
                <a:schemeClr val="bg1"/>
              </a:solidFill>
            </a:endParaRPr>
          </a:p>
        </p:txBody>
      </p:sp>
      <p:pic>
        <p:nvPicPr>
          <p:cNvPr id="10242" name="Picture 2" descr="Image result for watch video">
            <a:extLst>
              <a:ext uri="{FF2B5EF4-FFF2-40B4-BE49-F238E27FC236}">
                <a16:creationId xmlns:a16="http://schemas.microsoft.com/office/drawing/2014/main" id="{69D4EFA3-DCD5-2441-B3BE-4DEFEB44C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876800"/>
            <a:ext cx="2495550" cy="142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996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7254-24E2-204C-AA24-E70F4641C0B8}"/>
              </a:ext>
            </a:extLst>
          </p:cNvPr>
          <p:cNvSpPr>
            <a:spLocks noGrp="1"/>
          </p:cNvSpPr>
          <p:nvPr>
            <p:ph type="title"/>
          </p:nvPr>
        </p:nvSpPr>
        <p:spPr>
          <a:xfrm>
            <a:off x="495300" y="656167"/>
            <a:ext cx="8915400" cy="1143000"/>
          </a:xfrm>
        </p:spPr>
        <p:txBody>
          <a:bodyPr/>
          <a:lstStyle/>
          <a:p>
            <a:r>
              <a:rPr lang="en-US" dirty="0">
                <a:solidFill>
                  <a:schemeClr val="bg1"/>
                </a:solidFill>
              </a:rPr>
              <a:t>Implement a prioritization process</a:t>
            </a:r>
          </a:p>
        </p:txBody>
      </p:sp>
      <p:graphicFrame>
        <p:nvGraphicFramePr>
          <p:cNvPr id="3" name="Diagram 2">
            <a:extLst>
              <a:ext uri="{FF2B5EF4-FFF2-40B4-BE49-F238E27FC236}">
                <a16:creationId xmlns:a16="http://schemas.microsoft.com/office/drawing/2014/main" id="{FC3EF58C-E839-1546-9A3B-FCBD9D2DECDE}"/>
              </a:ext>
            </a:extLst>
          </p:cNvPr>
          <p:cNvGraphicFramePr/>
          <p:nvPr>
            <p:extLst>
              <p:ext uri="{D42A27DB-BD31-4B8C-83A1-F6EECF244321}">
                <p14:modId xmlns:p14="http://schemas.microsoft.com/office/powerpoint/2010/main" val="3807876953"/>
              </p:ext>
            </p:extLst>
          </p:nvPr>
        </p:nvGraphicFramePr>
        <p:xfrm>
          <a:off x="838200" y="1227667"/>
          <a:ext cx="8382000" cy="4258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56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5935" y="408772"/>
            <a:ext cx="8250795" cy="696384"/>
          </a:xfrm>
        </p:spPr>
        <p:txBody>
          <a:bodyPr>
            <a:noAutofit/>
          </a:bodyPr>
          <a:lstStyle/>
          <a:p>
            <a:pPr algn="l"/>
            <a:r>
              <a:rPr lang="en-GB" sz="4000" b="1" dirty="0">
                <a:solidFill>
                  <a:schemeClr val="bg1"/>
                </a:solidFill>
              </a:rPr>
              <a:t>DELIVER</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5" name="Table 4">
            <a:extLst>
              <a:ext uri="{FF2B5EF4-FFF2-40B4-BE49-F238E27FC236}">
                <a16:creationId xmlns:a16="http://schemas.microsoft.com/office/drawing/2014/main" id="{0AFAC150-CCCA-224A-9153-381FCA775334}"/>
              </a:ext>
            </a:extLst>
          </p:cNvPr>
          <p:cNvGraphicFramePr>
            <a:graphicFrameLocks noGrp="1"/>
          </p:cNvGraphicFramePr>
          <p:nvPr>
            <p:extLst>
              <p:ext uri="{D42A27DB-BD31-4B8C-83A1-F6EECF244321}">
                <p14:modId xmlns:p14="http://schemas.microsoft.com/office/powerpoint/2010/main" val="2093957980"/>
              </p:ext>
            </p:extLst>
          </p:nvPr>
        </p:nvGraphicFramePr>
        <p:xfrm>
          <a:off x="256103" y="1447800"/>
          <a:ext cx="9393794" cy="3535680"/>
        </p:xfrm>
        <a:graphic>
          <a:graphicData uri="http://schemas.openxmlformats.org/drawingml/2006/table">
            <a:tbl>
              <a:tblPr firstRow="1" bandRow="1">
                <a:tableStyleId>{F2DE63D5-997A-4646-A377-4702673A728D}</a:tableStyleId>
              </a:tblPr>
              <a:tblGrid>
                <a:gridCol w="2078594">
                  <a:extLst>
                    <a:ext uri="{9D8B030D-6E8A-4147-A177-3AD203B41FA5}">
                      <a16:colId xmlns:a16="http://schemas.microsoft.com/office/drawing/2014/main" val="1489069672"/>
                    </a:ext>
                  </a:extLst>
                </a:gridCol>
                <a:gridCol w="3048001">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215858">
                <a:tc gridSpan="3">
                  <a:txBody>
                    <a:bodyPr/>
                    <a:lstStyle/>
                    <a:p>
                      <a:r>
                        <a:rPr lang="en-GB" dirty="0">
                          <a:solidFill>
                            <a:schemeClr val="bg1"/>
                          </a:solidFill>
                        </a:rPr>
                        <a:t>Strategic and Business Planning</a:t>
                      </a: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215858">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 </a:t>
                      </a: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594360">
                <a:tc rowSpan="4">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Fundamentals of Strategic Planning</a:t>
                      </a:r>
                    </a:p>
                  </a:txBody>
                  <a:tcPr/>
                </a:tc>
                <a:tc>
                  <a:txBody>
                    <a:bodyPr/>
                    <a:lstStyle/>
                    <a:p>
                      <a:r>
                        <a:rPr lang="en-GB" sz="1800" kern="1200" dirty="0">
                          <a:solidFill>
                            <a:schemeClr val="bg1"/>
                          </a:solidFill>
                          <a:effectLst/>
                          <a:latin typeface="+mn-lt"/>
                          <a:ea typeface="+mn-ea"/>
                          <a:cs typeface="+mn-cs"/>
                        </a:rPr>
                        <a:t>To understand what are the basics of strategic planning in an organisation</a:t>
                      </a:r>
                    </a:p>
                  </a:txBody>
                  <a:tcPr/>
                </a:tc>
                <a:extLst>
                  <a:ext uri="{0D108BD9-81ED-4DB2-BD59-A6C34878D82A}">
                    <a16:rowId xmlns:a16="http://schemas.microsoft.com/office/drawing/2014/main" val="337068940"/>
                  </a:ext>
                </a:extLst>
              </a:tr>
              <a:tr h="594360">
                <a:tc vMerge="1">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Strategy and strategic prioritization tools</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acquire new knowledge on the different tools on strategy and prioritisation</a:t>
                      </a:r>
                    </a:p>
                  </a:txBody>
                  <a:tcPr/>
                </a:tc>
                <a:extLst>
                  <a:ext uri="{0D108BD9-81ED-4DB2-BD59-A6C34878D82A}">
                    <a16:rowId xmlns:a16="http://schemas.microsoft.com/office/drawing/2014/main" val="1875560108"/>
                  </a:ext>
                </a:extLst>
              </a:tr>
              <a:tr h="762000">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Identifying success factors and criteria</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learn how to develop good success criteria</a:t>
                      </a:r>
                    </a:p>
                  </a:txBody>
                  <a:tcPr/>
                </a:tc>
                <a:extLst>
                  <a:ext uri="{0D108BD9-81ED-4DB2-BD59-A6C34878D82A}">
                    <a16:rowId xmlns:a16="http://schemas.microsoft.com/office/drawing/2014/main" val="3670760852"/>
                  </a:ext>
                </a:extLst>
              </a:tr>
              <a:tr h="762000">
                <a:tc vMerge="1">
                  <a:txBody>
                    <a:bodyPr/>
                    <a:lstStyle/>
                    <a:p>
                      <a:endParaRPr lang="en-GB"/>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Practical business planning </a:t>
                      </a:r>
                    </a:p>
                  </a:txBody>
                  <a:tcPr/>
                </a:tc>
                <a:tc>
                  <a:txBody>
                    <a:bodyPr/>
                    <a:lstStyle/>
                    <a:p>
                      <a:r>
                        <a:rPr lang="en-GB" sz="1800" kern="1200" dirty="0">
                          <a:solidFill>
                            <a:schemeClr val="bg1"/>
                          </a:solidFill>
                          <a:effectLst/>
                          <a:latin typeface="+mn-lt"/>
                          <a:ea typeface="+mn-ea"/>
                          <a:cs typeface="+mn-cs"/>
                        </a:rPr>
                        <a:t>To develop a good understanding of the basics and importance of business planning</a:t>
                      </a:r>
                    </a:p>
                  </a:txBody>
                  <a:tcPr/>
                </a:tc>
                <a:extLst>
                  <a:ext uri="{0D108BD9-81ED-4DB2-BD59-A6C34878D82A}">
                    <a16:rowId xmlns:a16="http://schemas.microsoft.com/office/drawing/2014/main" val="3766944723"/>
                  </a:ext>
                </a:extLst>
              </a:tr>
            </a:tbl>
          </a:graphicData>
        </a:graphic>
      </p:graphicFrame>
    </p:spTree>
    <p:extLst>
      <p:ext uri="{BB962C8B-B14F-4D97-AF65-F5344CB8AC3E}">
        <p14:creationId xmlns:p14="http://schemas.microsoft.com/office/powerpoint/2010/main" val="47755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B541-3EC4-8A47-8F91-559C5014E3B5}"/>
              </a:ext>
            </a:extLst>
          </p:cNvPr>
          <p:cNvSpPr>
            <a:spLocks noGrp="1"/>
          </p:cNvSpPr>
          <p:nvPr>
            <p:ph type="title"/>
          </p:nvPr>
        </p:nvSpPr>
        <p:spPr/>
        <p:txBody>
          <a:bodyPr>
            <a:normAutofit/>
          </a:bodyPr>
          <a:lstStyle/>
          <a:p>
            <a:r>
              <a:rPr lang="en-US" dirty="0">
                <a:solidFill>
                  <a:schemeClr val="bg1"/>
                </a:solidFill>
              </a:rPr>
              <a:t>Embedding </a:t>
            </a:r>
            <a:r>
              <a:rPr lang="en-US" dirty="0" err="1">
                <a:solidFill>
                  <a:schemeClr val="bg1"/>
                </a:solidFill>
              </a:rPr>
              <a:t>Prioritisation</a:t>
            </a:r>
            <a:endParaRPr lang="en-US" dirty="0">
              <a:solidFill>
                <a:schemeClr val="bg1"/>
              </a:solidFill>
            </a:endParaRPr>
          </a:p>
        </p:txBody>
      </p:sp>
      <p:graphicFrame>
        <p:nvGraphicFramePr>
          <p:cNvPr id="3" name="Diagram 2">
            <a:extLst>
              <a:ext uri="{FF2B5EF4-FFF2-40B4-BE49-F238E27FC236}">
                <a16:creationId xmlns:a16="http://schemas.microsoft.com/office/drawing/2014/main" id="{5304ED93-9242-394D-9226-E5F0D228BCE8}"/>
              </a:ext>
            </a:extLst>
          </p:cNvPr>
          <p:cNvGraphicFramePr/>
          <p:nvPr>
            <p:extLst>
              <p:ext uri="{D42A27DB-BD31-4B8C-83A1-F6EECF244321}">
                <p14:modId xmlns:p14="http://schemas.microsoft.com/office/powerpoint/2010/main" val="2035184664"/>
              </p:ext>
            </p:extLst>
          </p:nvPr>
        </p:nvGraphicFramePr>
        <p:xfrm>
          <a:off x="1651000" y="1600200"/>
          <a:ext cx="6604000"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842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0139-71C6-AB49-A3A5-B07CA0866AB5}"/>
              </a:ext>
            </a:extLst>
          </p:cNvPr>
          <p:cNvSpPr>
            <a:spLocks noGrp="1"/>
          </p:cNvSpPr>
          <p:nvPr>
            <p:ph type="title"/>
          </p:nvPr>
        </p:nvSpPr>
        <p:spPr/>
        <p:txBody>
          <a:bodyPr>
            <a:normAutofit/>
          </a:bodyPr>
          <a:lstStyle/>
          <a:p>
            <a:r>
              <a:rPr lang="en-US" dirty="0">
                <a:solidFill>
                  <a:schemeClr val="bg1"/>
                </a:solidFill>
              </a:rPr>
              <a:t>Pitfalls and Next Steps</a:t>
            </a:r>
          </a:p>
        </p:txBody>
      </p:sp>
      <p:sp>
        <p:nvSpPr>
          <p:cNvPr id="3" name="TextBox 2">
            <a:extLst>
              <a:ext uri="{FF2B5EF4-FFF2-40B4-BE49-F238E27FC236}">
                <a16:creationId xmlns:a16="http://schemas.microsoft.com/office/drawing/2014/main" id="{A4719857-387A-A64C-8C56-E044AD49DB85}"/>
              </a:ext>
            </a:extLst>
          </p:cNvPr>
          <p:cNvSpPr txBox="1"/>
          <p:nvPr/>
        </p:nvSpPr>
        <p:spPr>
          <a:xfrm>
            <a:off x="1066800" y="1524000"/>
            <a:ext cx="8077200" cy="3847207"/>
          </a:xfrm>
          <a:prstGeom prst="rect">
            <a:avLst/>
          </a:prstGeom>
          <a:noFill/>
        </p:spPr>
        <p:txBody>
          <a:bodyPr wrap="square" rtlCol="0">
            <a:spAutoFit/>
          </a:bodyPr>
          <a:lstStyle/>
          <a:p>
            <a:endParaRPr lang="en-US" sz="2000" dirty="0">
              <a:solidFill>
                <a:schemeClr val="bg1"/>
              </a:solidFill>
            </a:endParaRPr>
          </a:p>
          <a:p>
            <a:pPr marL="285750" indent="-285750">
              <a:buFont typeface="Arial" panose="020B0604020202020204" pitchFamily="34" charset="0"/>
              <a:buChar char="•"/>
            </a:pPr>
            <a:r>
              <a:rPr lang="en-GB" sz="2000" dirty="0">
                <a:solidFill>
                  <a:schemeClr val="bg1"/>
                </a:solidFill>
              </a:rPr>
              <a:t>Not clearly setting direction</a:t>
            </a:r>
          </a:p>
          <a:p>
            <a:pPr marL="285750" indent="-285750">
              <a:buFont typeface="Arial" panose="020B0604020202020204" pitchFamily="34" charset="0"/>
              <a:buChar char="•"/>
            </a:pPr>
            <a:r>
              <a:rPr lang="en-GB" sz="2000" dirty="0">
                <a:solidFill>
                  <a:schemeClr val="bg1"/>
                </a:solidFill>
              </a:rPr>
              <a:t>Failure to rigorously prioritize</a:t>
            </a:r>
          </a:p>
          <a:p>
            <a:pPr marL="285750" indent="-285750">
              <a:buFont typeface="Arial" panose="020B0604020202020204" pitchFamily="34" charset="0"/>
              <a:buChar char="•"/>
            </a:pPr>
            <a:r>
              <a:rPr lang="en-GB" sz="2000" dirty="0">
                <a:solidFill>
                  <a:schemeClr val="bg1"/>
                </a:solidFill>
              </a:rPr>
              <a:t>Getting distracted by new opportunities</a:t>
            </a:r>
          </a:p>
          <a:p>
            <a:pPr marL="285750" indent="-285750">
              <a:buFont typeface="Arial" panose="020B0604020202020204" pitchFamily="34" charset="0"/>
              <a:buChar char="•"/>
            </a:pPr>
            <a:r>
              <a:rPr lang="en-GB" sz="2000" dirty="0">
                <a:solidFill>
                  <a:schemeClr val="bg1"/>
                </a:solidFill>
              </a:rPr>
              <a:t>Not regularly reassessing your priorities</a:t>
            </a:r>
            <a:endParaRPr lang="en-GB" dirty="0"/>
          </a:p>
          <a:p>
            <a:endParaRPr lang="en-GB" dirty="0"/>
          </a:p>
          <a:p>
            <a:r>
              <a:rPr lang="en-US" dirty="0">
                <a:solidFill>
                  <a:srgbClr val="FFC000"/>
                </a:solidFill>
              </a:rPr>
              <a:t>Please watch the  videos below:</a:t>
            </a:r>
          </a:p>
          <a:p>
            <a:endParaRPr lang="en-US" dirty="0">
              <a:solidFill>
                <a:srgbClr val="FFC000"/>
              </a:solidFill>
            </a:endParaRPr>
          </a:p>
          <a:p>
            <a:r>
              <a:rPr lang="en-US" i="1" dirty="0" err="1">
                <a:solidFill>
                  <a:srgbClr val="FFC000"/>
                </a:solidFill>
              </a:rPr>
              <a:t>Ptifalls</a:t>
            </a:r>
            <a:r>
              <a:rPr lang="en-US" i="1" dirty="0">
                <a:solidFill>
                  <a:srgbClr val="FFC000"/>
                </a:solidFill>
              </a:rPr>
              <a:t> (video 10)</a:t>
            </a:r>
          </a:p>
          <a:p>
            <a:r>
              <a:rPr lang="en-US" i="1" dirty="0">
                <a:solidFill>
                  <a:srgbClr val="FFC000"/>
                </a:solidFill>
              </a:rPr>
              <a:t>What next (video 11)</a:t>
            </a:r>
          </a:p>
          <a:p>
            <a:endParaRPr lang="en-GB" dirty="0"/>
          </a:p>
          <a:p>
            <a:endParaRPr lang="en-US" dirty="0">
              <a:solidFill>
                <a:schemeClr val="bg1"/>
              </a:solidFill>
            </a:endParaRPr>
          </a:p>
          <a:p>
            <a:endParaRPr lang="en-US" dirty="0">
              <a:solidFill>
                <a:schemeClr val="bg1"/>
              </a:solidFill>
            </a:endParaRPr>
          </a:p>
        </p:txBody>
      </p:sp>
      <p:pic>
        <p:nvPicPr>
          <p:cNvPr id="11266" name="Picture 2" descr="Image result for watch video">
            <a:extLst>
              <a:ext uri="{FF2B5EF4-FFF2-40B4-BE49-F238E27FC236}">
                <a16:creationId xmlns:a16="http://schemas.microsoft.com/office/drawing/2014/main" id="{4145BB0B-83E3-1448-B098-60706887A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581400"/>
            <a:ext cx="2285328" cy="130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1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9A7F-0EB5-1C4B-9B48-B78E54BC4716}"/>
              </a:ext>
            </a:extLst>
          </p:cNvPr>
          <p:cNvSpPr>
            <a:spLocks noGrp="1"/>
          </p:cNvSpPr>
          <p:nvPr>
            <p:ph type="title"/>
          </p:nvPr>
        </p:nvSpPr>
        <p:spPr>
          <a:xfrm>
            <a:off x="495300" y="1600200"/>
            <a:ext cx="8915400" cy="2362200"/>
          </a:xfrm>
        </p:spPr>
        <p:txBody>
          <a:bodyPr>
            <a:normAutofit/>
          </a:bodyPr>
          <a:lstStyle/>
          <a:p>
            <a:r>
              <a:rPr lang="en-US" dirty="0">
                <a:solidFill>
                  <a:schemeClr val="bg1"/>
                </a:solidFill>
              </a:rPr>
              <a:t>Strategic and Business Planning</a:t>
            </a:r>
            <a:br>
              <a:rPr lang="en-US" dirty="0">
                <a:solidFill>
                  <a:schemeClr val="bg1"/>
                </a:solidFill>
              </a:rPr>
            </a:br>
            <a:r>
              <a:rPr lang="en-US" dirty="0">
                <a:solidFill>
                  <a:schemeClr val="bg1"/>
                </a:solidFill>
              </a:rPr>
              <a:t>Part 2: Execution and Performance Management</a:t>
            </a:r>
          </a:p>
        </p:txBody>
      </p:sp>
    </p:spTree>
    <p:extLst>
      <p:ext uri="{BB962C8B-B14F-4D97-AF65-F5344CB8AC3E}">
        <p14:creationId xmlns:p14="http://schemas.microsoft.com/office/powerpoint/2010/main" val="787558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37675" y="1125048"/>
            <a:ext cx="9230650" cy="766350"/>
          </a:xfrm>
          <a:prstGeom prst="rect">
            <a:avLst/>
          </a:prstGeom>
        </p:spPr>
        <p:txBody>
          <a:bodyPr vert="horz" lIns="99044" tIns="99044" rIns="99044" bIns="99044" rtlCol="0" anchor="t" anchorCtr="0">
            <a:noAutofit/>
          </a:bodyPr>
          <a:lstStyle/>
          <a:p>
            <a:r>
              <a:rPr lang="en" dirty="0">
                <a:solidFill>
                  <a:schemeClr val="bg1"/>
                </a:solidFill>
              </a:rPr>
              <a:t>Why Strategies Fail</a:t>
            </a:r>
          </a:p>
        </p:txBody>
      </p:sp>
      <p:sp>
        <p:nvSpPr>
          <p:cNvPr id="74" name="Shape 74"/>
          <p:cNvSpPr txBox="1">
            <a:spLocks noGrp="1"/>
          </p:cNvSpPr>
          <p:nvPr>
            <p:ph type="body" idx="1"/>
          </p:nvPr>
        </p:nvSpPr>
        <p:spPr>
          <a:xfrm>
            <a:off x="3818533" y="2124856"/>
            <a:ext cx="5812300" cy="3577925"/>
          </a:xfrm>
          <a:prstGeom prst="rect">
            <a:avLst/>
          </a:prstGeom>
        </p:spPr>
        <p:txBody>
          <a:bodyPr vert="horz" lIns="99044" tIns="99044" rIns="99044" bIns="99044" rtlCol="0" anchor="t" anchorCtr="0">
            <a:noAutofit/>
          </a:bodyPr>
          <a:lstStyle/>
          <a:p>
            <a:pPr marL="495285" indent="-412737">
              <a:buClr>
                <a:srgbClr val="000000"/>
              </a:buClr>
              <a:buSzPct val="100000"/>
              <a:buFont typeface="Arial"/>
            </a:pPr>
            <a:r>
              <a:rPr lang="en" sz="2600" dirty="0">
                <a:solidFill>
                  <a:schemeClr val="bg1"/>
                </a:solidFill>
              </a:rPr>
              <a:t>Company initiatives don’t aligned with strategy</a:t>
            </a:r>
          </a:p>
          <a:p>
            <a:pPr marL="495285" indent="-412737">
              <a:buClr>
                <a:srgbClr val="000000"/>
              </a:buClr>
              <a:buSzPct val="100000"/>
              <a:buFont typeface="Arial"/>
            </a:pPr>
            <a:r>
              <a:rPr lang="en" sz="2600" dirty="0">
                <a:solidFill>
                  <a:schemeClr val="bg1"/>
                </a:solidFill>
              </a:rPr>
              <a:t>Company processes don’t align with strategy</a:t>
            </a:r>
          </a:p>
          <a:p>
            <a:pPr marL="495285" indent="-412737">
              <a:buClr>
                <a:srgbClr val="000000"/>
              </a:buClr>
              <a:buSzPct val="100000"/>
              <a:buFont typeface="Arial"/>
            </a:pPr>
            <a:r>
              <a:rPr lang="en" sz="2600" dirty="0">
                <a:solidFill>
                  <a:schemeClr val="bg1"/>
                </a:solidFill>
              </a:rPr>
              <a:t>Employees and stakeholder fail to engage</a:t>
            </a:r>
          </a:p>
          <a:p>
            <a:pPr>
              <a:buNone/>
            </a:pPr>
            <a:endParaRPr dirty="0">
              <a:solidFill>
                <a:schemeClr val="bg1"/>
              </a:solidFill>
            </a:endParaRPr>
          </a:p>
        </p:txBody>
      </p:sp>
      <p:pic>
        <p:nvPicPr>
          <p:cNvPr id="75" name="Shape 75" descr="http://cdn.xl.thumbs.canstockphoto.com/canstock18596409.jpg"/>
          <p:cNvPicPr preferRelativeResize="0"/>
          <p:nvPr/>
        </p:nvPicPr>
        <p:blipFill rotWithShape="1">
          <a:blip r:embed="rId3">
            <a:alphaModFix/>
          </a:blip>
          <a:srcRect b="7851"/>
          <a:stretch/>
        </p:blipFill>
        <p:spPr>
          <a:xfrm>
            <a:off x="412750" y="2218267"/>
            <a:ext cx="3234265" cy="2421467"/>
          </a:xfrm>
          <a:prstGeom prst="rect">
            <a:avLst/>
          </a:prstGeom>
          <a:noFill/>
          <a:ln>
            <a:noFill/>
          </a:ln>
        </p:spPr>
      </p:pic>
    </p:spTree>
    <p:extLst>
      <p:ext uri="{BB962C8B-B14F-4D97-AF65-F5344CB8AC3E}">
        <p14:creationId xmlns:p14="http://schemas.microsoft.com/office/powerpoint/2010/main" val="529137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37675" y="1125048"/>
            <a:ext cx="9230650" cy="766350"/>
          </a:xfrm>
          <a:prstGeom prst="rect">
            <a:avLst/>
          </a:prstGeom>
        </p:spPr>
        <p:txBody>
          <a:bodyPr vert="horz" lIns="99044" tIns="99044" rIns="99044" bIns="99044" rtlCol="0" anchor="t" anchorCtr="0">
            <a:noAutofit/>
          </a:bodyPr>
          <a:lstStyle/>
          <a:p>
            <a:r>
              <a:rPr lang="en" dirty="0">
                <a:solidFill>
                  <a:schemeClr val="bg1"/>
                </a:solidFill>
              </a:rPr>
              <a:t>Successful Strategy Implementation Guide</a:t>
            </a:r>
          </a:p>
        </p:txBody>
      </p:sp>
      <p:sp>
        <p:nvSpPr>
          <p:cNvPr id="81" name="Shape 81"/>
          <p:cNvSpPr txBox="1">
            <a:spLocks noGrp="1"/>
          </p:cNvSpPr>
          <p:nvPr>
            <p:ph type="body" idx="1"/>
          </p:nvPr>
        </p:nvSpPr>
        <p:spPr>
          <a:xfrm>
            <a:off x="308178" y="2895600"/>
            <a:ext cx="5936125" cy="2513063"/>
          </a:xfrm>
          <a:prstGeom prst="rect">
            <a:avLst/>
          </a:prstGeom>
        </p:spPr>
        <p:txBody>
          <a:bodyPr vert="horz" lIns="99044" tIns="99044" rIns="99044" bIns="99044" rtlCol="0" anchor="t" anchorCtr="0">
            <a:noAutofit/>
          </a:bodyPr>
          <a:lstStyle/>
          <a:p>
            <a:pPr marL="514350" indent="-514350" algn="just">
              <a:spcBef>
                <a:spcPts val="1517"/>
              </a:spcBef>
              <a:spcAft>
                <a:spcPts val="433"/>
              </a:spcAft>
              <a:buAutoNum type="arabicPeriod"/>
            </a:pPr>
            <a:r>
              <a:rPr lang="en" b="1" dirty="0">
                <a:solidFill>
                  <a:schemeClr val="bg1"/>
                </a:solidFill>
                <a:latin typeface="Arial"/>
                <a:ea typeface="Arial"/>
                <a:cs typeface="Arial"/>
                <a:sym typeface="Arial"/>
              </a:rPr>
              <a:t>Align your initiatives</a:t>
            </a:r>
          </a:p>
          <a:p>
            <a:pPr marL="0" indent="0" algn="just">
              <a:spcBef>
                <a:spcPts val="1517"/>
              </a:spcBef>
              <a:spcAft>
                <a:spcPts val="433"/>
              </a:spcAft>
              <a:buNone/>
            </a:pPr>
            <a:r>
              <a:rPr lang="en" sz="1600" dirty="0">
                <a:solidFill>
                  <a:schemeClr val="bg1"/>
                </a:solidFill>
              </a:rPr>
              <a:t>A key road to failed implementation is when we create a new strategy but then continue to do the same things of old.  A new strategy means new priorities and new activities across the organisation. Every activity (other than the most functional) must be reviewed against its relevance to the new strategy.</a:t>
            </a:r>
          </a:p>
          <a:p>
            <a:pPr algn="just">
              <a:buNone/>
            </a:pPr>
            <a:endParaRPr sz="1517" dirty="0">
              <a:solidFill>
                <a:schemeClr val="bg1"/>
              </a:solidFill>
            </a:endParaRPr>
          </a:p>
        </p:txBody>
      </p:sp>
      <p:pic>
        <p:nvPicPr>
          <p:cNvPr id="82" name="Shape 82" descr="http://www.businessplanning.ws/wp-content/uploads/Strategy-Implementation.jpg"/>
          <p:cNvPicPr preferRelativeResize="0"/>
          <p:nvPr/>
        </p:nvPicPr>
        <p:blipFill>
          <a:blip r:embed="rId3">
            <a:alphaModFix/>
          </a:blip>
          <a:stretch>
            <a:fillRect/>
          </a:stretch>
        </p:blipFill>
        <p:spPr>
          <a:xfrm>
            <a:off x="6390150" y="3395877"/>
            <a:ext cx="3350750" cy="2513063"/>
          </a:xfrm>
          <a:prstGeom prst="rect">
            <a:avLst/>
          </a:prstGeom>
          <a:noFill/>
          <a:ln>
            <a:noFill/>
          </a:ln>
        </p:spPr>
      </p:pic>
    </p:spTree>
    <p:extLst>
      <p:ext uri="{BB962C8B-B14F-4D97-AF65-F5344CB8AC3E}">
        <p14:creationId xmlns:p14="http://schemas.microsoft.com/office/powerpoint/2010/main" val="1590692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327843" y="1459500"/>
            <a:ext cx="5936125" cy="3939000"/>
          </a:xfrm>
          <a:prstGeom prst="rect">
            <a:avLst/>
          </a:prstGeom>
        </p:spPr>
        <p:txBody>
          <a:bodyPr vert="horz" lIns="99044" tIns="99044" rIns="99044" bIns="99044" rtlCol="0" anchor="t" anchorCtr="0">
            <a:noAutofit/>
          </a:bodyPr>
          <a:lstStyle/>
          <a:p>
            <a:pPr algn="just">
              <a:lnSpc>
                <a:spcPct val="115000"/>
              </a:lnSpc>
              <a:spcBef>
                <a:spcPts val="1517"/>
              </a:spcBef>
              <a:spcAft>
                <a:spcPts val="433"/>
              </a:spcAft>
              <a:buNone/>
            </a:pPr>
            <a:r>
              <a:rPr lang="en" sz="2400" b="1" dirty="0">
                <a:solidFill>
                  <a:schemeClr val="bg1"/>
                </a:solidFill>
                <a:latin typeface="Arial"/>
                <a:ea typeface="Arial"/>
                <a:cs typeface="Arial"/>
                <a:sym typeface="Arial"/>
              </a:rPr>
              <a:t>2. Align budgets &amp; performance</a:t>
            </a:r>
          </a:p>
          <a:p>
            <a:pPr algn="just">
              <a:lnSpc>
                <a:spcPct val="115000"/>
              </a:lnSpc>
              <a:spcBef>
                <a:spcPts val="1517"/>
              </a:spcBef>
              <a:spcAft>
                <a:spcPts val="433"/>
              </a:spcAft>
              <a:buNone/>
            </a:pPr>
            <a:r>
              <a:rPr lang="en" sz="1517" dirty="0">
                <a:solidFill>
                  <a:schemeClr val="bg1"/>
                </a:solidFill>
              </a:rPr>
              <a:t>	</a:t>
            </a:r>
            <a:r>
              <a:rPr lang="en" sz="1600" dirty="0">
                <a:solidFill>
                  <a:schemeClr val="bg1"/>
                </a:solidFill>
              </a:rPr>
              <a:t>Each department should  allocate and manage the budgets to deliver the division’s strategic initiatives. Organisational performance should be closely aligned to strategy.  </a:t>
            </a:r>
          </a:p>
          <a:p>
            <a:pPr algn="just">
              <a:lnSpc>
                <a:spcPct val="115000"/>
              </a:lnSpc>
              <a:spcBef>
                <a:spcPts val="1517"/>
              </a:spcBef>
              <a:spcAft>
                <a:spcPts val="433"/>
              </a:spcAft>
              <a:buNone/>
            </a:pPr>
            <a:r>
              <a:rPr lang="en" sz="1600" dirty="0">
                <a:solidFill>
                  <a:schemeClr val="bg1"/>
                </a:solidFill>
              </a:rPr>
              <a:t>	Performance measures should be placed against strategic goals across the organisation and each division and staff member. All staff will have job functions that will impact on strategy. Most staff will have impact across a series of strategic goals Ensure employees are aware of their role and influence on strategy delivery and performance. This is also important to employee engagement </a:t>
            </a:r>
          </a:p>
        </p:txBody>
      </p:sp>
      <p:sp>
        <p:nvSpPr>
          <p:cNvPr id="88" name="Shape 88"/>
          <p:cNvSpPr txBox="1">
            <a:spLocks noGrp="1"/>
          </p:cNvSpPr>
          <p:nvPr>
            <p:ph type="title"/>
          </p:nvPr>
        </p:nvSpPr>
        <p:spPr>
          <a:xfrm>
            <a:off x="300804" y="302960"/>
            <a:ext cx="9230650" cy="766350"/>
          </a:xfrm>
          <a:prstGeom prst="rect">
            <a:avLst/>
          </a:prstGeom>
        </p:spPr>
        <p:txBody>
          <a:bodyPr vert="horz" lIns="99044" tIns="99044" rIns="99044" bIns="99044" rtlCol="0" anchor="t" anchorCtr="0">
            <a:noAutofit/>
          </a:bodyPr>
          <a:lstStyle/>
          <a:p>
            <a:r>
              <a:rPr lang="en" sz="2800" dirty="0">
                <a:solidFill>
                  <a:schemeClr val="bg1"/>
                </a:solidFill>
              </a:rPr>
              <a:t>Successful Strategy Implementation Guide</a:t>
            </a:r>
          </a:p>
        </p:txBody>
      </p:sp>
      <p:pic>
        <p:nvPicPr>
          <p:cNvPr id="89" name="Shape 89" descr="http://www.businessplanning.ws/wp-content/uploads/Strategy-Implementation.jpg"/>
          <p:cNvPicPr preferRelativeResize="0"/>
          <p:nvPr/>
        </p:nvPicPr>
        <p:blipFill>
          <a:blip r:embed="rId3">
            <a:alphaModFix/>
          </a:blip>
          <a:stretch>
            <a:fillRect/>
          </a:stretch>
        </p:blipFill>
        <p:spPr>
          <a:xfrm>
            <a:off x="6390150" y="3395877"/>
            <a:ext cx="3350750" cy="2513063"/>
          </a:xfrm>
          <a:prstGeom prst="rect">
            <a:avLst/>
          </a:prstGeom>
          <a:noFill/>
          <a:ln>
            <a:noFill/>
          </a:ln>
        </p:spPr>
      </p:pic>
    </p:spTree>
    <p:extLst>
      <p:ext uri="{BB962C8B-B14F-4D97-AF65-F5344CB8AC3E}">
        <p14:creationId xmlns:p14="http://schemas.microsoft.com/office/powerpoint/2010/main" val="2030801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354881" y="1448802"/>
            <a:ext cx="5991050" cy="3894150"/>
          </a:xfrm>
          <a:prstGeom prst="rect">
            <a:avLst/>
          </a:prstGeom>
        </p:spPr>
        <p:txBody>
          <a:bodyPr vert="horz" lIns="99044" tIns="99044" rIns="99044" bIns="99044" rtlCol="0" anchor="t" anchorCtr="0">
            <a:noAutofit/>
          </a:bodyPr>
          <a:lstStyle/>
          <a:p>
            <a:pPr algn="just">
              <a:spcBef>
                <a:spcPts val="1517"/>
              </a:spcBef>
              <a:spcAft>
                <a:spcPts val="433"/>
              </a:spcAft>
              <a:buNone/>
            </a:pPr>
            <a:r>
              <a:rPr lang="en" sz="2400" b="1" dirty="0">
                <a:solidFill>
                  <a:schemeClr val="bg1"/>
                </a:solidFill>
                <a:latin typeface="Arial"/>
                <a:ea typeface="Arial"/>
                <a:cs typeface="Arial"/>
                <a:sym typeface="Arial"/>
              </a:rPr>
              <a:t>3. Structure follows strategy</a:t>
            </a:r>
          </a:p>
          <a:p>
            <a:pPr algn="just">
              <a:spcBef>
                <a:spcPts val="1517"/>
              </a:spcBef>
              <a:spcAft>
                <a:spcPts val="433"/>
              </a:spcAft>
              <a:buNone/>
            </a:pPr>
            <a:endParaRPr lang="en" sz="2400" b="1" dirty="0">
              <a:solidFill>
                <a:schemeClr val="bg1"/>
              </a:solidFill>
              <a:latin typeface="Arial"/>
              <a:ea typeface="Arial"/>
              <a:cs typeface="Arial"/>
              <a:sym typeface="Arial"/>
            </a:endParaRPr>
          </a:p>
          <a:p>
            <a:pPr algn="just">
              <a:buNone/>
            </a:pPr>
            <a:r>
              <a:rPr lang="en" sz="1600" dirty="0">
                <a:solidFill>
                  <a:schemeClr val="bg1"/>
                </a:solidFill>
              </a:rPr>
              <a:t>	A transformational strategy may require a transformation to structure. Does the structure of your organisation allow strategy to cascade across and down the organisation in a way that meaningfully and efficiently delivers the strategy?</a:t>
            </a:r>
          </a:p>
          <a:p>
            <a:pPr algn="just">
              <a:buNone/>
            </a:pPr>
            <a:endParaRPr lang="en" sz="1600" dirty="0">
              <a:solidFill>
                <a:schemeClr val="bg1"/>
              </a:solidFill>
            </a:endParaRPr>
          </a:p>
          <a:p>
            <a:pPr algn="just">
              <a:buNone/>
            </a:pPr>
            <a:r>
              <a:rPr lang="en" sz="1600" dirty="0">
                <a:solidFill>
                  <a:schemeClr val="bg1"/>
                </a:solidFill>
              </a:rPr>
              <a:t>	Organisations that try and force a new strategy into an </a:t>
            </a:r>
            <a:r>
              <a:rPr lang="en" sz="1600" dirty="0" err="1">
                <a:solidFill>
                  <a:schemeClr val="bg1"/>
                </a:solidFill>
              </a:rPr>
              <a:t>out-dated</a:t>
            </a:r>
            <a:r>
              <a:rPr lang="en" sz="1600" dirty="0">
                <a:solidFill>
                  <a:schemeClr val="bg1"/>
                </a:solidFill>
              </a:rPr>
              <a:t> structure will find their strategy implementation eventually reaches a deadlock</a:t>
            </a:r>
          </a:p>
        </p:txBody>
      </p:sp>
      <p:sp>
        <p:nvSpPr>
          <p:cNvPr id="95" name="Shape 95"/>
          <p:cNvSpPr txBox="1">
            <a:spLocks noGrp="1"/>
          </p:cNvSpPr>
          <p:nvPr>
            <p:ph type="title"/>
          </p:nvPr>
        </p:nvSpPr>
        <p:spPr>
          <a:xfrm>
            <a:off x="337675" y="381000"/>
            <a:ext cx="9230650" cy="766350"/>
          </a:xfrm>
          <a:prstGeom prst="rect">
            <a:avLst/>
          </a:prstGeom>
        </p:spPr>
        <p:txBody>
          <a:bodyPr vert="horz" lIns="99044" tIns="99044" rIns="99044" bIns="99044" rtlCol="0" anchor="t" anchorCtr="0">
            <a:noAutofit/>
          </a:bodyPr>
          <a:lstStyle/>
          <a:p>
            <a:r>
              <a:rPr lang="en" sz="3200" dirty="0">
                <a:solidFill>
                  <a:schemeClr val="bg1"/>
                </a:solidFill>
              </a:rPr>
              <a:t>Successful Strategy Implementation Guide</a:t>
            </a:r>
          </a:p>
        </p:txBody>
      </p:sp>
      <p:pic>
        <p:nvPicPr>
          <p:cNvPr id="96" name="Shape 96" descr="http://www.businessplanning.ws/wp-content/uploads/Strategy-Implementation.jpg"/>
          <p:cNvPicPr preferRelativeResize="0"/>
          <p:nvPr/>
        </p:nvPicPr>
        <p:blipFill>
          <a:blip r:embed="rId3">
            <a:alphaModFix/>
          </a:blip>
          <a:stretch>
            <a:fillRect/>
          </a:stretch>
        </p:blipFill>
        <p:spPr>
          <a:xfrm>
            <a:off x="6390150" y="3395877"/>
            <a:ext cx="3350750" cy="2513063"/>
          </a:xfrm>
          <a:prstGeom prst="rect">
            <a:avLst/>
          </a:prstGeom>
          <a:noFill/>
          <a:ln>
            <a:noFill/>
          </a:ln>
        </p:spPr>
      </p:pic>
    </p:spTree>
    <p:extLst>
      <p:ext uri="{BB962C8B-B14F-4D97-AF65-F5344CB8AC3E}">
        <p14:creationId xmlns:p14="http://schemas.microsoft.com/office/powerpoint/2010/main" val="962895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286055" y="1278177"/>
            <a:ext cx="6052475" cy="4235400"/>
          </a:xfrm>
          <a:prstGeom prst="rect">
            <a:avLst/>
          </a:prstGeom>
        </p:spPr>
        <p:txBody>
          <a:bodyPr vert="horz" lIns="99044" tIns="99044" rIns="99044" bIns="99044" rtlCol="0" anchor="t" anchorCtr="0">
            <a:noAutofit/>
          </a:bodyPr>
          <a:lstStyle/>
          <a:p>
            <a:pPr algn="just">
              <a:spcBef>
                <a:spcPts val="1517"/>
              </a:spcBef>
              <a:spcAft>
                <a:spcPts val="433"/>
              </a:spcAft>
              <a:buNone/>
            </a:pPr>
            <a:r>
              <a:rPr lang="en" sz="1600" b="1" dirty="0">
                <a:solidFill>
                  <a:schemeClr val="bg1"/>
                </a:solidFill>
                <a:latin typeface="Arial"/>
                <a:ea typeface="Arial"/>
                <a:cs typeface="Arial"/>
                <a:sym typeface="Arial"/>
              </a:rPr>
              <a:t>4. Engaging Staff</a:t>
            </a:r>
          </a:p>
          <a:p>
            <a:pPr algn="just">
              <a:spcBef>
                <a:spcPts val="1517"/>
              </a:spcBef>
              <a:spcAft>
                <a:spcPts val="433"/>
              </a:spcAft>
              <a:buNone/>
            </a:pPr>
            <a:endParaRPr lang="en" sz="1600" b="1" dirty="0">
              <a:solidFill>
                <a:schemeClr val="bg1"/>
              </a:solidFill>
              <a:latin typeface="Arial"/>
              <a:ea typeface="Arial"/>
              <a:cs typeface="Arial"/>
              <a:sym typeface="Arial"/>
            </a:endParaRPr>
          </a:p>
          <a:p>
            <a:pPr algn="just">
              <a:buNone/>
            </a:pPr>
            <a:r>
              <a:rPr lang="en" sz="1600" b="1" dirty="0">
                <a:solidFill>
                  <a:schemeClr val="bg1"/>
                </a:solidFill>
              </a:rPr>
              <a:t>	Prepare: </a:t>
            </a:r>
            <a:r>
              <a:rPr lang="en" sz="1600" dirty="0">
                <a:solidFill>
                  <a:schemeClr val="bg1"/>
                </a:solidFill>
              </a:rPr>
              <a:t> Strategy involves change. Change is difficult and human tendency is to resist it. So no matter how enlightened and inspiring your new strategic vision, it will come up against hurdles. It is important we understand each of these hurdles and develop strategies to overcome them.</a:t>
            </a:r>
          </a:p>
          <a:p>
            <a:pPr algn="just">
              <a:buNone/>
            </a:pPr>
            <a:endParaRPr lang="en" sz="1600" dirty="0">
              <a:solidFill>
                <a:schemeClr val="bg1"/>
              </a:solidFill>
            </a:endParaRPr>
          </a:p>
          <a:p>
            <a:pPr algn="just">
              <a:buNone/>
            </a:pPr>
            <a:r>
              <a:rPr lang="en" sz="1600" b="1" dirty="0">
                <a:solidFill>
                  <a:schemeClr val="bg1"/>
                </a:solidFill>
              </a:rPr>
              <a:t>	Include: </a:t>
            </a:r>
            <a:r>
              <a:rPr lang="en" sz="1600" dirty="0">
                <a:solidFill>
                  <a:schemeClr val="bg1"/>
                </a:solidFill>
              </a:rPr>
              <a:t>Bring influential employees, not just executive team members into the planning process. Not only will they contribute meaningfully to strategy, they will also be critical in ensuring the organisation engages with the strategy. Furthermore, listen across the organisation during strategy formulation. Some of your best ideas will come from within your organisation, not the executive team</a:t>
            </a:r>
          </a:p>
          <a:p>
            <a:pPr algn="just">
              <a:buNone/>
            </a:pPr>
            <a:endParaRPr lang="en" sz="1600" dirty="0">
              <a:solidFill>
                <a:schemeClr val="bg1"/>
              </a:solidFill>
            </a:endParaRPr>
          </a:p>
          <a:p>
            <a:pPr algn="just">
              <a:buNone/>
            </a:pPr>
            <a:r>
              <a:rPr lang="en" sz="1600" dirty="0">
                <a:solidFill>
                  <a:schemeClr val="bg1"/>
                </a:solidFill>
              </a:rPr>
              <a:t>Note: We will talk about change management in projects in details in the workshops</a:t>
            </a:r>
          </a:p>
          <a:p>
            <a:pPr algn="just">
              <a:buNone/>
            </a:pPr>
            <a:endParaRPr lang="en" sz="1600" dirty="0">
              <a:solidFill>
                <a:schemeClr val="bg1"/>
              </a:solidFill>
            </a:endParaRPr>
          </a:p>
          <a:p>
            <a:pPr algn="just">
              <a:buNone/>
            </a:pPr>
            <a:endParaRPr sz="1600" dirty="0">
              <a:solidFill>
                <a:schemeClr val="bg1"/>
              </a:solidFill>
            </a:endParaRPr>
          </a:p>
        </p:txBody>
      </p:sp>
      <p:sp>
        <p:nvSpPr>
          <p:cNvPr id="102" name="Shape 102"/>
          <p:cNvSpPr txBox="1">
            <a:spLocks noGrp="1"/>
          </p:cNvSpPr>
          <p:nvPr>
            <p:ph type="title"/>
          </p:nvPr>
        </p:nvSpPr>
        <p:spPr>
          <a:xfrm>
            <a:off x="313094" y="411023"/>
            <a:ext cx="9230650" cy="766350"/>
          </a:xfrm>
          <a:prstGeom prst="rect">
            <a:avLst/>
          </a:prstGeom>
        </p:spPr>
        <p:txBody>
          <a:bodyPr vert="horz" lIns="99044" tIns="99044" rIns="99044" bIns="99044" rtlCol="0" anchor="t" anchorCtr="0">
            <a:noAutofit/>
          </a:bodyPr>
          <a:lstStyle/>
          <a:p>
            <a:r>
              <a:rPr lang="en" sz="3200" dirty="0">
                <a:solidFill>
                  <a:schemeClr val="bg1"/>
                </a:solidFill>
              </a:rPr>
              <a:t>Successful Strategy Implementation Guide</a:t>
            </a:r>
          </a:p>
        </p:txBody>
      </p:sp>
      <p:pic>
        <p:nvPicPr>
          <p:cNvPr id="103" name="Shape 103" descr="http://www.businessplanning.ws/wp-content/uploads/Strategy-Implementation.jpg"/>
          <p:cNvPicPr preferRelativeResize="0"/>
          <p:nvPr/>
        </p:nvPicPr>
        <p:blipFill>
          <a:blip r:embed="rId3">
            <a:alphaModFix/>
          </a:blip>
          <a:stretch>
            <a:fillRect/>
          </a:stretch>
        </p:blipFill>
        <p:spPr>
          <a:xfrm>
            <a:off x="6390150" y="3395877"/>
            <a:ext cx="3350750" cy="2513063"/>
          </a:xfrm>
          <a:prstGeom prst="rect">
            <a:avLst/>
          </a:prstGeom>
          <a:noFill/>
          <a:ln>
            <a:noFill/>
          </a:ln>
        </p:spPr>
      </p:pic>
    </p:spTree>
    <p:extLst>
      <p:ext uri="{BB962C8B-B14F-4D97-AF65-F5344CB8AC3E}">
        <p14:creationId xmlns:p14="http://schemas.microsoft.com/office/powerpoint/2010/main" val="3423488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337675" y="2014790"/>
            <a:ext cx="6052475" cy="4116775"/>
          </a:xfrm>
          <a:prstGeom prst="rect">
            <a:avLst/>
          </a:prstGeom>
        </p:spPr>
        <p:txBody>
          <a:bodyPr vert="horz" lIns="99044" tIns="99044" rIns="99044" bIns="99044" rtlCol="0" anchor="t" anchorCtr="0">
            <a:noAutofit/>
          </a:bodyPr>
          <a:lstStyle/>
          <a:p>
            <a:pPr>
              <a:spcBef>
                <a:spcPts val="1517"/>
              </a:spcBef>
              <a:spcAft>
                <a:spcPts val="433"/>
              </a:spcAft>
              <a:buNone/>
            </a:pPr>
            <a:r>
              <a:rPr lang="en" b="1" dirty="0">
                <a:solidFill>
                  <a:schemeClr val="bg1"/>
                </a:solidFill>
                <a:latin typeface="Arial"/>
                <a:ea typeface="Arial"/>
                <a:cs typeface="Arial"/>
                <a:sym typeface="Arial"/>
              </a:rPr>
              <a:t>4. Engaging Staff</a:t>
            </a:r>
          </a:p>
          <a:p>
            <a:pPr>
              <a:spcBef>
                <a:spcPts val="1517"/>
              </a:spcBef>
              <a:spcAft>
                <a:spcPts val="433"/>
              </a:spcAft>
              <a:buNone/>
            </a:pPr>
            <a:endParaRPr lang="en" b="1" dirty="0">
              <a:solidFill>
                <a:schemeClr val="bg1"/>
              </a:solidFill>
              <a:latin typeface="Arial"/>
              <a:ea typeface="Arial"/>
              <a:cs typeface="Arial"/>
              <a:sym typeface="Arial"/>
            </a:endParaRPr>
          </a:p>
          <a:p>
            <a:pPr>
              <a:buNone/>
            </a:pPr>
            <a:r>
              <a:rPr lang="en" sz="1517" b="1" dirty="0">
                <a:solidFill>
                  <a:schemeClr val="bg1"/>
                </a:solidFill>
              </a:rPr>
              <a:t>	Communicate: </a:t>
            </a:r>
            <a:r>
              <a:rPr lang="en" sz="1517" dirty="0">
                <a:solidFill>
                  <a:schemeClr val="bg1"/>
                </a:solidFill>
              </a:rPr>
              <a:t>Ensure every staff member understands the strategic vision, the strategic themes and what their role will be in delivering the strategic vision.</a:t>
            </a:r>
          </a:p>
          <a:p>
            <a:pPr>
              <a:buNone/>
            </a:pPr>
            <a:endParaRPr lang="en" sz="1517" dirty="0">
              <a:solidFill>
                <a:schemeClr val="bg1"/>
              </a:solidFill>
            </a:endParaRPr>
          </a:p>
          <a:p>
            <a:pPr>
              <a:buNone/>
            </a:pPr>
            <a:r>
              <a:rPr lang="en" sz="1517" dirty="0">
                <a:solidFill>
                  <a:schemeClr val="bg1"/>
                </a:solidFill>
              </a:rPr>
              <a:t>	The vision needs to give people goose bumps – a vision they believe in, that they want to invest and engage with.</a:t>
            </a:r>
          </a:p>
          <a:p>
            <a:pPr>
              <a:buNone/>
            </a:pPr>
            <a:endParaRPr lang="en" sz="1517" dirty="0">
              <a:solidFill>
                <a:schemeClr val="bg1"/>
              </a:solidFill>
            </a:endParaRPr>
          </a:p>
          <a:p>
            <a:pPr>
              <a:buNone/>
            </a:pPr>
            <a:r>
              <a:rPr lang="en" sz="1517" b="1" dirty="0">
                <a:solidFill>
                  <a:schemeClr val="bg1"/>
                </a:solidFill>
              </a:rPr>
              <a:t>	Clarify:</a:t>
            </a:r>
            <a:r>
              <a:rPr lang="en" sz="1517" dirty="0">
                <a:solidFill>
                  <a:schemeClr val="bg1"/>
                </a:solidFill>
              </a:rPr>
              <a:t> It is important that all employees are aware of expectations. How are they expected to change? What and how are they expected to deliver? </a:t>
            </a:r>
          </a:p>
        </p:txBody>
      </p:sp>
      <p:sp>
        <p:nvSpPr>
          <p:cNvPr id="109" name="Shape 109"/>
          <p:cNvSpPr txBox="1">
            <a:spLocks noGrp="1"/>
          </p:cNvSpPr>
          <p:nvPr>
            <p:ph type="title"/>
          </p:nvPr>
        </p:nvSpPr>
        <p:spPr>
          <a:xfrm>
            <a:off x="337675" y="1062052"/>
            <a:ext cx="9230650" cy="766350"/>
          </a:xfrm>
          <a:prstGeom prst="rect">
            <a:avLst/>
          </a:prstGeom>
        </p:spPr>
        <p:txBody>
          <a:bodyPr vert="horz" lIns="99044" tIns="99044" rIns="99044" bIns="99044" rtlCol="0" anchor="t" anchorCtr="0">
            <a:noAutofit/>
          </a:bodyPr>
          <a:lstStyle/>
          <a:p>
            <a:r>
              <a:rPr lang="en" sz="3200" dirty="0">
                <a:solidFill>
                  <a:schemeClr val="bg1"/>
                </a:solidFill>
              </a:rPr>
              <a:t>Successful Strategy Implementation Guide</a:t>
            </a:r>
          </a:p>
        </p:txBody>
      </p:sp>
      <p:pic>
        <p:nvPicPr>
          <p:cNvPr id="110" name="Shape 110" descr="http://www.businessplanning.ws/wp-content/uploads/Strategy-Implementation.jpg"/>
          <p:cNvPicPr preferRelativeResize="0"/>
          <p:nvPr/>
        </p:nvPicPr>
        <p:blipFill>
          <a:blip r:embed="rId3">
            <a:alphaModFix/>
          </a:blip>
          <a:stretch>
            <a:fillRect/>
          </a:stretch>
        </p:blipFill>
        <p:spPr>
          <a:xfrm>
            <a:off x="6390150" y="3395877"/>
            <a:ext cx="3350750" cy="2513063"/>
          </a:xfrm>
          <a:prstGeom prst="rect">
            <a:avLst/>
          </a:prstGeom>
          <a:noFill/>
          <a:ln>
            <a:noFill/>
          </a:ln>
        </p:spPr>
      </p:pic>
    </p:spTree>
    <p:extLst>
      <p:ext uri="{BB962C8B-B14F-4D97-AF65-F5344CB8AC3E}">
        <p14:creationId xmlns:p14="http://schemas.microsoft.com/office/powerpoint/2010/main" val="2223084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37675" y="2014790"/>
            <a:ext cx="6052475" cy="3894150"/>
          </a:xfrm>
          <a:prstGeom prst="rect">
            <a:avLst/>
          </a:prstGeom>
        </p:spPr>
        <p:txBody>
          <a:bodyPr vert="horz" lIns="99044" tIns="99044" rIns="99044" bIns="99044" rtlCol="0" anchor="t" anchorCtr="0">
            <a:noAutofit/>
          </a:bodyPr>
          <a:lstStyle/>
          <a:p>
            <a:pPr algn="just">
              <a:spcBef>
                <a:spcPts val="1517"/>
              </a:spcBef>
              <a:spcAft>
                <a:spcPts val="433"/>
              </a:spcAft>
              <a:buNone/>
            </a:pPr>
            <a:r>
              <a:rPr lang="en" b="1" dirty="0">
                <a:solidFill>
                  <a:schemeClr val="bg1"/>
                </a:solidFill>
              </a:rPr>
              <a:t>5. Monitor and Adapt</a:t>
            </a:r>
          </a:p>
          <a:p>
            <a:pPr algn="just">
              <a:spcBef>
                <a:spcPts val="1517"/>
              </a:spcBef>
              <a:spcAft>
                <a:spcPts val="433"/>
              </a:spcAft>
              <a:buNone/>
            </a:pPr>
            <a:r>
              <a:rPr lang="en" sz="1517" dirty="0">
                <a:solidFill>
                  <a:schemeClr val="bg1"/>
                </a:solidFill>
              </a:rPr>
              <a:t>	A strategy must be a living, breathing document.</a:t>
            </a:r>
          </a:p>
          <a:p>
            <a:pPr algn="just">
              <a:buNone/>
            </a:pPr>
            <a:r>
              <a:rPr lang="en" sz="1517" dirty="0">
                <a:solidFill>
                  <a:schemeClr val="bg1"/>
                </a:solidFill>
              </a:rPr>
              <a:t>	To succeed the whole organisation must engage with it and live and breathe it. Strategy should inform our operations, our structure, and how we go about doing what we do. It should be the pillar against which we assess our priorities, our actions and performance.</a:t>
            </a:r>
          </a:p>
          <a:p>
            <a:pPr algn="just">
              <a:buNone/>
            </a:pPr>
            <a:endParaRPr lang="en" sz="1517" dirty="0">
              <a:solidFill>
                <a:schemeClr val="bg1"/>
              </a:solidFill>
            </a:endParaRPr>
          </a:p>
          <a:p>
            <a:pPr algn="just">
              <a:buNone/>
            </a:pPr>
            <a:r>
              <a:rPr lang="en" sz="1517" dirty="0">
                <a:solidFill>
                  <a:schemeClr val="bg1"/>
                </a:solidFill>
              </a:rPr>
              <a:t>	When execution is brought into strategic planning we find that our strategy is weaved through our organisation, and it’s from here that great leaps in growth and productivity can be achieved.</a:t>
            </a:r>
          </a:p>
          <a:p>
            <a:pPr algn="just">
              <a:buNone/>
            </a:pPr>
            <a:endParaRPr sz="1517" dirty="0">
              <a:solidFill>
                <a:schemeClr val="bg1"/>
              </a:solidFill>
            </a:endParaRPr>
          </a:p>
        </p:txBody>
      </p:sp>
      <p:sp>
        <p:nvSpPr>
          <p:cNvPr id="116" name="Shape 116"/>
          <p:cNvSpPr txBox="1">
            <a:spLocks noGrp="1"/>
          </p:cNvSpPr>
          <p:nvPr>
            <p:ph type="title"/>
          </p:nvPr>
        </p:nvSpPr>
        <p:spPr>
          <a:xfrm>
            <a:off x="337675" y="1062052"/>
            <a:ext cx="9230650" cy="766350"/>
          </a:xfrm>
          <a:prstGeom prst="rect">
            <a:avLst/>
          </a:prstGeom>
        </p:spPr>
        <p:txBody>
          <a:bodyPr vert="horz" lIns="99044" tIns="99044" rIns="99044" bIns="99044" rtlCol="0" anchor="t" anchorCtr="0">
            <a:noAutofit/>
          </a:bodyPr>
          <a:lstStyle/>
          <a:p>
            <a:r>
              <a:rPr lang="en" sz="3200" dirty="0">
                <a:solidFill>
                  <a:schemeClr val="bg1"/>
                </a:solidFill>
              </a:rPr>
              <a:t>Successful Strategy Implementation Guide</a:t>
            </a:r>
          </a:p>
        </p:txBody>
      </p:sp>
      <p:pic>
        <p:nvPicPr>
          <p:cNvPr id="117" name="Shape 117" descr="http://www.businessplanning.ws/wp-content/uploads/Strategy-Implementation.jpg"/>
          <p:cNvPicPr preferRelativeResize="0"/>
          <p:nvPr/>
        </p:nvPicPr>
        <p:blipFill>
          <a:blip r:embed="rId3">
            <a:alphaModFix/>
          </a:blip>
          <a:stretch>
            <a:fillRect/>
          </a:stretch>
        </p:blipFill>
        <p:spPr>
          <a:xfrm>
            <a:off x="6390150" y="3395877"/>
            <a:ext cx="3350750" cy="2513063"/>
          </a:xfrm>
          <a:prstGeom prst="rect">
            <a:avLst/>
          </a:prstGeom>
          <a:noFill/>
          <a:ln>
            <a:noFill/>
          </a:ln>
        </p:spPr>
      </p:pic>
    </p:spTree>
    <p:extLst>
      <p:ext uri="{BB962C8B-B14F-4D97-AF65-F5344CB8AC3E}">
        <p14:creationId xmlns:p14="http://schemas.microsoft.com/office/powerpoint/2010/main" val="27772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CDFB-1BB9-934F-A5E9-F2773BC40E42}"/>
              </a:ext>
            </a:extLst>
          </p:cNvPr>
          <p:cNvSpPr>
            <a:spLocks noGrp="1"/>
          </p:cNvSpPr>
          <p:nvPr>
            <p:ph type="title"/>
          </p:nvPr>
        </p:nvSpPr>
        <p:spPr>
          <a:xfrm>
            <a:off x="495300" y="2057400"/>
            <a:ext cx="8915400" cy="2362200"/>
          </a:xfrm>
        </p:spPr>
        <p:txBody>
          <a:bodyPr>
            <a:normAutofit fontScale="90000"/>
          </a:bodyPr>
          <a:lstStyle/>
          <a:p>
            <a:r>
              <a:rPr lang="en-US" dirty="0">
                <a:solidFill>
                  <a:schemeClr val="bg1"/>
                </a:solidFill>
              </a:rPr>
              <a:t>Strategic and Business Planning</a:t>
            </a:r>
            <a:br>
              <a:rPr lang="en-US" dirty="0">
                <a:solidFill>
                  <a:schemeClr val="bg1"/>
                </a:solidFill>
              </a:rPr>
            </a:br>
            <a:r>
              <a:rPr lang="en-US" dirty="0">
                <a:solidFill>
                  <a:schemeClr val="bg1"/>
                </a:solidFill>
              </a:rPr>
              <a:t>Part 1: Fundamentals of Strategic Planning, Prioritization and Embedding prioritization </a:t>
            </a:r>
            <a:r>
              <a:rPr lang="en-US" dirty="0" err="1">
                <a:solidFill>
                  <a:schemeClr val="bg1"/>
                </a:solidFill>
              </a:rPr>
              <a:t>behaviours</a:t>
            </a:r>
            <a:endParaRPr lang="en-US" dirty="0">
              <a:solidFill>
                <a:schemeClr val="bg1"/>
              </a:solidFill>
            </a:endParaRPr>
          </a:p>
        </p:txBody>
      </p:sp>
    </p:spTree>
    <p:extLst>
      <p:ext uri="{BB962C8B-B14F-4D97-AF65-F5344CB8AC3E}">
        <p14:creationId xmlns:p14="http://schemas.microsoft.com/office/powerpoint/2010/main" val="1509895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37675" y="1125048"/>
            <a:ext cx="9230650" cy="766350"/>
          </a:xfrm>
          <a:prstGeom prst="rect">
            <a:avLst/>
          </a:prstGeom>
        </p:spPr>
        <p:txBody>
          <a:bodyPr vert="horz" lIns="99044" tIns="99044" rIns="99044" bIns="99044" rtlCol="0" anchor="t" anchorCtr="0">
            <a:noAutofit/>
          </a:bodyPr>
          <a:lstStyle/>
          <a:p>
            <a:r>
              <a:rPr lang="en" dirty="0">
                <a:solidFill>
                  <a:schemeClr val="bg1"/>
                </a:solidFill>
              </a:rPr>
              <a:t>Three Cs of Implementing Strategy</a:t>
            </a:r>
          </a:p>
        </p:txBody>
      </p:sp>
      <p:sp>
        <p:nvSpPr>
          <p:cNvPr id="123" name="Shape 123"/>
          <p:cNvSpPr txBox="1">
            <a:spLocks noGrp="1"/>
          </p:cNvSpPr>
          <p:nvPr>
            <p:ph type="body" idx="1"/>
          </p:nvPr>
        </p:nvSpPr>
        <p:spPr>
          <a:xfrm>
            <a:off x="3893500" y="2014790"/>
            <a:ext cx="5674825" cy="3577925"/>
          </a:xfrm>
          <a:prstGeom prst="rect">
            <a:avLst/>
          </a:prstGeom>
        </p:spPr>
        <p:txBody>
          <a:bodyPr vert="horz" lIns="99044" tIns="99044" rIns="99044" bIns="99044" rtlCol="0" anchor="t" anchorCtr="0">
            <a:noAutofit/>
          </a:bodyPr>
          <a:lstStyle/>
          <a:p>
            <a:pPr marL="495285" indent="-343948" algn="just">
              <a:buClr>
                <a:srgbClr val="000000"/>
              </a:buClr>
              <a:buSzPct val="100000"/>
              <a:buFont typeface="Arial"/>
              <a:buAutoNum type="arabicPeriod"/>
            </a:pPr>
            <a:r>
              <a:rPr lang="en" sz="1517" b="1" dirty="0">
                <a:solidFill>
                  <a:schemeClr val="bg1"/>
                </a:solidFill>
              </a:rPr>
              <a:t>Clarify your strategy: </a:t>
            </a:r>
          </a:p>
          <a:p>
            <a:pPr algn="just">
              <a:buNone/>
            </a:pPr>
            <a:r>
              <a:rPr lang="en" sz="1517" dirty="0">
                <a:solidFill>
                  <a:schemeClr val="bg1"/>
                </a:solidFill>
              </a:rPr>
              <a:t>clarify your strategy in a way that people in your organization can rally to support its implementation. Done well, this strategy will tie together your goals and objectives and clearly explain what you intend to do.</a:t>
            </a:r>
          </a:p>
          <a:p>
            <a:pPr algn="just">
              <a:buNone/>
            </a:pPr>
            <a:endParaRPr sz="1192" b="1" dirty="0">
              <a:solidFill>
                <a:schemeClr val="bg1"/>
              </a:solidFill>
              <a:latin typeface="Arial"/>
              <a:ea typeface="Arial"/>
              <a:cs typeface="Arial"/>
              <a:sym typeface="Arial"/>
            </a:endParaRPr>
          </a:p>
        </p:txBody>
      </p:sp>
      <p:pic>
        <p:nvPicPr>
          <p:cNvPr id="124" name="Shape 124" descr="http://nrb.org/files/5814/7216/9214/clarify.jpg"/>
          <p:cNvPicPr preferRelativeResize="0"/>
          <p:nvPr/>
        </p:nvPicPr>
        <p:blipFill>
          <a:blip r:embed="rId3">
            <a:alphaModFix/>
          </a:blip>
          <a:stretch>
            <a:fillRect/>
          </a:stretch>
        </p:blipFill>
        <p:spPr>
          <a:xfrm>
            <a:off x="48533" y="2178969"/>
            <a:ext cx="3729321" cy="3729321"/>
          </a:xfrm>
          <a:prstGeom prst="rect">
            <a:avLst/>
          </a:prstGeom>
          <a:noFill/>
          <a:ln>
            <a:noFill/>
          </a:ln>
        </p:spPr>
      </p:pic>
      <p:pic>
        <p:nvPicPr>
          <p:cNvPr id="125" name="Shape 125" descr="http://blog.bigmarker.com/wp-content/uploads/2015/01/Progress-Meeting.jpg"/>
          <p:cNvPicPr preferRelativeResize="0"/>
          <p:nvPr/>
        </p:nvPicPr>
        <p:blipFill>
          <a:blip r:embed="rId4">
            <a:alphaModFix/>
          </a:blip>
          <a:stretch>
            <a:fillRect/>
          </a:stretch>
        </p:blipFill>
        <p:spPr>
          <a:xfrm>
            <a:off x="3893501" y="3846949"/>
            <a:ext cx="2955685" cy="1971812"/>
          </a:xfrm>
          <a:prstGeom prst="rect">
            <a:avLst/>
          </a:prstGeom>
          <a:noFill/>
          <a:ln>
            <a:noFill/>
          </a:ln>
        </p:spPr>
      </p:pic>
      <p:pic>
        <p:nvPicPr>
          <p:cNvPr id="126" name="Shape 126" descr="http://aemstatic-ww2.azureedge.net/content/dam/diq/online-articles/2014/09/dental-staff-meeting.jpg"/>
          <p:cNvPicPr preferRelativeResize="0"/>
          <p:nvPr/>
        </p:nvPicPr>
        <p:blipFill>
          <a:blip r:embed="rId5">
            <a:alphaModFix/>
          </a:blip>
          <a:stretch>
            <a:fillRect/>
          </a:stretch>
        </p:blipFill>
        <p:spPr>
          <a:xfrm>
            <a:off x="6933930" y="3846950"/>
            <a:ext cx="2955685" cy="1995093"/>
          </a:xfrm>
          <a:prstGeom prst="rect">
            <a:avLst/>
          </a:prstGeom>
          <a:noFill/>
          <a:ln>
            <a:noFill/>
          </a:ln>
        </p:spPr>
      </p:pic>
    </p:spTree>
    <p:extLst>
      <p:ext uri="{BB962C8B-B14F-4D97-AF65-F5344CB8AC3E}">
        <p14:creationId xmlns:p14="http://schemas.microsoft.com/office/powerpoint/2010/main" val="680149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37675" y="1125048"/>
            <a:ext cx="9230650" cy="766350"/>
          </a:xfrm>
          <a:prstGeom prst="rect">
            <a:avLst/>
          </a:prstGeom>
        </p:spPr>
        <p:txBody>
          <a:bodyPr vert="horz" lIns="99044" tIns="99044" rIns="99044" bIns="99044" rtlCol="0" anchor="t" anchorCtr="0">
            <a:noAutofit/>
          </a:bodyPr>
          <a:lstStyle/>
          <a:p>
            <a:r>
              <a:rPr lang="en" dirty="0">
                <a:solidFill>
                  <a:schemeClr val="bg1"/>
                </a:solidFill>
              </a:rPr>
              <a:t>Three Cs of Implementing Strategy</a:t>
            </a:r>
          </a:p>
        </p:txBody>
      </p:sp>
      <p:sp>
        <p:nvSpPr>
          <p:cNvPr id="132" name="Shape 132"/>
          <p:cNvSpPr txBox="1">
            <a:spLocks noGrp="1"/>
          </p:cNvSpPr>
          <p:nvPr>
            <p:ph type="body" idx="1"/>
          </p:nvPr>
        </p:nvSpPr>
        <p:spPr>
          <a:xfrm>
            <a:off x="3613350" y="2014763"/>
            <a:ext cx="6073600" cy="4200300"/>
          </a:xfrm>
          <a:prstGeom prst="rect">
            <a:avLst/>
          </a:prstGeom>
        </p:spPr>
        <p:txBody>
          <a:bodyPr vert="horz" lIns="99044" tIns="99044" rIns="99044" bIns="99044" rtlCol="0" anchor="t" anchorCtr="0">
            <a:noAutofit/>
          </a:bodyPr>
          <a:lstStyle/>
          <a:p>
            <a:pPr algn="just">
              <a:buNone/>
            </a:pPr>
            <a:r>
              <a:rPr lang="en" sz="1517" b="1" dirty="0">
                <a:solidFill>
                  <a:schemeClr val="bg1"/>
                </a:solidFill>
              </a:rPr>
              <a:t>2. Communicate your strategy</a:t>
            </a:r>
          </a:p>
          <a:p>
            <a:pPr algn="just">
              <a:buNone/>
            </a:pPr>
            <a:endParaRPr lang="en" sz="1517" b="1" dirty="0">
              <a:solidFill>
                <a:schemeClr val="bg1"/>
              </a:solidFill>
            </a:endParaRPr>
          </a:p>
          <a:p>
            <a:pPr algn="just">
              <a:buNone/>
            </a:pPr>
            <a:r>
              <a:rPr lang="en" sz="1517" dirty="0">
                <a:solidFill>
                  <a:schemeClr val="bg1"/>
                </a:solidFill>
              </a:rPr>
              <a:t>	Powerfully communicating the essence of your strategy at every level of the organization using multiple mediums. Use internal blogs and message boards, brown bag luncheons, podcasts, and department meetings to communicate what the strategy is and how everybody’s work is informed by that strategy. </a:t>
            </a:r>
          </a:p>
          <a:p>
            <a:pPr algn="just">
              <a:buNone/>
            </a:pPr>
            <a:endParaRPr lang="en" sz="1517" dirty="0">
              <a:solidFill>
                <a:schemeClr val="bg1"/>
              </a:solidFill>
            </a:endParaRPr>
          </a:p>
          <a:p>
            <a:pPr algn="just">
              <a:buNone/>
            </a:pPr>
            <a:r>
              <a:rPr lang="en" sz="1517" dirty="0">
                <a:solidFill>
                  <a:schemeClr val="bg1"/>
                </a:solidFill>
              </a:rPr>
              <a:t>	Discussions need to occur at each level, translating the organization’s strategy to understandable and contextualized sound bites, which connect to the work of individuals. In short, communicating the strategy provides the “connective tissue” throughout the organization that helps people understand the big picture.</a:t>
            </a:r>
          </a:p>
          <a:p>
            <a:pPr algn="just">
              <a:buNone/>
            </a:pPr>
            <a:endParaRPr sz="1192" b="1" dirty="0">
              <a:solidFill>
                <a:schemeClr val="bg1"/>
              </a:solidFill>
              <a:latin typeface="Arial"/>
              <a:ea typeface="Arial"/>
              <a:cs typeface="Arial"/>
              <a:sym typeface="Arial"/>
            </a:endParaRPr>
          </a:p>
        </p:txBody>
      </p:sp>
      <p:pic>
        <p:nvPicPr>
          <p:cNvPr id="133" name="Shape 133" descr="http://www.automotive-fleet.com/fc_images/articles/l-af-mar-14-value.jpg"/>
          <p:cNvPicPr preferRelativeResize="0"/>
          <p:nvPr/>
        </p:nvPicPr>
        <p:blipFill rotWithShape="1">
          <a:blip r:embed="rId3">
            <a:alphaModFix/>
          </a:blip>
          <a:srcRect l="11928" r="13799"/>
          <a:stretch/>
        </p:blipFill>
        <p:spPr>
          <a:xfrm>
            <a:off x="164557" y="2500366"/>
            <a:ext cx="3337289" cy="3114799"/>
          </a:xfrm>
          <a:prstGeom prst="rect">
            <a:avLst/>
          </a:prstGeom>
          <a:noFill/>
          <a:ln>
            <a:noFill/>
          </a:ln>
        </p:spPr>
      </p:pic>
    </p:spTree>
    <p:extLst>
      <p:ext uri="{BB962C8B-B14F-4D97-AF65-F5344CB8AC3E}">
        <p14:creationId xmlns:p14="http://schemas.microsoft.com/office/powerpoint/2010/main" val="1393582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37675" y="533400"/>
            <a:ext cx="9230650" cy="766350"/>
          </a:xfrm>
          <a:prstGeom prst="rect">
            <a:avLst/>
          </a:prstGeom>
        </p:spPr>
        <p:txBody>
          <a:bodyPr vert="horz" lIns="99044" tIns="99044" rIns="99044" bIns="99044" rtlCol="0" anchor="t" anchorCtr="0">
            <a:noAutofit/>
          </a:bodyPr>
          <a:lstStyle/>
          <a:p>
            <a:r>
              <a:rPr lang="en" dirty="0">
                <a:solidFill>
                  <a:schemeClr val="bg1"/>
                </a:solidFill>
              </a:rPr>
              <a:t>Three Cs of Implementing Strategy</a:t>
            </a:r>
          </a:p>
        </p:txBody>
      </p:sp>
      <p:sp>
        <p:nvSpPr>
          <p:cNvPr id="139" name="Shape 139"/>
          <p:cNvSpPr txBox="1">
            <a:spLocks noGrp="1"/>
          </p:cNvSpPr>
          <p:nvPr>
            <p:ph type="body" idx="1"/>
          </p:nvPr>
        </p:nvSpPr>
        <p:spPr>
          <a:xfrm>
            <a:off x="2914302" y="1849690"/>
            <a:ext cx="6654050" cy="4351750"/>
          </a:xfrm>
          <a:prstGeom prst="rect">
            <a:avLst/>
          </a:prstGeom>
        </p:spPr>
        <p:txBody>
          <a:bodyPr vert="horz" lIns="99044" tIns="99044" rIns="99044" bIns="99044" rtlCol="0" anchor="t" anchorCtr="0">
            <a:noAutofit/>
          </a:bodyPr>
          <a:lstStyle/>
          <a:p>
            <a:pPr algn="just">
              <a:buNone/>
            </a:pPr>
            <a:r>
              <a:rPr lang="en" sz="1517" b="1" dirty="0">
                <a:solidFill>
                  <a:schemeClr val="bg1"/>
                </a:solidFill>
              </a:rPr>
              <a:t>3. Cascade your strategy</a:t>
            </a:r>
          </a:p>
          <a:p>
            <a:pPr algn="just">
              <a:buNone/>
            </a:pPr>
            <a:r>
              <a:rPr lang="en" sz="1517" dirty="0">
                <a:solidFill>
                  <a:schemeClr val="bg1"/>
                </a:solidFill>
              </a:rPr>
              <a:t>	If you want your strategy implemented well,  cascade it throughout the organization and get to the practical and tactical components of people’s jobs every day. Involve your managers in the process</a:t>
            </a:r>
          </a:p>
          <a:p>
            <a:pPr algn="just">
              <a:buNone/>
            </a:pPr>
            <a:endParaRPr lang="en" sz="1517" dirty="0">
              <a:solidFill>
                <a:schemeClr val="bg1"/>
              </a:solidFill>
            </a:endParaRPr>
          </a:p>
          <a:p>
            <a:pPr algn="just">
              <a:buNone/>
            </a:pPr>
            <a:r>
              <a:rPr lang="en" sz="1517" dirty="0">
                <a:solidFill>
                  <a:schemeClr val="bg1"/>
                </a:solidFill>
              </a:rPr>
              <a:t>	Help them translate the elements of the strategy for your organization to their own functional areas. Doing this allows them to develop and own the process of cascading the strategy and designing implementation plans with high likelihood of execution. The bulk of the work in implementing strategy is done at this stage. </a:t>
            </a:r>
          </a:p>
          <a:p>
            <a:pPr algn="just">
              <a:buNone/>
            </a:pPr>
            <a:endParaRPr lang="en" sz="1517" dirty="0">
              <a:solidFill>
                <a:schemeClr val="bg1"/>
              </a:solidFill>
            </a:endParaRPr>
          </a:p>
          <a:p>
            <a:pPr algn="just">
              <a:buNone/>
            </a:pPr>
            <a:r>
              <a:rPr lang="en" sz="1517" dirty="0">
                <a:solidFill>
                  <a:schemeClr val="bg1"/>
                </a:solidFill>
              </a:rPr>
              <a:t>	It is the team meetings, the one-on-one coaching, the process improvements, the customer meetings, and the responses to the market that, in alignment with an organization’s strategy, can make a tremendous difference for an organization.</a:t>
            </a:r>
          </a:p>
          <a:p>
            <a:pPr algn="just">
              <a:buNone/>
            </a:pPr>
            <a:endParaRPr sz="1192" b="1" dirty="0">
              <a:solidFill>
                <a:schemeClr val="bg1"/>
              </a:solidFill>
              <a:latin typeface="Arial"/>
              <a:ea typeface="Arial"/>
              <a:cs typeface="Arial"/>
              <a:sym typeface="Arial"/>
            </a:endParaRPr>
          </a:p>
        </p:txBody>
      </p:sp>
      <p:pic>
        <p:nvPicPr>
          <p:cNvPr id="140" name="Shape 140" descr="https://image.freepik.com/free-vector/business-team-avatars_23-2147506107.jpg"/>
          <p:cNvPicPr preferRelativeResize="0"/>
          <p:nvPr/>
        </p:nvPicPr>
        <p:blipFill rotWithShape="1">
          <a:blip r:embed="rId3">
            <a:alphaModFix/>
          </a:blip>
          <a:srcRect b="9387"/>
          <a:stretch/>
        </p:blipFill>
        <p:spPr>
          <a:xfrm>
            <a:off x="93275" y="2490780"/>
            <a:ext cx="2681141" cy="2429374"/>
          </a:xfrm>
          <a:prstGeom prst="rect">
            <a:avLst/>
          </a:prstGeom>
          <a:noFill/>
          <a:ln>
            <a:noFill/>
          </a:ln>
        </p:spPr>
      </p:pic>
    </p:spTree>
    <p:extLst>
      <p:ext uri="{BB962C8B-B14F-4D97-AF65-F5344CB8AC3E}">
        <p14:creationId xmlns:p14="http://schemas.microsoft.com/office/powerpoint/2010/main" val="1222355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ull logo white-01.png">
            <a:extLst>
              <a:ext uri="{FF2B5EF4-FFF2-40B4-BE49-F238E27FC236}">
                <a16:creationId xmlns:a16="http://schemas.microsoft.com/office/drawing/2014/main" id="{44C98D8C-5A46-AE48-9252-08EC2FF5E071}"/>
              </a:ext>
            </a:extLst>
          </p:cNvPr>
          <p:cNvPicPr>
            <a:picLocks noChangeAspect="1"/>
          </p:cNvPicPr>
          <p:nvPr/>
        </p:nvPicPr>
        <p:blipFill>
          <a:blip r:embed="rId2"/>
          <a:stretch>
            <a:fillRect/>
          </a:stretch>
        </p:blipFill>
        <p:spPr>
          <a:xfrm>
            <a:off x="8305800" y="-12032"/>
            <a:ext cx="1600200" cy="655652"/>
          </a:xfrm>
          <a:prstGeom prst="rect">
            <a:avLst/>
          </a:prstGeom>
        </p:spPr>
      </p:pic>
      <p:sp>
        <p:nvSpPr>
          <p:cNvPr id="4" name="Rectangle 3">
            <a:extLst>
              <a:ext uri="{FF2B5EF4-FFF2-40B4-BE49-F238E27FC236}">
                <a16:creationId xmlns:a16="http://schemas.microsoft.com/office/drawing/2014/main" id="{F57DF7ED-CDAB-2C45-9F56-0562BB6C0F7D}"/>
              </a:ext>
            </a:extLst>
          </p:cNvPr>
          <p:cNvSpPr/>
          <p:nvPr/>
        </p:nvSpPr>
        <p:spPr>
          <a:xfrm>
            <a:off x="762000" y="2362200"/>
            <a:ext cx="6566478" cy="461665"/>
          </a:xfrm>
          <a:prstGeom prst="rect">
            <a:avLst/>
          </a:prstGeom>
        </p:spPr>
        <p:txBody>
          <a:bodyPr wrap="none">
            <a:spAutoFit/>
          </a:bodyPr>
          <a:lstStyle/>
          <a:p>
            <a:r>
              <a:rPr lang="en-GB" sz="2400" b="1" dirty="0">
                <a:solidFill>
                  <a:srgbClr val="FFC000"/>
                </a:solidFill>
              </a:rPr>
              <a:t>Read the article Simon’s Seven Strategy Questions</a:t>
            </a:r>
          </a:p>
        </p:txBody>
      </p:sp>
      <p:sp>
        <p:nvSpPr>
          <p:cNvPr id="5" name="Title 7">
            <a:extLst>
              <a:ext uri="{FF2B5EF4-FFF2-40B4-BE49-F238E27FC236}">
                <a16:creationId xmlns:a16="http://schemas.microsoft.com/office/drawing/2014/main" id="{B4E64FFF-6C53-6546-8994-9EEEF1781CA5}"/>
              </a:ext>
            </a:extLst>
          </p:cNvPr>
          <p:cNvSpPr txBox="1">
            <a:spLocks/>
          </p:cNvSpPr>
          <p:nvPr/>
        </p:nvSpPr>
        <p:spPr>
          <a:xfrm>
            <a:off x="387639" y="838200"/>
            <a:ext cx="8077200" cy="11794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800" b="1" dirty="0">
                <a:solidFill>
                  <a:schemeClr val="bg1"/>
                </a:solidFill>
              </a:rPr>
              <a:t>Strategy Execution:</a:t>
            </a:r>
          </a:p>
          <a:p>
            <a:r>
              <a:rPr lang="en-GB" sz="2400" b="1" dirty="0">
                <a:solidFill>
                  <a:schemeClr val="bg1"/>
                </a:solidFill>
              </a:rPr>
              <a:t> Improving the Implementation of Your Strategy</a:t>
            </a:r>
          </a:p>
          <a:p>
            <a:endParaRPr lang="en-US" sz="2400" b="1" dirty="0">
              <a:solidFill>
                <a:schemeClr val="bg1"/>
              </a:solidFill>
            </a:endParaRPr>
          </a:p>
        </p:txBody>
      </p:sp>
    </p:spTree>
    <p:extLst>
      <p:ext uri="{BB962C8B-B14F-4D97-AF65-F5344CB8AC3E}">
        <p14:creationId xmlns:p14="http://schemas.microsoft.com/office/powerpoint/2010/main" val="3421200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AD86268-65E1-244F-9436-B90207DBADA9}"/>
              </a:ext>
            </a:extLst>
          </p:cNvPr>
          <p:cNvGraphicFramePr/>
          <p:nvPr>
            <p:extLst>
              <p:ext uri="{D42A27DB-BD31-4B8C-83A1-F6EECF244321}">
                <p14:modId xmlns:p14="http://schemas.microsoft.com/office/powerpoint/2010/main" val="1121878875"/>
              </p:ext>
            </p:extLst>
          </p:nvPr>
        </p:nvGraphicFramePr>
        <p:xfrm>
          <a:off x="1447800" y="1432242"/>
          <a:ext cx="6629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0A2F509D-3378-3148-AF76-6B856EF89A52}"/>
              </a:ext>
            </a:extLst>
          </p:cNvPr>
          <p:cNvSpPr>
            <a:spLocks noGrp="1"/>
          </p:cNvSpPr>
          <p:nvPr>
            <p:ph type="title"/>
          </p:nvPr>
        </p:nvSpPr>
        <p:spPr>
          <a:xfrm>
            <a:off x="495300" y="177656"/>
            <a:ext cx="8915400" cy="1249362"/>
          </a:xfrm>
        </p:spPr>
        <p:txBody>
          <a:bodyPr>
            <a:noAutofit/>
          </a:bodyPr>
          <a:lstStyle/>
          <a:p>
            <a:br>
              <a:rPr lang="en-GB" sz="2800" b="1" dirty="0">
                <a:solidFill>
                  <a:schemeClr val="bg1"/>
                </a:solidFill>
              </a:rPr>
            </a:br>
            <a:r>
              <a:rPr lang="en-GB" sz="2800" b="1" dirty="0">
                <a:solidFill>
                  <a:schemeClr val="bg1"/>
                </a:solidFill>
              </a:rPr>
              <a:t>Performance Management and KPIs</a:t>
            </a:r>
            <a:br>
              <a:rPr lang="en-GB" sz="2800" b="1" dirty="0">
                <a:solidFill>
                  <a:schemeClr val="bg1"/>
                </a:solidFill>
              </a:rPr>
            </a:br>
            <a:r>
              <a:rPr lang="en-GB" sz="2800" b="1" dirty="0">
                <a:solidFill>
                  <a:schemeClr val="bg1"/>
                </a:solidFill>
              </a:rPr>
              <a:t>Linking Activities to Vision and Strategy</a:t>
            </a:r>
            <a:br>
              <a:rPr lang="en-GB" sz="2800" b="1" dirty="0">
                <a:solidFill>
                  <a:schemeClr val="bg1"/>
                </a:solidFill>
              </a:rPr>
            </a:br>
            <a:endParaRPr lang="en-US" sz="2800" dirty="0">
              <a:solidFill>
                <a:schemeClr val="bg1"/>
              </a:solidFill>
            </a:endParaRPr>
          </a:p>
        </p:txBody>
      </p:sp>
    </p:spTree>
    <p:extLst>
      <p:ext uri="{BB962C8B-B14F-4D97-AF65-F5344CB8AC3E}">
        <p14:creationId xmlns:p14="http://schemas.microsoft.com/office/powerpoint/2010/main" val="992695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CEB835-68C0-5E45-870C-CF09D0BB7E9C}"/>
              </a:ext>
            </a:extLst>
          </p:cNvPr>
          <p:cNvSpPr txBox="1"/>
          <p:nvPr/>
        </p:nvSpPr>
        <p:spPr>
          <a:xfrm>
            <a:off x="723900" y="1600200"/>
            <a:ext cx="8458200" cy="4524315"/>
          </a:xfrm>
          <a:prstGeom prst="rect">
            <a:avLst/>
          </a:prstGeom>
          <a:noFill/>
        </p:spPr>
        <p:txBody>
          <a:bodyPr wrap="square" rtlCol="0">
            <a:spAutoFit/>
          </a:bodyPr>
          <a:lstStyle/>
          <a:p>
            <a:r>
              <a:rPr lang="en-GB" dirty="0">
                <a:solidFill>
                  <a:schemeClr val="bg1"/>
                </a:solidFill>
              </a:rPr>
              <a:t>KPIs are metrics that link organizational vision with individual action. If you think of strategic practice as a pyramid, as shown in the previous slide, with vision at the top and actions at the bottom, in the middle you find the KPIs that have been derived from the strategy, objectives, and critical success factors of the organization.</a:t>
            </a:r>
          </a:p>
          <a:p>
            <a:endParaRPr lang="en-GB" dirty="0">
              <a:solidFill>
                <a:schemeClr val="bg1"/>
              </a:solidFill>
            </a:endParaRPr>
          </a:p>
          <a:p>
            <a:r>
              <a:rPr lang="en-GB" dirty="0">
                <a:solidFill>
                  <a:schemeClr val="bg1"/>
                </a:solidFill>
              </a:rPr>
              <a:t>Below the KPIs are the activities and projects that are pursued by the organization in an attempt to achieve the KPIs.</a:t>
            </a:r>
          </a:p>
          <a:p>
            <a:endParaRPr lang="en-GB" dirty="0">
              <a:solidFill>
                <a:schemeClr val="bg1"/>
              </a:solidFill>
            </a:endParaRPr>
          </a:p>
          <a:p>
            <a:r>
              <a:rPr lang="en-GB" dirty="0">
                <a:solidFill>
                  <a:schemeClr val="bg1"/>
                </a:solidFill>
              </a:rPr>
              <a:t>To ensure that these activities are in fact aligned with the organization's strategy, you need to concentrate on what the employees are actually doing. You do this through performance management. By applying the principle of KPIs to employee goals and performance, you create a direct link between all of the key success factors that have been derived from the overall strategy. The result is that members of your team actually do what they should be doing, and that your measurements for determining how well they are doing are clearly tied to organizational success.</a:t>
            </a:r>
          </a:p>
          <a:p>
            <a:endParaRPr lang="en-GB" dirty="0">
              <a:solidFill>
                <a:schemeClr val="bg1"/>
              </a:solidFill>
            </a:endParaRPr>
          </a:p>
        </p:txBody>
      </p:sp>
      <p:sp>
        <p:nvSpPr>
          <p:cNvPr id="4" name="Title 1">
            <a:extLst>
              <a:ext uri="{FF2B5EF4-FFF2-40B4-BE49-F238E27FC236}">
                <a16:creationId xmlns:a16="http://schemas.microsoft.com/office/drawing/2014/main" id="{38778485-7344-9D46-BD5B-FA0F5C2CF9FA}"/>
              </a:ext>
            </a:extLst>
          </p:cNvPr>
          <p:cNvSpPr>
            <a:spLocks noGrp="1"/>
          </p:cNvSpPr>
          <p:nvPr>
            <p:ph type="title"/>
          </p:nvPr>
        </p:nvSpPr>
        <p:spPr>
          <a:xfrm>
            <a:off x="495300" y="177656"/>
            <a:ext cx="8915400" cy="1249362"/>
          </a:xfrm>
        </p:spPr>
        <p:txBody>
          <a:bodyPr>
            <a:noAutofit/>
          </a:bodyPr>
          <a:lstStyle/>
          <a:p>
            <a:br>
              <a:rPr lang="en-GB" sz="2800" b="1" dirty="0">
                <a:solidFill>
                  <a:schemeClr val="bg1"/>
                </a:solidFill>
              </a:rPr>
            </a:br>
            <a:r>
              <a:rPr lang="en-GB" sz="2800" b="1" dirty="0">
                <a:solidFill>
                  <a:schemeClr val="bg1"/>
                </a:solidFill>
              </a:rPr>
              <a:t>Performance Management and KPIs</a:t>
            </a:r>
            <a:br>
              <a:rPr lang="en-GB" sz="2800" b="1" dirty="0">
                <a:solidFill>
                  <a:schemeClr val="bg1"/>
                </a:solidFill>
              </a:rPr>
            </a:br>
            <a:r>
              <a:rPr lang="en-GB" sz="2800" b="1" dirty="0">
                <a:solidFill>
                  <a:schemeClr val="bg1"/>
                </a:solidFill>
              </a:rPr>
              <a:t>Linking Activities to Vision and Strategy</a:t>
            </a:r>
            <a:br>
              <a:rPr lang="en-GB" sz="2800" b="1" dirty="0">
                <a:solidFill>
                  <a:schemeClr val="bg1"/>
                </a:solidFill>
              </a:rPr>
            </a:br>
            <a:endParaRPr lang="en-US" sz="2800" dirty="0">
              <a:solidFill>
                <a:schemeClr val="bg1"/>
              </a:solidFill>
            </a:endParaRPr>
          </a:p>
        </p:txBody>
      </p:sp>
    </p:spTree>
    <p:extLst>
      <p:ext uri="{BB962C8B-B14F-4D97-AF65-F5344CB8AC3E}">
        <p14:creationId xmlns:p14="http://schemas.microsoft.com/office/powerpoint/2010/main" val="3662067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9000-AEAC-8341-AA1A-0FCCB5FEE131}"/>
              </a:ext>
            </a:extLst>
          </p:cNvPr>
          <p:cNvSpPr>
            <a:spLocks noGrp="1"/>
          </p:cNvSpPr>
          <p:nvPr>
            <p:ph type="title"/>
          </p:nvPr>
        </p:nvSpPr>
        <p:spPr/>
        <p:txBody>
          <a:bodyPr>
            <a:normAutofit/>
          </a:bodyPr>
          <a:lstStyle/>
          <a:p>
            <a:r>
              <a:rPr lang="en-US" dirty="0">
                <a:solidFill>
                  <a:srgbClr val="FFC000"/>
                </a:solidFill>
              </a:rPr>
              <a:t>TASK</a:t>
            </a:r>
            <a:r>
              <a:rPr lang="en-US" dirty="0"/>
              <a:t> </a:t>
            </a:r>
          </a:p>
        </p:txBody>
      </p:sp>
      <p:sp>
        <p:nvSpPr>
          <p:cNvPr id="3" name="TextBox 2">
            <a:extLst>
              <a:ext uri="{FF2B5EF4-FFF2-40B4-BE49-F238E27FC236}">
                <a16:creationId xmlns:a16="http://schemas.microsoft.com/office/drawing/2014/main" id="{C2BC184A-26F2-0349-9ACA-C9F5B4E0F2E1}"/>
              </a:ext>
            </a:extLst>
          </p:cNvPr>
          <p:cNvSpPr txBox="1"/>
          <p:nvPr/>
        </p:nvSpPr>
        <p:spPr>
          <a:xfrm>
            <a:off x="838200" y="1752600"/>
            <a:ext cx="8229600" cy="2031325"/>
          </a:xfrm>
          <a:prstGeom prst="rect">
            <a:avLst/>
          </a:prstGeom>
          <a:noFill/>
        </p:spPr>
        <p:txBody>
          <a:bodyPr wrap="square" rtlCol="0">
            <a:spAutoFit/>
          </a:bodyPr>
          <a:lstStyle/>
          <a:p>
            <a:r>
              <a:rPr lang="en-GB" b="1" dirty="0">
                <a:solidFill>
                  <a:srgbClr val="FFC000"/>
                </a:solidFill>
              </a:rPr>
              <a:t>Building and implementing your perfect performance management process</a:t>
            </a:r>
          </a:p>
          <a:p>
            <a:endParaRPr lang="en-GB" b="1" dirty="0">
              <a:solidFill>
                <a:srgbClr val="FFC000"/>
              </a:solidFill>
            </a:endParaRPr>
          </a:p>
          <a:p>
            <a:r>
              <a:rPr lang="en-GB" b="1" dirty="0">
                <a:solidFill>
                  <a:srgbClr val="FFC000"/>
                </a:solidFill>
              </a:rPr>
              <a:t>Watch 4 TED talk videos of performance management. Reflect on key learnings from each video and how you may apply this in your team. Share with other cohorts</a:t>
            </a:r>
          </a:p>
          <a:p>
            <a:endParaRPr lang="en-GB" b="1" dirty="0">
              <a:solidFill>
                <a:srgbClr val="FFC000"/>
              </a:solidFill>
            </a:endParaRPr>
          </a:p>
          <a:p>
            <a:r>
              <a:rPr lang="en-GB" b="1" dirty="0">
                <a:solidFill>
                  <a:srgbClr val="FFC000"/>
                </a:solidFill>
              </a:rPr>
              <a:t>Performance Management will be tackled more at the face to face workshops picking out key insights from the videos.</a:t>
            </a:r>
          </a:p>
        </p:txBody>
      </p:sp>
    </p:spTree>
    <p:extLst>
      <p:ext uri="{BB962C8B-B14F-4D97-AF65-F5344CB8AC3E}">
        <p14:creationId xmlns:p14="http://schemas.microsoft.com/office/powerpoint/2010/main" val="2387132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8346-90AB-3445-AA61-C3BAD3EE4AFD}"/>
              </a:ext>
            </a:extLst>
          </p:cNvPr>
          <p:cNvSpPr>
            <a:spLocks noGrp="1"/>
          </p:cNvSpPr>
          <p:nvPr>
            <p:ph type="title"/>
          </p:nvPr>
        </p:nvSpPr>
        <p:spPr>
          <a:xfrm>
            <a:off x="152400" y="96627"/>
            <a:ext cx="9258300" cy="1143000"/>
          </a:xfrm>
        </p:spPr>
        <p:txBody>
          <a:bodyPr>
            <a:normAutofit/>
          </a:bodyPr>
          <a:lstStyle/>
          <a:p>
            <a:r>
              <a:rPr lang="en-US" sz="2800" dirty="0">
                <a:solidFill>
                  <a:schemeClr val="bg1"/>
                </a:solidFill>
              </a:rPr>
              <a:t>But how do we motivate our employees to perform better?</a:t>
            </a:r>
          </a:p>
        </p:txBody>
      </p:sp>
      <p:sp>
        <p:nvSpPr>
          <p:cNvPr id="3" name="TextBox 2">
            <a:extLst>
              <a:ext uri="{FF2B5EF4-FFF2-40B4-BE49-F238E27FC236}">
                <a16:creationId xmlns:a16="http://schemas.microsoft.com/office/drawing/2014/main" id="{8C98FB2E-DC14-BC48-B0A1-337751B0B66C}"/>
              </a:ext>
            </a:extLst>
          </p:cNvPr>
          <p:cNvSpPr txBox="1"/>
          <p:nvPr/>
        </p:nvSpPr>
        <p:spPr>
          <a:xfrm>
            <a:off x="800100" y="1428184"/>
            <a:ext cx="8305800" cy="5355312"/>
          </a:xfrm>
          <a:prstGeom prst="rect">
            <a:avLst/>
          </a:prstGeom>
          <a:noFill/>
        </p:spPr>
        <p:txBody>
          <a:bodyPr wrap="square" rtlCol="0">
            <a:spAutoFit/>
          </a:bodyPr>
          <a:lstStyle/>
          <a:p>
            <a:r>
              <a:rPr lang="en-US" dirty="0">
                <a:solidFill>
                  <a:srgbClr val="FFC000"/>
                </a:solidFill>
              </a:rPr>
              <a:t>Watch the 4 Ted Talks on Performance Management </a:t>
            </a:r>
          </a:p>
          <a:p>
            <a:endParaRPr lang="en-US" dirty="0">
              <a:solidFill>
                <a:schemeClr val="bg1"/>
              </a:solidFill>
            </a:endParaRPr>
          </a:p>
          <a:p>
            <a:pPr marL="342900" indent="-342900">
              <a:buAutoNum type="arabicPeriod"/>
            </a:pPr>
            <a:r>
              <a:rPr lang="en-GB" dirty="0">
                <a:solidFill>
                  <a:schemeClr val="bg1"/>
                </a:solidFill>
              </a:rPr>
              <a:t>The Puzzle of Motivation by Dan Pink is one of the most popular TED Talks of all time. (18.26 minutes)</a:t>
            </a:r>
          </a:p>
          <a:p>
            <a:endParaRPr lang="en-GB" dirty="0">
              <a:solidFill>
                <a:schemeClr val="bg1"/>
              </a:solidFill>
            </a:endParaRPr>
          </a:p>
          <a:p>
            <a:r>
              <a:rPr lang="en-GB" dirty="0">
                <a:solidFill>
                  <a:schemeClr val="bg1"/>
                </a:solidFill>
              </a:rPr>
              <a:t> Dan's big idea is based on what he calls ‘intrinsic motivation’ — the desire to do things because they </a:t>
            </a:r>
            <a:r>
              <a:rPr lang="en-GB" i="1" dirty="0">
                <a:solidFill>
                  <a:schemeClr val="bg1"/>
                </a:solidFill>
              </a:rPr>
              <a:t>matter</a:t>
            </a:r>
            <a:r>
              <a:rPr lang="en-GB" dirty="0">
                <a:solidFill>
                  <a:schemeClr val="bg1"/>
                </a:solidFill>
              </a:rPr>
              <a:t>, not because we’ll be paid more. Traditional rewards aren't always as effective as we think</a:t>
            </a:r>
          </a:p>
          <a:p>
            <a:endParaRPr lang="en-GB" dirty="0">
              <a:solidFill>
                <a:schemeClr val="bg1"/>
              </a:solidFill>
            </a:endParaRPr>
          </a:p>
          <a:p>
            <a:r>
              <a:rPr lang="en-GB" dirty="0">
                <a:solidFill>
                  <a:schemeClr val="bg1"/>
                </a:solidFill>
              </a:rPr>
              <a:t>Dan lays out a new business model based on three essential components for employee success: </a:t>
            </a:r>
            <a:r>
              <a:rPr lang="en-GB" i="1" dirty="0">
                <a:solidFill>
                  <a:schemeClr val="bg1"/>
                </a:solidFill>
              </a:rPr>
              <a:t>Autonomy, Mastery and Purpose. </a:t>
            </a:r>
            <a:r>
              <a:rPr lang="en-GB" dirty="0">
                <a:solidFill>
                  <a:schemeClr val="bg1"/>
                </a:solidFill>
              </a:rPr>
              <a:t>If you can come up with creative ways to use these tools, you can make your employees feel more motivated than money ever could.</a:t>
            </a:r>
          </a:p>
          <a:p>
            <a:endParaRPr lang="en-GB" dirty="0">
              <a:solidFill>
                <a:schemeClr val="bg1"/>
              </a:solidFill>
            </a:endParaRPr>
          </a:p>
          <a:p>
            <a:r>
              <a:rPr lang="en-GB" dirty="0">
                <a:solidFill>
                  <a:schemeClr val="bg1"/>
                </a:solidFill>
              </a:rPr>
              <a:t>One way to nurture greater autonomy at work is to rely on your performance management process to check in regularly, but not too regularly. When you get the timing right, you reduce your risk of falling into a culture of micromanagement.</a:t>
            </a:r>
          </a:p>
          <a:p>
            <a:endParaRPr lang="en-US" dirty="0">
              <a:solidFill>
                <a:schemeClr val="bg1"/>
              </a:solidFill>
            </a:endParaRPr>
          </a:p>
          <a:p>
            <a:r>
              <a:rPr lang="en-GB" dirty="0">
                <a:solidFill>
                  <a:srgbClr val="FFC000"/>
                </a:solidFill>
              </a:rPr>
              <a:t>https://</a:t>
            </a:r>
            <a:r>
              <a:rPr lang="en-GB" dirty="0" err="1">
                <a:solidFill>
                  <a:srgbClr val="FFC000"/>
                </a:solidFill>
              </a:rPr>
              <a:t>www.ted.com</a:t>
            </a:r>
            <a:r>
              <a:rPr lang="en-GB" dirty="0">
                <a:solidFill>
                  <a:srgbClr val="FFC000"/>
                </a:solidFill>
              </a:rPr>
              <a:t>/talks/</a:t>
            </a:r>
            <a:r>
              <a:rPr lang="en-GB" dirty="0" err="1">
                <a:solidFill>
                  <a:srgbClr val="FFC000"/>
                </a:solidFill>
              </a:rPr>
              <a:t>dan_pink_on_motivation?language</a:t>
            </a:r>
            <a:r>
              <a:rPr lang="en-GB" dirty="0">
                <a:solidFill>
                  <a:srgbClr val="FFC000"/>
                </a:solidFill>
              </a:rPr>
              <a:t>=en#t-7553</a:t>
            </a:r>
            <a:endParaRPr lang="en-US" dirty="0">
              <a:solidFill>
                <a:srgbClr val="FFC000"/>
              </a:solidFill>
            </a:endParaRPr>
          </a:p>
        </p:txBody>
      </p:sp>
    </p:spTree>
    <p:extLst>
      <p:ext uri="{BB962C8B-B14F-4D97-AF65-F5344CB8AC3E}">
        <p14:creationId xmlns:p14="http://schemas.microsoft.com/office/powerpoint/2010/main" val="2226206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08E3FF-0C56-DB45-B811-F60D2D237AB4}"/>
              </a:ext>
            </a:extLst>
          </p:cNvPr>
          <p:cNvSpPr>
            <a:spLocks noGrp="1"/>
          </p:cNvSpPr>
          <p:nvPr>
            <p:ph type="title"/>
          </p:nvPr>
        </p:nvSpPr>
        <p:spPr>
          <a:xfrm>
            <a:off x="495300" y="274638"/>
            <a:ext cx="8915400" cy="1143000"/>
          </a:xfrm>
        </p:spPr>
        <p:txBody>
          <a:bodyPr>
            <a:normAutofit/>
          </a:bodyPr>
          <a:lstStyle/>
          <a:p>
            <a:r>
              <a:rPr lang="en-US" sz="2800" dirty="0">
                <a:solidFill>
                  <a:schemeClr val="bg1"/>
                </a:solidFill>
              </a:rPr>
              <a:t>But how do we motivate our employees to perform better?</a:t>
            </a:r>
          </a:p>
        </p:txBody>
      </p:sp>
      <p:sp>
        <p:nvSpPr>
          <p:cNvPr id="4" name="TextBox 3">
            <a:extLst>
              <a:ext uri="{FF2B5EF4-FFF2-40B4-BE49-F238E27FC236}">
                <a16:creationId xmlns:a16="http://schemas.microsoft.com/office/drawing/2014/main" id="{26CFF1B9-F6E7-D042-AAEE-BE10D72E8AC9}"/>
              </a:ext>
            </a:extLst>
          </p:cNvPr>
          <p:cNvSpPr txBox="1"/>
          <p:nvPr/>
        </p:nvSpPr>
        <p:spPr>
          <a:xfrm>
            <a:off x="228600" y="1437303"/>
            <a:ext cx="8915400" cy="5078313"/>
          </a:xfrm>
          <a:prstGeom prst="rect">
            <a:avLst/>
          </a:prstGeom>
          <a:noFill/>
        </p:spPr>
        <p:txBody>
          <a:bodyPr wrap="square" rtlCol="0">
            <a:spAutoFit/>
          </a:bodyPr>
          <a:lstStyle/>
          <a:p>
            <a:r>
              <a:rPr lang="en-GB" b="1" dirty="0">
                <a:solidFill>
                  <a:schemeClr val="bg1"/>
                </a:solidFill>
              </a:rPr>
              <a:t>2. </a:t>
            </a:r>
            <a:r>
              <a:rPr lang="en-GB" b="1" dirty="0">
                <a:solidFill>
                  <a:schemeClr val="bg1"/>
                </a:solidFill>
                <a:hlinkClick r:id="rId2">
                  <a:extLst>
                    <a:ext uri="{A12FA001-AC4F-418D-AE19-62706E023703}">
                      <ahyp:hlinkClr xmlns:ahyp="http://schemas.microsoft.com/office/drawing/2018/hyperlinkcolor" val="tx"/>
                    </a:ext>
                  </a:extLst>
                </a:hlinkClick>
              </a:rPr>
              <a:t>What Makes us Feel Good About our Work</a:t>
            </a:r>
            <a:r>
              <a:rPr lang="en-GB" b="1" dirty="0">
                <a:solidFill>
                  <a:schemeClr val="bg1"/>
                </a:solidFill>
              </a:rPr>
              <a:t> by Dan </a:t>
            </a:r>
            <a:r>
              <a:rPr lang="en-GB" b="1" dirty="0" err="1">
                <a:solidFill>
                  <a:schemeClr val="bg1"/>
                </a:solidFill>
              </a:rPr>
              <a:t>Ariely</a:t>
            </a:r>
            <a:endParaRPr lang="en-GB" b="1" dirty="0">
              <a:solidFill>
                <a:schemeClr val="bg1"/>
              </a:solidFill>
            </a:endParaRPr>
          </a:p>
          <a:p>
            <a:r>
              <a:rPr lang="en-GB" dirty="0">
                <a:solidFill>
                  <a:schemeClr val="bg1"/>
                </a:solidFill>
              </a:rPr>
              <a:t>Watch time: 20 minutes</a:t>
            </a:r>
          </a:p>
          <a:p>
            <a:endParaRPr lang="en-GB" dirty="0">
              <a:solidFill>
                <a:schemeClr val="bg1"/>
              </a:solidFill>
            </a:endParaRPr>
          </a:p>
          <a:p>
            <a:r>
              <a:rPr lang="en-GB" b="1" i="1" dirty="0">
                <a:solidFill>
                  <a:schemeClr val="bg1"/>
                </a:solidFill>
              </a:rPr>
              <a:t>“Ignoring the performance of people is almost as bad as shredding their effort in front of their eyes.”</a:t>
            </a:r>
            <a:endParaRPr lang="en-GB" dirty="0">
              <a:solidFill>
                <a:schemeClr val="bg1"/>
              </a:solidFill>
            </a:endParaRPr>
          </a:p>
          <a:p>
            <a:endParaRPr lang="en-US" dirty="0">
              <a:solidFill>
                <a:schemeClr val="bg1"/>
              </a:solidFill>
            </a:endParaRPr>
          </a:p>
          <a:p>
            <a:r>
              <a:rPr lang="en-GB" dirty="0" err="1">
                <a:solidFill>
                  <a:schemeClr val="bg1"/>
                </a:solidFill>
              </a:rPr>
              <a:t>Behavioral</a:t>
            </a:r>
            <a:r>
              <a:rPr lang="en-GB" dirty="0">
                <a:solidFill>
                  <a:schemeClr val="bg1"/>
                </a:solidFill>
              </a:rPr>
              <a:t> economist Dan </a:t>
            </a:r>
            <a:r>
              <a:rPr lang="en-GB" dirty="0" err="1">
                <a:solidFill>
                  <a:schemeClr val="bg1"/>
                </a:solidFill>
              </a:rPr>
              <a:t>Ariely</a:t>
            </a:r>
            <a:r>
              <a:rPr lang="en-GB" dirty="0">
                <a:solidFill>
                  <a:schemeClr val="bg1"/>
                </a:solidFill>
              </a:rPr>
              <a:t> dives deep into the relationship between motivation, meaning and productivity..</a:t>
            </a:r>
          </a:p>
          <a:p>
            <a:r>
              <a:rPr lang="en-GB" dirty="0">
                <a:solidFill>
                  <a:schemeClr val="bg1"/>
                </a:solidFill>
              </a:rPr>
              <a:t>Dan presents seven key principles that underpin employee satisfaction: Meaning, Ownership, Creation Challenge, Pride and Identity</a:t>
            </a:r>
          </a:p>
          <a:p>
            <a:r>
              <a:rPr lang="en-GB" dirty="0">
                <a:solidFill>
                  <a:schemeClr val="bg1"/>
                </a:solidFill>
              </a:rPr>
              <a:t>In one simple example of how to help employees develop a sense of ownership, take a look at how prototype optics manufacturer </a:t>
            </a:r>
            <a:r>
              <a:rPr lang="en-GB" dirty="0">
                <a:solidFill>
                  <a:schemeClr val="bg1"/>
                </a:solidFill>
                <a:hlinkClick r:id="rId3">
                  <a:extLst>
                    <a:ext uri="{A12FA001-AC4F-418D-AE19-62706E023703}">
                      <ahyp:hlinkClr xmlns:ahyp="http://schemas.microsoft.com/office/drawing/2018/hyperlinkcolor" val="tx"/>
                    </a:ext>
                  </a:extLst>
                </a:hlinkClick>
              </a:rPr>
              <a:t>Optimax uses peer reviews</a:t>
            </a:r>
            <a:r>
              <a:rPr lang="en-GB" dirty="0">
                <a:solidFill>
                  <a:schemeClr val="bg1"/>
                </a:solidFill>
              </a:rPr>
              <a:t>. Under the right circumstances, peer reviews can not only help identify areas for development, they can also help your team feel a sense of collective support for your performance management process.</a:t>
            </a:r>
          </a:p>
          <a:p>
            <a:endParaRPr lang="en-GB" dirty="0">
              <a:solidFill>
                <a:schemeClr val="bg1"/>
              </a:solidFill>
            </a:endParaRPr>
          </a:p>
          <a:p>
            <a:endParaRPr lang="en-US" dirty="0">
              <a:solidFill>
                <a:srgbClr val="FFC000"/>
              </a:solidFill>
            </a:endParaRPr>
          </a:p>
          <a:p>
            <a:r>
              <a:rPr lang="en-US" dirty="0">
                <a:solidFill>
                  <a:srgbClr val="FFC000"/>
                </a:solidFill>
              </a:rPr>
              <a:t>https://</a:t>
            </a:r>
            <a:r>
              <a:rPr lang="en-US" dirty="0" err="1">
                <a:solidFill>
                  <a:srgbClr val="FFC000"/>
                </a:solidFill>
              </a:rPr>
              <a:t>www.youtube.com</a:t>
            </a:r>
            <a:r>
              <a:rPr lang="en-US" dirty="0">
                <a:solidFill>
                  <a:srgbClr val="FFC000"/>
                </a:solidFill>
              </a:rPr>
              <a:t>/</a:t>
            </a:r>
            <a:r>
              <a:rPr lang="en-US" dirty="0" err="1">
                <a:solidFill>
                  <a:srgbClr val="FFC000"/>
                </a:solidFill>
              </a:rPr>
              <a:t>watch?v</a:t>
            </a:r>
            <a:r>
              <a:rPr lang="en-US" dirty="0">
                <a:solidFill>
                  <a:srgbClr val="FFC000"/>
                </a:solidFill>
              </a:rPr>
              <a:t>=5aH2Ppjpcho</a:t>
            </a:r>
            <a:endParaRPr lang="en-GB" dirty="0">
              <a:solidFill>
                <a:srgbClr val="FFC000"/>
              </a:solidFill>
            </a:endParaRPr>
          </a:p>
          <a:p>
            <a:endParaRPr lang="en-US" dirty="0">
              <a:solidFill>
                <a:schemeClr val="bg1"/>
              </a:solidFill>
            </a:endParaRPr>
          </a:p>
        </p:txBody>
      </p:sp>
    </p:spTree>
    <p:extLst>
      <p:ext uri="{BB962C8B-B14F-4D97-AF65-F5344CB8AC3E}">
        <p14:creationId xmlns:p14="http://schemas.microsoft.com/office/powerpoint/2010/main" val="150800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E1BE6DD-45FD-544E-8D97-9A9E5E9805CB}"/>
              </a:ext>
            </a:extLst>
          </p:cNvPr>
          <p:cNvSpPr>
            <a:spLocks noGrp="1"/>
          </p:cNvSpPr>
          <p:nvPr>
            <p:ph type="title"/>
          </p:nvPr>
        </p:nvSpPr>
        <p:spPr>
          <a:xfrm>
            <a:off x="478094" y="113071"/>
            <a:ext cx="8915400" cy="1143000"/>
          </a:xfrm>
        </p:spPr>
        <p:txBody>
          <a:bodyPr>
            <a:normAutofit/>
          </a:bodyPr>
          <a:lstStyle/>
          <a:p>
            <a:r>
              <a:rPr lang="en-US" sz="2800" dirty="0">
                <a:solidFill>
                  <a:schemeClr val="bg1"/>
                </a:solidFill>
              </a:rPr>
              <a:t>But how do we motivate our employees to perform better?</a:t>
            </a:r>
          </a:p>
        </p:txBody>
      </p:sp>
      <p:sp>
        <p:nvSpPr>
          <p:cNvPr id="4" name="TextBox 3">
            <a:extLst>
              <a:ext uri="{FF2B5EF4-FFF2-40B4-BE49-F238E27FC236}">
                <a16:creationId xmlns:a16="http://schemas.microsoft.com/office/drawing/2014/main" id="{D8813D48-204B-2C40-8D21-5A91B71C79A0}"/>
              </a:ext>
            </a:extLst>
          </p:cNvPr>
          <p:cNvSpPr txBox="1"/>
          <p:nvPr/>
        </p:nvSpPr>
        <p:spPr>
          <a:xfrm>
            <a:off x="221841" y="1256071"/>
            <a:ext cx="9427906" cy="5078313"/>
          </a:xfrm>
          <a:prstGeom prst="rect">
            <a:avLst/>
          </a:prstGeom>
          <a:noFill/>
        </p:spPr>
        <p:txBody>
          <a:bodyPr wrap="square" rtlCol="0">
            <a:spAutoFit/>
          </a:bodyPr>
          <a:lstStyle/>
          <a:p>
            <a:r>
              <a:rPr lang="en-GB" b="1" dirty="0">
                <a:solidFill>
                  <a:schemeClr val="bg1"/>
                </a:solidFill>
              </a:rPr>
              <a:t>3. </a:t>
            </a:r>
            <a:r>
              <a:rPr lang="en-GB" b="1" dirty="0">
                <a:solidFill>
                  <a:schemeClr val="bg1"/>
                </a:solidFill>
                <a:hlinkClick r:id="rId2">
                  <a:extLst>
                    <a:ext uri="{A12FA001-AC4F-418D-AE19-62706E023703}">
                      <ahyp:hlinkClr xmlns:ahyp="http://schemas.microsoft.com/office/drawing/2018/hyperlinkcolor" val="tx"/>
                    </a:ext>
                  </a:extLst>
                </a:hlinkClick>
              </a:rPr>
              <a:t>The Happy Secret to Better Work</a:t>
            </a:r>
            <a:r>
              <a:rPr lang="en-GB" b="1" dirty="0">
                <a:solidFill>
                  <a:schemeClr val="bg1"/>
                </a:solidFill>
              </a:rPr>
              <a:t> by Shawn </a:t>
            </a:r>
            <a:r>
              <a:rPr lang="en-GB" b="1" dirty="0" err="1">
                <a:solidFill>
                  <a:schemeClr val="bg1"/>
                </a:solidFill>
              </a:rPr>
              <a:t>Achor</a:t>
            </a:r>
            <a:endParaRPr lang="en-GB" b="1" dirty="0">
              <a:solidFill>
                <a:schemeClr val="bg1"/>
              </a:solidFill>
            </a:endParaRPr>
          </a:p>
          <a:p>
            <a:r>
              <a:rPr lang="en-GB" dirty="0">
                <a:solidFill>
                  <a:schemeClr val="bg1"/>
                </a:solidFill>
              </a:rPr>
              <a:t>Watch time: 9 minutes</a:t>
            </a:r>
          </a:p>
          <a:p>
            <a:endParaRPr lang="en-GB" dirty="0">
              <a:solidFill>
                <a:schemeClr val="bg1"/>
              </a:solidFill>
            </a:endParaRPr>
          </a:p>
          <a:p>
            <a:r>
              <a:rPr lang="en-GB" b="1" i="1" dirty="0">
                <a:solidFill>
                  <a:schemeClr val="bg1"/>
                </a:solidFill>
              </a:rPr>
              <a:t>“It’s not just the reality that shapes us but the lens through which your brain views the world that shapes your reality.”</a:t>
            </a:r>
          </a:p>
          <a:p>
            <a:endParaRPr lang="en-GB" b="1" i="1" dirty="0">
              <a:solidFill>
                <a:schemeClr val="bg1"/>
              </a:solidFill>
            </a:endParaRPr>
          </a:p>
          <a:p>
            <a:endParaRPr lang="en-GB" dirty="0">
              <a:solidFill>
                <a:schemeClr val="bg1"/>
              </a:solidFill>
            </a:endParaRPr>
          </a:p>
          <a:p>
            <a:r>
              <a:rPr lang="en-GB" dirty="0">
                <a:solidFill>
                  <a:schemeClr val="bg1"/>
                </a:solidFill>
              </a:rPr>
              <a:t>By switching into a present, positive mindset, employees and managers can experience what Shawn calls the ‘Happiness Advantage.’ With this performance power tool, employees can essentially harness the happiness hormone, dopamine, to become smarter, faster and more successful at work, without stressing out about it.</a:t>
            </a:r>
          </a:p>
          <a:p>
            <a:r>
              <a:rPr lang="en-GB" dirty="0">
                <a:solidFill>
                  <a:schemeClr val="bg1"/>
                </a:solidFill>
              </a:rPr>
              <a:t>In your employee reviews, there are always questions about what’s gone well. But if you really want to tap into the 'Happiness Advantage', you need to narrow down the focus to what's good about the present. One way to do this is to simply ask employees what aspects of their work they feel the most grateful for.</a:t>
            </a:r>
          </a:p>
          <a:p>
            <a:endParaRPr lang="en-GB" dirty="0">
              <a:solidFill>
                <a:schemeClr val="bg1"/>
              </a:solidFill>
            </a:endParaRPr>
          </a:p>
          <a:p>
            <a:r>
              <a:rPr lang="en-GB" dirty="0">
                <a:solidFill>
                  <a:srgbClr val="FFC000"/>
                </a:solidFill>
              </a:rPr>
              <a:t>https://</a:t>
            </a:r>
            <a:r>
              <a:rPr lang="en-GB" dirty="0" err="1">
                <a:solidFill>
                  <a:srgbClr val="FFC000"/>
                </a:solidFill>
              </a:rPr>
              <a:t>www.youtube.com</a:t>
            </a:r>
            <a:r>
              <a:rPr lang="en-GB" dirty="0">
                <a:solidFill>
                  <a:srgbClr val="FFC000"/>
                </a:solidFill>
              </a:rPr>
              <a:t>/</a:t>
            </a:r>
            <a:r>
              <a:rPr lang="en-GB" dirty="0" err="1">
                <a:solidFill>
                  <a:srgbClr val="FFC000"/>
                </a:solidFill>
              </a:rPr>
              <a:t>watch?v</a:t>
            </a:r>
            <a:r>
              <a:rPr lang="en-GB" dirty="0">
                <a:solidFill>
                  <a:srgbClr val="FFC000"/>
                </a:solidFill>
              </a:rPr>
              <a:t>=fLJsdqxnZb0</a:t>
            </a:r>
          </a:p>
          <a:p>
            <a:endParaRPr lang="en-GB" dirty="0">
              <a:solidFill>
                <a:schemeClr val="bg1"/>
              </a:solidFill>
            </a:endParaRPr>
          </a:p>
        </p:txBody>
      </p:sp>
    </p:spTree>
    <p:extLst>
      <p:ext uri="{BB962C8B-B14F-4D97-AF65-F5344CB8AC3E}">
        <p14:creationId xmlns:p14="http://schemas.microsoft.com/office/powerpoint/2010/main" val="263448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C6C2-E73B-3B4A-B2F0-E9ADA922E717}"/>
              </a:ext>
            </a:extLst>
          </p:cNvPr>
          <p:cNvSpPr>
            <a:spLocks noGrp="1"/>
          </p:cNvSpPr>
          <p:nvPr>
            <p:ph type="title"/>
          </p:nvPr>
        </p:nvSpPr>
        <p:spPr>
          <a:xfrm>
            <a:off x="381000" y="533400"/>
            <a:ext cx="8915400" cy="1143000"/>
          </a:xfrm>
        </p:spPr>
        <p:txBody>
          <a:bodyPr>
            <a:normAutofit fontScale="90000"/>
          </a:bodyPr>
          <a:lstStyle/>
          <a:p>
            <a:r>
              <a:rPr lang="en-US" dirty="0">
                <a:solidFill>
                  <a:schemeClr val="bg1"/>
                </a:solidFill>
              </a:rPr>
              <a:t>Self-assessment </a:t>
            </a:r>
            <a:br>
              <a:rPr lang="en-US" dirty="0">
                <a:solidFill>
                  <a:schemeClr val="bg1"/>
                </a:solidFill>
              </a:rPr>
            </a:br>
            <a:r>
              <a:rPr lang="en-US" dirty="0">
                <a:solidFill>
                  <a:schemeClr val="bg1"/>
                </a:solidFill>
              </a:rPr>
              <a:t>Strategic Thinking, Acting and Influencing</a:t>
            </a:r>
          </a:p>
        </p:txBody>
      </p:sp>
      <p:sp>
        <p:nvSpPr>
          <p:cNvPr id="3" name="TextBox 2">
            <a:extLst>
              <a:ext uri="{FF2B5EF4-FFF2-40B4-BE49-F238E27FC236}">
                <a16:creationId xmlns:a16="http://schemas.microsoft.com/office/drawing/2014/main" id="{D8BFB18A-6B37-134B-B3B5-AF862DD12425}"/>
              </a:ext>
            </a:extLst>
          </p:cNvPr>
          <p:cNvSpPr txBox="1"/>
          <p:nvPr/>
        </p:nvSpPr>
        <p:spPr>
          <a:xfrm>
            <a:off x="762000" y="2514600"/>
            <a:ext cx="8153400" cy="1938992"/>
          </a:xfrm>
          <a:prstGeom prst="rect">
            <a:avLst/>
          </a:prstGeom>
          <a:noFill/>
        </p:spPr>
        <p:txBody>
          <a:bodyPr wrap="square" rtlCol="0">
            <a:spAutoFit/>
          </a:bodyPr>
          <a:lstStyle/>
          <a:p>
            <a:r>
              <a:rPr lang="en-US" sz="2400" dirty="0">
                <a:solidFill>
                  <a:srgbClr val="FFC000"/>
                </a:solidFill>
              </a:rPr>
              <a:t>Please answer the self-assessment questionnaire to reflect on your personal strategic profile. </a:t>
            </a:r>
          </a:p>
          <a:p>
            <a:endParaRPr lang="en-US" sz="2400" dirty="0">
              <a:solidFill>
                <a:srgbClr val="FFC000"/>
              </a:solidFill>
            </a:endParaRPr>
          </a:p>
          <a:p>
            <a:r>
              <a:rPr lang="en-US" sz="2400" dirty="0">
                <a:solidFill>
                  <a:srgbClr val="FFC000"/>
                </a:solidFill>
              </a:rPr>
              <a:t>You may share with the other cohorts your results and discuss your scores and highlight strong and weak points.</a:t>
            </a:r>
          </a:p>
        </p:txBody>
      </p:sp>
    </p:spTree>
    <p:extLst>
      <p:ext uri="{BB962C8B-B14F-4D97-AF65-F5344CB8AC3E}">
        <p14:creationId xmlns:p14="http://schemas.microsoft.com/office/powerpoint/2010/main" val="2873854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D583429-9076-8E47-8FE2-647E7AA66909}"/>
              </a:ext>
            </a:extLst>
          </p:cNvPr>
          <p:cNvSpPr>
            <a:spLocks noGrp="1"/>
          </p:cNvSpPr>
          <p:nvPr>
            <p:ph type="title"/>
          </p:nvPr>
        </p:nvSpPr>
        <p:spPr>
          <a:xfrm>
            <a:off x="495300" y="0"/>
            <a:ext cx="8915400" cy="1143000"/>
          </a:xfrm>
        </p:spPr>
        <p:txBody>
          <a:bodyPr>
            <a:normAutofit/>
          </a:bodyPr>
          <a:lstStyle/>
          <a:p>
            <a:r>
              <a:rPr lang="en-US" sz="2800" dirty="0">
                <a:solidFill>
                  <a:schemeClr val="bg1"/>
                </a:solidFill>
              </a:rPr>
              <a:t>But how do we motivate our employees to perform better?</a:t>
            </a:r>
          </a:p>
        </p:txBody>
      </p:sp>
      <p:sp>
        <p:nvSpPr>
          <p:cNvPr id="4" name="TextBox 3">
            <a:extLst>
              <a:ext uri="{FF2B5EF4-FFF2-40B4-BE49-F238E27FC236}">
                <a16:creationId xmlns:a16="http://schemas.microsoft.com/office/drawing/2014/main" id="{90D04910-FB5B-374C-BC67-46C9593399EB}"/>
              </a:ext>
            </a:extLst>
          </p:cNvPr>
          <p:cNvSpPr txBox="1"/>
          <p:nvPr/>
        </p:nvSpPr>
        <p:spPr>
          <a:xfrm>
            <a:off x="239047" y="990600"/>
            <a:ext cx="9427906" cy="6186309"/>
          </a:xfrm>
          <a:prstGeom prst="rect">
            <a:avLst/>
          </a:prstGeom>
          <a:noFill/>
        </p:spPr>
        <p:txBody>
          <a:bodyPr wrap="square" rtlCol="0">
            <a:spAutoFit/>
          </a:bodyPr>
          <a:lstStyle/>
          <a:p>
            <a:r>
              <a:rPr lang="en-GB" b="1" dirty="0">
                <a:solidFill>
                  <a:schemeClr val="bg1"/>
                </a:solidFill>
              </a:rPr>
              <a:t>4. </a:t>
            </a:r>
            <a:r>
              <a:rPr lang="en-GB" b="1" dirty="0">
                <a:solidFill>
                  <a:schemeClr val="bg1"/>
                </a:solidFill>
                <a:hlinkClick r:id="rId2">
                  <a:extLst>
                    <a:ext uri="{A12FA001-AC4F-418D-AE19-62706E023703}">
                      <ahyp:hlinkClr xmlns:ahyp="http://schemas.microsoft.com/office/drawing/2018/hyperlinkcolor" val="tx"/>
                    </a:ext>
                  </a:extLst>
                </a:hlinkClick>
              </a:rPr>
              <a:t>Forget the Pecking Order</a:t>
            </a:r>
            <a:r>
              <a:rPr lang="en-GB" b="1" dirty="0">
                <a:solidFill>
                  <a:schemeClr val="bg1"/>
                </a:solidFill>
              </a:rPr>
              <a:t> by </a:t>
            </a:r>
            <a:r>
              <a:rPr lang="en-GB" b="1" dirty="0" err="1">
                <a:solidFill>
                  <a:schemeClr val="bg1"/>
                </a:solidFill>
              </a:rPr>
              <a:t>Magaret</a:t>
            </a:r>
            <a:r>
              <a:rPr lang="en-GB" b="1" dirty="0">
                <a:solidFill>
                  <a:schemeClr val="bg1"/>
                </a:solidFill>
              </a:rPr>
              <a:t> </a:t>
            </a:r>
            <a:r>
              <a:rPr lang="en-GB" b="1" dirty="0" err="1">
                <a:solidFill>
                  <a:schemeClr val="bg1"/>
                </a:solidFill>
              </a:rPr>
              <a:t>Hefferman</a:t>
            </a:r>
            <a:endParaRPr lang="en-GB" b="1" dirty="0">
              <a:solidFill>
                <a:schemeClr val="bg1"/>
              </a:solidFill>
            </a:endParaRPr>
          </a:p>
          <a:p>
            <a:r>
              <a:rPr lang="en-GB" dirty="0">
                <a:solidFill>
                  <a:schemeClr val="bg1"/>
                </a:solidFill>
              </a:rPr>
              <a:t>Watch time: 15 minutes</a:t>
            </a:r>
          </a:p>
          <a:p>
            <a:r>
              <a:rPr lang="en-GB" b="1" i="1" dirty="0">
                <a:solidFill>
                  <a:schemeClr val="bg1"/>
                </a:solidFill>
              </a:rPr>
              <a:t>“Companies don’t have ideas only people do.”</a:t>
            </a:r>
            <a:endParaRPr lang="en-GB" dirty="0">
              <a:solidFill>
                <a:schemeClr val="bg1"/>
              </a:solidFill>
            </a:endParaRPr>
          </a:p>
          <a:p>
            <a:endParaRPr lang="en-GB" dirty="0">
              <a:solidFill>
                <a:schemeClr val="bg1"/>
              </a:solidFill>
            </a:endParaRPr>
          </a:p>
          <a:p>
            <a:r>
              <a:rPr lang="en-GB" dirty="0">
                <a:solidFill>
                  <a:schemeClr val="bg1"/>
                </a:solidFill>
              </a:rPr>
              <a:t>Margaret </a:t>
            </a:r>
            <a:r>
              <a:rPr lang="en-GB" dirty="0" err="1">
                <a:solidFill>
                  <a:schemeClr val="bg1"/>
                </a:solidFill>
              </a:rPr>
              <a:t>Hefferman</a:t>
            </a:r>
            <a:r>
              <a:rPr lang="en-GB" dirty="0">
                <a:solidFill>
                  <a:schemeClr val="bg1"/>
                </a:solidFill>
              </a:rPr>
              <a:t> poses a radical idea: it’s not leaders that save the day but the team.</a:t>
            </a:r>
          </a:p>
          <a:p>
            <a:endParaRPr lang="en-GB" dirty="0">
              <a:solidFill>
                <a:schemeClr val="bg1"/>
              </a:solidFill>
            </a:endParaRPr>
          </a:p>
          <a:p>
            <a:r>
              <a:rPr lang="en-GB" dirty="0">
                <a:solidFill>
                  <a:schemeClr val="bg1"/>
                </a:solidFill>
              </a:rPr>
              <a:t>Bonds and trust we develop with each other is a key driver of outstanding employee performance. Yet many companies ignore this. Leadership has been conditioned to create a competitive environment that values the "stars" rather than the group.</a:t>
            </a:r>
          </a:p>
          <a:p>
            <a:r>
              <a:rPr lang="en-GB" dirty="0">
                <a:solidFill>
                  <a:schemeClr val="bg1"/>
                </a:solidFill>
              </a:rPr>
              <a:t>For those of us who see the importance of social cohesion at work, we often we assume it'll happen organically. But it doesn’t. </a:t>
            </a:r>
          </a:p>
          <a:p>
            <a:endParaRPr lang="en-GB" dirty="0">
              <a:solidFill>
                <a:schemeClr val="bg1"/>
              </a:solidFill>
            </a:endParaRPr>
          </a:p>
          <a:p>
            <a:r>
              <a:rPr lang="en-GB" dirty="0">
                <a:solidFill>
                  <a:schemeClr val="bg1"/>
                </a:solidFill>
              </a:rPr>
              <a:t>So how do you overcome this age-old culture of competition?</a:t>
            </a:r>
          </a:p>
          <a:p>
            <a:r>
              <a:rPr lang="en-GB" dirty="0">
                <a:solidFill>
                  <a:schemeClr val="bg1"/>
                </a:solidFill>
              </a:rPr>
              <a:t>A great starting point is to encourage peer-to-peer recognition. For instance, the healthy snack delivery company </a:t>
            </a:r>
            <a:r>
              <a:rPr lang="en-GB" dirty="0">
                <a:solidFill>
                  <a:schemeClr val="bg1"/>
                </a:solidFill>
                <a:hlinkClick r:id="rId3">
                  <a:extLst>
                    <a:ext uri="{A12FA001-AC4F-418D-AE19-62706E023703}">
                      <ahyp:hlinkClr xmlns:ahyp="http://schemas.microsoft.com/office/drawing/2018/hyperlinkcolor" val="tx"/>
                    </a:ext>
                  </a:extLst>
                </a:hlinkClick>
              </a:rPr>
              <a:t>Snacknation has ‘crush’ Friday</a:t>
            </a:r>
            <a:r>
              <a:rPr lang="en-GB" dirty="0">
                <a:solidFill>
                  <a:schemeClr val="bg1"/>
                </a:solidFill>
              </a:rPr>
              <a:t>, where employees are encouraged to publicly praise each other by simply calling out someone on the team who's really "crushing it". And it doesn’t matter if it’s for finishing a massive project or simply a small act of kindness. All crushes count.</a:t>
            </a:r>
          </a:p>
          <a:p>
            <a:endParaRPr lang="en-GB" dirty="0">
              <a:solidFill>
                <a:schemeClr val="bg1"/>
              </a:solidFill>
            </a:endParaRPr>
          </a:p>
          <a:p>
            <a:r>
              <a:rPr lang="en-GB" dirty="0">
                <a:solidFill>
                  <a:srgbClr val="FFC000"/>
                </a:solidFill>
              </a:rPr>
              <a:t>https://</a:t>
            </a:r>
            <a:r>
              <a:rPr lang="en-GB" dirty="0" err="1">
                <a:solidFill>
                  <a:srgbClr val="FFC000"/>
                </a:solidFill>
              </a:rPr>
              <a:t>www.ted.com</a:t>
            </a:r>
            <a:r>
              <a:rPr lang="en-GB" dirty="0">
                <a:solidFill>
                  <a:srgbClr val="FFC000"/>
                </a:solidFill>
              </a:rPr>
              <a:t>/talks/margaret_heffernan_why_it_s_time_to_forget_the_pecking_order_at_work?language=</a:t>
            </a:r>
            <a:r>
              <a:rPr lang="en-GB" dirty="0" err="1">
                <a:solidFill>
                  <a:srgbClr val="FFC000"/>
                </a:solidFill>
              </a:rPr>
              <a:t>en</a:t>
            </a:r>
            <a:endParaRPr lang="en-GB" dirty="0">
              <a:solidFill>
                <a:srgbClr val="FFC000"/>
              </a:solidFill>
            </a:endParaRPr>
          </a:p>
          <a:p>
            <a:endParaRPr lang="en-GB" dirty="0">
              <a:solidFill>
                <a:schemeClr val="bg1"/>
              </a:solidFill>
            </a:endParaRPr>
          </a:p>
        </p:txBody>
      </p:sp>
    </p:spTree>
    <p:extLst>
      <p:ext uri="{BB962C8B-B14F-4D97-AF65-F5344CB8AC3E}">
        <p14:creationId xmlns:p14="http://schemas.microsoft.com/office/powerpoint/2010/main" val="261046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EBA5-C807-4B40-A8C6-8F30C2962BFB}"/>
              </a:ext>
            </a:extLst>
          </p:cNvPr>
          <p:cNvSpPr>
            <a:spLocks noGrp="1"/>
          </p:cNvSpPr>
          <p:nvPr>
            <p:ph type="title"/>
          </p:nvPr>
        </p:nvSpPr>
        <p:spPr>
          <a:xfrm>
            <a:off x="304800" y="1981200"/>
            <a:ext cx="8915400" cy="1143000"/>
          </a:xfrm>
        </p:spPr>
        <p:txBody>
          <a:bodyPr/>
          <a:lstStyle/>
          <a:p>
            <a:r>
              <a:rPr lang="en-US" dirty="0">
                <a:solidFill>
                  <a:schemeClr val="bg1"/>
                </a:solidFill>
              </a:rPr>
              <a:t>THANK YOU</a:t>
            </a:r>
          </a:p>
        </p:txBody>
      </p:sp>
    </p:spTree>
    <p:extLst>
      <p:ext uri="{BB962C8B-B14F-4D97-AF65-F5344CB8AC3E}">
        <p14:creationId xmlns:p14="http://schemas.microsoft.com/office/powerpoint/2010/main" val="298903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Strategic Vision</a:t>
            </a:r>
            <a:endParaRPr lang="en-US" sz="2800" b="1" dirty="0">
              <a:solidFill>
                <a:schemeClr val="bg1"/>
              </a:solidFill>
            </a:endParaRPr>
          </a:p>
        </p:txBody>
      </p:sp>
      <p:sp>
        <p:nvSpPr>
          <p:cNvPr id="7" name="TextBox 6">
            <a:extLst>
              <a:ext uri="{FF2B5EF4-FFF2-40B4-BE49-F238E27FC236}">
                <a16:creationId xmlns:a16="http://schemas.microsoft.com/office/drawing/2014/main" id="{0DBD3401-9F53-CD4D-9CB2-FBCFE83A1A26}"/>
              </a:ext>
            </a:extLst>
          </p:cNvPr>
          <p:cNvSpPr txBox="1"/>
          <p:nvPr/>
        </p:nvSpPr>
        <p:spPr>
          <a:xfrm>
            <a:off x="284742" y="1115229"/>
            <a:ext cx="9316458" cy="1015663"/>
          </a:xfrm>
          <a:prstGeom prst="rect">
            <a:avLst/>
          </a:prstGeom>
          <a:noFill/>
        </p:spPr>
        <p:txBody>
          <a:bodyPr wrap="square" rtlCol="0">
            <a:spAutoFit/>
          </a:bodyPr>
          <a:lstStyle/>
          <a:p>
            <a:pPr algn="ctr"/>
            <a:r>
              <a:rPr lang="en-GB" sz="2000" dirty="0">
                <a:solidFill>
                  <a:schemeClr val="bg1"/>
                </a:solidFill>
              </a:rPr>
              <a:t>"It is wisdom to know others; it is enlightenment to know one's self.”</a:t>
            </a:r>
          </a:p>
          <a:p>
            <a:pPr algn="ctr"/>
            <a:r>
              <a:rPr lang="en-GB" sz="2000" i="1" dirty="0">
                <a:solidFill>
                  <a:schemeClr val="bg1"/>
                </a:solidFill>
              </a:rPr>
              <a:t>– Lao-Tzu, Chinese philosopher</a:t>
            </a:r>
          </a:p>
          <a:p>
            <a:pPr algn="ctr"/>
            <a:endParaRPr lang="en-GB" sz="2000" i="1" dirty="0">
              <a:solidFill>
                <a:schemeClr val="bg1"/>
              </a:solidFill>
            </a:endParaRPr>
          </a:p>
        </p:txBody>
      </p:sp>
      <p:pic>
        <p:nvPicPr>
          <p:cNvPr id="2050" name="Picture 2" descr="Image result for quotes on strategic planning">
            <a:extLst>
              <a:ext uri="{FF2B5EF4-FFF2-40B4-BE49-F238E27FC236}">
                <a16:creationId xmlns:a16="http://schemas.microsoft.com/office/drawing/2014/main" id="{3417827A-E2FB-6F41-9F76-6383DCCEC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1187450"/>
            <a:ext cx="79756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91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267929" y="1371539"/>
            <a:ext cx="9601200" cy="696384"/>
          </a:xfrm>
        </p:spPr>
        <p:txBody>
          <a:bodyPr>
            <a:noAutofit/>
          </a:bodyPr>
          <a:lstStyle/>
          <a:p>
            <a:pPr algn="l"/>
            <a:r>
              <a:rPr lang="en-GB" sz="2000" b="1" dirty="0">
                <a:solidFill>
                  <a:schemeClr val="bg1"/>
                </a:solidFill>
              </a:rPr>
              <a:t>From the LEAD  Module we discussed  how important it was to lead with a vision…</a:t>
            </a:r>
            <a:endParaRPr lang="en-US" sz="2000" b="1" dirty="0">
              <a:solidFill>
                <a:schemeClr val="bg1"/>
              </a:solidFill>
            </a:endParaRPr>
          </a:p>
        </p:txBody>
      </p:sp>
      <p:sp>
        <p:nvSpPr>
          <p:cNvPr id="2" name="TextBox 1">
            <a:extLst>
              <a:ext uri="{FF2B5EF4-FFF2-40B4-BE49-F238E27FC236}">
                <a16:creationId xmlns:a16="http://schemas.microsoft.com/office/drawing/2014/main" id="{5EEBBF04-FF3E-EF48-8F8E-222183D8AA58}"/>
              </a:ext>
            </a:extLst>
          </p:cNvPr>
          <p:cNvSpPr txBox="1"/>
          <p:nvPr/>
        </p:nvSpPr>
        <p:spPr>
          <a:xfrm>
            <a:off x="2971800" y="515631"/>
            <a:ext cx="3429000" cy="523220"/>
          </a:xfrm>
          <a:prstGeom prst="rect">
            <a:avLst/>
          </a:prstGeom>
          <a:noFill/>
        </p:spPr>
        <p:txBody>
          <a:bodyPr wrap="square" rtlCol="0">
            <a:spAutoFit/>
          </a:bodyPr>
          <a:lstStyle/>
          <a:p>
            <a:r>
              <a:rPr lang="en-US" sz="2800" dirty="0">
                <a:solidFill>
                  <a:schemeClr val="bg1"/>
                </a:solidFill>
              </a:rPr>
              <a:t>Leading with a vision</a:t>
            </a:r>
          </a:p>
        </p:txBody>
      </p:sp>
      <p:sp>
        <p:nvSpPr>
          <p:cNvPr id="3" name="Rectangle 2">
            <a:extLst>
              <a:ext uri="{FF2B5EF4-FFF2-40B4-BE49-F238E27FC236}">
                <a16:creationId xmlns:a16="http://schemas.microsoft.com/office/drawing/2014/main" id="{BBE1A11D-0969-7443-9770-3D6ED22C20DC}"/>
              </a:ext>
            </a:extLst>
          </p:cNvPr>
          <p:cNvSpPr/>
          <p:nvPr/>
        </p:nvSpPr>
        <p:spPr>
          <a:xfrm>
            <a:off x="685800" y="2551837"/>
            <a:ext cx="8001000" cy="1323439"/>
          </a:xfrm>
          <a:prstGeom prst="rect">
            <a:avLst/>
          </a:prstGeom>
        </p:spPr>
        <p:txBody>
          <a:bodyPr wrap="square">
            <a:spAutoFit/>
          </a:bodyPr>
          <a:lstStyle/>
          <a:p>
            <a:pPr algn="ctr"/>
            <a:r>
              <a:rPr lang="en-GB" sz="2000" i="1" dirty="0">
                <a:solidFill>
                  <a:schemeClr val="bg1"/>
                </a:solidFill>
              </a:rPr>
              <a:t>It’s important to have a compelling vision and a comprehensive plan. Positive leadership — conveying the idea that there is always a way forward — is so important because that is what you are here for — to figure out how to move the organization forward. — Alan </a:t>
            </a:r>
            <a:r>
              <a:rPr lang="en-GB" sz="2000" i="1" dirty="0" err="1">
                <a:solidFill>
                  <a:schemeClr val="bg1"/>
                </a:solidFill>
              </a:rPr>
              <a:t>Mulally</a:t>
            </a:r>
            <a:endParaRPr lang="en-US" sz="2000" i="1" dirty="0">
              <a:solidFill>
                <a:schemeClr val="bg1"/>
              </a:solidFill>
            </a:endParaRPr>
          </a:p>
        </p:txBody>
      </p:sp>
      <p:pic>
        <p:nvPicPr>
          <p:cNvPr id="4098" name="Picture 2" descr="Image result for vision">
            <a:extLst>
              <a:ext uri="{FF2B5EF4-FFF2-40B4-BE49-F238E27FC236}">
                <a16:creationId xmlns:a16="http://schemas.microsoft.com/office/drawing/2014/main" id="{8D8173F0-F1BE-1F42-AE7A-E35668FDE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7650" y="4146721"/>
            <a:ext cx="37973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53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31379" y="175032"/>
            <a:ext cx="9601200" cy="696384"/>
          </a:xfrm>
        </p:spPr>
        <p:txBody>
          <a:bodyPr>
            <a:noAutofit/>
          </a:bodyPr>
          <a:lstStyle/>
          <a:p>
            <a:pPr algn="l"/>
            <a:r>
              <a:rPr lang="en-GB" sz="2400" b="1" dirty="0">
                <a:solidFill>
                  <a:schemeClr val="bg1"/>
                </a:solidFill>
              </a:rPr>
              <a:t>REMEMBER THIS?</a:t>
            </a:r>
            <a:endParaRPr lang="en-US" sz="2400" b="1" dirty="0">
              <a:solidFill>
                <a:schemeClr val="bg1"/>
              </a:solidFill>
            </a:endParaRPr>
          </a:p>
        </p:txBody>
      </p:sp>
      <p:sp>
        <p:nvSpPr>
          <p:cNvPr id="4" name="Rectangle 3">
            <a:extLst>
              <a:ext uri="{FF2B5EF4-FFF2-40B4-BE49-F238E27FC236}">
                <a16:creationId xmlns:a16="http://schemas.microsoft.com/office/drawing/2014/main" id="{6DA2CFEA-99F2-AE4A-BBF6-4222A857C453}"/>
              </a:ext>
            </a:extLst>
          </p:cNvPr>
          <p:cNvSpPr/>
          <p:nvPr/>
        </p:nvSpPr>
        <p:spPr>
          <a:xfrm>
            <a:off x="194442" y="798262"/>
            <a:ext cx="6498021" cy="6863417"/>
          </a:xfrm>
          <a:prstGeom prst="rect">
            <a:avLst/>
          </a:prstGeom>
        </p:spPr>
        <p:txBody>
          <a:bodyPr wrap="square">
            <a:spAutoFit/>
          </a:bodyPr>
          <a:lstStyle/>
          <a:p>
            <a:r>
              <a:rPr lang="en-GB" sz="2000" dirty="0">
                <a:solidFill>
                  <a:schemeClr val="bg1"/>
                </a:solidFill>
              </a:rPr>
              <a:t>How Great Leaders Create and Share an Inspiring and Positive Vision</a:t>
            </a:r>
          </a:p>
          <a:p>
            <a:endParaRPr lang="en-GB" sz="2000" i="1" dirty="0">
              <a:solidFill>
                <a:schemeClr val="bg1"/>
              </a:solidFill>
            </a:endParaRPr>
          </a:p>
          <a:p>
            <a:r>
              <a:rPr lang="en-GB" sz="2000" i="1" dirty="0">
                <a:solidFill>
                  <a:schemeClr val="bg1"/>
                </a:solidFill>
              </a:rPr>
              <a:t>In order to rally people to follow you, you must be able to articulate and communicate your vision in a simple, clear, bold, and compelling way.</a:t>
            </a:r>
          </a:p>
          <a:p>
            <a:endParaRPr lang="en-GB" sz="2000" i="1" dirty="0">
              <a:solidFill>
                <a:schemeClr val="bg1"/>
              </a:solidFill>
            </a:endParaRPr>
          </a:p>
          <a:p>
            <a:r>
              <a:rPr lang="en-GB" sz="2000" i="1" dirty="0">
                <a:solidFill>
                  <a:schemeClr val="bg1"/>
                </a:solidFill>
              </a:rPr>
              <a:t>1. A North Star</a:t>
            </a:r>
          </a:p>
          <a:p>
            <a:r>
              <a:rPr lang="en-GB" sz="2000" dirty="0">
                <a:solidFill>
                  <a:schemeClr val="bg1"/>
                </a:solidFill>
              </a:rPr>
              <a:t>The vision a positive leader creates and shares serves as a North Star that points and moves everyone in an organization in the right direction. The leader must continually point to this North Star and remind everyone that this is where we are going.</a:t>
            </a:r>
          </a:p>
          <a:p>
            <a:endParaRPr lang="en-GB" sz="2000" i="1" dirty="0">
              <a:solidFill>
                <a:schemeClr val="bg1"/>
              </a:solidFill>
            </a:endParaRPr>
          </a:p>
          <a:p>
            <a:r>
              <a:rPr lang="en-GB" sz="2000" i="1" dirty="0">
                <a:solidFill>
                  <a:schemeClr val="bg1"/>
                </a:solidFill>
              </a:rPr>
              <a:t>2.  A Telescope and a microscope</a:t>
            </a:r>
          </a:p>
          <a:p>
            <a:r>
              <a:rPr lang="en-GB" sz="2000" dirty="0">
                <a:solidFill>
                  <a:schemeClr val="bg1"/>
                </a:solidFill>
              </a:rPr>
              <a:t>The telescope helps you and your team keep your eyes on your vision, North Star, and big picture. The microscope helps you zoom-focus on the things you must do in the short term to realize the vision in your telescope</a:t>
            </a:r>
            <a:endParaRPr lang="en-GB" sz="2000" i="1" dirty="0">
              <a:solidFill>
                <a:schemeClr val="bg1"/>
              </a:solidFill>
            </a:endParaRPr>
          </a:p>
          <a:p>
            <a:endParaRPr lang="en-GB" sz="2000" i="1" dirty="0">
              <a:solidFill>
                <a:schemeClr val="bg1"/>
              </a:solidFill>
            </a:endParaRPr>
          </a:p>
          <a:p>
            <a:endParaRPr lang="en-GB" sz="2000" i="1" dirty="0">
              <a:solidFill>
                <a:schemeClr val="bg1"/>
              </a:solidFill>
            </a:endParaRPr>
          </a:p>
          <a:p>
            <a:endParaRPr lang="en-US" sz="2000" i="1" dirty="0">
              <a:solidFill>
                <a:schemeClr val="bg1"/>
              </a:solidFill>
            </a:endParaRPr>
          </a:p>
        </p:txBody>
      </p:sp>
      <p:pic>
        <p:nvPicPr>
          <p:cNvPr id="5122" name="Picture 2" descr="Related image">
            <a:extLst>
              <a:ext uri="{FF2B5EF4-FFF2-40B4-BE49-F238E27FC236}">
                <a16:creationId xmlns:a16="http://schemas.microsoft.com/office/drawing/2014/main" id="{8FDFC176-6F00-C649-854F-D444AA7B3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1284" y="2319960"/>
            <a:ext cx="2542473" cy="16112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lescope">
            <a:extLst>
              <a:ext uri="{FF2B5EF4-FFF2-40B4-BE49-F238E27FC236}">
                <a16:creationId xmlns:a16="http://schemas.microsoft.com/office/drawing/2014/main" id="{C9956D13-2DE9-CA4F-8A0B-2BE755455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6575" y="4770239"/>
            <a:ext cx="2122807" cy="132628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microscope">
            <a:extLst>
              <a:ext uri="{FF2B5EF4-FFF2-40B4-BE49-F238E27FC236}">
                <a16:creationId xmlns:a16="http://schemas.microsoft.com/office/drawing/2014/main" id="{84740FEC-C614-1940-B101-E13C331A5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519382" y="4327677"/>
            <a:ext cx="1386618" cy="224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36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324-BE42-B345-94E3-6A970ACDE39F}"/>
              </a:ext>
            </a:extLst>
          </p:cNvPr>
          <p:cNvSpPr>
            <a:spLocks noGrp="1"/>
          </p:cNvSpPr>
          <p:nvPr>
            <p:ph type="title"/>
          </p:nvPr>
        </p:nvSpPr>
        <p:spPr>
          <a:xfrm>
            <a:off x="528507" y="1066800"/>
            <a:ext cx="6057900" cy="1143000"/>
          </a:xfrm>
        </p:spPr>
        <p:txBody>
          <a:bodyPr>
            <a:normAutofit/>
          </a:bodyPr>
          <a:lstStyle/>
          <a:p>
            <a:pPr algn="l"/>
            <a:r>
              <a:rPr lang="en-US" sz="3200" dirty="0">
                <a:solidFill>
                  <a:schemeClr val="bg1"/>
                </a:solidFill>
              </a:rPr>
              <a:t>Why do organisations need a Strategic Plan?</a:t>
            </a:r>
          </a:p>
        </p:txBody>
      </p:sp>
      <p:pic>
        <p:nvPicPr>
          <p:cNvPr id="3" name="Picture 2">
            <a:extLst>
              <a:ext uri="{FF2B5EF4-FFF2-40B4-BE49-F238E27FC236}">
                <a16:creationId xmlns:a16="http://schemas.microsoft.com/office/drawing/2014/main" id="{5671AFBB-099F-584F-907A-2D27A75BD79F}"/>
              </a:ext>
            </a:extLst>
          </p:cNvPr>
          <p:cNvPicPr>
            <a:picLocks noChangeAspect="1"/>
          </p:cNvPicPr>
          <p:nvPr/>
        </p:nvPicPr>
        <p:blipFill>
          <a:blip r:embed="rId2"/>
          <a:stretch>
            <a:fillRect/>
          </a:stretch>
        </p:blipFill>
        <p:spPr>
          <a:xfrm>
            <a:off x="838200" y="3118104"/>
            <a:ext cx="7812943" cy="2971800"/>
          </a:xfrm>
          <a:prstGeom prst="rect">
            <a:avLst/>
          </a:prstGeom>
        </p:spPr>
      </p:pic>
      <p:pic>
        <p:nvPicPr>
          <p:cNvPr id="4098" name="Picture 2" descr="Image result for strategy">
            <a:extLst>
              <a:ext uri="{FF2B5EF4-FFF2-40B4-BE49-F238E27FC236}">
                <a16:creationId xmlns:a16="http://schemas.microsoft.com/office/drawing/2014/main" id="{51E666D2-DB80-BF49-865E-E29ABB5AA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8096"/>
            <a:ext cx="3238500" cy="181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14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773E65-D838-7840-B6C0-37F53E76A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91" y="685800"/>
            <a:ext cx="6333697" cy="3492480"/>
          </a:xfrm>
          <a:prstGeom prst="rect">
            <a:avLst/>
          </a:prstGeom>
        </p:spPr>
      </p:pic>
      <p:sp>
        <p:nvSpPr>
          <p:cNvPr id="6" name="TextBox 5">
            <a:extLst>
              <a:ext uri="{FF2B5EF4-FFF2-40B4-BE49-F238E27FC236}">
                <a16:creationId xmlns:a16="http://schemas.microsoft.com/office/drawing/2014/main" id="{EF99CBC3-D419-0346-A6B1-BB9BF1427BBF}"/>
              </a:ext>
            </a:extLst>
          </p:cNvPr>
          <p:cNvSpPr txBox="1"/>
          <p:nvPr/>
        </p:nvSpPr>
        <p:spPr>
          <a:xfrm>
            <a:off x="430485" y="5183257"/>
            <a:ext cx="5776780" cy="707886"/>
          </a:xfrm>
          <a:prstGeom prst="rect">
            <a:avLst/>
          </a:prstGeom>
          <a:noFill/>
        </p:spPr>
        <p:txBody>
          <a:bodyPr wrap="square" rtlCol="0">
            <a:spAutoFit/>
          </a:bodyPr>
          <a:lstStyle/>
          <a:p>
            <a:r>
              <a:rPr lang="en-US" sz="2000" dirty="0">
                <a:solidFill>
                  <a:schemeClr val="bg1"/>
                </a:solidFill>
              </a:rPr>
              <a:t>Note: We will discuss strategic planning in detail at the workshop</a:t>
            </a:r>
          </a:p>
        </p:txBody>
      </p:sp>
      <p:pic>
        <p:nvPicPr>
          <p:cNvPr id="5122" name="Picture 2" descr="Image result for strategy">
            <a:extLst>
              <a:ext uri="{FF2B5EF4-FFF2-40B4-BE49-F238E27FC236}">
                <a16:creationId xmlns:a16="http://schemas.microsoft.com/office/drawing/2014/main" id="{3DBFC02B-F7DA-2B4A-8FC0-D612F4F0E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343400"/>
            <a:ext cx="3403600"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067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3046</TotalTime>
  <Words>2344</Words>
  <Application>Microsoft Macintosh PowerPoint</Application>
  <PresentationFormat>A4 Paper (210x297 mm)</PresentationFormat>
  <Paragraphs>292</Paragraphs>
  <Slides>41</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PowerPoint Presentation</vt:lpstr>
      <vt:lpstr>DELIVER</vt:lpstr>
      <vt:lpstr>Strategic and Business Planning Part 1: Fundamentals of Strategic Planning, Prioritization and Embedding prioritization behaviours</vt:lpstr>
      <vt:lpstr>Self-assessment  Strategic Thinking, Acting and Influencing</vt:lpstr>
      <vt:lpstr>PowerPoint Presentation</vt:lpstr>
      <vt:lpstr>From the LEAD  Module we discussed  how important it was to lead with a vision…</vt:lpstr>
      <vt:lpstr>REMEMBER THIS?</vt:lpstr>
      <vt:lpstr>Why do organisations need a Strategic Plan?</vt:lpstr>
      <vt:lpstr>PowerPoint Presentation</vt:lpstr>
      <vt:lpstr>Three Levels of Strategy</vt:lpstr>
      <vt:lpstr>PowerPoint Presentation</vt:lpstr>
      <vt:lpstr>Reflection…</vt:lpstr>
      <vt:lpstr>Strategic focus</vt:lpstr>
      <vt:lpstr>What Focus Requires</vt:lpstr>
      <vt:lpstr>Task:  Focus Assessment</vt:lpstr>
      <vt:lpstr>Guiding Principles and Strategic Filters</vt:lpstr>
      <vt:lpstr>Setting the Direction</vt:lpstr>
      <vt:lpstr>Prioritizing Work and Driving  Behaviours</vt:lpstr>
      <vt:lpstr>Implement a prioritization process</vt:lpstr>
      <vt:lpstr>Embedding Prioritisation</vt:lpstr>
      <vt:lpstr>Pitfalls and Next Steps</vt:lpstr>
      <vt:lpstr>Strategic and Business Planning Part 2: Execution and Performance Management</vt:lpstr>
      <vt:lpstr>Why Strategies Fail</vt:lpstr>
      <vt:lpstr>Successful Strategy Implementation Guide</vt:lpstr>
      <vt:lpstr>Successful Strategy Implementation Guide</vt:lpstr>
      <vt:lpstr>Successful Strategy Implementation Guide</vt:lpstr>
      <vt:lpstr>Successful Strategy Implementation Guide</vt:lpstr>
      <vt:lpstr>Successful Strategy Implementation Guide</vt:lpstr>
      <vt:lpstr>Successful Strategy Implementation Guide</vt:lpstr>
      <vt:lpstr>Three Cs of Implementing Strategy</vt:lpstr>
      <vt:lpstr>Three Cs of Implementing Strategy</vt:lpstr>
      <vt:lpstr>Three Cs of Implementing Strategy</vt:lpstr>
      <vt:lpstr>PowerPoint Presentation</vt:lpstr>
      <vt:lpstr> Performance Management and KPIs Linking Activities to Vision and Strategy </vt:lpstr>
      <vt:lpstr> Performance Management and KPIs Linking Activities to Vision and Strategy </vt:lpstr>
      <vt:lpstr>TASK </vt:lpstr>
      <vt:lpstr>But how do we motivate our employees to perform better?</vt:lpstr>
      <vt:lpstr>But how do we motivate our employees to perform better?</vt:lpstr>
      <vt:lpstr>But how do we motivate our employees to perform better?</vt:lpstr>
      <vt:lpstr>But how do we motivate our employees to perform better?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Rhoda Phillips</dc:creator>
  <cp:lastModifiedBy>Phillips, Rhoda: WCC</cp:lastModifiedBy>
  <cp:revision>46</cp:revision>
  <dcterms:created xsi:type="dcterms:W3CDTF">2018-12-30T23:22:53Z</dcterms:created>
  <dcterms:modified xsi:type="dcterms:W3CDTF">2019-04-28T22:17:38Z</dcterms:modified>
</cp:coreProperties>
</file>