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69" r:id="rId2"/>
    <p:sldId id="257" r:id="rId3"/>
    <p:sldId id="325" r:id="rId4"/>
    <p:sldId id="366" r:id="rId5"/>
    <p:sldId id="338" r:id="rId6"/>
    <p:sldId id="337" r:id="rId7"/>
    <p:sldId id="354" r:id="rId8"/>
    <p:sldId id="359" r:id="rId9"/>
    <p:sldId id="355" r:id="rId10"/>
    <p:sldId id="357" r:id="rId11"/>
    <p:sldId id="358" r:id="rId12"/>
    <p:sldId id="360" r:id="rId13"/>
    <p:sldId id="367" r:id="rId14"/>
    <p:sldId id="368"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3" autoAdjust="0"/>
    <p:restoredTop sz="90866" autoAdjust="0"/>
  </p:normalViewPr>
  <p:slideViewPr>
    <p:cSldViewPr>
      <p:cViewPr varScale="1">
        <p:scale>
          <a:sx n="81" d="100"/>
          <a:sy n="81" d="100"/>
        </p:scale>
        <p:origin x="520"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20BCE-C2A0-48C5-9D93-2DF1F471178A}"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752B9C34-FB59-4693-86B2-2CBC0425637F}">
      <dgm:prSet phldrT="[Text]"/>
      <dgm:spPr/>
      <dgm:t>
        <a:bodyPr/>
        <a:lstStyle/>
        <a:p>
          <a:r>
            <a:rPr lang="en-US" dirty="0"/>
            <a:t>LEAD Myself</a:t>
          </a:r>
        </a:p>
      </dgm:t>
    </dgm:pt>
    <dgm:pt modelId="{2773DAE7-03BE-4A6C-8179-7C0E8FDAF86B}" type="parTrans" cxnId="{8F45C25F-8520-4D97-9339-58EB0DC22E83}">
      <dgm:prSet/>
      <dgm:spPr/>
      <dgm:t>
        <a:bodyPr/>
        <a:lstStyle/>
        <a:p>
          <a:endParaRPr lang="en-US"/>
        </a:p>
      </dgm:t>
    </dgm:pt>
    <dgm:pt modelId="{736ED6BC-92A4-4C47-BB6E-DAD7BDC9EF1E}" type="sibTrans" cxnId="{8F45C25F-8520-4D97-9339-58EB0DC22E83}">
      <dgm:prSet/>
      <dgm:spPr/>
      <dgm:t>
        <a:bodyPr/>
        <a:lstStyle/>
        <a:p>
          <a:endParaRPr lang="en-US"/>
        </a:p>
      </dgm:t>
    </dgm:pt>
    <dgm:pt modelId="{4D83F858-1052-4A1F-A57C-2F0C9E0988F1}">
      <dgm:prSet phldrT="[Text]"/>
      <dgm:spPr/>
      <dgm:t>
        <a:bodyPr/>
        <a:lstStyle/>
        <a:p>
          <a:r>
            <a:rPr lang="en-US" dirty="0"/>
            <a:t>Awareness of self and others</a:t>
          </a:r>
        </a:p>
      </dgm:t>
    </dgm:pt>
    <dgm:pt modelId="{33BAC898-EAAF-4C9D-B8C2-DE8AF0831AC0}" type="parTrans" cxnId="{D2417517-2BF1-4007-8846-664788E3707C}">
      <dgm:prSet/>
      <dgm:spPr/>
      <dgm:t>
        <a:bodyPr/>
        <a:lstStyle/>
        <a:p>
          <a:endParaRPr lang="en-US"/>
        </a:p>
      </dgm:t>
    </dgm:pt>
    <dgm:pt modelId="{1C860C95-C928-4B21-A675-DC6BF20FBFCC}" type="sibTrans" cxnId="{D2417517-2BF1-4007-8846-664788E3707C}">
      <dgm:prSet/>
      <dgm:spPr/>
      <dgm:t>
        <a:bodyPr/>
        <a:lstStyle/>
        <a:p>
          <a:endParaRPr lang="en-US"/>
        </a:p>
      </dgm:t>
    </dgm:pt>
    <dgm:pt modelId="{1D9774F9-6D87-40DB-A54C-36B47E5FD518}">
      <dgm:prSet phldrT="[Text]"/>
      <dgm:spPr/>
      <dgm:t>
        <a:bodyPr/>
        <a:lstStyle/>
        <a:p>
          <a:r>
            <a:rPr lang="en-US" dirty="0"/>
            <a:t>Management of self</a:t>
          </a:r>
        </a:p>
      </dgm:t>
    </dgm:pt>
    <dgm:pt modelId="{7FE9DA3F-6E1F-4E3F-9377-F6E799201DFC}" type="parTrans" cxnId="{D4ECFA64-148D-4560-9832-6A2E183280E1}">
      <dgm:prSet/>
      <dgm:spPr/>
      <dgm:t>
        <a:bodyPr/>
        <a:lstStyle/>
        <a:p>
          <a:endParaRPr lang="en-US"/>
        </a:p>
      </dgm:t>
    </dgm:pt>
    <dgm:pt modelId="{BAF65AE4-3733-42AC-B14D-0B292FB4459B}" type="sibTrans" cxnId="{D4ECFA64-148D-4560-9832-6A2E183280E1}">
      <dgm:prSet/>
      <dgm:spPr/>
      <dgm:t>
        <a:bodyPr/>
        <a:lstStyle/>
        <a:p>
          <a:endParaRPr lang="en-US"/>
        </a:p>
      </dgm:t>
    </dgm:pt>
    <dgm:pt modelId="{47F0B754-74A5-4D01-9181-6E5CA1E13315}">
      <dgm:prSet phldrT="[Text]"/>
      <dgm:spPr/>
      <dgm:t>
        <a:bodyPr/>
        <a:lstStyle/>
        <a:p>
          <a:r>
            <a:rPr lang="en-US" dirty="0"/>
            <a:t>LEAD</a:t>
          </a:r>
        </a:p>
        <a:p>
          <a:r>
            <a:rPr lang="en-US" dirty="0"/>
            <a:t>Others</a:t>
          </a:r>
        </a:p>
      </dgm:t>
    </dgm:pt>
    <dgm:pt modelId="{80950C31-4E0C-4F50-819C-08B07992631D}" type="parTrans" cxnId="{E033077E-A4EE-4B1E-9D47-5A6980FEBC2A}">
      <dgm:prSet/>
      <dgm:spPr/>
      <dgm:t>
        <a:bodyPr/>
        <a:lstStyle/>
        <a:p>
          <a:endParaRPr lang="en-US"/>
        </a:p>
      </dgm:t>
    </dgm:pt>
    <dgm:pt modelId="{D8A59F54-31AD-4282-A589-9DB6F0AA642B}" type="sibTrans" cxnId="{E033077E-A4EE-4B1E-9D47-5A6980FEBC2A}">
      <dgm:prSet/>
      <dgm:spPr/>
      <dgm:t>
        <a:bodyPr/>
        <a:lstStyle/>
        <a:p>
          <a:endParaRPr lang="en-US"/>
        </a:p>
      </dgm:t>
    </dgm:pt>
    <dgm:pt modelId="{43AEA49A-6F7F-4529-9BD9-35EE396CBF57}">
      <dgm:prSet phldrT="[Text]"/>
      <dgm:spPr/>
      <dgm:t>
        <a:bodyPr/>
        <a:lstStyle/>
        <a:p>
          <a:r>
            <a:rPr lang="en-US" dirty="0"/>
            <a:t>Communication</a:t>
          </a:r>
        </a:p>
      </dgm:t>
    </dgm:pt>
    <dgm:pt modelId="{03CBF392-2014-4ABE-B8BB-AF6CD385135B}" type="parTrans" cxnId="{14B36964-15A3-4A7E-A444-6CF5AA8F2C01}">
      <dgm:prSet/>
      <dgm:spPr/>
      <dgm:t>
        <a:bodyPr/>
        <a:lstStyle/>
        <a:p>
          <a:endParaRPr lang="en-US"/>
        </a:p>
      </dgm:t>
    </dgm:pt>
    <dgm:pt modelId="{EDA3CCD9-E5B7-45F0-94C1-695F7714FFC3}" type="sibTrans" cxnId="{14B36964-15A3-4A7E-A444-6CF5AA8F2C01}">
      <dgm:prSet/>
      <dgm:spPr/>
      <dgm:t>
        <a:bodyPr/>
        <a:lstStyle/>
        <a:p>
          <a:endParaRPr lang="en-US"/>
        </a:p>
      </dgm:t>
    </dgm:pt>
    <dgm:pt modelId="{DCDB0B44-302C-43A0-AD08-8FA71ECC31D2}">
      <dgm:prSet phldrT="[Text]"/>
      <dgm:spPr/>
      <dgm:t>
        <a:bodyPr/>
        <a:lstStyle/>
        <a:p>
          <a:r>
            <a:rPr lang="en-US" dirty="0"/>
            <a:t>Leading People</a:t>
          </a:r>
        </a:p>
      </dgm:t>
    </dgm:pt>
    <dgm:pt modelId="{E66FB7D1-9B75-4E3D-95DC-1B5F839E32C1}" type="parTrans" cxnId="{2ABBC99D-716B-4BB4-8BE7-E41C98CA3AC9}">
      <dgm:prSet/>
      <dgm:spPr/>
      <dgm:t>
        <a:bodyPr/>
        <a:lstStyle/>
        <a:p>
          <a:endParaRPr lang="en-US"/>
        </a:p>
      </dgm:t>
    </dgm:pt>
    <dgm:pt modelId="{9B62AA8D-6339-4A5A-A234-9F1EE9081E84}" type="sibTrans" cxnId="{2ABBC99D-716B-4BB4-8BE7-E41C98CA3AC9}">
      <dgm:prSet/>
      <dgm:spPr/>
      <dgm:t>
        <a:bodyPr/>
        <a:lstStyle/>
        <a:p>
          <a:endParaRPr lang="en-US"/>
        </a:p>
      </dgm:t>
    </dgm:pt>
    <dgm:pt modelId="{B72BEC78-02E8-43B6-9E7D-7BC61C4294AC}">
      <dgm:prSet phldrT="[Text]"/>
      <dgm:spPr/>
      <dgm:t>
        <a:bodyPr/>
        <a:lstStyle/>
        <a:p>
          <a:r>
            <a:rPr lang="en-US" dirty="0"/>
            <a:t>Managing People</a:t>
          </a:r>
        </a:p>
      </dgm:t>
    </dgm:pt>
    <dgm:pt modelId="{955F7B6D-7001-4066-9BAB-B789A0F37988}" type="parTrans" cxnId="{1BEF88F3-B3B0-4C22-87FF-C71C36F5AC52}">
      <dgm:prSet/>
      <dgm:spPr/>
      <dgm:t>
        <a:bodyPr/>
        <a:lstStyle/>
        <a:p>
          <a:endParaRPr lang="en-US"/>
        </a:p>
      </dgm:t>
    </dgm:pt>
    <dgm:pt modelId="{D527C1EC-BFB5-4CC9-9D15-ED5B4C01245E}" type="sibTrans" cxnId="{1BEF88F3-B3B0-4C22-87FF-C71C36F5AC52}">
      <dgm:prSet/>
      <dgm:spPr/>
      <dgm:t>
        <a:bodyPr/>
        <a:lstStyle/>
        <a:p>
          <a:endParaRPr lang="en-US"/>
        </a:p>
      </dgm:t>
    </dgm:pt>
    <dgm:pt modelId="{F8457BE1-6FDA-4868-B0A9-7853633F5082}">
      <dgm:prSet phldrT="[Text]"/>
      <dgm:spPr/>
      <dgm:t>
        <a:bodyPr/>
        <a:lstStyle/>
        <a:p>
          <a:r>
            <a:rPr lang="en-US" dirty="0"/>
            <a:t>Decision making</a:t>
          </a:r>
        </a:p>
      </dgm:t>
    </dgm:pt>
    <dgm:pt modelId="{09CA313F-6960-488E-AD77-A57B5F657E6F}" type="parTrans" cxnId="{76E4F22A-03E1-4F2F-B19E-E1193E98785A}">
      <dgm:prSet/>
      <dgm:spPr/>
      <dgm:t>
        <a:bodyPr/>
        <a:lstStyle/>
        <a:p>
          <a:endParaRPr lang="en-US"/>
        </a:p>
      </dgm:t>
    </dgm:pt>
    <dgm:pt modelId="{66684220-9CEB-4A8E-975B-CDD682DC5BB0}" type="sibTrans" cxnId="{76E4F22A-03E1-4F2F-B19E-E1193E98785A}">
      <dgm:prSet/>
      <dgm:spPr/>
      <dgm:t>
        <a:bodyPr/>
        <a:lstStyle/>
        <a:p>
          <a:endParaRPr lang="en-US"/>
        </a:p>
      </dgm:t>
    </dgm:pt>
    <dgm:pt modelId="{831CA972-4C72-42E2-A578-F32BE08E94A3}" type="pres">
      <dgm:prSet presAssocID="{A0B20BCE-C2A0-48C5-9D93-2DF1F471178A}" presName="Name0" presStyleCnt="0">
        <dgm:presLayoutVars>
          <dgm:dir/>
          <dgm:animLvl val="lvl"/>
          <dgm:resizeHandles val="exact"/>
        </dgm:presLayoutVars>
      </dgm:prSet>
      <dgm:spPr/>
    </dgm:pt>
    <dgm:pt modelId="{AE1EFAC0-4E5A-471C-A12C-6EA898641F26}" type="pres">
      <dgm:prSet presAssocID="{752B9C34-FB59-4693-86B2-2CBC0425637F}" presName="linNode" presStyleCnt="0"/>
      <dgm:spPr/>
    </dgm:pt>
    <dgm:pt modelId="{C7FB158D-E5B0-4E35-8DB4-3A2A73E62F23}" type="pres">
      <dgm:prSet presAssocID="{752B9C34-FB59-4693-86B2-2CBC0425637F}" presName="parentText" presStyleLbl="node1" presStyleIdx="0" presStyleCnt="2">
        <dgm:presLayoutVars>
          <dgm:chMax val="1"/>
          <dgm:bulletEnabled val="1"/>
        </dgm:presLayoutVars>
      </dgm:prSet>
      <dgm:spPr/>
    </dgm:pt>
    <dgm:pt modelId="{9EF5DAF3-9A27-4859-9ACE-A88DF0A7AE08}" type="pres">
      <dgm:prSet presAssocID="{752B9C34-FB59-4693-86B2-2CBC0425637F}" presName="descendantText" presStyleLbl="alignAccFollowNode1" presStyleIdx="0" presStyleCnt="2">
        <dgm:presLayoutVars>
          <dgm:bulletEnabled val="1"/>
        </dgm:presLayoutVars>
      </dgm:prSet>
      <dgm:spPr/>
    </dgm:pt>
    <dgm:pt modelId="{4127DD9F-BCE8-4F1A-9F4B-1372F986E483}" type="pres">
      <dgm:prSet presAssocID="{736ED6BC-92A4-4C47-BB6E-DAD7BDC9EF1E}" presName="sp" presStyleCnt="0"/>
      <dgm:spPr/>
    </dgm:pt>
    <dgm:pt modelId="{C52DE97B-4164-4D1C-934A-85E7DB832E08}" type="pres">
      <dgm:prSet presAssocID="{47F0B754-74A5-4D01-9181-6E5CA1E13315}" presName="linNode" presStyleCnt="0"/>
      <dgm:spPr/>
    </dgm:pt>
    <dgm:pt modelId="{B7B48E3C-4527-4438-AE42-DEB73F4D4C75}" type="pres">
      <dgm:prSet presAssocID="{47F0B754-74A5-4D01-9181-6E5CA1E13315}" presName="parentText" presStyleLbl="node1" presStyleIdx="1" presStyleCnt="2">
        <dgm:presLayoutVars>
          <dgm:chMax val="1"/>
          <dgm:bulletEnabled val="1"/>
        </dgm:presLayoutVars>
      </dgm:prSet>
      <dgm:spPr/>
    </dgm:pt>
    <dgm:pt modelId="{65DFCE9C-3C3E-46B2-87EE-F8B90B3A417D}" type="pres">
      <dgm:prSet presAssocID="{47F0B754-74A5-4D01-9181-6E5CA1E13315}" presName="descendantText" presStyleLbl="alignAccFollowNode1" presStyleIdx="1" presStyleCnt="2">
        <dgm:presLayoutVars>
          <dgm:bulletEnabled val="1"/>
        </dgm:presLayoutVars>
      </dgm:prSet>
      <dgm:spPr/>
    </dgm:pt>
  </dgm:ptLst>
  <dgm:cxnLst>
    <dgm:cxn modelId="{D2417517-2BF1-4007-8846-664788E3707C}" srcId="{752B9C34-FB59-4693-86B2-2CBC0425637F}" destId="{4D83F858-1052-4A1F-A57C-2F0C9E0988F1}" srcOrd="0" destOrd="0" parTransId="{33BAC898-EAAF-4C9D-B8C2-DE8AF0831AC0}" sibTransId="{1C860C95-C928-4B21-A675-DC6BF20FBFCC}"/>
    <dgm:cxn modelId="{C7729E22-CE31-4CEA-A219-C66990928DCF}" type="presOf" srcId="{F8457BE1-6FDA-4868-B0A9-7853633F5082}" destId="{9EF5DAF3-9A27-4859-9ACE-A88DF0A7AE08}" srcOrd="0" destOrd="2" presId="urn:microsoft.com/office/officeart/2005/8/layout/vList5"/>
    <dgm:cxn modelId="{76E4F22A-03E1-4F2F-B19E-E1193E98785A}" srcId="{752B9C34-FB59-4693-86B2-2CBC0425637F}" destId="{F8457BE1-6FDA-4868-B0A9-7853633F5082}" srcOrd="2" destOrd="0" parTransId="{09CA313F-6960-488E-AD77-A57B5F657E6F}" sibTransId="{66684220-9CEB-4A8E-975B-CDD682DC5BB0}"/>
    <dgm:cxn modelId="{D0F8B247-2001-4FA9-AC66-FF0296B3C467}" type="presOf" srcId="{A0B20BCE-C2A0-48C5-9D93-2DF1F471178A}" destId="{831CA972-4C72-42E2-A578-F32BE08E94A3}" srcOrd="0" destOrd="0" presId="urn:microsoft.com/office/officeart/2005/8/layout/vList5"/>
    <dgm:cxn modelId="{17DDE550-9F5B-4B79-A856-62E041548A4B}" type="presOf" srcId="{47F0B754-74A5-4D01-9181-6E5CA1E13315}" destId="{B7B48E3C-4527-4438-AE42-DEB73F4D4C75}" srcOrd="0" destOrd="0" presId="urn:microsoft.com/office/officeart/2005/8/layout/vList5"/>
    <dgm:cxn modelId="{A8AA2B5C-075C-4E1C-BD77-0AA5DE42AE55}" type="presOf" srcId="{752B9C34-FB59-4693-86B2-2CBC0425637F}" destId="{C7FB158D-E5B0-4E35-8DB4-3A2A73E62F23}" srcOrd="0" destOrd="0" presId="urn:microsoft.com/office/officeart/2005/8/layout/vList5"/>
    <dgm:cxn modelId="{8F45C25F-8520-4D97-9339-58EB0DC22E83}" srcId="{A0B20BCE-C2A0-48C5-9D93-2DF1F471178A}" destId="{752B9C34-FB59-4693-86B2-2CBC0425637F}" srcOrd="0" destOrd="0" parTransId="{2773DAE7-03BE-4A6C-8179-7C0E8FDAF86B}" sibTransId="{736ED6BC-92A4-4C47-BB6E-DAD7BDC9EF1E}"/>
    <dgm:cxn modelId="{14B36964-15A3-4A7E-A444-6CF5AA8F2C01}" srcId="{47F0B754-74A5-4D01-9181-6E5CA1E13315}" destId="{43AEA49A-6F7F-4529-9BD9-35EE396CBF57}" srcOrd="0" destOrd="0" parTransId="{03CBF392-2014-4ABE-B8BB-AF6CD385135B}" sibTransId="{EDA3CCD9-E5B7-45F0-94C1-695F7714FFC3}"/>
    <dgm:cxn modelId="{D4ECFA64-148D-4560-9832-6A2E183280E1}" srcId="{752B9C34-FB59-4693-86B2-2CBC0425637F}" destId="{1D9774F9-6D87-40DB-A54C-36B47E5FD518}" srcOrd="1" destOrd="0" parTransId="{7FE9DA3F-6E1F-4E3F-9377-F6E799201DFC}" sibTransId="{BAF65AE4-3733-42AC-B14D-0B292FB4459B}"/>
    <dgm:cxn modelId="{E033077E-A4EE-4B1E-9D47-5A6980FEBC2A}" srcId="{A0B20BCE-C2A0-48C5-9D93-2DF1F471178A}" destId="{47F0B754-74A5-4D01-9181-6E5CA1E13315}" srcOrd="1" destOrd="0" parTransId="{80950C31-4E0C-4F50-819C-08B07992631D}" sibTransId="{D8A59F54-31AD-4282-A589-9DB6F0AA642B}"/>
    <dgm:cxn modelId="{2ABBC99D-716B-4BB4-8BE7-E41C98CA3AC9}" srcId="{47F0B754-74A5-4D01-9181-6E5CA1E13315}" destId="{DCDB0B44-302C-43A0-AD08-8FA71ECC31D2}" srcOrd="1" destOrd="0" parTransId="{E66FB7D1-9B75-4E3D-95DC-1B5F839E32C1}" sibTransId="{9B62AA8D-6339-4A5A-A234-9F1EE9081E84}"/>
    <dgm:cxn modelId="{76E2099E-90E4-4E67-99FA-976925524C47}" type="presOf" srcId="{43AEA49A-6F7F-4529-9BD9-35EE396CBF57}" destId="{65DFCE9C-3C3E-46B2-87EE-F8B90B3A417D}" srcOrd="0" destOrd="0" presId="urn:microsoft.com/office/officeart/2005/8/layout/vList5"/>
    <dgm:cxn modelId="{92FD89B3-F030-43D7-8F21-2B090E45EA95}" type="presOf" srcId="{B72BEC78-02E8-43B6-9E7D-7BC61C4294AC}" destId="{65DFCE9C-3C3E-46B2-87EE-F8B90B3A417D}" srcOrd="0" destOrd="2" presId="urn:microsoft.com/office/officeart/2005/8/layout/vList5"/>
    <dgm:cxn modelId="{7A4BF3C9-EF00-4462-9E60-E76ABB8B312A}" type="presOf" srcId="{4D83F858-1052-4A1F-A57C-2F0C9E0988F1}" destId="{9EF5DAF3-9A27-4859-9ACE-A88DF0A7AE08}" srcOrd="0" destOrd="0" presId="urn:microsoft.com/office/officeart/2005/8/layout/vList5"/>
    <dgm:cxn modelId="{FE3DF5CE-ADA5-4B9D-A8CA-467698D8E6C4}" type="presOf" srcId="{DCDB0B44-302C-43A0-AD08-8FA71ECC31D2}" destId="{65DFCE9C-3C3E-46B2-87EE-F8B90B3A417D}" srcOrd="0" destOrd="1" presId="urn:microsoft.com/office/officeart/2005/8/layout/vList5"/>
    <dgm:cxn modelId="{1BEF88F3-B3B0-4C22-87FF-C71C36F5AC52}" srcId="{47F0B754-74A5-4D01-9181-6E5CA1E13315}" destId="{B72BEC78-02E8-43B6-9E7D-7BC61C4294AC}" srcOrd="2" destOrd="0" parTransId="{955F7B6D-7001-4066-9BAB-B789A0F37988}" sibTransId="{D527C1EC-BFB5-4CC9-9D15-ED5B4C01245E}"/>
    <dgm:cxn modelId="{5F50B2F6-D6E0-4740-9E8D-D5D7DD3D6ED1}" type="presOf" srcId="{1D9774F9-6D87-40DB-A54C-36B47E5FD518}" destId="{9EF5DAF3-9A27-4859-9ACE-A88DF0A7AE08}" srcOrd="0" destOrd="1" presId="urn:microsoft.com/office/officeart/2005/8/layout/vList5"/>
    <dgm:cxn modelId="{117489D3-69FC-4B06-8BE0-2C2F8FC71302}" type="presParOf" srcId="{831CA972-4C72-42E2-A578-F32BE08E94A3}" destId="{AE1EFAC0-4E5A-471C-A12C-6EA898641F26}" srcOrd="0" destOrd="0" presId="urn:microsoft.com/office/officeart/2005/8/layout/vList5"/>
    <dgm:cxn modelId="{1C00E05B-4528-4EE2-A803-BCAC8DA52A3B}" type="presParOf" srcId="{AE1EFAC0-4E5A-471C-A12C-6EA898641F26}" destId="{C7FB158D-E5B0-4E35-8DB4-3A2A73E62F23}" srcOrd="0" destOrd="0" presId="urn:microsoft.com/office/officeart/2005/8/layout/vList5"/>
    <dgm:cxn modelId="{C78DD15B-6930-4B2A-A837-2877B03EAC86}" type="presParOf" srcId="{AE1EFAC0-4E5A-471C-A12C-6EA898641F26}" destId="{9EF5DAF3-9A27-4859-9ACE-A88DF0A7AE08}" srcOrd="1" destOrd="0" presId="urn:microsoft.com/office/officeart/2005/8/layout/vList5"/>
    <dgm:cxn modelId="{C631D43D-4613-4706-8AC6-29ED39EDEDD8}" type="presParOf" srcId="{831CA972-4C72-42E2-A578-F32BE08E94A3}" destId="{4127DD9F-BCE8-4F1A-9F4B-1372F986E483}" srcOrd="1" destOrd="0" presId="urn:microsoft.com/office/officeart/2005/8/layout/vList5"/>
    <dgm:cxn modelId="{231741E6-865D-43C2-A283-FE210A03C6C0}" type="presParOf" srcId="{831CA972-4C72-42E2-A578-F32BE08E94A3}" destId="{C52DE97B-4164-4D1C-934A-85E7DB832E08}" srcOrd="2" destOrd="0" presId="urn:microsoft.com/office/officeart/2005/8/layout/vList5"/>
    <dgm:cxn modelId="{FFDA9DCF-3DB1-4FF8-B268-29F5BBDF04F6}" type="presParOf" srcId="{C52DE97B-4164-4D1C-934A-85E7DB832E08}" destId="{B7B48E3C-4527-4438-AE42-DEB73F4D4C75}" srcOrd="0" destOrd="0" presId="urn:microsoft.com/office/officeart/2005/8/layout/vList5"/>
    <dgm:cxn modelId="{A26E45DB-16AE-4B51-AA01-C6366E1DCC10}" type="presParOf" srcId="{C52DE97B-4164-4D1C-934A-85E7DB832E08}" destId="{65DFCE9C-3C3E-46B2-87EE-F8B90B3A417D}"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5DAF3-9A27-4859-9ACE-A88DF0A7AE08}">
      <dsp:nvSpPr>
        <dsp:cNvPr id="0" name=""/>
        <dsp:cNvSpPr/>
      </dsp:nvSpPr>
      <dsp:spPr>
        <a:xfrm rot="5400000">
          <a:off x="4080755" y="-1250759"/>
          <a:ext cx="1718072" cy="4649216"/>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Awareness of self and others</a:t>
          </a:r>
        </a:p>
        <a:p>
          <a:pPr marL="228600" lvl="1" indent="-228600" algn="l" defTabSz="1200150">
            <a:lnSpc>
              <a:spcPct val="90000"/>
            </a:lnSpc>
            <a:spcBef>
              <a:spcPct val="0"/>
            </a:spcBef>
            <a:spcAft>
              <a:spcPct val="15000"/>
            </a:spcAft>
            <a:buChar char="•"/>
          </a:pPr>
          <a:r>
            <a:rPr lang="en-US" sz="2700" kern="1200" dirty="0"/>
            <a:t>Management of self</a:t>
          </a:r>
        </a:p>
        <a:p>
          <a:pPr marL="228600" lvl="1" indent="-228600" algn="l" defTabSz="1200150">
            <a:lnSpc>
              <a:spcPct val="90000"/>
            </a:lnSpc>
            <a:spcBef>
              <a:spcPct val="0"/>
            </a:spcBef>
            <a:spcAft>
              <a:spcPct val="15000"/>
            </a:spcAft>
            <a:buChar char="•"/>
          </a:pPr>
          <a:r>
            <a:rPr lang="en-US" sz="2700" kern="1200" dirty="0"/>
            <a:t>Decision making</a:t>
          </a:r>
        </a:p>
      </dsp:txBody>
      <dsp:txXfrm rot="-5400000">
        <a:off x="2615184" y="298681"/>
        <a:ext cx="4565347" cy="1550334"/>
      </dsp:txXfrm>
    </dsp:sp>
    <dsp:sp modelId="{C7FB158D-E5B0-4E35-8DB4-3A2A73E62F23}">
      <dsp:nvSpPr>
        <dsp:cNvPr id="0" name=""/>
        <dsp:cNvSpPr/>
      </dsp:nvSpPr>
      <dsp:spPr>
        <a:xfrm>
          <a:off x="0" y="53"/>
          <a:ext cx="2615184" cy="21475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LEAD Myself</a:t>
          </a:r>
        </a:p>
      </dsp:txBody>
      <dsp:txXfrm>
        <a:off x="104837" y="104890"/>
        <a:ext cx="2405510" cy="1937916"/>
      </dsp:txXfrm>
    </dsp:sp>
    <dsp:sp modelId="{65DFCE9C-3C3E-46B2-87EE-F8B90B3A417D}">
      <dsp:nvSpPr>
        <dsp:cNvPr id="0" name=""/>
        <dsp:cNvSpPr/>
      </dsp:nvSpPr>
      <dsp:spPr>
        <a:xfrm rot="5400000">
          <a:off x="4080755" y="1004210"/>
          <a:ext cx="1718072" cy="4649216"/>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Communication</a:t>
          </a:r>
        </a:p>
        <a:p>
          <a:pPr marL="228600" lvl="1" indent="-228600" algn="l" defTabSz="1200150">
            <a:lnSpc>
              <a:spcPct val="90000"/>
            </a:lnSpc>
            <a:spcBef>
              <a:spcPct val="0"/>
            </a:spcBef>
            <a:spcAft>
              <a:spcPct val="15000"/>
            </a:spcAft>
            <a:buChar char="•"/>
          </a:pPr>
          <a:r>
            <a:rPr lang="en-US" sz="2700" kern="1200" dirty="0"/>
            <a:t>Leading People</a:t>
          </a:r>
        </a:p>
        <a:p>
          <a:pPr marL="228600" lvl="1" indent="-228600" algn="l" defTabSz="1200150">
            <a:lnSpc>
              <a:spcPct val="90000"/>
            </a:lnSpc>
            <a:spcBef>
              <a:spcPct val="0"/>
            </a:spcBef>
            <a:spcAft>
              <a:spcPct val="15000"/>
            </a:spcAft>
            <a:buChar char="•"/>
          </a:pPr>
          <a:r>
            <a:rPr lang="en-US" sz="2700" kern="1200" dirty="0"/>
            <a:t>Managing People</a:t>
          </a:r>
        </a:p>
      </dsp:txBody>
      <dsp:txXfrm rot="-5400000">
        <a:off x="2615184" y="2553651"/>
        <a:ext cx="4565347" cy="1550334"/>
      </dsp:txXfrm>
    </dsp:sp>
    <dsp:sp modelId="{B7B48E3C-4527-4438-AE42-DEB73F4D4C75}">
      <dsp:nvSpPr>
        <dsp:cNvPr id="0" name=""/>
        <dsp:cNvSpPr/>
      </dsp:nvSpPr>
      <dsp:spPr>
        <a:xfrm>
          <a:off x="0" y="2255023"/>
          <a:ext cx="2615184" cy="21475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LEAD</a:t>
          </a:r>
        </a:p>
        <a:p>
          <a:pPr marL="0" lvl="0" indent="0" algn="ctr" defTabSz="2311400">
            <a:lnSpc>
              <a:spcPct val="90000"/>
            </a:lnSpc>
            <a:spcBef>
              <a:spcPct val="0"/>
            </a:spcBef>
            <a:spcAft>
              <a:spcPct val="35000"/>
            </a:spcAft>
            <a:buNone/>
          </a:pPr>
          <a:r>
            <a:rPr lang="en-US" sz="5200" kern="1200" dirty="0"/>
            <a:t>Others</a:t>
          </a:r>
        </a:p>
      </dsp:txBody>
      <dsp:txXfrm>
        <a:off x="104837" y="2359860"/>
        <a:ext cx="2405510" cy="19379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03/01/2019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a:p>
        </p:txBody>
      </p:sp>
    </p:spTree>
    <p:extLst>
      <p:ext uri="{BB962C8B-B14F-4D97-AF65-F5344CB8AC3E}">
        <p14:creationId xmlns:p14="http://schemas.microsoft.com/office/powerpoint/2010/main" val="51036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a:p>
        </p:txBody>
      </p:sp>
    </p:spTree>
    <p:extLst>
      <p:ext uri="{BB962C8B-B14F-4D97-AF65-F5344CB8AC3E}">
        <p14:creationId xmlns:p14="http://schemas.microsoft.com/office/powerpoint/2010/main" val="393385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13</a:t>
            </a:fld>
            <a:endParaRPr lang="en-GB" altLang="en-US"/>
          </a:p>
        </p:txBody>
      </p:sp>
    </p:spTree>
    <p:extLst>
      <p:ext uri="{BB962C8B-B14F-4D97-AF65-F5344CB8AC3E}">
        <p14:creationId xmlns:p14="http://schemas.microsoft.com/office/powerpoint/2010/main" val="412903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14</a:t>
            </a:fld>
            <a:endParaRPr lang="en-GB" altLang="en-US"/>
          </a:p>
        </p:txBody>
      </p:sp>
    </p:spTree>
    <p:extLst>
      <p:ext uri="{BB962C8B-B14F-4D97-AF65-F5344CB8AC3E}">
        <p14:creationId xmlns:p14="http://schemas.microsoft.com/office/powerpoint/2010/main" val="35858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2</a:t>
            </a:fld>
            <a:endParaRPr lang="en-GB" dirty="0"/>
          </a:p>
        </p:txBody>
      </p:sp>
    </p:spTree>
    <p:extLst>
      <p:ext uri="{BB962C8B-B14F-4D97-AF65-F5344CB8AC3E}">
        <p14:creationId xmlns:p14="http://schemas.microsoft.com/office/powerpoint/2010/main" val="112322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3</a:t>
            </a:fld>
            <a:endParaRPr lang="en-GB" dirty="0"/>
          </a:p>
        </p:txBody>
      </p:sp>
    </p:spTree>
    <p:extLst>
      <p:ext uri="{BB962C8B-B14F-4D97-AF65-F5344CB8AC3E}">
        <p14:creationId xmlns:p14="http://schemas.microsoft.com/office/powerpoint/2010/main" val="273883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4</a:t>
            </a:fld>
            <a:endParaRPr lang="en-GB" dirty="0"/>
          </a:p>
        </p:txBody>
      </p:sp>
    </p:spTree>
    <p:extLst>
      <p:ext uri="{BB962C8B-B14F-4D97-AF65-F5344CB8AC3E}">
        <p14:creationId xmlns:p14="http://schemas.microsoft.com/office/powerpoint/2010/main" val="30508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 need to look at the leadership</a:t>
            </a:r>
            <a:r>
              <a:rPr lang="en-GB" baseline="0" dirty="0"/>
              <a:t> behaviours </a:t>
            </a:r>
            <a:r>
              <a:rPr lang="en-GB" baseline="0" dirty="0" err="1"/>
              <a:t>Nicka</a:t>
            </a:r>
            <a:r>
              <a:rPr lang="en-GB" baseline="0" dirty="0"/>
              <a:t> sent over and reflect these here.</a:t>
            </a:r>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6</a:t>
            </a:fld>
            <a:endParaRPr lang="en-GB" dirty="0"/>
          </a:p>
        </p:txBody>
      </p:sp>
    </p:spTree>
    <p:extLst>
      <p:ext uri="{BB962C8B-B14F-4D97-AF65-F5344CB8AC3E}">
        <p14:creationId xmlns:p14="http://schemas.microsoft.com/office/powerpoint/2010/main" val="2298774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7</a:t>
            </a:fld>
            <a:endParaRPr lang="en-GB" altLang="en-US"/>
          </a:p>
        </p:txBody>
      </p:sp>
    </p:spTree>
    <p:extLst>
      <p:ext uri="{BB962C8B-B14F-4D97-AF65-F5344CB8AC3E}">
        <p14:creationId xmlns:p14="http://schemas.microsoft.com/office/powerpoint/2010/main" val="386772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8</a:t>
            </a:fld>
            <a:endParaRPr lang="en-GB" altLang="en-US"/>
          </a:p>
        </p:txBody>
      </p:sp>
    </p:spTree>
    <p:extLst>
      <p:ext uri="{BB962C8B-B14F-4D97-AF65-F5344CB8AC3E}">
        <p14:creationId xmlns:p14="http://schemas.microsoft.com/office/powerpoint/2010/main" val="314131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a:p>
        </p:txBody>
      </p:sp>
    </p:spTree>
    <p:extLst>
      <p:ext uri="{BB962C8B-B14F-4D97-AF65-F5344CB8AC3E}">
        <p14:creationId xmlns:p14="http://schemas.microsoft.com/office/powerpoint/2010/main" val="206542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a:p>
        </p:txBody>
      </p:sp>
    </p:spTree>
    <p:extLst>
      <p:ext uri="{BB962C8B-B14F-4D97-AF65-F5344CB8AC3E}">
        <p14:creationId xmlns:p14="http://schemas.microsoft.com/office/powerpoint/2010/main" val="48293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a:t>© Mind Gym  </a:t>
            </a:r>
            <a:endParaRPr lang="en-GB" dirty="0"/>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1/3/19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7700" y="1966490"/>
            <a:ext cx="5067299" cy="3718362"/>
          </a:xfrm>
          <a:prstGeom prst="rect">
            <a:avLst/>
          </a:prstGeom>
        </p:spPr>
      </p:pic>
      <p:sp>
        <p:nvSpPr>
          <p:cNvPr id="2" name="TextBox 1"/>
          <p:cNvSpPr txBox="1"/>
          <p:nvPr/>
        </p:nvSpPr>
        <p:spPr>
          <a:xfrm>
            <a:off x="96122" y="2027143"/>
            <a:ext cx="3980577" cy="1200329"/>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Module </a:t>
            </a:r>
          </a:p>
          <a:p>
            <a:pPr>
              <a:spcBef>
                <a:spcPct val="0"/>
              </a:spcBef>
            </a:pPr>
            <a:r>
              <a:rPr lang="en-GB" sz="3600" b="1" dirty="0">
                <a:solidFill>
                  <a:schemeClr val="bg1"/>
                </a:solidFill>
                <a:latin typeface="+mj-lt"/>
                <a:ea typeface="+mj-ea"/>
                <a:cs typeface="+mj-cs"/>
              </a:rPr>
              <a:t>Delivery Plan</a:t>
            </a:r>
          </a:p>
        </p:txBody>
      </p:sp>
      <p:sp>
        <p:nvSpPr>
          <p:cNvPr id="3" name="TextBox 2"/>
          <p:cNvSpPr txBox="1"/>
          <p:nvPr/>
        </p:nvSpPr>
        <p:spPr>
          <a:xfrm>
            <a:off x="14630" y="3729521"/>
            <a:ext cx="3494355" cy="830997"/>
          </a:xfrm>
          <a:prstGeom prst="rect">
            <a:avLst/>
          </a:prstGeom>
          <a:noFill/>
        </p:spPr>
        <p:txBody>
          <a:bodyPr wrap="none" rtlCol="0">
            <a:spAutoFit/>
          </a:bodyPr>
          <a:lstStyle/>
          <a:p>
            <a:r>
              <a:rPr lang="en-GB" sz="2400" b="1" dirty="0">
                <a:solidFill>
                  <a:schemeClr val="bg1"/>
                </a:solidFill>
              </a:rPr>
              <a:t>City of </a:t>
            </a:r>
            <a:r>
              <a:rPr lang="en-GB" sz="2400" b="1" dirty="0" err="1">
                <a:solidFill>
                  <a:schemeClr val="bg1"/>
                </a:solidFill>
              </a:rPr>
              <a:t>Bayawan</a:t>
            </a:r>
            <a:r>
              <a:rPr lang="en-GB" sz="2400" b="1" dirty="0">
                <a:solidFill>
                  <a:schemeClr val="bg1"/>
                </a:solidFill>
              </a:rPr>
              <a:t> </a:t>
            </a:r>
          </a:p>
          <a:p>
            <a:r>
              <a:rPr lang="en-GB" sz="2400" b="1" dirty="0">
                <a:solidFill>
                  <a:schemeClr val="bg1"/>
                </a:solidFill>
              </a:rPr>
              <a:t>Executive Talent Academy</a:t>
            </a:r>
          </a:p>
        </p:txBody>
      </p:sp>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6" y="121589"/>
            <a:ext cx="7641194" cy="696384"/>
          </a:xfrm>
        </p:spPr>
        <p:txBody>
          <a:bodyPr>
            <a:noAutofit/>
          </a:bodyPr>
          <a:lstStyle/>
          <a:p>
            <a:pPr algn="l"/>
            <a:r>
              <a:rPr lang="en-GB" sz="4000" b="1" dirty="0">
                <a:solidFill>
                  <a:schemeClr val="bg1"/>
                </a:solidFill>
              </a:rPr>
              <a:t>LEAD Others –Pre Work 3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024965494"/>
              </p:ext>
            </p:extLst>
          </p:nvPr>
        </p:nvGraphicFramePr>
        <p:xfrm>
          <a:off x="359806" y="777241"/>
          <a:ext cx="9241394" cy="4459478"/>
        </p:xfrm>
        <a:graphic>
          <a:graphicData uri="http://schemas.openxmlformats.org/drawingml/2006/table">
            <a:tbl>
              <a:tblPr firstRow="1" bandRow="1">
                <a:tableStyleId>{F2DE63D5-997A-4646-A377-4702673A728D}</a:tableStyleId>
              </a:tblPr>
              <a:tblGrid>
                <a:gridCol w="1595089">
                  <a:extLst>
                    <a:ext uri="{9D8B030D-6E8A-4147-A177-3AD203B41FA5}">
                      <a16:colId xmlns:a16="http://schemas.microsoft.com/office/drawing/2014/main" val="1489069672"/>
                    </a:ext>
                  </a:extLst>
                </a:gridCol>
                <a:gridCol w="3298406">
                  <a:extLst>
                    <a:ext uri="{9D8B030D-6E8A-4147-A177-3AD203B41FA5}">
                      <a16:colId xmlns:a16="http://schemas.microsoft.com/office/drawing/2014/main" val="1769960026"/>
                    </a:ext>
                  </a:extLst>
                </a:gridCol>
                <a:gridCol w="4347899">
                  <a:extLst>
                    <a:ext uri="{9D8B030D-6E8A-4147-A177-3AD203B41FA5}">
                      <a16:colId xmlns:a16="http://schemas.microsoft.com/office/drawing/2014/main" val="3300607444"/>
                    </a:ext>
                  </a:extLst>
                </a:gridCol>
              </a:tblGrid>
              <a:tr h="357755">
                <a:tc gridSpan="3">
                  <a:txBody>
                    <a:bodyPr/>
                    <a:lstStyle/>
                    <a:p>
                      <a:r>
                        <a:rPr lang="en-GB" b="1" dirty="0">
                          <a:effectLst/>
                        </a:rPr>
                        <a:t>LEAD 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609599">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(3.5 hours)</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1162702">
                <a:tc rowSpan="4">
                  <a:txBody>
                    <a:bodyPr/>
                    <a:lstStyle/>
                    <a:p>
                      <a:pPr marL="0" algn="l" defTabSz="914400" rtl="0" eaLnBrk="1" latinLnBrk="0" hangingPunct="1"/>
                      <a:r>
                        <a:rPr lang="en-GB" sz="1800" kern="1200" dirty="0">
                          <a:solidFill>
                            <a:schemeClr val="bg1"/>
                          </a:solidFill>
                          <a:effectLst/>
                          <a:latin typeface="+mn-lt"/>
                          <a:ea typeface="+mn-ea"/>
                          <a:cs typeface="+mn-cs"/>
                        </a:rPr>
                        <a:t>Leading</a:t>
                      </a:r>
                      <a:r>
                        <a:rPr lang="en-GB" sz="1800" kern="1200" baseline="0" dirty="0">
                          <a:solidFill>
                            <a:schemeClr val="bg1"/>
                          </a:solidFill>
                          <a:effectLst/>
                          <a:latin typeface="+mn-lt"/>
                          <a:ea typeface="+mn-ea"/>
                          <a:cs typeface="+mn-cs"/>
                        </a:rPr>
                        <a:t> People</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5 levers for producing great leaders</a:t>
                      </a:r>
                    </a:p>
                    <a:p>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learn the five excellence</a:t>
                      </a:r>
                      <a:r>
                        <a:rPr lang="en-GB" sz="1800" kern="1200" baseline="0" dirty="0">
                          <a:solidFill>
                            <a:schemeClr val="bg1"/>
                          </a:solidFill>
                          <a:effectLst/>
                          <a:latin typeface="+mn-lt"/>
                          <a:ea typeface="+mn-ea"/>
                          <a:cs typeface="+mn-cs"/>
                        </a:rPr>
                        <a:t> criteria for leaders</a:t>
                      </a:r>
                    </a:p>
                    <a:p>
                      <a:r>
                        <a:rPr lang="en-GB" sz="1800" kern="1200" baseline="0" dirty="0">
                          <a:solidFill>
                            <a:schemeClr val="bg1"/>
                          </a:solidFill>
                          <a:effectLst/>
                          <a:latin typeface="+mn-lt"/>
                          <a:ea typeface="+mn-ea"/>
                          <a:cs typeface="+mn-cs"/>
                        </a:rPr>
                        <a:t>To improve your talent in each of these criteria</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875560108"/>
                  </a:ext>
                </a:extLst>
              </a:tr>
              <a:tr h="62607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Creating a vision of the future</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anticipate and communicate the future positively to your people</a:t>
                      </a:r>
                    </a:p>
                  </a:txBody>
                  <a:tcPr/>
                </a:tc>
                <a:extLst>
                  <a:ext uri="{0D108BD9-81ED-4DB2-BD59-A6C34878D82A}">
                    <a16:rowId xmlns:a16="http://schemas.microsoft.com/office/drawing/2014/main" val="3670760852"/>
                  </a:ext>
                </a:extLst>
              </a:tr>
              <a:tr h="894386">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Managing change identifying your profile</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a:t>
                      </a:r>
                      <a:r>
                        <a:rPr lang="en-GB" sz="1800" kern="1200" baseline="0" dirty="0">
                          <a:solidFill>
                            <a:schemeClr val="bg1"/>
                          </a:solidFill>
                          <a:effectLst/>
                          <a:latin typeface="+mn-lt"/>
                          <a:ea typeface="+mn-ea"/>
                          <a:cs typeface="+mn-cs"/>
                        </a:rPr>
                        <a:t> your change leadership style and increase your ability to become more adaptable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292067424"/>
                  </a:ext>
                </a:extLst>
              </a:tr>
              <a:tr h="740919">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Triggering the</a:t>
                      </a:r>
                      <a:r>
                        <a:rPr lang="en-GB" sz="1800" kern="1200" baseline="0" dirty="0">
                          <a:solidFill>
                            <a:schemeClr val="bg1"/>
                          </a:solidFill>
                          <a:effectLst/>
                          <a:latin typeface="+mn-lt"/>
                          <a:ea typeface="+mn-ea"/>
                          <a:cs typeface="+mn-cs"/>
                        </a:rPr>
                        <a:t> dynamics for change</a:t>
                      </a:r>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make all steps for change successfully</a:t>
                      </a: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102767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174595" cy="696384"/>
          </a:xfrm>
        </p:spPr>
        <p:txBody>
          <a:bodyPr>
            <a:noAutofit/>
          </a:bodyPr>
          <a:lstStyle/>
          <a:p>
            <a:pPr algn="l"/>
            <a:r>
              <a:rPr lang="en-GB" sz="4000" b="1" dirty="0">
                <a:solidFill>
                  <a:schemeClr val="bg1"/>
                </a:solidFill>
              </a:rPr>
              <a:t>LEAD Others – Pre Work 4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54000307"/>
              </p:ext>
            </p:extLst>
          </p:nvPr>
        </p:nvGraphicFramePr>
        <p:xfrm>
          <a:off x="359806" y="1066801"/>
          <a:ext cx="9393794" cy="3631103"/>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351005">
                <a:tc gridSpan="3">
                  <a:txBody>
                    <a:bodyPr/>
                    <a:lstStyle/>
                    <a:p>
                      <a:r>
                        <a:rPr lang="en-GB" b="1" dirty="0">
                          <a:effectLst/>
                        </a:rPr>
                        <a:t>LEAD 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351005">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674166">
                <a:tc rowSpan="4">
                  <a:txBody>
                    <a:bodyPr/>
                    <a:lstStyle/>
                    <a:p>
                      <a:pPr marL="0" algn="l" defTabSz="914400" rtl="0" eaLnBrk="1" latinLnBrk="0" hangingPunct="1"/>
                      <a:r>
                        <a:rPr lang="en-GB" sz="1800" kern="1200" dirty="0">
                          <a:solidFill>
                            <a:schemeClr val="bg1"/>
                          </a:solidFill>
                          <a:effectLst/>
                          <a:latin typeface="+mn-lt"/>
                          <a:ea typeface="+mn-ea"/>
                          <a:cs typeface="+mn-cs"/>
                        </a:rPr>
                        <a:t>Managing</a:t>
                      </a:r>
                      <a:r>
                        <a:rPr lang="en-GB" sz="1800" kern="1200" baseline="0" dirty="0">
                          <a:solidFill>
                            <a:schemeClr val="bg1"/>
                          </a:solidFill>
                          <a:effectLst/>
                          <a:latin typeface="+mn-lt"/>
                          <a:ea typeface="+mn-ea"/>
                          <a:cs typeface="+mn-cs"/>
                        </a:rPr>
                        <a:t> People</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The management styles</a:t>
                      </a:r>
                    </a:p>
                    <a:p>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adopt an effective management style</a:t>
                      </a:r>
                    </a:p>
                  </a:txBody>
                  <a:tcPr/>
                </a:tc>
                <a:extLst>
                  <a:ext uri="{0D108BD9-81ED-4DB2-BD59-A6C34878D82A}">
                    <a16:rowId xmlns:a16="http://schemas.microsoft.com/office/drawing/2014/main" val="1875560108"/>
                  </a:ext>
                </a:extLst>
              </a:tr>
              <a:tr h="648237">
                <a:tc vMerge="1">
                  <a:txBody>
                    <a:bodyPr/>
                    <a:lstStyle/>
                    <a:p>
                      <a:endParaRPr lang="en-GB" dirty="0"/>
                    </a:p>
                  </a:txBody>
                  <a:tcPr/>
                </a:tc>
                <a:tc>
                  <a:txBody>
                    <a:bodyPr/>
                    <a:lstStyle/>
                    <a:p>
                      <a:r>
                        <a:rPr lang="en-GB" sz="1800" kern="1200" dirty="0">
                          <a:solidFill>
                            <a:schemeClr val="bg1"/>
                          </a:solidFill>
                          <a:effectLst/>
                          <a:latin typeface="+mn-lt"/>
                          <a:ea typeface="+mn-ea"/>
                          <a:cs typeface="+mn-cs"/>
                        </a:rPr>
                        <a:t>Fostering and maintaining motivation</a:t>
                      </a:r>
                    </a:p>
                  </a:txBody>
                  <a:tcPr/>
                </a:tc>
                <a:tc>
                  <a:txBody>
                    <a:bodyPr/>
                    <a:lstStyle/>
                    <a:p>
                      <a:r>
                        <a:rPr lang="en-GB" sz="1800" kern="1200" dirty="0">
                          <a:solidFill>
                            <a:schemeClr val="bg1"/>
                          </a:solidFill>
                          <a:effectLst/>
                          <a:latin typeface="+mn-lt"/>
                          <a:ea typeface="+mn-ea"/>
                          <a:cs typeface="+mn-cs"/>
                        </a:rPr>
                        <a:t>To focus individual and collective energy for better performance</a:t>
                      </a:r>
                    </a:p>
                  </a:txBody>
                  <a:tcPr/>
                </a:tc>
                <a:extLst>
                  <a:ext uri="{0D108BD9-81ED-4DB2-BD59-A6C34878D82A}">
                    <a16:rowId xmlns:a16="http://schemas.microsoft.com/office/drawing/2014/main" val="3670760852"/>
                  </a:ext>
                </a:extLst>
              </a:tr>
              <a:tr h="647969">
                <a:tc vMerge="1">
                  <a:txBody>
                    <a:bodyPr/>
                    <a:lstStyle/>
                    <a:p>
                      <a:endParaRPr lang="en-GB" dirty="0"/>
                    </a:p>
                  </a:txBody>
                  <a:tcPr/>
                </a:tc>
                <a:tc>
                  <a:txBody>
                    <a:bodyPr/>
                    <a:lstStyle/>
                    <a:p>
                      <a:r>
                        <a:rPr lang="en-GB" sz="1800" kern="1200" dirty="0">
                          <a:solidFill>
                            <a:schemeClr val="bg1"/>
                          </a:solidFill>
                          <a:effectLst/>
                          <a:latin typeface="+mn-lt"/>
                          <a:ea typeface="+mn-ea"/>
                          <a:cs typeface="+mn-cs"/>
                        </a:rPr>
                        <a:t>Leading team meetings</a:t>
                      </a:r>
                    </a:p>
                    <a:p>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Effectively</a:t>
                      </a:r>
                      <a:r>
                        <a:rPr lang="en-GB" sz="1800" kern="1200" baseline="0" dirty="0">
                          <a:solidFill>
                            <a:schemeClr val="bg1"/>
                          </a:solidFill>
                          <a:effectLst/>
                          <a:latin typeface="+mn-lt"/>
                          <a:ea typeface="+mn-ea"/>
                          <a:cs typeface="+mn-cs"/>
                        </a:rPr>
                        <a:t> lead the key stages of a team meeting</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08776106"/>
                  </a:ext>
                </a:extLst>
              </a:tr>
              <a:tr h="929211">
                <a:tc vMerge="1">
                  <a:txBody>
                    <a:bodyPr/>
                    <a:lstStyle/>
                    <a:p>
                      <a:endParaRPr lang="en-GB" dirty="0"/>
                    </a:p>
                  </a:txBody>
                  <a:tcPr/>
                </a:tc>
                <a:tc>
                  <a:txBody>
                    <a:bodyPr/>
                    <a:lstStyle/>
                    <a:p>
                      <a:r>
                        <a:rPr lang="en-GB" sz="1800" kern="1200" dirty="0">
                          <a:solidFill>
                            <a:schemeClr val="bg1"/>
                          </a:solidFill>
                          <a:effectLst/>
                          <a:latin typeface="+mn-lt"/>
                          <a:ea typeface="+mn-ea"/>
                          <a:cs typeface="+mn-cs"/>
                        </a:rPr>
                        <a:t>Giving positive and constructive feedback</a:t>
                      </a:r>
                    </a:p>
                  </a:txBody>
                  <a:tcPr/>
                </a:tc>
                <a:tc>
                  <a:txBody>
                    <a:bodyPr/>
                    <a:lstStyle/>
                    <a:p>
                      <a:r>
                        <a:rPr lang="en-GB" sz="1800" kern="1200" dirty="0">
                          <a:solidFill>
                            <a:schemeClr val="bg1"/>
                          </a:solidFill>
                          <a:effectLst/>
                          <a:latin typeface="+mn-lt"/>
                          <a:ea typeface="+mn-ea"/>
                          <a:cs typeface="+mn-cs"/>
                        </a:rPr>
                        <a:t>Positive</a:t>
                      </a:r>
                      <a:r>
                        <a:rPr lang="en-GB" sz="1800" kern="1200" baseline="0" dirty="0">
                          <a:solidFill>
                            <a:schemeClr val="bg1"/>
                          </a:solidFill>
                          <a:effectLst/>
                          <a:latin typeface="+mn-lt"/>
                          <a:ea typeface="+mn-ea"/>
                          <a:cs typeface="+mn-cs"/>
                        </a:rPr>
                        <a:t> feedback (congratulating)</a:t>
                      </a:r>
                    </a:p>
                    <a:p>
                      <a:r>
                        <a:rPr lang="en-GB" sz="1800" kern="1200" baseline="0" dirty="0">
                          <a:solidFill>
                            <a:schemeClr val="bg1"/>
                          </a:solidFill>
                          <a:effectLst/>
                          <a:latin typeface="+mn-lt"/>
                          <a:ea typeface="+mn-ea"/>
                          <a:cs typeface="+mn-cs"/>
                        </a:rPr>
                        <a:t>Negative feedback (refocusing)</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2245896404"/>
                  </a:ext>
                </a:extLst>
              </a:tr>
            </a:tbl>
          </a:graphicData>
        </a:graphic>
      </p:graphicFrame>
    </p:spTree>
    <p:extLst>
      <p:ext uri="{BB962C8B-B14F-4D97-AF65-F5344CB8AC3E}">
        <p14:creationId xmlns:p14="http://schemas.microsoft.com/office/powerpoint/2010/main" val="24118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57629" y="121589"/>
            <a:ext cx="7377790" cy="696384"/>
          </a:xfrm>
        </p:spPr>
        <p:txBody>
          <a:bodyPr>
            <a:noAutofit/>
          </a:bodyPr>
          <a:lstStyle/>
          <a:p>
            <a:pPr algn="l"/>
            <a:r>
              <a:rPr lang="en-US" sz="4000" b="1" dirty="0">
                <a:solidFill>
                  <a:schemeClr val="bg1"/>
                </a:solidFill>
              </a:rPr>
              <a:t>LEAD Workshops – January 2019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173334051"/>
              </p:ext>
            </p:extLst>
          </p:nvPr>
        </p:nvGraphicFramePr>
        <p:xfrm>
          <a:off x="257629" y="990600"/>
          <a:ext cx="9393794" cy="556260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659969">
                <a:tc>
                  <a:txBody>
                    <a:bodyPr/>
                    <a:lstStyle/>
                    <a:p>
                      <a:r>
                        <a:rPr lang="en-GB" dirty="0">
                          <a:solidFill>
                            <a:schemeClr val="bg1"/>
                          </a:solidFill>
                        </a:rPr>
                        <a:t>DAY</a:t>
                      </a:r>
                      <a:r>
                        <a:rPr lang="en-GB" baseline="0" dirty="0">
                          <a:solidFill>
                            <a:schemeClr val="bg1"/>
                          </a:solidFill>
                        </a:rPr>
                        <a:t> 1 – MONDAY 21 JANUARY 2019</a:t>
                      </a:r>
                    </a:p>
                    <a:p>
                      <a:r>
                        <a:rPr lang="en-GB" baseline="0" dirty="0">
                          <a:solidFill>
                            <a:schemeClr val="bg1"/>
                          </a:solidFill>
                        </a:rPr>
                        <a:t> LEAD MYSELF - PERSONAL EFFECTIVENESS</a:t>
                      </a:r>
                      <a:endParaRPr lang="en-GB" dirty="0">
                        <a:solidFill>
                          <a:schemeClr val="bg1"/>
                        </a:solidFill>
                      </a:endParaRPr>
                    </a:p>
                  </a:txBody>
                  <a:tcPr/>
                </a:tc>
                <a:extLst>
                  <a:ext uri="{0D108BD9-81ED-4DB2-BD59-A6C34878D82A}">
                    <a16:rowId xmlns:a16="http://schemas.microsoft.com/office/drawing/2014/main" val="3009976911"/>
                  </a:ext>
                </a:extLst>
              </a:tr>
              <a:tr h="4902631">
                <a:tc>
                  <a:txBody>
                    <a:bodyPr/>
                    <a:lstStyle/>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KNOWLEDGE:</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Know how to be self–aware and recognise different learning styles. </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Know how to use emotional and social intelligence, and active listening and open questioning to work effectively with others.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how to manage time, set goals, prioritise activities and undertake forward planning in a business environment with a focus on outcomes.</a:t>
                      </a: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SKILLS:</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Able to reflect on own performance.</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Identify</a:t>
                      </a:r>
                      <a:r>
                        <a:rPr lang="en-GB" sz="1800" kern="1200" baseline="0" dirty="0">
                          <a:solidFill>
                            <a:schemeClr val="bg1"/>
                          </a:solidFill>
                          <a:effectLst/>
                          <a:latin typeface="+mn-lt"/>
                          <a:ea typeface="+mn-ea"/>
                          <a:cs typeface="+mn-cs"/>
                        </a:rPr>
                        <a:t> </a:t>
                      </a:r>
                      <a:r>
                        <a:rPr lang="en-GB" sz="1800" kern="1200" dirty="0">
                          <a:solidFill>
                            <a:schemeClr val="bg1"/>
                          </a:solidFill>
                          <a:effectLst/>
                          <a:latin typeface="+mn-lt"/>
                          <a:ea typeface="+mn-ea"/>
                          <a:cs typeface="+mn-cs"/>
                        </a:rPr>
                        <a:t>and act on learning and development needs. </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Ability to understand impact on others.  </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Can manage stress and personal well-being.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create personal development plan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a:t>
                      </a:r>
                      <a:r>
                        <a:rPr lang="en-GB" sz="1800" kern="1200" baseline="0" dirty="0">
                          <a:solidFill>
                            <a:schemeClr val="bg1"/>
                          </a:solidFill>
                          <a:effectLst/>
                          <a:latin typeface="+mn-lt"/>
                          <a:ea typeface="+mn-ea"/>
                          <a:cs typeface="+mn-cs"/>
                        </a:rPr>
                        <a:t> to use </a:t>
                      </a:r>
                      <a:r>
                        <a:rPr lang="en-GB" sz="1800" kern="1200" dirty="0">
                          <a:solidFill>
                            <a:schemeClr val="bg1"/>
                          </a:solidFill>
                          <a:effectLst/>
                          <a:latin typeface="+mn-lt"/>
                          <a:ea typeface="+mn-ea"/>
                          <a:cs typeface="+mn-cs"/>
                        </a:rPr>
                        <a:t>widely recognised tools and techniques to ensure the management of time and pressure effectively, and prioritisation and strategic alignment of activities.</a:t>
                      </a:r>
                    </a:p>
                    <a:p>
                      <a:pPr marL="285750" indent="-285750" algn="l" defTabSz="914400" rtl="0" eaLnBrk="1" latinLnBrk="0" hangingPunct="1">
                        <a:buFont typeface="Arial" panose="020B0604020202020204" pitchFamily="34" charset="0"/>
                        <a:buChar char="•"/>
                      </a:pPr>
                      <a:endParaRPr lang="en-GB" sz="1800" kern="1200" dirty="0">
                        <a:solidFill>
                          <a:schemeClr val="bg1"/>
                        </a:solidFill>
                        <a:effectLst/>
                        <a:latin typeface="+mn-lt"/>
                        <a:ea typeface="+mn-ea"/>
                        <a:cs typeface="+mn-cs"/>
                      </a:endParaRPr>
                    </a:p>
                    <a:p>
                      <a:pPr marL="285750" indent="-285750" algn="l" defTabSz="914400" rtl="0" eaLnBrk="1" latinLnBrk="0" hangingPunct="1">
                        <a:buFont typeface="Arial" panose="020B0604020202020204" pitchFamily="34" charset="0"/>
                        <a:buChar char="•"/>
                      </a:pP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spTree>
    <p:extLst>
      <p:ext uri="{BB962C8B-B14F-4D97-AF65-F5344CB8AC3E}">
        <p14:creationId xmlns:p14="http://schemas.microsoft.com/office/powerpoint/2010/main" val="381268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1257" y="208842"/>
            <a:ext cx="7377790" cy="696384"/>
          </a:xfrm>
        </p:spPr>
        <p:txBody>
          <a:bodyPr>
            <a:noAutofit/>
          </a:bodyPr>
          <a:lstStyle/>
          <a:p>
            <a:pPr algn="l"/>
            <a:r>
              <a:rPr lang="en-US" sz="4000" b="1" dirty="0">
                <a:solidFill>
                  <a:schemeClr val="bg1"/>
                </a:solidFill>
              </a:rPr>
              <a:t>LEAD Workshops – January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238567381"/>
              </p:ext>
            </p:extLst>
          </p:nvPr>
        </p:nvGraphicFramePr>
        <p:xfrm>
          <a:off x="279400" y="1143000"/>
          <a:ext cx="9393794" cy="539496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351005">
                <a:tc>
                  <a:txBody>
                    <a:bodyPr/>
                    <a:lstStyle/>
                    <a:p>
                      <a:r>
                        <a:rPr lang="en-GB" dirty="0">
                          <a:solidFill>
                            <a:schemeClr val="bg1"/>
                          </a:solidFill>
                        </a:rPr>
                        <a:t>DAY</a:t>
                      </a:r>
                      <a:r>
                        <a:rPr lang="en-GB" baseline="0" dirty="0">
                          <a:solidFill>
                            <a:schemeClr val="bg1"/>
                          </a:solidFill>
                        </a:rPr>
                        <a:t> 2 – TUESDAY 22 JANUARY 2019 and WEDNESDAY 23 JANUARY 2019 AM</a:t>
                      </a:r>
                    </a:p>
                    <a:p>
                      <a:r>
                        <a:rPr lang="en-GB" dirty="0">
                          <a:solidFill>
                            <a:schemeClr val="bg1"/>
                          </a:solidFill>
                        </a:rPr>
                        <a:t>LEAD</a:t>
                      </a:r>
                      <a:r>
                        <a:rPr lang="en-GB" baseline="0" dirty="0">
                          <a:solidFill>
                            <a:schemeClr val="bg1"/>
                          </a:solidFill>
                        </a:rPr>
                        <a:t> OTHERS - </a:t>
                      </a:r>
                      <a:r>
                        <a:rPr lang="en-GB" dirty="0">
                          <a:solidFill>
                            <a:schemeClr val="bg1"/>
                          </a:solidFill>
                        </a:rPr>
                        <a:t>INTERPERSONAL</a:t>
                      </a:r>
                      <a:r>
                        <a:rPr lang="en-GB" baseline="0" dirty="0">
                          <a:solidFill>
                            <a:schemeClr val="bg1"/>
                          </a:solidFill>
                        </a:rPr>
                        <a:t> EXCELLENCE</a:t>
                      </a:r>
                      <a:endParaRPr lang="en-GB" dirty="0">
                        <a:solidFill>
                          <a:schemeClr val="bg1"/>
                        </a:solidFill>
                      </a:endParaRPr>
                    </a:p>
                  </a:txBody>
                  <a:tcPr/>
                </a:tc>
                <a:extLst>
                  <a:ext uri="{0D108BD9-81ED-4DB2-BD59-A6C34878D82A}">
                    <a16:rowId xmlns:a16="http://schemas.microsoft.com/office/drawing/2014/main" val="3009976911"/>
                  </a:ext>
                </a:extLst>
              </a:tr>
              <a:tr h="351005">
                <a:tc>
                  <a:txBody>
                    <a:bodyPr/>
                    <a:lstStyle/>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Understand different inclusive leadership styles and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How to develop teams and support people using coaching and mentoring approaches.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how to</a:t>
                      </a:r>
                      <a:r>
                        <a:rPr lang="en-GB" sz="1800" kern="1200" baseline="0" dirty="0">
                          <a:solidFill>
                            <a:schemeClr val="bg1"/>
                          </a:solidFill>
                          <a:effectLst/>
                          <a:latin typeface="+mn-lt"/>
                          <a:ea typeface="+mn-ea"/>
                          <a:cs typeface="+mn-cs"/>
                        </a:rPr>
                        <a:t> </a:t>
                      </a:r>
                      <a:r>
                        <a:rPr lang="en-GB" sz="1800" kern="1200" dirty="0">
                          <a:solidFill>
                            <a:schemeClr val="bg1"/>
                          </a:solidFill>
                          <a:effectLst/>
                          <a:latin typeface="+mn-lt"/>
                          <a:ea typeface="+mn-ea"/>
                          <a:cs typeface="+mn-cs"/>
                        </a:rPr>
                        <a:t>develop people, using inclusive talent management approaches.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how to set goals and manage performance.</a:t>
                      </a: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SKILLS: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Use active listening and open questioning to structure conversations and discussions, and able to challenge when appropriate.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articulate organisational purpose and values.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Support the creation of an inclusive, high performance work culture.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Enable others to achieve by developing and supporting them through coaching and mentoring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build teams, empower and motivate others to improve performance or achieve outcomes.  Able to delegate to others, provide clear guidance and monitor progress. Ability to set goals and accountabilities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spTree>
    <p:extLst>
      <p:ext uri="{BB962C8B-B14F-4D97-AF65-F5344CB8AC3E}">
        <p14:creationId xmlns:p14="http://schemas.microsoft.com/office/powerpoint/2010/main" val="370670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208842"/>
            <a:ext cx="7377790" cy="696384"/>
          </a:xfrm>
        </p:spPr>
        <p:txBody>
          <a:bodyPr>
            <a:noAutofit/>
          </a:bodyPr>
          <a:lstStyle/>
          <a:p>
            <a:pPr algn="l"/>
            <a:r>
              <a:rPr lang="en-US" sz="4000" b="1" dirty="0">
                <a:solidFill>
                  <a:schemeClr val="bg1"/>
                </a:solidFill>
              </a:rPr>
              <a:t>LEAD Workshops – January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668917742"/>
              </p:ext>
            </p:extLst>
          </p:nvPr>
        </p:nvGraphicFramePr>
        <p:xfrm>
          <a:off x="359806" y="1066800"/>
          <a:ext cx="9393794" cy="210312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351005">
                <a:tc>
                  <a:txBody>
                    <a:bodyPr/>
                    <a:lstStyle/>
                    <a:p>
                      <a:r>
                        <a:rPr lang="en-GB" dirty="0">
                          <a:solidFill>
                            <a:schemeClr val="bg1"/>
                          </a:solidFill>
                        </a:rPr>
                        <a:t>DAY</a:t>
                      </a:r>
                      <a:r>
                        <a:rPr lang="en-GB" baseline="0" dirty="0">
                          <a:solidFill>
                            <a:schemeClr val="bg1"/>
                          </a:solidFill>
                        </a:rPr>
                        <a:t> 3 – WEDNESDAY 23 JAUARY 2019 PM</a:t>
                      </a:r>
                    </a:p>
                    <a:p>
                      <a:r>
                        <a:rPr lang="en-GB" baseline="0" dirty="0">
                          <a:solidFill>
                            <a:schemeClr val="bg1"/>
                          </a:solidFill>
                        </a:rPr>
                        <a:t>LEAD TOGETHER</a:t>
                      </a:r>
                      <a:endParaRPr lang="en-GB" dirty="0">
                        <a:solidFill>
                          <a:schemeClr val="bg1"/>
                        </a:solidFill>
                      </a:endParaRPr>
                    </a:p>
                  </a:txBody>
                  <a:tcPr/>
                </a:tc>
                <a:extLst>
                  <a:ext uri="{0D108BD9-81ED-4DB2-BD59-A6C34878D82A}">
                    <a16:rowId xmlns:a16="http://schemas.microsoft.com/office/drawing/2014/main" val="3009976911"/>
                  </a:ext>
                </a:extLst>
              </a:tr>
              <a:tr h="351005">
                <a:tc>
                  <a:txBody>
                    <a:bodyPr/>
                    <a:lstStyle/>
                    <a:p>
                      <a:pPr marL="342900" indent="-342900">
                        <a:buFont typeface="Arial" panose="020B0604020202020204" pitchFamily="34" charset="0"/>
                        <a:buChar char="•"/>
                      </a:pPr>
                      <a:r>
                        <a:rPr lang="en-GB" sz="1800" dirty="0">
                          <a:solidFill>
                            <a:schemeClr val="bg1"/>
                          </a:solidFill>
                        </a:rPr>
                        <a:t>Participants set up to work in small groups to develop real strategies applying their new skills within the workplace; with mid and end-point group check-in sessions.</a:t>
                      </a:r>
                    </a:p>
                    <a:p>
                      <a:pPr marL="342900" indent="-342900">
                        <a:buFont typeface="Arial" panose="020B0604020202020204" pitchFamily="34" charset="0"/>
                        <a:buChar char="•"/>
                      </a:pPr>
                      <a:r>
                        <a:rPr lang="en-GB" sz="1800" dirty="0">
                          <a:solidFill>
                            <a:schemeClr val="bg1"/>
                          </a:solidFill>
                        </a:rPr>
                        <a:t>Groups and topics to be agreed in discussion with Mayor and HR and timetable for mid and end point check in sessions.</a:t>
                      </a:r>
                    </a:p>
                    <a:p>
                      <a:pPr marL="0" algn="l" defTabSz="914400" rtl="0" eaLnBrk="1" latinLnBrk="0" hangingPunct="1"/>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48024592"/>
              </p:ext>
            </p:extLst>
          </p:nvPr>
        </p:nvGraphicFramePr>
        <p:xfrm>
          <a:off x="359806" y="3581400"/>
          <a:ext cx="8440346" cy="1483360"/>
        </p:xfrm>
        <a:graphic>
          <a:graphicData uri="http://schemas.openxmlformats.org/drawingml/2006/table">
            <a:tbl>
              <a:tblPr firstRow="1" bandRow="1">
                <a:tableStyleId>{F5AB1C69-6EDB-4FF4-983F-18BD219EF322}</a:tableStyleId>
              </a:tblPr>
              <a:tblGrid>
                <a:gridCol w="4220173">
                  <a:extLst>
                    <a:ext uri="{9D8B030D-6E8A-4147-A177-3AD203B41FA5}">
                      <a16:colId xmlns:a16="http://schemas.microsoft.com/office/drawing/2014/main" val="3048242913"/>
                    </a:ext>
                  </a:extLst>
                </a:gridCol>
                <a:gridCol w="4220173">
                  <a:extLst>
                    <a:ext uri="{9D8B030D-6E8A-4147-A177-3AD203B41FA5}">
                      <a16:colId xmlns:a16="http://schemas.microsoft.com/office/drawing/2014/main" val="4056279719"/>
                    </a:ext>
                  </a:extLst>
                </a:gridCol>
              </a:tblGrid>
              <a:tr h="370840">
                <a:tc gridSpan="2">
                  <a:txBody>
                    <a:bodyPr/>
                    <a:lstStyle/>
                    <a:p>
                      <a:r>
                        <a:rPr lang="en-GB" dirty="0"/>
                        <a:t>TIMETABLE</a:t>
                      </a:r>
                    </a:p>
                  </a:txBody>
                  <a:tcPr/>
                </a:tc>
                <a:tc hMerge="1">
                  <a:txBody>
                    <a:bodyPr/>
                    <a:lstStyle/>
                    <a:p>
                      <a:endParaRPr lang="en-GB" dirty="0"/>
                    </a:p>
                  </a:txBody>
                  <a:tcPr/>
                </a:tc>
                <a:extLst>
                  <a:ext uri="{0D108BD9-81ED-4DB2-BD59-A6C34878D82A}">
                    <a16:rowId xmlns:a16="http://schemas.microsoft.com/office/drawing/2014/main" val="519470820"/>
                  </a:ext>
                </a:extLst>
              </a:tr>
              <a:tr h="370840">
                <a:tc>
                  <a:txBody>
                    <a:bodyPr/>
                    <a:lstStyle/>
                    <a:p>
                      <a:r>
                        <a:rPr lang="en-GB" dirty="0"/>
                        <a:t>Project initiation</a:t>
                      </a:r>
                    </a:p>
                  </a:txBody>
                  <a:tcPr/>
                </a:tc>
                <a:tc>
                  <a:txBody>
                    <a:bodyPr/>
                    <a:lstStyle/>
                    <a:p>
                      <a:r>
                        <a:rPr lang="en-GB" dirty="0"/>
                        <a:t>23 January 2019</a:t>
                      </a:r>
                    </a:p>
                  </a:txBody>
                  <a:tcPr/>
                </a:tc>
                <a:extLst>
                  <a:ext uri="{0D108BD9-81ED-4DB2-BD59-A6C34878D82A}">
                    <a16:rowId xmlns:a16="http://schemas.microsoft.com/office/drawing/2014/main" val="3841610410"/>
                  </a:ext>
                </a:extLst>
              </a:tr>
              <a:tr h="370840">
                <a:tc>
                  <a:txBody>
                    <a:bodyPr/>
                    <a:lstStyle/>
                    <a:p>
                      <a:r>
                        <a:rPr lang="en-GB" dirty="0"/>
                        <a:t>Mid point</a:t>
                      </a:r>
                      <a:r>
                        <a:rPr lang="en-GB" baseline="0" dirty="0"/>
                        <a:t> check in</a:t>
                      </a:r>
                      <a:endParaRPr lang="en-GB" dirty="0"/>
                    </a:p>
                  </a:txBody>
                  <a:tcPr/>
                </a:tc>
                <a:tc>
                  <a:txBody>
                    <a:bodyPr/>
                    <a:lstStyle/>
                    <a:p>
                      <a:r>
                        <a:rPr lang="en-GB" dirty="0"/>
                        <a:t>Early</a:t>
                      </a:r>
                      <a:r>
                        <a:rPr lang="en-GB" baseline="0" dirty="0"/>
                        <a:t> March 2019</a:t>
                      </a:r>
                      <a:endParaRPr lang="en-GB" dirty="0"/>
                    </a:p>
                  </a:txBody>
                  <a:tcPr/>
                </a:tc>
                <a:extLst>
                  <a:ext uri="{0D108BD9-81ED-4DB2-BD59-A6C34878D82A}">
                    <a16:rowId xmlns:a16="http://schemas.microsoft.com/office/drawing/2014/main" val="1043131610"/>
                  </a:ext>
                </a:extLst>
              </a:tr>
              <a:tr h="370840">
                <a:tc>
                  <a:txBody>
                    <a:bodyPr/>
                    <a:lstStyle/>
                    <a:p>
                      <a:r>
                        <a:rPr lang="en-GB" dirty="0"/>
                        <a:t>End point check in</a:t>
                      </a:r>
                    </a:p>
                  </a:txBody>
                  <a:tcPr/>
                </a:tc>
                <a:tc>
                  <a:txBody>
                    <a:bodyPr/>
                    <a:lstStyle/>
                    <a:p>
                      <a:r>
                        <a:rPr lang="en-GB" dirty="0"/>
                        <a:t>End April 2019</a:t>
                      </a:r>
                    </a:p>
                  </a:txBody>
                  <a:tcPr/>
                </a:tc>
                <a:extLst>
                  <a:ext uri="{0D108BD9-81ED-4DB2-BD59-A6C34878D82A}">
                    <a16:rowId xmlns:a16="http://schemas.microsoft.com/office/drawing/2014/main" val="2832895532"/>
                  </a:ext>
                </a:extLst>
              </a:tr>
            </a:tbl>
          </a:graphicData>
        </a:graphic>
      </p:graphicFrame>
    </p:spTree>
    <p:extLst>
      <p:ext uri="{BB962C8B-B14F-4D97-AF65-F5344CB8AC3E}">
        <p14:creationId xmlns:p14="http://schemas.microsoft.com/office/powerpoint/2010/main" val="263222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28600"/>
            <a:ext cx="7924800" cy="1470025"/>
          </a:xfrm>
        </p:spPr>
        <p:txBody>
          <a:bodyPr>
            <a:normAutofit/>
          </a:bodyPr>
          <a:lstStyle/>
          <a:p>
            <a:pPr algn="l"/>
            <a:r>
              <a:rPr lang="en-US" b="1" dirty="0">
                <a:solidFill>
                  <a:schemeClr val="bg1"/>
                </a:solidFill>
              </a:rPr>
              <a:t>Background</a:t>
            </a:r>
          </a:p>
        </p:txBody>
      </p:sp>
      <p:sp>
        <p:nvSpPr>
          <p:cNvPr id="3" name="Subtitle 2"/>
          <p:cNvSpPr>
            <a:spLocks noGrp="1"/>
          </p:cNvSpPr>
          <p:nvPr>
            <p:ph type="subTitle" idx="1"/>
          </p:nvPr>
        </p:nvSpPr>
        <p:spPr>
          <a:xfrm>
            <a:off x="38100" y="1542116"/>
            <a:ext cx="9867900" cy="4313252"/>
          </a:xfrm>
        </p:spPr>
        <p:txBody>
          <a:bodyPr>
            <a:noAutofit/>
          </a:bodyPr>
          <a:lstStyle/>
          <a:p>
            <a:pPr lvl="1" algn="l">
              <a:spcAft>
                <a:spcPts val="600"/>
              </a:spcAft>
              <a:defRPr/>
            </a:pPr>
            <a:r>
              <a:rPr lang="en-GB" spc="100" dirty="0">
                <a:solidFill>
                  <a:schemeClr val="bg1"/>
                </a:solidFill>
              </a:rPr>
              <a:t>The City of </a:t>
            </a:r>
            <a:r>
              <a:rPr lang="en-GB" spc="100" dirty="0" err="1">
                <a:solidFill>
                  <a:schemeClr val="bg1"/>
                </a:solidFill>
              </a:rPr>
              <a:t>Bayawan</a:t>
            </a:r>
            <a:r>
              <a:rPr lang="en-GB" spc="100" dirty="0">
                <a:solidFill>
                  <a:schemeClr val="bg1"/>
                </a:solidFill>
              </a:rPr>
              <a:t> Executive Talent Academy has been specifically designed to:</a:t>
            </a:r>
          </a:p>
          <a:p>
            <a:pPr marL="914400" lvl="1" indent="-457200" algn="l">
              <a:spcAft>
                <a:spcPts val="600"/>
              </a:spcAft>
              <a:buFont typeface="Arial" panose="020B0604020202020204" pitchFamily="34" charset="0"/>
              <a:buChar char="•"/>
              <a:defRPr/>
            </a:pPr>
            <a:r>
              <a:rPr lang="en-GB" spc="100" dirty="0">
                <a:solidFill>
                  <a:schemeClr val="bg1"/>
                </a:solidFill>
              </a:rPr>
              <a:t>develop people in their roles</a:t>
            </a:r>
          </a:p>
          <a:p>
            <a:pPr marL="914400" lvl="1" indent="-457200" algn="l">
              <a:spcAft>
                <a:spcPts val="600"/>
              </a:spcAft>
              <a:buFont typeface="Arial" panose="020B0604020202020204" pitchFamily="34" charset="0"/>
              <a:buChar char="•"/>
              <a:defRPr/>
            </a:pPr>
            <a:r>
              <a:rPr lang="en-GB" spc="100" dirty="0">
                <a:solidFill>
                  <a:schemeClr val="bg1"/>
                </a:solidFill>
              </a:rPr>
              <a:t>help accelerate people into more senior roles;</a:t>
            </a:r>
          </a:p>
          <a:p>
            <a:pPr marL="914400" lvl="1" indent="-457200" algn="l">
              <a:spcAft>
                <a:spcPts val="600"/>
              </a:spcAft>
              <a:buFont typeface="Arial" panose="020B0604020202020204" pitchFamily="34" charset="0"/>
              <a:buChar char="•"/>
              <a:defRPr/>
            </a:pPr>
            <a:r>
              <a:rPr lang="en-GB" spc="100" dirty="0">
                <a:solidFill>
                  <a:schemeClr val="bg1"/>
                </a:solidFill>
              </a:rPr>
              <a:t>help people to perform better at board level</a:t>
            </a:r>
          </a:p>
          <a:p>
            <a:pPr marL="914400" lvl="1" indent="-457200" algn="l">
              <a:spcAft>
                <a:spcPts val="600"/>
              </a:spcAft>
              <a:buFont typeface="Arial" panose="020B0604020202020204" pitchFamily="34" charset="0"/>
              <a:buChar char="•"/>
              <a:defRPr/>
            </a:pPr>
            <a:r>
              <a:rPr lang="en-GB" spc="100" dirty="0">
                <a:solidFill>
                  <a:schemeClr val="bg1"/>
                </a:solidFill>
              </a:rPr>
              <a:t>help boards meet operational challenges today and enable change for tomorrow. </a:t>
            </a:r>
          </a:p>
          <a:p>
            <a:pPr lvl="1" algn="l">
              <a:spcAft>
                <a:spcPts val="600"/>
              </a:spcAft>
              <a:defRPr/>
            </a:pPr>
            <a:r>
              <a:rPr lang="en-GB" spc="100" dirty="0">
                <a:solidFill>
                  <a:schemeClr val="bg1"/>
                </a:solidFill>
              </a:rPr>
              <a:t>The programme offers support and learning to build personal resilience, confident and capabilities over 12 months.</a:t>
            </a:r>
          </a:p>
          <a:p>
            <a:pPr marL="800100" lvl="1" indent="-342900" algn="l">
              <a:spcBef>
                <a:spcPts val="0"/>
              </a:spcBef>
              <a:spcAft>
                <a:spcPts val="600"/>
              </a:spcAft>
              <a:buFont typeface="+mj-lt"/>
              <a:buAutoNum type="arabicPeriod"/>
              <a:defRPr/>
            </a:pPr>
            <a:endParaRPr lang="en-US" spc="100" dirty="0">
              <a:solidFill>
                <a:schemeClr val="bg1"/>
              </a:solidFill>
            </a:endParaRP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13832"/>
            <a:ext cx="7924800" cy="1470025"/>
          </a:xfrm>
        </p:spPr>
        <p:txBody>
          <a:bodyPr>
            <a:normAutofit/>
          </a:bodyPr>
          <a:lstStyle/>
          <a:p>
            <a:pPr algn="l"/>
            <a:r>
              <a:rPr lang="en-US" b="1" dirty="0">
                <a:solidFill>
                  <a:schemeClr val="bg1"/>
                </a:solidFill>
              </a:rPr>
              <a:t>Benefits </a:t>
            </a:r>
          </a:p>
        </p:txBody>
      </p:sp>
      <p:sp>
        <p:nvSpPr>
          <p:cNvPr id="3" name="Subtitle 2"/>
          <p:cNvSpPr>
            <a:spLocks noGrp="1"/>
          </p:cNvSpPr>
          <p:nvPr>
            <p:ph type="subTitle" idx="1"/>
          </p:nvPr>
        </p:nvSpPr>
        <p:spPr>
          <a:xfrm>
            <a:off x="-92076" y="1630348"/>
            <a:ext cx="9769476" cy="4313252"/>
          </a:xfrm>
        </p:spPr>
        <p:txBody>
          <a:bodyPr>
            <a:noAutofit/>
          </a:bodyPr>
          <a:lstStyle/>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Develop skills, knowledge and behaviours to succeed and operate successfully at senior level </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Tackle real workplace issues, reflecting what is needed at senior level to promote high-performing and continuously improving organisations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Build personal resilience, confidence, influence and capabilities to prepare for the challenges and demands of senior roles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Focus on behaviours and challenges to improve </a:t>
            </a:r>
            <a:r>
              <a:rPr lang="en-US" sz="2200" spc="100" dirty="0" err="1">
                <a:solidFill>
                  <a:schemeClr val="bg1"/>
                </a:solidFill>
              </a:rPr>
              <a:t>organisational</a:t>
            </a:r>
            <a:r>
              <a:rPr lang="en-US" sz="2200" spc="100" dirty="0">
                <a:solidFill>
                  <a:schemeClr val="bg1"/>
                </a:solidFill>
              </a:rPr>
              <a:t> outcomes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Become aware of own personal approach to leadership</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Work more strategically with greater collaboration across the organisation</a:t>
            </a: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extLst>
      <p:ext uri="{BB962C8B-B14F-4D97-AF65-F5344CB8AC3E}">
        <p14:creationId xmlns:p14="http://schemas.microsoft.com/office/powerpoint/2010/main" val="409625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13832"/>
            <a:ext cx="7924800" cy="1470025"/>
          </a:xfrm>
        </p:spPr>
        <p:txBody>
          <a:bodyPr>
            <a:normAutofit/>
          </a:bodyPr>
          <a:lstStyle/>
          <a:p>
            <a:pPr algn="l"/>
            <a:r>
              <a:rPr lang="en-US" b="1" dirty="0">
                <a:solidFill>
                  <a:schemeClr val="bg1"/>
                </a:solidFill>
              </a:rPr>
              <a:t>Leadership Diagnostics </a:t>
            </a:r>
          </a:p>
        </p:txBody>
      </p:sp>
      <p:sp>
        <p:nvSpPr>
          <p:cNvPr id="3" name="Subtitle 2"/>
          <p:cNvSpPr>
            <a:spLocks noGrp="1"/>
          </p:cNvSpPr>
          <p:nvPr>
            <p:ph type="subTitle" idx="1"/>
          </p:nvPr>
        </p:nvSpPr>
        <p:spPr>
          <a:xfrm>
            <a:off x="-92076" y="1630348"/>
            <a:ext cx="9769476" cy="4313252"/>
          </a:xfrm>
        </p:spPr>
        <p:txBody>
          <a:bodyPr>
            <a:noAutofit/>
          </a:bodyPr>
          <a:lstStyle/>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Completed August 2018 with 56 managers</a:t>
            </a:r>
          </a:p>
          <a:p>
            <a:pPr lvl="1" algn="l">
              <a:spcBef>
                <a:spcPts val="0"/>
              </a:spcBef>
              <a:spcAft>
                <a:spcPts val="600"/>
              </a:spcAft>
              <a:defRPr/>
            </a:pPr>
            <a:endParaRPr lang="en-US" sz="2400" dirty="0">
              <a:solidFill>
                <a:schemeClr val="bg1"/>
              </a:solidFill>
            </a:endParaRPr>
          </a:p>
          <a:p>
            <a:pPr marL="800100" lvl="1" indent="-342900" algn="l">
              <a:spcBef>
                <a:spcPts val="0"/>
              </a:spcBef>
              <a:spcAft>
                <a:spcPts val="600"/>
              </a:spcAft>
              <a:buFont typeface="Arial" panose="020B0604020202020204" pitchFamily="34" charset="0"/>
              <a:buChar char="•"/>
              <a:defRPr/>
            </a:pPr>
            <a:r>
              <a:rPr lang="en-US" sz="2400" dirty="0">
                <a:solidFill>
                  <a:schemeClr val="bg1"/>
                </a:solidFill>
              </a:rPr>
              <a:t>Assessment results of the diagnostics fed in to the design and development of the learning modules of the Academy.</a:t>
            </a:r>
          </a:p>
          <a:p>
            <a:pPr lvl="1" algn="l">
              <a:spcBef>
                <a:spcPts val="0"/>
              </a:spcBef>
              <a:spcAft>
                <a:spcPts val="600"/>
              </a:spcAft>
              <a:defRPr/>
            </a:pPr>
            <a:endParaRPr lang="en-US" sz="2400" dirty="0">
              <a:solidFill>
                <a:schemeClr val="bg1"/>
              </a:solidFill>
            </a:endParaRPr>
          </a:p>
          <a:p>
            <a:pPr lvl="1" algn="l">
              <a:spcBef>
                <a:spcPts val="0"/>
              </a:spcBef>
              <a:spcAft>
                <a:spcPts val="600"/>
              </a:spcAft>
              <a:defRPr/>
            </a:pPr>
            <a:endParaRPr lang="en-GB" sz="2400" dirty="0">
              <a:solidFill>
                <a:schemeClr val="bg1"/>
              </a:solidFill>
            </a:endParaRPr>
          </a:p>
          <a:p>
            <a:pPr marL="800100" lvl="1" indent="-342900" algn="l">
              <a:spcBef>
                <a:spcPts val="0"/>
              </a:spcBef>
              <a:spcAft>
                <a:spcPts val="600"/>
              </a:spcAft>
              <a:buFont typeface="Arial" panose="020B0604020202020204" pitchFamily="34" charset="0"/>
              <a:buChar char="•"/>
              <a:defRPr/>
            </a:pPr>
            <a:endParaRPr lang="en-US" sz="2200" spc="100" dirty="0">
              <a:solidFill>
                <a:schemeClr val="bg1"/>
              </a:solidFill>
            </a:endParaRPr>
          </a:p>
          <a:p>
            <a:pPr marL="800100" lvl="1" indent="-342900" algn="l">
              <a:spcBef>
                <a:spcPts val="0"/>
              </a:spcBef>
              <a:spcAft>
                <a:spcPts val="600"/>
              </a:spcAft>
              <a:buFont typeface="Arial" panose="020B0604020202020204" pitchFamily="34" charset="0"/>
              <a:buChar char="•"/>
              <a:defRPr/>
            </a:pPr>
            <a:endParaRPr lang="en-US" sz="2200" spc="100" dirty="0">
              <a:solidFill>
                <a:schemeClr val="bg1"/>
              </a:solidFill>
            </a:endParaRP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extLst>
      <p:ext uri="{BB962C8B-B14F-4D97-AF65-F5344CB8AC3E}">
        <p14:creationId xmlns:p14="http://schemas.microsoft.com/office/powerpoint/2010/main" val="205056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mage result for LEAD ICON"/>
          <p:cNvSpPr>
            <a:spLocks noChangeAspect="1" noChangeArrowheads="1"/>
          </p:cNvSpPr>
          <p:nvPr/>
        </p:nvSpPr>
        <p:spPr bwMode="auto">
          <a:xfrm>
            <a:off x="1355577" y="1469118"/>
            <a:ext cx="714129" cy="71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466185" y="1950817"/>
            <a:ext cx="1207042" cy="523220"/>
          </a:xfrm>
          <a:prstGeom prst="rect">
            <a:avLst/>
          </a:prstGeom>
          <a:noFill/>
        </p:spPr>
        <p:txBody>
          <a:bodyPr wrap="square" rtlCol="0">
            <a:spAutoFit/>
          </a:bodyPr>
          <a:lstStyle/>
          <a:p>
            <a:r>
              <a:rPr lang="en-US" sz="2800" b="1" dirty="0">
                <a:solidFill>
                  <a:schemeClr val="bg1"/>
                </a:solidFill>
              </a:rPr>
              <a:t>LEAD</a:t>
            </a:r>
          </a:p>
        </p:txBody>
      </p:sp>
      <p:sp>
        <p:nvSpPr>
          <p:cNvPr id="13" name="TextBox 12"/>
          <p:cNvSpPr txBox="1"/>
          <p:nvPr/>
        </p:nvSpPr>
        <p:spPr>
          <a:xfrm>
            <a:off x="6571364" y="1921637"/>
            <a:ext cx="1910028" cy="523220"/>
          </a:xfrm>
          <a:prstGeom prst="rect">
            <a:avLst/>
          </a:prstGeom>
          <a:noFill/>
        </p:spPr>
        <p:txBody>
          <a:bodyPr wrap="square" rtlCol="0">
            <a:spAutoFit/>
          </a:bodyPr>
          <a:lstStyle/>
          <a:p>
            <a:r>
              <a:rPr lang="en-US" sz="2800" b="1" dirty="0">
                <a:solidFill>
                  <a:schemeClr val="bg1"/>
                </a:solidFill>
              </a:rPr>
              <a:t>NURTURE</a:t>
            </a:r>
          </a:p>
        </p:txBody>
      </p:sp>
      <p:sp>
        <p:nvSpPr>
          <p:cNvPr id="14" name="TextBox 13"/>
          <p:cNvSpPr txBox="1"/>
          <p:nvPr/>
        </p:nvSpPr>
        <p:spPr>
          <a:xfrm>
            <a:off x="3932115" y="1921637"/>
            <a:ext cx="1604482" cy="523220"/>
          </a:xfrm>
          <a:prstGeom prst="rect">
            <a:avLst/>
          </a:prstGeom>
          <a:noFill/>
        </p:spPr>
        <p:txBody>
          <a:bodyPr wrap="square" rtlCol="0">
            <a:spAutoFit/>
          </a:bodyPr>
          <a:lstStyle/>
          <a:p>
            <a:r>
              <a:rPr lang="en-US" sz="2800" b="1" dirty="0">
                <a:solidFill>
                  <a:schemeClr val="bg1"/>
                </a:solidFill>
              </a:rPr>
              <a:t>DELIVER</a:t>
            </a:r>
          </a:p>
        </p:txBody>
      </p:sp>
      <p:sp>
        <p:nvSpPr>
          <p:cNvPr id="9" name="TextBox 8"/>
          <p:cNvSpPr txBox="1"/>
          <p:nvPr/>
        </p:nvSpPr>
        <p:spPr>
          <a:xfrm>
            <a:off x="686210" y="2584640"/>
            <a:ext cx="2556916"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Become transformational leaders who drive and manage change effectively</a:t>
            </a:r>
          </a:p>
        </p:txBody>
      </p:sp>
      <p:sp>
        <p:nvSpPr>
          <p:cNvPr id="17" name="TextBox 16"/>
          <p:cNvSpPr txBox="1"/>
          <p:nvPr/>
        </p:nvSpPr>
        <p:spPr>
          <a:xfrm>
            <a:off x="3543310" y="2548542"/>
            <a:ext cx="2111130"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Achieve operational excellence across the organization</a:t>
            </a:r>
          </a:p>
          <a:p>
            <a:pPr algn="ctr"/>
            <a:endParaRPr lang="en-US" b="1" dirty="0">
              <a:solidFill>
                <a:schemeClr val="bg1"/>
              </a:solidFill>
            </a:endParaRPr>
          </a:p>
        </p:txBody>
      </p:sp>
      <p:sp>
        <p:nvSpPr>
          <p:cNvPr id="18" name="TextBox 17"/>
          <p:cNvSpPr txBox="1"/>
          <p:nvPr/>
        </p:nvSpPr>
        <p:spPr>
          <a:xfrm>
            <a:off x="6053280" y="2525004"/>
            <a:ext cx="2785920"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Develop, build and engage high performing teams and create a learning environment</a:t>
            </a:r>
          </a:p>
        </p:txBody>
      </p:sp>
      <p:sp>
        <p:nvSpPr>
          <p:cNvPr id="22" name="TextBox 21"/>
          <p:cNvSpPr txBox="1"/>
          <p:nvPr/>
        </p:nvSpPr>
        <p:spPr>
          <a:xfrm>
            <a:off x="3420526" y="4108787"/>
            <a:ext cx="2411636" cy="2092881"/>
          </a:xfrm>
          <a:prstGeom prst="rect">
            <a:avLst/>
          </a:prstGeom>
          <a:noFill/>
          <a:ln>
            <a:noFill/>
          </a:ln>
        </p:spPr>
        <p:txBody>
          <a:bodyPr wrap="square" rtlCol="0">
            <a:spAutoFit/>
          </a:bodyPr>
          <a:lstStyle/>
          <a:p>
            <a:pPr algn="ctr"/>
            <a:r>
              <a:rPr lang="en-US" sz="1000" b="1" dirty="0">
                <a:solidFill>
                  <a:schemeClr val="bg1"/>
                </a:solidFill>
              </a:rPr>
              <a:t>Operational Strategy</a:t>
            </a:r>
          </a:p>
          <a:p>
            <a:pPr algn="ctr"/>
            <a:endParaRPr lang="en-US" sz="1000" b="1" dirty="0">
              <a:solidFill>
                <a:schemeClr val="bg1"/>
              </a:solidFill>
            </a:endParaRPr>
          </a:p>
          <a:p>
            <a:pPr algn="ctr"/>
            <a:r>
              <a:rPr lang="en-US" sz="1000" b="1" dirty="0">
                <a:solidFill>
                  <a:schemeClr val="bg1"/>
                </a:solidFill>
              </a:rPr>
              <a:t>Project Management</a:t>
            </a:r>
          </a:p>
          <a:p>
            <a:pPr algn="ctr"/>
            <a:endParaRPr lang="en-US" sz="1000" b="1" dirty="0">
              <a:solidFill>
                <a:schemeClr val="bg1"/>
              </a:solidFill>
            </a:endParaRPr>
          </a:p>
          <a:p>
            <a:pPr algn="ctr"/>
            <a:r>
              <a:rPr lang="en-US" sz="1000" b="1" dirty="0">
                <a:solidFill>
                  <a:schemeClr val="bg1"/>
                </a:solidFill>
              </a:rPr>
              <a:t>Business Finance</a:t>
            </a:r>
          </a:p>
          <a:p>
            <a:pPr algn="ctr"/>
            <a:endParaRPr lang="en-US" sz="1000" b="1" dirty="0">
              <a:solidFill>
                <a:schemeClr val="bg1"/>
              </a:solidFill>
            </a:endParaRPr>
          </a:p>
          <a:p>
            <a:pPr algn="ctr"/>
            <a:r>
              <a:rPr lang="en-US" sz="1000" b="1" dirty="0">
                <a:solidFill>
                  <a:schemeClr val="bg1"/>
                </a:solidFill>
              </a:rPr>
              <a:t>Business  Analysis</a:t>
            </a:r>
          </a:p>
          <a:p>
            <a:pPr algn="ctr"/>
            <a:endParaRPr lang="en-US" sz="1000" b="1" dirty="0">
              <a:solidFill>
                <a:schemeClr val="bg1"/>
              </a:solidFill>
            </a:endParaRPr>
          </a:p>
          <a:p>
            <a:pPr algn="ctr"/>
            <a:r>
              <a:rPr lang="en-US" sz="1000" b="1" dirty="0">
                <a:solidFill>
                  <a:schemeClr val="bg1"/>
                </a:solidFill>
              </a:rPr>
              <a:t>Legal Framework in Local Governance</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
        <p:nvSpPr>
          <p:cNvPr id="23" name="TextBox 22"/>
          <p:cNvSpPr txBox="1"/>
          <p:nvPr/>
        </p:nvSpPr>
        <p:spPr>
          <a:xfrm>
            <a:off x="848546" y="4096536"/>
            <a:ext cx="2448271" cy="2246769"/>
          </a:xfrm>
          <a:prstGeom prst="rect">
            <a:avLst/>
          </a:prstGeom>
          <a:noFill/>
          <a:ln>
            <a:noFill/>
          </a:ln>
        </p:spPr>
        <p:txBody>
          <a:bodyPr wrap="square" rtlCol="0">
            <a:spAutoFit/>
          </a:bodyPr>
          <a:lstStyle/>
          <a:p>
            <a:pPr algn="ctr"/>
            <a:r>
              <a:rPr lang="en-US" sz="1000" b="1" dirty="0">
                <a:solidFill>
                  <a:schemeClr val="bg1"/>
                </a:solidFill>
              </a:rPr>
              <a:t>Awareness of self and others</a:t>
            </a:r>
          </a:p>
          <a:p>
            <a:pPr algn="ctr"/>
            <a:endParaRPr lang="en-US" sz="1000" b="1" dirty="0">
              <a:solidFill>
                <a:schemeClr val="bg1"/>
              </a:solidFill>
            </a:endParaRPr>
          </a:p>
          <a:p>
            <a:pPr algn="ctr"/>
            <a:r>
              <a:rPr lang="en-US" sz="1000" b="1" dirty="0">
                <a:solidFill>
                  <a:schemeClr val="bg1"/>
                </a:solidFill>
              </a:rPr>
              <a:t>Management of self </a:t>
            </a:r>
          </a:p>
          <a:p>
            <a:pPr algn="ctr"/>
            <a:endParaRPr lang="en-US" sz="1000" b="1" dirty="0">
              <a:solidFill>
                <a:schemeClr val="bg1"/>
              </a:solidFill>
            </a:endParaRPr>
          </a:p>
          <a:p>
            <a:pPr algn="ctr"/>
            <a:r>
              <a:rPr lang="en-US" sz="1000" b="1" dirty="0">
                <a:solidFill>
                  <a:schemeClr val="bg1"/>
                </a:solidFill>
              </a:rPr>
              <a:t>Decision making</a:t>
            </a:r>
          </a:p>
          <a:p>
            <a:pPr algn="ctr"/>
            <a:endParaRPr lang="en-US" sz="1000" b="1" dirty="0">
              <a:solidFill>
                <a:schemeClr val="bg1"/>
              </a:solidFill>
            </a:endParaRPr>
          </a:p>
          <a:p>
            <a:pPr algn="ctr"/>
            <a:r>
              <a:rPr lang="en-US" sz="1000" b="1" dirty="0">
                <a:solidFill>
                  <a:schemeClr val="bg1"/>
                </a:solidFill>
              </a:rPr>
              <a:t>Communication</a:t>
            </a:r>
          </a:p>
          <a:p>
            <a:pPr algn="ctr"/>
            <a:endParaRPr lang="en-US" sz="1000" b="1" dirty="0">
              <a:solidFill>
                <a:schemeClr val="bg1"/>
              </a:solidFill>
            </a:endParaRPr>
          </a:p>
          <a:p>
            <a:pPr algn="ctr"/>
            <a:r>
              <a:rPr lang="en-US" sz="1000" b="1" dirty="0">
                <a:solidFill>
                  <a:schemeClr val="bg1"/>
                </a:solidFill>
              </a:rPr>
              <a:t>Leading People</a:t>
            </a:r>
          </a:p>
          <a:p>
            <a:pPr algn="ctr"/>
            <a:endParaRPr lang="en-US" sz="1000" b="1" dirty="0">
              <a:solidFill>
                <a:schemeClr val="bg1"/>
              </a:solidFill>
            </a:endParaRPr>
          </a:p>
          <a:p>
            <a:pPr algn="ctr"/>
            <a:r>
              <a:rPr lang="en-US" sz="1000" b="1" dirty="0">
                <a:solidFill>
                  <a:schemeClr val="bg1"/>
                </a:solidFill>
              </a:rPr>
              <a:t>Managing People</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
        <p:nvSpPr>
          <p:cNvPr id="26" name="TextBox 25"/>
          <p:cNvSpPr txBox="1"/>
          <p:nvPr/>
        </p:nvSpPr>
        <p:spPr>
          <a:xfrm>
            <a:off x="632521" y="152870"/>
            <a:ext cx="8511480" cy="523220"/>
          </a:xfrm>
          <a:prstGeom prst="rect">
            <a:avLst/>
          </a:prstGeom>
          <a:noFill/>
        </p:spPr>
        <p:txBody>
          <a:bodyPr wrap="square" rtlCol="0">
            <a:spAutoFit/>
          </a:bodyPr>
          <a:lstStyle/>
          <a:p>
            <a:r>
              <a:rPr lang="en-US" sz="2800" b="1" dirty="0">
                <a:solidFill>
                  <a:schemeClr val="bg1"/>
                </a:solidFill>
              </a:rPr>
              <a:t>Summary of Learning Outcomes</a:t>
            </a:r>
          </a:p>
        </p:txBody>
      </p:sp>
      <p:sp>
        <p:nvSpPr>
          <p:cNvPr id="28" name="Rectangle 27"/>
          <p:cNvSpPr/>
          <p:nvPr/>
        </p:nvSpPr>
        <p:spPr>
          <a:xfrm>
            <a:off x="632520" y="4053509"/>
            <a:ext cx="8206680" cy="18561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0" name="Down Arrow 29"/>
          <p:cNvSpPr/>
          <p:nvPr/>
        </p:nvSpPr>
        <p:spPr>
          <a:xfrm>
            <a:off x="1856656" y="3901136"/>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4626344" y="3901136"/>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7253681" y="3902149"/>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5729" y="6098268"/>
            <a:ext cx="2394580" cy="369332"/>
          </a:xfrm>
          <a:prstGeom prst="rect">
            <a:avLst/>
          </a:prstGeom>
          <a:noFill/>
        </p:spPr>
        <p:txBody>
          <a:bodyPr wrap="square" rtlCol="0">
            <a:spAutoFit/>
          </a:bodyPr>
          <a:lstStyle/>
          <a:p>
            <a:pPr algn="ctr"/>
            <a:r>
              <a:rPr lang="en-GB" b="1" dirty="0">
                <a:solidFill>
                  <a:schemeClr val="bg1"/>
                </a:solidFill>
              </a:rPr>
              <a:t>Takes Responsibility</a:t>
            </a:r>
          </a:p>
        </p:txBody>
      </p:sp>
      <p:sp>
        <p:nvSpPr>
          <p:cNvPr id="29" name="TextBox 28"/>
          <p:cNvSpPr txBox="1"/>
          <p:nvPr/>
        </p:nvSpPr>
        <p:spPr>
          <a:xfrm>
            <a:off x="3031861" y="6069994"/>
            <a:ext cx="2622580" cy="369332"/>
          </a:xfrm>
          <a:prstGeom prst="rect">
            <a:avLst/>
          </a:prstGeom>
          <a:noFill/>
        </p:spPr>
        <p:txBody>
          <a:bodyPr wrap="square" rtlCol="0">
            <a:spAutoFit/>
          </a:bodyPr>
          <a:lstStyle/>
          <a:p>
            <a:pPr algn="ctr"/>
            <a:r>
              <a:rPr lang="en-GB" b="1" dirty="0">
                <a:solidFill>
                  <a:schemeClr val="bg1"/>
                </a:solidFill>
              </a:rPr>
              <a:t>Inclusive/Collaborative</a:t>
            </a:r>
          </a:p>
        </p:txBody>
      </p:sp>
      <p:sp>
        <p:nvSpPr>
          <p:cNvPr id="31" name="TextBox 30"/>
          <p:cNvSpPr txBox="1"/>
          <p:nvPr/>
        </p:nvSpPr>
        <p:spPr>
          <a:xfrm>
            <a:off x="5672977" y="6040248"/>
            <a:ext cx="684075" cy="369332"/>
          </a:xfrm>
          <a:prstGeom prst="rect">
            <a:avLst/>
          </a:prstGeom>
          <a:noFill/>
        </p:spPr>
        <p:txBody>
          <a:bodyPr wrap="square" rtlCol="0">
            <a:spAutoFit/>
          </a:bodyPr>
          <a:lstStyle/>
          <a:p>
            <a:pPr algn="ctr"/>
            <a:r>
              <a:rPr lang="en-GB" b="1" dirty="0">
                <a:solidFill>
                  <a:schemeClr val="bg1"/>
                </a:solidFill>
              </a:rPr>
              <a:t>Agile</a:t>
            </a:r>
          </a:p>
        </p:txBody>
      </p:sp>
      <p:sp>
        <p:nvSpPr>
          <p:cNvPr id="32" name="TextBox 31"/>
          <p:cNvSpPr txBox="1"/>
          <p:nvPr/>
        </p:nvSpPr>
        <p:spPr>
          <a:xfrm>
            <a:off x="6486937" y="6063493"/>
            <a:ext cx="1829770" cy="369332"/>
          </a:xfrm>
          <a:prstGeom prst="rect">
            <a:avLst/>
          </a:prstGeom>
          <a:noFill/>
        </p:spPr>
        <p:txBody>
          <a:bodyPr wrap="square" rtlCol="0">
            <a:spAutoFit/>
          </a:bodyPr>
          <a:lstStyle/>
          <a:p>
            <a:pPr algn="ctr"/>
            <a:r>
              <a:rPr lang="en-GB" b="1" dirty="0">
                <a:solidFill>
                  <a:schemeClr val="bg1"/>
                </a:solidFill>
              </a:rPr>
              <a:t>Professionalism</a:t>
            </a:r>
          </a:p>
        </p:txBody>
      </p:sp>
      <p:sp>
        <p:nvSpPr>
          <p:cNvPr id="4" name="Rectangle 3"/>
          <p:cNvSpPr/>
          <p:nvPr/>
        </p:nvSpPr>
        <p:spPr>
          <a:xfrm>
            <a:off x="632520" y="6021288"/>
            <a:ext cx="8206680" cy="6480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AutoShape 2" descr="mage result for LEAD ICON"/>
          <p:cNvSpPr>
            <a:spLocks noChangeAspect="1" noChangeArrowheads="1"/>
          </p:cNvSpPr>
          <p:nvPr/>
        </p:nvSpPr>
        <p:spPr bwMode="auto">
          <a:xfrm>
            <a:off x="1507977" y="1621518"/>
            <a:ext cx="714129" cy="71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744054"/>
            <a:ext cx="1752600" cy="114868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1364" y="676089"/>
            <a:ext cx="1745343" cy="1233297"/>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0527" y="676088"/>
            <a:ext cx="2553544" cy="1216645"/>
          </a:xfrm>
          <a:prstGeom prst="rect">
            <a:avLst/>
          </a:prstGeom>
        </p:spPr>
      </p:pic>
      <p:sp>
        <p:nvSpPr>
          <p:cNvPr id="33" name="TextBox 32"/>
          <p:cNvSpPr txBox="1"/>
          <p:nvPr/>
        </p:nvSpPr>
        <p:spPr>
          <a:xfrm>
            <a:off x="6196004" y="4070162"/>
            <a:ext cx="2411636" cy="1477328"/>
          </a:xfrm>
          <a:prstGeom prst="rect">
            <a:avLst/>
          </a:prstGeom>
          <a:noFill/>
          <a:ln>
            <a:noFill/>
          </a:ln>
        </p:spPr>
        <p:txBody>
          <a:bodyPr wrap="square" rtlCol="0">
            <a:spAutoFit/>
          </a:bodyPr>
          <a:lstStyle/>
          <a:p>
            <a:pPr algn="ctr"/>
            <a:r>
              <a:rPr lang="en-US" sz="1000" b="1" dirty="0">
                <a:solidFill>
                  <a:schemeClr val="bg1"/>
                </a:solidFill>
              </a:rPr>
              <a:t>Developing Collaborative Relationships</a:t>
            </a:r>
          </a:p>
          <a:p>
            <a:pPr algn="ctr"/>
            <a:endParaRPr lang="en-US" sz="1000" b="1" dirty="0">
              <a:solidFill>
                <a:schemeClr val="bg1"/>
              </a:solidFill>
            </a:endParaRPr>
          </a:p>
          <a:p>
            <a:pPr algn="ctr"/>
            <a:r>
              <a:rPr lang="en-US" sz="1000" b="1" dirty="0">
                <a:solidFill>
                  <a:schemeClr val="bg1"/>
                </a:solidFill>
              </a:rPr>
              <a:t>Leading Change</a:t>
            </a:r>
          </a:p>
          <a:p>
            <a:pPr algn="ctr"/>
            <a:endParaRPr lang="en-US" sz="1000" b="1" dirty="0">
              <a:solidFill>
                <a:schemeClr val="bg1"/>
              </a:solidFill>
            </a:endParaRPr>
          </a:p>
          <a:p>
            <a:pPr algn="ctr"/>
            <a:r>
              <a:rPr lang="en-US" sz="1000" b="1" dirty="0">
                <a:solidFill>
                  <a:schemeClr val="bg1"/>
                </a:solidFill>
              </a:rPr>
              <a:t>Managing Talent</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Tree>
    <p:extLst>
      <p:ext uri="{BB962C8B-B14F-4D97-AF65-F5344CB8AC3E}">
        <p14:creationId xmlns:p14="http://schemas.microsoft.com/office/powerpoint/2010/main" val="126679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5652" y="84458"/>
            <a:ext cx="7924800" cy="1470025"/>
          </a:xfrm>
        </p:spPr>
        <p:txBody>
          <a:bodyPr>
            <a:normAutofit/>
          </a:bodyPr>
          <a:lstStyle/>
          <a:p>
            <a:pPr algn="l"/>
            <a:r>
              <a:rPr lang="en-US" sz="3600" b="1" dirty="0">
                <a:solidFill>
                  <a:schemeClr val="bg1"/>
                </a:solidFill>
              </a:rPr>
              <a:t>LEAD, DELIVER, NURTURE  </a:t>
            </a:r>
            <a:br>
              <a:rPr lang="en-US" sz="3600" b="1" dirty="0">
                <a:solidFill>
                  <a:schemeClr val="bg1"/>
                </a:solidFill>
              </a:rPr>
            </a:br>
            <a:r>
              <a:rPr lang="en-US" sz="3600" b="1" dirty="0">
                <a:solidFill>
                  <a:schemeClr val="bg1"/>
                </a:solidFill>
              </a:rPr>
              <a:t>Behaviours</a:t>
            </a: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80113294"/>
              </p:ext>
            </p:extLst>
          </p:nvPr>
        </p:nvGraphicFramePr>
        <p:xfrm>
          <a:off x="457200" y="1669421"/>
          <a:ext cx="9067800" cy="4673642"/>
        </p:xfrm>
        <a:graphic>
          <a:graphicData uri="http://schemas.openxmlformats.org/drawingml/2006/table">
            <a:tbl>
              <a:tblPr firstRow="1" bandRow="1">
                <a:tableStyleId>{F2DE63D5-997A-4646-A377-4702673A728D}</a:tableStyleId>
              </a:tblPr>
              <a:tblGrid>
                <a:gridCol w="2438400">
                  <a:extLst>
                    <a:ext uri="{9D8B030D-6E8A-4147-A177-3AD203B41FA5}">
                      <a16:colId xmlns:a16="http://schemas.microsoft.com/office/drawing/2014/main" val="1489069672"/>
                    </a:ext>
                  </a:extLst>
                </a:gridCol>
                <a:gridCol w="6629400">
                  <a:extLst>
                    <a:ext uri="{9D8B030D-6E8A-4147-A177-3AD203B41FA5}">
                      <a16:colId xmlns:a16="http://schemas.microsoft.com/office/drawing/2014/main" val="1769960026"/>
                    </a:ext>
                  </a:extLst>
                </a:gridCol>
              </a:tblGrid>
              <a:tr h="467402">
                <a:tc>
                  <a:txBody>
                    <a:bodyPr/>
                    <a:lstStyle/>
                    <a:p>
                      <a:r>
                        <a:rPr lang="en-GB" dirty="0">
                          <a:solidFill>
                            <a:schemeClr val="bg1"/>
                          </a:solidFill>
                        </a:rPr>
                        <a:t>BEHAVIOURS</a:t>
                      </a:r>
                    </a:p>
                  </a:txBody>
                  <a:tcPr/>
                </a:tc>
                <a:tc>
                  <a:txBody>
                    <a:bodyPr/>
                    <a:lstStyle/>
                    <a:p>
                      <a:r>
                        <a:rPr lang="en-GB" dirty="0"/>
                        <a:t>What is required (developed and exhibited</a:t>
                      </a:r>
                      <a:r>
                        <a:rPr lang="en-GB" baseline="0" dirty="0"/>
                        <a:t> in the workplace)</a:t>
                      </a:r>
                      <a:endParaRPr lang="en-GB" dirty="0"/>
                    </a:p>
                  </a:txBody>
                  <a:tcPr/>
                </a:tc>
                <a:extLst>
                  <a:ext uri="{0D108BD9-81ED-4DB2-BD59-A6C34878D82A}">
                    <a16:rowId xmlns:a16="http://schemas.microsoft.com/office/drawing/2014/main" val="77919019"/>
                  </a:ext>
                </a:extLst>
              </a:tr>
              <a:tr h="467402">
                <a:tc>
                  <a:txBody>
                    <a:bodyPr/>
                    <a:lstStyle/>
                    <a:p>
                      <a:r>
                        <a:rPr lang="en-GB" b="1" dirty="0">
                          <a:solidFill>
                            <a:schemeClr val="bg1"/>
                          </a:solidFill>
                        </a:rPr>
                        <a:t>Takes</a:t>
                      </a:r>
                      <a:r>
                        <a:rPr lang="en-GB" b="1" baseline="0" dirty="0">
                          <a:solidFill>
                            <a:schemeClr val="bg1"/>
                          </a:solidFill>
                        </a:rPr>
                        <a:t> responsibility</a:t>
                      </a:r>
                      <a:endParaRPr lang="en-GB" b="1" dirty="0">
                        <a:solidFill>
                          <a:schemeClr val="bg1"/>
                        </a:solidFill>
                      </a:endParaRPr>
                    </a:p>
                  </a:txBody>
                  <a:tcPr/>
                </a:tc>
                <a:tc>
                  <a:txBody>
                    <a:bodyPr/>
                    <a:lstStyle/>
                    <a:p>
                      <a:r>
                        <a:rPr lang="en-GB" b="0" dirty="0">
                          <a:solidFill>
                            <a:schemeClr val="bg1"/>
                          </a:solidFill>
                          <a:effectLst/>
                        </a:rPr>
                        <a:t>Drive to achieve in all aspects of work. Demonstrates resilience and determination when managing difficult situations.  Seeks new opportunities underpinned by commercial acumen and sound judgement.</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1875560108"/>
                  </a:ext>
                </a:extLst>
              </a:tr>
              <a:tr h="467402">
                <a:tc>
                  <a:txBody>
                    <a:bodyPr/>
                    <a:lstStyle/>
                    <a:p>
                      <a:pPr marL="0" algn="l" defTabSz="914400" rtl="0" eaLnBrk="1" latinLnBrk="0" hangingPunct="1"/>
                      <a:r>
                        <a:rPr lang="en-GB" sz="1800" b="1" kern="1200" dirty="0">
                          <a:solidFill>
                            <a:schemeClr val="bg1"/>
                          </a:solidFill>
                          <a:latin typeface="+mn-lt"/>
                          <a:ea typeface="+mn-ea"/>
                          <a:cs typeface="+mn-cs"/>
                        </a:rPr>
                        <a:t>Inclusive</a:t>
                      </a:r>
                    </a:p>
                  </a:txBody>
                  <a:tcPr/>
                </a:tc>
                <a:tc>
                  <a:txBody>
                    <a:bodyPr/>
                    <a:lstStyle/>
                    <a:p>
                      <a:r>
                        <a:rPr lang="en-GB" b="0" dirty="0">
                          <a:solidFill>
                            <a:schemeClr val="bg1"/>
                          </a:solidFill>
                          <a:effectLst/>
                        </a:rPr>
                        <a:t>Open, approachable, authentic, and able to build trust with others.   Seeks the views of others and values diversity internally and externally.</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2822502185"/>
                  </a:ext>
                </a:extLst>
              </a:tr>
              <a:tr h="467402">
                <a:tc>
                  <a:txBody>
                    <a:bodyPr/>
                    <a:lstStyle/>
                    <a:p>
                      <a:pPr marL="0" algn="l" defTabSz="914400" rtl="0" eaLnBrk="1" latinLnBrk="0" hangingPunct="1"/>
                      <a:r>
                        <a:rPr lang="en-GB" sz="1800" b="1" kern="1200" dirty="0">
                          <a:solidFill>
                            <a:schemeClr val="bg1"/>
                          </a:solidFill>
                          <a:latin typeface="+mn-lt"/>
                          <a:ea typeface="+mn-ea"/>
                          <a:cs typeface="+mn-cs"/>
                        </a:rPr>
                        <a:t>Agile</a:t>
                      </a:r>
                    </a:p>
                  </a:txBody>
                  <a:tcPr/>
                </a:tc>
                <a:tc>
                  <a:txBody>
                    <a:bodyPr/>
                    <a:lstStyle/>
                    <a:p>
                      <a:r>
                        <a:rPr lang="en-GB" b="0" dirty="0">
                          <a:solidFill>
                            <a:schemeClr val="bg1"/>
                          </a:solidFill>
                          <a:effectLst/>
                        </a:rPr>
                        <a:t>Flexible to the needs of the organisation. Is creative, innovative and enterprising when seeking solutions to business needs. Positive and adaptable, responding well to feedback and need for change. Open to new ways of working and new management theories.</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2050011456"/>
                  </a:ext>
                </a:extLst>
              </a:tr>
              <a:tr h="467402">
                <a:tc>
                  <a:txBody>
                    <a:bodyPr/>
                    <a:lstStyle/>
                    <a:p>
                      <a:pPr marL="0" algn="l" defTabSz="914400" rtl="0" eaLnBrk="1" latinLnBrk="0" hangingPunct="1"/>
                      <a:r>
                        <a:rPr lang="en-GB" sz="1800" b="1" kern="1200" dirty="0">
                          <a:solidFill>
                            <a:schemeClr val="bg1"/>
                          </a:solidFill>
                          <a:latin typeface="+mn-lt"/>
                          <a:ea typeface="+mn-ea"/>
                          <a:cs typeface="+mn-cs"/>
                        </a:rPr>
                        <a:t>Professionalism</a:t>
                      </a:r>
                    </a:p>
                  </a:txBody>
                  <a:tcPr/>
                </a:tc>
                <a:tc>
                  <a:txBody>
                    <a:bodyPr/>
                    <a:lstStyle/>
                    <a:p>
                      <a:r>
                        <a:rPr lang="en-GB" b="0" dirty="0">
                          <a:solidFill>
                            <a:schemeClr val="bg1"/>
                          </a:solidFill>
                          <a:effectLst/>
                        </a:rPr>
                        <a:t>Sets an example, and is ethical, fair, consistent and impartial.  Operates within organisational values and adheres to the requirements of relevant professional bodies</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1053336675"/>
                  </a:ext>
                </a:extLst>
              </a:tr>
            </a:tbl>
          </a:graphicData>
        </a:graphic>
      </p:graphicFrame>
    </p:spTree>
    <p:extLst>
      <p:ext uri="{BB962C8B-B14F-4D97-AF65-F5344CB8AC3E}">
        <p14:creationId xmlns:p14="http://schemas.microsoft.com/office/powerpoint/2010/main" val="24494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upper corner logo-01.png"/>
          <p:cNvPicPr>
            <a:picLocks noChangeAspect="1"/>
          </p:cNvPicPr>
          <p:nvPr/>
        </p:nvPicPr>
        <p:blipFill>
          <a:blip r:embed="rId3"/>
          <a:stretch>
            <a:fillRect/>
          </a:stretch>
        </p:blipFill>
        <p:spPr>
          <a:xfrm>
            <a:off x="0" y="0"/>
            <a:ext cx="1755652" cy="1554483"/>
          </a:xfrm>
          <a:prstGeom prst="rect">
            <a:avLst/>
          </a:prstGeom>
        </p:spPr>
      </p:pic>
      <p:pic>
        <p:nvPicPr>
          <p:cNvPr id="37" name="Picture 36" descr="full logo white-01.png"/>
          <p:cNvPicPr>
            <a:picLocks noChangeAspect="1"/>
          </p:cNvPicPr>
          <p:nvPr/>
        </p:nvPicPr>
        <p:blipFill>
          <a:blip r:embed="rId4"/>
          <a:stretch>
            <a:fillRect/>
          </a:stretch>
        </p:blipFill>
        <p:spPr>
          <a:xfrm>
            <a:off x="7924800" y="5943600"/>
            <a:ext cx="1600200" cy="655652"/>
          </a:xfrm>
          <a:prstGeom prst="rect">
            <a:avLst/>
          </a:prstGeom>
        </p:spPr>
      </p:pic>
      <p:graphicFrame>
        <p:nvGraphicFramePr>
          <p:cNvPr id="2" name="Diagram 1"/>
          <p:cNvGraphicFramePr/>
          <p:nvPr>
            <p:extLst>
              <p:ext uri="{D42A27DB-BD31-4B8C-83A1-F6EECF244321}">
                <p14:modId xmlns:p14="http://schemas.microsoft.com/office/powerpoint/2010/main" val="1908729528"/>
              </p:ext>
            </p:extLst>
          </p:nvPr>
        </p:nvGraphicFramePr>
        <p:xfrm>
          <a:off x="1449614" y="1371600"/>
          <a:ext cx="7264400" cy="4402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3390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250795" cy="696384"/>
          </a:xfrm>
        </p:spPr>
        <p:txBody>
          <a:bodyPr>
            <a:noAutofit/>
          </a:bodyPr>
          <a:lstStyle/>
          <a:p>
            <a:pPr algn="l"/>
            <a:r>
              <a:rPr lang="en-GB" sz="4000" b="1" dirty="0">
                <a:solidFill>
                  <a:schemeClr val="bg1"/>
                </a:solidFill>
              </a:rPr>
              <a:t>LEAD Myself – Pre Work 1</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24376761"/>
              </p:ext>
            </p:extLst>
          </p:nvPr>
        </p:nvGraphicFramePr>
        <p:xfrm>
          <a:off x="359806" y="1066800"/>
          <a:ext cx="9393794" cy="4236720"/>
        </p:xfrm>
        <a:graphic>
          <a:graphicData uri="http://schemas.openxmlformats.org/drawingml/2006/table">
            <a:tbl>
              <a:tblPr firstRow="1" bandRow="1">
                <a:tableStyleId>{F2DE63D5-997A-4646-A377-4702673A728D}</a:tableStyleId>
              </a:tblPr>
              <a:tblGrid>
                <a:gridCol w="2078594">
                  <a:extLst>
                    <a:ext uri="{9D8B030D-6E8A-4147-A177-3AD203B41FA5}">
                      <a16:colId xmlns:a16="http://schemas.microsoft.com/office/drawing/2014/main" val="1489069672"/>
                    </a:ext>
                  </a:extLst>
                </a:gridCol>
                <a:gridCol w="3048001">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dirty="0">
                          <a:solidFill>
                            <a:schemeClr val="bg1"/>
                          </a:solidFill>
                        </a:rPr>
                        <a:t>LEAD MYSELF - PERSONAL</a:t>
                      </a:r>
                      <a:r>
                        <a:rPr lang="en-GB" baseline="0" dirty="0">
                          <a:solidFill>
                            <a:schemeClr val="bg1"/>
                          </a:solidFill>
                        </a:rPr>
                        <a:t> EFFECTIVENESS</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59436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Awareness and management of self and others</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Managing your</a:t>
                      </a:r>
                      <a:r>
                        <a:rPr lang="en-GB" sz="1800" kern="1200" baseline="0" dirty="0">
                          <a:solidFill>
                            <a:schemeClr val="bg1"/>
                          </a:solidFill>
                          <a:effectLst/>
                          <a:latin typeface="+mn-lt"/>
                          <a:ea typeface="+mn-ea"/>
                          <a:cs typeface="+mn-cs"/>
                        </a:rPr>
                        <a:t> time strategically</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optimise the relationship</a:t>
                      </a:r>
                      <a:r>
                        <a:rPr lang="en-GB" sz="1800" kern="1200" baseline="0" dirty="0">
                          <a:solidFill>
                            <a:schemeClr val="bg1"/>
                          </a:solidFill>
                          <a:effectLst/>
                          <a:latin typeface="+mn-lt"/>
                          <a:ea typeface="+mn-ea"/>
                          <a:cs typeface="+mn-cs"/>
                        </a:rPr>
                        <a:t> between efficiency and effort</a:t>
                      </a:r>
                    </a:p>
                    <a:p>
                      <a:r>
                        <a:rPr lang="en-GB" sz="1800" kern="1200" baseline="0" dirty="0">
                          <a:solidFill>
                            <a:schemeClr val="bg1"/>
                          </a:solidFill>
                          <a:effectLst/>
                          <a:latin typeface="+mn-lt"/>
                          <a:ea typeface="+mn-ea"/>
                          <a:cs typeface="+mn-cs"/>
                        </a:rPr>
                        <a:t>To prioritise events according to their level of importance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37068940"/>
                  </a:ext>
                </a:extLst>
              </a:tr>
              <a:tr h="594360">
                <a:tc vMerge="1">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Clarifying and managing your priorities</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obstacles to excellent time management</a:t>
                      </a:r>
                    </a:p>
                  </a:txBody>
                  <a:tcPr/>
                </a:tc>
                <a:extLst>
                  <a:ext uri="{0D108BD9-81ED-4DB2-BD59-A6C34878D82A}">
                    <a16:rowId xmlns:a16="http://schemas.microsoft.com/office/drawing/2014/main" val="1875560108"/>
                  </a:ext>
                </a:extLst>
              </a:tr>
              <a:tr h="76200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Understand</a:t>
                      </a:r>
                      <a:r>
                        <a:rPr lang="en-GB" sz="1800" kern="1200" baseline="0" dirty="0">
                          <a:solidFill>
                            <a:schemeClr val="bg1"/>
                          </a:solidFill>
                          <a:effectLst/>
                          <a:latin typeface="+mn-lt"/>
                          <a:ea typeface="+mn-ea"/>
                          <a:cs typeface="+mn-cs"/>
                        </a:rPr>
                        <a:t> how you deal with stress</a:t>
                      </a:r>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how you deal</a:t>
                      </a:r>
                      <a:r>
                        <a:rPr lang="en-GB" sz="1800" kern="1200" baseline="0" dirty="0">
                          <a:solidFill>
                            <a:schemeClr val="bg1"/>
                          </a:solidFill>
                          <a:effectLst/>
                          <a:latin typeface="+mn-lt"/>
                          <a:ea typeface="+mn-ea"/>
                          <a:cs typeface="+mn-cs"/>
                        </a:rPr>
                        <a:t> with stress and its consequences on the organisation and your work</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670760852"/>
                  </a:ext>
                </a:extLst>
              </a:tr>
              <a:tr h="762000">
                <a:tc vMerge="1">
                  <a:txBody>
                    <a:bodyPr/>
                    <a:lstStyle/>
                    <a:p>
                      <a:endParaRPr lang="en-GB"/>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Knowing yourself better to communicate better</a:t>
                      </a:r>
                    </a:p>
                  </a:txBody>
                  <a:tcPr/>
                </a:tc>
                <a:tc>
                  <a:txBody>
                    <a:bodyPr/>
                    <a:lstStyle/>
                    <a:p>
                      <a:r>
                        <a:rPr lang="en-GB" sz="1800" kern="1200" dirty="0">
                          <a:solidFill>
                            <a:schemeClr val="bg1"/>
                          </a:solidFill>
                          <a:effectLst/>
                          <a:latin typeface="+mn-lt"/>
                          <a:ea typeface="+mn-ea"/>
                          <a:cs typeface="+mn-cs"/>
                        </a:rPr>
                        <a:t>To develop self-knowledge for better communication</a:t>
                      </a:r>
                    </a:p>
                  </a:txBody>
                  <a:tcPr/>
                </a:tc>
                <a:extLst>
                  <a:ext uri="{0D108BD9-81ED-4DB2-BD59-A6C34878D82A}">
                    <a16:rowId xmlns:a16="http://schemas.microsoft.com/office/drawing/2014/main" val="3766944723"/>
                  </a:ext>
                </a:extLst>
              </a:tr>
            </a:tbl>
          </a:graphicData>
        </a:graphic>
      </p:graphicFrame>
    </p:spTree>
    <p:extLst>
      <p:ext uri="{BB962C8B-B14F-4D97-AF65-F5344CB8AC3E}">
        <p14:creationId xmlns:p14="http://schemas.microsoft.com/office/powerpoint/2010/main" val="15783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4000" b="1" dirty="0">
                <a:solidFill>
                  <a:schemeClr val="bg1"/>
                </a:solidFill>
              </a:rPr>
              <a:t>LEAD Others – Pre Work 2</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43574532"/>
              </p:ext>
            </p:extLst>
          </p:nvPr>
        </p:nvGraphicFramePr>
        <p:xfrm>
          <a:off x="359806" y="1066800"/>
          <a:ext cx="9393794" cy="4932763"/>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b="1" dirty="0">
                          <a:effectLst/>
                        </a:rPr>
                        <a:t>LEAD</a:t>
                      </a:r>
                      <a:r>
                        <a:rPr lang="en-GB" b="1" baseline="0" dirty="0">
                          <a:effectLst/>
                        </a:rPr>
                        <a:t> </a:t>
                      </a:r>
                      <a:r>
                        <a:rPr lang="en-GB" b="1" dirty="0">
                          <a:effectLst/>
                        </a:rPr>
                        <a:t>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792479">
                <a:tc>
                  <a:txBody>
                    <a:bodyPr/>
                    <a:lstStyle/>
                    <a:p>
                      <a:pPr marL="0" algn="l" defTabSz="914400" rtl="0" eaLnBrk="1" latinLnBrk="0" hangingPunct="1"/>
                      <a:r>
                        <a:rPr lang="en-GB" sz="1800" kern="1200" dirty="0">
                          <a:solidFill>
                            <a:schemeClr val="bg1"/>
                          </a:solidFill>
                          <a:effectLst/>
                          <a:latin typeface="+mn-lt"/>
                          <a:ea typeface="+mn-ea"/>
                          <a:cs typeface="+mn-cs"/>
                        </a:rPr>
                        <a:t>Communication</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Identify your communication style</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To identify your communication style to improve how you communicate with others</a:t>
                      </a:r>
                    </a:p>
                  </a:txBody>
                  <a:tcPr/>
                </a:tc>
                <a:extLst>
                  <a:ext uri="{0D108BD9-81ED-4DB2-BD59-A6C34878D82A}">
                    <a16:rowId xmlns:a16="http://schemas.microsoft.com/office/drawing/2014/main" val="1875560108"/>
                  </a:ext>
                </a:extLst>
              </a:tr>
              <a:tr h="762000">
                <a:tc>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3 routes to good communication</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explore</a:t>
                      </a:r>
                      <a:r>
                        <a:rPr lang="en-GB" sz="1800" kern="1200" baseline="0" dirty="0">
                          <a:solidFill>
                            <a:schemeClr val="bg1"/>
                          </a:solidFill>
                          <a:effectLst/>
                          <a:latin typeface="+mn-lt"/>
                          <a:ea typeface="+mn-ea"/>
                          <a:cs typeface="+mn-cs"/>
                        </a:rPr>
                        <a:t> the 3 routes to good communication</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901299312"/>
                  </a:ext>
                </a:extLst>
              </a:tr>
              <a:tr h="7620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The three pillars of interpersonal excellence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dirty="0">
                        <a:solidFill>
                          <a:schemeClr val="bg1"/>
                        </a:solidFill>
                        <a:effectLst/>
                        <a:latin typeface="+mn-lt"/>
                        <a:ea typeface="+mn-ea"/>
                        <a:cs typeface="+mn-cs"/>
                      </a:endParaRPr>
                    </a:p>
                  </a:txBody>
                  <a:tcPr/>
                </a:tc>
                <a:tc>
                  <a:txBody>
                    <a:bodyPr/>
                    <a:lstStyle/>
                    <a:p>
                      <a:r>
                        <a:rPr lang="en-GB" sz="1800" kern="1200" baseline="0" dirty="0">
                          <a:solidFill>
                            <a:schemeClr val="bg1"/>
                          </a:solidFill>
                          <a:effectLst/>
                          <a:latin typeface="+mn-lt"/>
                          <a:ea typeface="+mn-ea"/>
                          <a:cs typeface="+mn-cs"/>
                        </a:rPr>
                        <a:t>To discover the 3 pillars of interpersonal excellence and enjoy successful relationships with others</a:t>
                      </a:r>
                    </a:p>
                  </a:txBody>
                  <a:tcPr/>
                </a:tc>
                <a:extLst>
                  <a:ext uri="{0D108BD9-81ED-4DB2-BD59-A6C34878D82A}">
                    <a16:rowId xmlns:a16="http://schemas.microsoft.com/office/drawing/2014/main" val="3670760852"/>
                  </a:ext>
                </a:extLst>
              </a:tr>
              <a:tr h="2286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Emotional</a:t>
                      </a:r>
                      <a:r>
                        <a:rPr lang="en-GB" sz="1800" kern="1200" baseline="0" dirty="0">
                          <a:solidFill>
                            <a:schemeClr val="bg1"/>
                          </a:solidFill>
                          <a:effectLst/>
                          <a:latin typeface="+mn-lt"/>
                          <a:ea typeface="+mn-ea"/>
                          <a:cs typeface="+mn-cs"/>
                        </a:rPr>
                        <a:t> intelligence fundamentals: Part A</a:t>
                      </a:r>
                    </a:p>
                  </a:txBody>
                  <a:tcPr/>
                </a:tc>
                <a:tc>
                  <a:txBody>
                    <a:bodyPr/>
                    <a:lstStyle/>
                    <a:p>
                      <a:r>
                        <a:rPr lang="en-GB" sz="1800" kern="1200" baseline="0" dirty="0">
                          <a:solidFill>
                            <a:schemeClr val="bg1"/>
                          </a:solidFill>
                          <a:effectLst/>
                          <a:latin typeface="+mn-lt"/>
                          <a:ea typeface="+mn-ea"/>
                          <a:cs typeface="+mn-cs"/>
                        </a:rPr>
                        <a:t>To understand emotionally intelligence fundamentals</a:t>
                      </a:r>
                    </a:p>
                  </a:txBody>
                  <a:tcPr/>
                </a:tc>
                <a:extLst>
                  <a:ext uri="{0D108BD9-81ED-4DB2-BD59-A6C34878D82A}">
                    <a16:rowId xmlns:a16="http://schemas.microsoft.com/office/drawing/2014/main" val="292067424"/>
                  </a:ext>
                </a:extLst>
              </a:tr>
              <a:tr h="1092284">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baseline="0" dirty="0">
                          <a:solidFill>
                            <a:schemeClr val="bg1"/>
                          </a:solidFill>
                          <a:effectLst/>
                          <a:latin typeface="+mn-lt"/>
                          <a:ea typeface="+mn-ea"/>
                          <a:cs typeface="+mn-cs"/>
                        </a:rPr>
                        <a:t>How to get people on your side </a:t>
                      </a:r>
                      <a:endParaRPr lang="en-GB" sz="1800" kern="1200" dirty="0">
                        <a:solidFill>
                          <a:schemeClr val="bg1"/>
                        </a:solidFill>
                        <a:effectLst/>
                        <a:latin typeface="+mn-lt"/>
                        <a:ea typeface="+mn-ea"/>
                        <a:cs typeface="+mn-cs"/>
                      </a:endParaRPr>
                    </a:p>
                    <a:p>
                      <a:pPr marL="0" indent="0">
                        <a:buFont typeface="Arial" panose="020B0604020202020204" pitchFamily="34" charset="0"/>
                        <a:buNone/>
                      </a:pPr>
                      <a:endParaRPr lang="en-GB" sz="1800" kern="1200" dirty="0">
                        <a:solidFill>
                          <a:schemeClr val="bg1"/>
                        </a:solidFill>
                        <a:effectLst/>
                        <a:latin typeface="+mn-lt"/>
                        <a:ea typeface="+mn-ea"/>
                        <a:cs typeface="+mn-cs"/>
                      </a:endParaRPr>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Make</a:t>
                      </a:r>
                      <a:r>
                        <a:rPr lang="en-GB" sz="1800" kern="1200" baseline="0" dirty="0">
                          <a:solidFill>
                            <a:schemeClr val="bg1"/>
                          </a:solidFill>
                          <a:effectLst/>
                          <a:latin typeface="+mn-lt"/>
                          <a:ea typeface="+mn-ea"/>
                          <a:cs typeface="+mn-cs"/>
                        </a:rPr>
                        <a:t> others want to understand and communicate with you</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277895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19836</TotalTime>
  <Words>981</Words>
  <Application>Microsoft Macintosh PowerPoint</Application>
  <PresentationFormat>A4 Paper (210x297 mm)</PresentationFormat>
  <Paragraphs>207</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Background</vt:lpstr>
      <vt:lpstr>Benefits </vt:lpstr>
      <vt:lpstr>Leadership Diagnostics </vt:lpstr>
      <vt:lpstr>PowerPoint Presentation</vt:lpstr>
      <vt:lpstr>LEAD, DELIVER, NURTURE   Behaviours</vt:lpstr>
      <vt:lpstr>PowerPoint Presentation</vt:lpstr>
      <vt:lpstr>LEAD Myself – Pre Work 1</vt:lpstr>
      <vt:lpstr>LEAD Others – Pre Work 2</vt:lpstr>
      <vt:lpstr>LEAD Others –Pre Work 3 </vt:lpstr>
      <vt:lpstr>LEAD Others – Pre Work 4 </vt:lpstr>
      <vt:lpstr>LEAD Workshops – January 2019 </vt:lpstr>
      <vt:lpstr>LEAD Workshops – January </vt:lpstr>
      <vt:lpstr>LEAD Workshops – January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dc:creator>
  <cp:lastModifiedBy>Rhoda Phillips</cp:lastModifiedBy>
  <cp:revision>255</cp:revision>
  <dcterms:created xsi:type="dcterms:W3CDTF">2018-01-04T04:43:25Z</dcterms:created>
  <dcterms:modified xsi:type="dcterms:W3CDTF">2019-01-03T23:27:35Z</dcterms:modified>
</cp:coreProperties>
</file>